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8591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1726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EFDC7-69F8-7707-710A-25B4C64B5571}" v="62" dt="2026-04-08T11:17:58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63"/>
  </p:normalViewPr>
  <p:slideViewPr>
    <p:cSldViewPr snapToGrid="0">
      <p:cViewPr varScale="1">
        <p:scale>
          <a:sx n="90" d="100"/>
          <a:sy n="90" d="100"/>
        </p:scale>
        <p:origin x="2864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06072"/>
            <a:ext cx="5829300" cy="299113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512553"/>
            <a:ext cx="5143500" cy="20743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8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33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141923"/>
            <a:ext cx="5915025" cy="3573846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749579"/>
            <a:ext cx="5915025" cy="187940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53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287102"/>
            <a:ext cx="2914650" cy="54512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287102"/>
            <a:ext cx="2914650" cy="54512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12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422"/>
            <a:ext cx="5915025" cy="16606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106123"/>
            <a:ext cx="2901255" cy="103217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138302"/>
            <a:ext cx="2901255" cy="461597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106123"/>
            <a:ext cx="2915543" cy="103217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138302"/>
            <a:ext cx="2915543" cy="461597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64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25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9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2770"/>
            <a:ext cx="2211884" cy="200469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37026"/>
            <a:ext cx="3471863" cy="610556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7465"/>
            <a:ext cx="2211884" cy="477507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70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2770"/>
            <a:ext cx="2211884" cy="200469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37026"/>
            <a:ext cx="3471863" cy="610556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7465"/>
            <a:ext cx="2211884" cy="477507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74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9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57421"/>
            <a:ext cx="1478756" cy="728094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57421"/>
            <a:ext cx="4350544" cy="728094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05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57422"/>
            <a:ext cx="5915025" cy="1660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287102"/>
            <a:ext cx="5915025" cy="5451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963096"/>
            <a:ext cx="1543050" cy="4574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88A0DD-5C0A-416A-8B20-EA8A392B01D7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963096"/>
            <a:ext cx="2314575" cy="4574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963096"/>
            <a:ext cx="1543050" cy="4574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17EC4-6E3C-48CD-91E7-B6A5FC90FB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5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366BE949-177E-9237-1326-290B79BA4721}"/>
              </a:ext>
            </a:extLst>
          </p:cNvPr>
          <p:cNvSpPr/>
          <p:nvPr/>
        </p:nvSpPr>
        <p:spPr>
          <a:xfrm>
            <a:off x="0" y="4724217"/>
            <a:ext cx="6858000" cy="25691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5B6135-1304-99DD-43DF-DCB0B8754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5"/>
          <a:stretch>
            <a:fillRect/>
          </a:stretch>
        </p:blipFill>
        <p:spPr>
          <a:xfrm>
            <a:off x="1" y="-1800224"/>
            <a:ext cx="6858000" cy="34798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A1FCEC5-9925-1A2A-2020-363E3224F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" y="753285"/>
            <a:ext cx="1278000" cy="188840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46ABA65-CA67-48B3-2DC5-CED487489BEC}"/>
              </a:ext>
            </a:extLst>
          </p:cNvPr>
          <p:cNvSpPr txBox="1">
            <a:spLocks/>
          </p:cNvSpPr>
          <p:nvPr/>
        </p:nvSpPr>
        <p:spPr>
          <a:xfrm>
            <a:off x="1405003" y="-1726410"/>
            <a:ext cx="5043695" cy="23586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bg1"/>
              </a:buClr>
            </a:pPr>
            <a:r>
              <a:rPr lang="en-GB" sz="3600" i="1" dirty="0"/>
              <a:t>Levelling Up</a:t>
            </a:r>
            <a:r>
              <a:rPr lang="en-GB" sz="3600" dirty="0"/>
              <a:t>: </a:t>
            </a:r>
          </a:p>
          <a:p>
            <a:pPr>
              <a:buClr>
                <a:schemeClr val="bg1"/>
              </a:buClr>
            </a:pPr>
            <a:r>
              <a:rPr lang="en-GB" sz="3600" dirty="0"/>
              <a:t>Computer Science </a:t>
            </a:r>
            <a:br>
              <a:rPr lang="en-GB" sz="3600" dirty="0"/>
            </a:br>
            <a:r>
              <a:rPr lang="en-GB" sz="3600" dirty="0"/>
              <a:t>Programme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42125-1AAE-B254-4D4B-24ADD144B0D4}"/>
              </a:ext>
            </a:extLst>
          </p:cNvPr>
          <p:cNvSpPr txBox="1"/>
          <p:nvPr/>
        </p:nvSpPr>
        <p:spPr>
          <a:xfrm>
            <a:off x="1372456" y="142570"/>
            <a:ext cx="549381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b="1" i="1" u="sng" dirty="0">
                <a:solidFill>
                  <a:srgbClr val="D61726"/>
                </a:solidFill>
                <a:latin typeface="Arial"/>
                <a:cs typeface="Arial"/>
              </a:rPr>
              <a:t>Join the Next Generation of Inclusive Innovators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61E3F7-516C-4A88-86BA-E51240C2C8BC}"/>
              </a:ext>
            </a:extLst>
          </p:cNvPr>
          <p:cNvSpPr txBox="1"/>
          <p:nvPr/>
        </p:nvSpPr>
        <p:spPr>
          <a:xfrm>
            <a:off x="1398170" y="-216597"/>
            <a:ext cx="5064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egoe UI" panose="020B0502040204020203" pitchFamily="34" charset="0"/>
              </a:rPr>
              <a:t>For Year 11–12 female and non‑binary students</a:t>
            </a:r>
          </a:p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F93FDD-F4B5-E27F-107E-60FC1D222CB9}"/>
              </a:ext>
            </a:extLst>
          </p:cNvPr>
          <p:cNvSpPr txBox="1"/>
          <p:nvPr/>
        </p:nvSpPr>
        <p:spPr>
          <a:xfrm>
            <a:off x="1407047" y="630621"/>
            <a:ext cx="4516050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i="1" dirty="0">
                <a:solidFill>
                  <a:srgbClr val="D617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  <a:p>
            <a:r>
              <a:rPr lang="en-GB" b="1" dirty="0">
                <a:latin typeface="Arial"/>
                <a:cs typeface="Arial"/>
              </a:rPr>
              <a:t>Sessions</a:t>
            </a:r>
            <a:r>
              <a:rPr lang="en-GB" dirty="0">
                <a:latin typeface="Arial"/>
                <a:cs typeface="Arial"/>
              </a:rPr>
              <a:t>: 5 </a:t>
            </a:r>
            <a:r>
              <a:rPr lang="en-GB">
                <a:latin typeface="Arial"/>
                <a:cs typeface="Arial"/>
              </a:rPr>
              <a:t>accessible</a:t>
            </a:r>
            <a:r>
              <a:rPr lang="en-GB" dirty="0">
                <a:latin typeface="Arial"/>
                <a:cs typeface="Arial"/>
              </a:rPr>
              <a:t> sessions on advanced computer science topics </a:t>
            </a:r>
            <a:r>
              <a:rPr lang="en-GB">
                <a:latin typeface="Arial"/>
                <a:cs typeface="Arial"/>
              </a:rPr>
              <a:t>led by students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/>
                <a:cs typeface="Arial"/>
              </a:rPr>
              <a:t>Dates</a:t>
            </a:r>
            <a:r>
              <a:rPr lang="en-GB" dirty="0">
                <a:latin typeface="Arial"/>
                <a:cs typeface="Arial"/>
              </a:rPr>
              <a:t>: 29 Jun, 30 Jun and 1 Jul 2026</a:t>
            </a:r>
          </a:p>
          <a:p>
            <a:r>
              <a:rPr lang="en-GB" b="1" dirty="0">
                <a:latin typeface="Arial"/>
                <a:cs typeface="Arial"/>
              </a:rPr>
              <a:t>Venue</a:t>
            </a:r>
            <a:r>
              <a:rPr lang="en-GB">
                <a:latin typeface="Arial"/>
                <a:cs typeface="Arial"/>
              </a:rPr>
              <a:t>: City St George's, University of London, Northampton Square, EC1V 0HB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3F496E-8C4E-D62B-B9E4-1DA350853B55}"/>
              </a:ext>
            </a:extLst>
          </p:cNvPr>
          <p:cNvSpPr txBox="1"/>
          <p:nvPr/>
        </p:nvSpPr>
        <p:spPr>
          <a:xfrm>
            <a:off x="187310" y="4724215"/>
            <a:ext cx="2974532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 i="1" dirty="0">
                <a:solidFill>
                  <a:srgbClr val="D617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ierstadt"/>
                <a:cs typeface="Arial" panose="020B0604020202020204" pitchFamily="34" charset="0"/>
              </a:rPr>
              <a:t>AI &amp; Machine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ierstadt"/>
                <a:cs typeface="Arial" panose="020B0604020202020204" pitchFamily="34" charset="0"/>
              </a:rPr>
              <a:t>Creative 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ierstadt"/>
                <a:cs typeface="Arial"/>
              </a:rPr>
              <a:t>Cyber Security &amp; Digital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Bierstadt"/>
                <a:cs typeface="Arial"/>
              </a:rPr>
              <a:t>Forensics</a:t>
            </a:r>
            <a:endParaRPr lang="en-GB" dirty="0">
              <a:latin typeface="Bierstadt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ierstadt"/>
                <a:cs typeface="Arial"/>
              </a:rPr>
              <a:t>Data Science &amp; Environmental Modelling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ierstadt"/>
                <a:cs typeface="Arial"/>
              </a:rPr>
              <a:t>Human–Computer Interaction</a:t>
            </a:r>
          </a:p>
        </p:txBody>
      </p:sp>
      <p:sp>
        <p:nvSpPr>
          <p:cNvPr id="47" name="Rectangle 2">
            <a:extLst>
              <a:ext uri="{FF2B5EF4-FFF2-40B4-BE49-F238E27FC236}">
                <a16:creationId xmlns:a16="http://schemas.microsoft.com/office/drawing/2014/main" id="{B8583AE5-1A2C-9302-C724-98D700D78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503" y="4777112"/>
            <a:ext cx="3358592" cy="257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985" tIns="40992" rIns="81985" bIns="40992" numCol="1" anchor="ctr" anchorCtr="0" compatLnSpc="1">
            <a:prstTxWarp prst="textNoShape">
              <a:avLst/>
            </a:prstTxWarp>
            <a:spAutoFit/>
          </a:bodyPr>
          <a:lstStyle/>
          <a:p>
            <a:pPr defTabSz="819828" eaLnBrk="0" hangingPunct="0"/>
            <a:r>
              <a:rPr lang="en-GB" altLang="en-US" b="1" i="1" dirty="0">
                <a:solidFill>
                  <a:srgbClr val="D61726"/>
                </a:solidFill>
                <a:latin typeface="Arial" panose="020B0604020202020204" pitchFamily="34" charset="0"/>
              </a:rPr>
              <a:t>Opportunities</a:t>
            </a:r>
          </a:p>
          <a:p>
            <a:pPr marL="285750" indent="-285750" defTabSz="819828" eaLnBrk="0" hangingPunct="0">
              <a:buFont typeface="Arial" panose="020B0604020202020204" pitchFamily="34" charset="0"/>
              <a:buChar char="•"/>
            </a:pPr>
            <a:r>
              <a:rPr lang="en-GB" altLang="en-US" dirty="0">
                <a:latin typeface="Bierstadt"/>
              </a:rPr>
              <a:t>BCS‑approved, up‑to‑date CS content</a:t>
            </a:r>
          </a:p>
          <a:p>
            <a:pPr marL="285750" indent="-285750" defTabSz="819828" eaLnBrk="0" hangingPunct="0">
              <a:buFont typeface="Arial" panose="020B0604020202020204" pitchFamily="34" charset="0"/>
              <a:buChar char="•"/>
            </a:pPr>
            <a:r>
              <a:rPr lang="en-GB" altLang="en-US" dirty="0">
                <a:latin typeface="Bierstadt"/>
              </a:rPr>
              <a:t>University visits</a:t>
            </a:r>
          </a:p>
          <a:p>
            <a:pPr marL="285750" indent="-285750" defTabSz="819828" eaLnBrk="0" hangingPunct="0">
              <a:buFont typeface="Arial" panose="020B0604020202020204" pitchFamily="34" charset="0"/>
              <a:buChar char="•"/>
            </a:pPr>
            <a:r>
              <a:rPr lang="en-GB" altLang="en-US" dirty="0">
                <a:latin typeface="Bierstadt"/>
                <a:cs typeface="Arial"/>
              </a:rPr>
              <a:t>Interactive tutoring sessions</a:t>
            </a:r>
          </a:p>
          <a:p>
            <a:pPr marL="285750" indent="-285750" defTabSz="819828" eaLnBrk="0" hangingPunct="0">
              <a:buFont typeface="Arial" panose="020B0604020202020204" pitchFamily="34" charset="0"/>
              <a:buChar char="•"/>
            </a:pPr>
            <a:r>
              <a:rPr lang="en-GB" altLang="en-US" dirty="0">
                <a:latin typeface="Bierstadt"/>
                <a:cs typeface="Arial"/>
              </a:rPr>
              <a:t>Confidence‑boosting mentoring</a:t>
            </a:r>
          </a:p>
          <a:p>
            <a:pPr marL="285750" indent="-285750" defTabSz="819828">
              <a:buFont typeface="Arial" panose="020B0604020202020204" pitchFamily="34" charset="0"/>
              <a:buChar char="•"/>
            </a:pPr>
            <a:r>
              <a:rPr lang="en-GB" altLang="en-US">
                <a:latin typeface="Bierstadt"/>
                <a:cs typeface="Arial"/>
              </a:rPr>
              <a:t>AI hackathon competition and prizes</a:t>
            </a:r>
            <a:endParaRPr lang="en-GB" altLang="en-US" dirty="0">
              <a:latin typeface="Bierstadt"/>
              <a:cs typeface="Aria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A1A102-5E33-3C93-B2BE-1BF448B884C3}"/>
              </a:ext>
            </a:extLst>
          </p:cNvPr>
          <p:cNvSpPr txBox="1"/>
          <p:nvPr/>
        </p:nvSpPr>
        <p:spPr>
          <a:xfrm>
            <a:off x="1871898" y="7472144"/>
            <a:ext cx="1289947" cy="646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Scan to sign up: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07B402E-4978-D823-6E19-CDD4064E82CC}"/>
              </a:ext>
            </a:extLst>
          </p:cNvPr>
          <p:cNvSpPr txBox="1"/>
          <p:nvPr/>
        </p:nvSpPr>
        <p:spPr>
          <a:xfrm>
            <a:off x="1479518" y="8236925"/>
            <a:ext cx="38989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D617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https://forms.office.com/e/80qGmdHWaJ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A9051B6-F3A2-6F3B-55AB-D6D4915470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80" t="35714" r="26131" b="16288"/>
          <a:stretch>
            <a:fillRect/>
          </a:stretch>
        </p:blipFill>
        <p:spPr>
          <a:xfrm>
            <a:off x="3069395" y="7469772"/>
            <a:ext cx="719210" cy="714877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3BFFAC2-BCDE-9D72-2648-998044B232E7}"/>
              </a:ext>
            </a:extLst>
          </p:cNvPr>
          <p:cNvCxnSpPr>
            <a:cxnSpLocks/>
          </p:cNvCxnSpPr>
          <p:nvPr/>
        </p:nvCxnSpPr>
        <p:spPr>
          <a:xfrm>
            <a:off x="3429000" y="4805234"/>
            <a:ext cx="0" cy="2433093"/>
          </a:xfrm>
          <a:prstGeom prst="line">
            <a:avLst/>
          </a:prstGeom>
          <a:ln>
            <a:solidFill>
              <a:srgbClr val="D617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9A04FD71-2D25-B5A5-F2C1-E22794EBD6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819" t="28137" r="34806" b="12681"/>
          <a:stretch>
            <a:fillRect/>
          </a:stretch>
        </p:blipFill>
        <p:spPr>
          <a:xfrm>
            <a:off x="4605641" y="2884850"/>
            <a:ext cx="2233785" cy="1860051"/>
          </a:xfrm>
          <a:prstGeom prst="rect">
            <a:avLst/>
          </a:prstGeom>
        </p:spPr>
      </p:pic>
      <p:pic>
        <p:nvPicPr>
          <p:cNvPr id="3" name="Picture 2" descr="A person in a black head scarf reading a book&#10;&#10;AI-generated content may be incorrect.">
            <a:extLst>
              <a:ext uri="{FF2B5EF4-FFF2-40B4-BE49-F238E27FC236}">
                <a16:creationId xmlns:a16="http://schemas.microsoft.com/office/drawing/2014/main" id="{C00540AF-993A-A877-043F-5810ACB9716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801" t="30730" r="43564" b="25939"/>
          <a:stretch>
            <a:fillRect/>
          </a:stretch>
        </p:blipFill>
        <p:spPr>
          <a:xfrm>
            <a:off x="-11249" y="2871104"/>
            <a:ext cx="2119368" cy="1886064"/>
          </a:xfrm>
          <a:prstGeom prst="rect">
            <a:avLst/>
          </a:prstGeom>
        </p:spPr>
      </p:pic>
      <p:pic>
        <p:nvPicPr>
          <p:cNvPr id="4" name="Picture 3" descr="A person holding a tablet&#10;&#10;AI-generated content may be incorrect.">
            <a:extLst>
              <a:ext uri="{FF2B5EF4-FFF2-40B4-BE49-F238E27FC236}">
                <a16:creationId xmlns:a16="http://schemas.microsoft.com/office/drawing/2014/main" id="{93E426B1-5B16-4E95-7517-5EB40DEDA3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819" t="3607" r="174" b="-598"/>
          <a:stretch>
            <a:fillRect/>
          </a:stretch>
        </p:blipFill>
        <p:spPr>
          <a:xfrm>
            <a:off x="2105033" y="2877977"/>
            <a:ext cx="2505082" cy="186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6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126</Words>
  <Application>Microsoft Macintosh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Bierstadt</vt:lpstr>
      <vt:lpstr>Segoe UI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Ayaz, Ferheen</dc:creator>
  <cp:lastModifiedBy>Jo Brodie</cp:lastModifiedBy>
  <cp:revision>96</cp:revision>
  <dcterms:created xsi:type="dcterms:W3CDTF">2026-03-23T20:35:08Z</dcterms:created>
  <dcterms:modified xsi:type="dcterms:W3CDTF">2026-06-13T20:10:02Z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c24981-b6df-48f8-949b-0896357b9b03_Enabled">
    <vt:lpwstr>true</vt:lpwstr>
  </property>
  <property fmtid="{D5CDD505-2E9C-101B-9397-08002B2CF9AE}" pid="3" name="MSIP_Label_06c24981-b6df-48f8-949b-0896357b9b03_SetDate">
    <vt:lpwstr>2026-03-23T21:07:15Z</vt:lpwstr>
  </property>
  <property fmtid="{D5CDD505-2E9C-101B-9397-08002B2CF9AE}" pid="4" name="MSIP_Label_06c24981-b6df-48f8-949b-0896357b9b03_Method">
    <vt:lpwstr>Standard</vt:lpwstr>
  </property>
  <property fmtid="{D5CDD505-2E9C-101B-9397-08002B2CF9AE}" pid="5" name="MSIP_Label_06c24981-b6df-48f8-949b-0896357b9b03_Name">
    <vt:lpwstr>Official</vt:lpwstr>
  </property>
  <property fmtid="{D5CDD505-2E9C-101B-9397-08002B2CF9AE}" pid="6" name="MSIP_Label_06c24981-b6df-48f8-949b-0896357b9b03_SiteId">
    <vt:lpwstr>dd615949-5bd0-4da0-ac52-28ef8d336373</vt:lpwstr>
  </property>
  <property fmtid="{D5CDD505-2E9C-101B-9397-08002B2CF9AE}" pid="7" name="MSIP_Label_06c24981-b6df-48f8-949b-0896357b9b03_ActionId">
    <vt:lpwstr>455c41a9-20d8-4931-89ae-2a7a527c50ed</vt:lpwstr>
  </property>
  <property fmtid="{D5CDD505-2E9C-101B-9397-08002B2CF9AE}" pid="8" name="MSIP_Label_06c24981-b6df-48f8-949b-0896357b9b03_ContentBits">
    <vt:lpwstr>0</vt:lpwstr>
  </property>
  <property fmtid="{D5CDD505-2E9C-101B-9397-08002B2CF9AE}" pid="9" name="MSIP_Label_06c24981-b6df-48f8-949b-0896357b9b03_Tag">
    <vt:lpwstr>10, 3, 0, 1</vt:lpwstr>
  </property>
</Properties>
</file>