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33"/>
  </p:notesMasterIdLst>
  <p:handoutMasterIdLst>
    <p:handoutMasterId r:id="rId34"/>
  </p:handoutMasterIdLst>
  <p:sldIdLst>
    <p:sldId id="346" r:id="rId3"/>
    <p:sldId id="315" r:id="rId4"/>
    <p:sldId id="345" r:id="rId5"/>
    <p:sldId id="344" r:id="rId6"/>
    <p:sldId id="285" r:id="rId7"/>
    <p:sldId id="292" r:id="rId8"/>
    <p:sldId id="291" r:id="rId9"/>
    <p:sldId id="263" r:id="rId10"/>
    <p:sldId id="283" r:id="rId11"/>
    <p:sldId id="312" r:id="rId12"/>
    <p:sldId id="298" r:id="rId13"/>
    <p:sldId id="260" r:id="rId14"/>
    <p:sldId id="272" r:id="rId15"/>
    <p:sldId id="275" r:id="rId16"/>
    <p:sldId id="309" r:id="rId17"/>
    <p:sldId id="307" r:id="rId18"/>
    <p:sldId id="336" r:id="rId19"/>
    <p:sldId id="286" r:id="rId20"/>
    <p:sldId id="259" r:id="rId21"/>
    <p:sldId id="258" r:id="rId22"/>
    <p:sldId id="343" r:id="rId23"/>
    <p:sldId id="277" r:id="rId24"/>
    <p:sldId id="288" r:id="rId25"/>
    <p:sldId id="317" r:id="rId26"/>
    <p:sldId id="347" r:id="rId27"/>
    <p:sldId id="290" r:id="rId28"/>
    <p:sldId id="303" r:id="rId29"/>
    <p:sldId id="276" r:id="rId30"/>
    <p:sldId id="322" r:id="rId31"/>
    <p:sldId id="282" r:id="rId32"/>
  </p:sldIdLst>
  <p:sldSz cx="30275213" cy="42803763"/>
  <p:notesSz cx="10234613" cy="7099300"/>
  <p:defaultTextStyle>
    <a:defPPr>
      <a:defRPr lang="en-US"/>
    </a:defPPr>
    <a:lvl1pPr marL="0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39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680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19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359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198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038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6878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717" algn="l" defTabSz="350768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34"/>
    <a:srgbClr val="7C4B46"/>
    <a:srgbClr val="525955"/>
    <a:srgbClr val="454B47"/>
    <a:srgbClr val="7B6866"/>
    <a:srgbClr val="E7AD00"/>
    <a:srgbClr val="C60113"/>
    <a:srgbClr val="D87BA6"/>
    <a:srgbClr val="FFC41B"/>
    <a:srgbClr val="3BA5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 autoAdjust="0"/>
    <p:restoredTop sz="83919" autoAdjust="0"/>
  </p:normalViewPr>
  <p:slideViewPr>
    <p:cSldViewPr>
      <p:cViewPr varScale="1">
        <p:scale>
          <a:sx n="15" d="100"/>
          <a:sy n="15" d="100"/>
        </p:scale>
        <p:origin x="3328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5" d="100"/>
          <a:sy n="65" d="100"/>
        </p:scale>
        <p:origin x="279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9" cy="356198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97247" y="0"/>
            <a:ext cx="4434999" cy="356198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F1C0B079-A316-4C9B-B165-DF9EA8325D2C}" type="datetimeFigureOut">
              <a:rPr lang="en-US" smtClean="0"/>
              <a:t>10/23/23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743105"/>
            <a:ext cx="4434999" cy="356197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797247" y="6743105"/>
            <a:ext cx="4434999" cy="356197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6BA0EAE6-B4B6-49B7-9049-B371250BE0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46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9" cy="356198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7247" y="0"/>
            <a:ext cx="4434999" cy="356198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38F28AB8-57D1-494F-9851-055AD867E790}" type="datetimeFigureOut">
              <a:rPr lang="en-US" smtClean="0"/>
              <a:t>10/23/23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75" y="887413"/>
            <a:ext cx="1693863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9" tIns="47380" rIns="94759" bIns="4738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3462" y="3416538"/>
            <a:ext cx="8187690" cy="2795350"/>
          </a:xfrm>
          <a:prstGeom prst="rect">
            <a:avLst/>
          </a:prstGeom>
        </p:spPr>
        <p:txBody>
          <a:bodyPr vert="horz" lIns="94759" tIns="47380" rIns="94759" bIns="473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743105"/>
            <a:ext cx="4434999" cy="356197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7247" y="6743105"/>
            <a:ext cx="4434999" cy="356197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37C7F044-5458-4B2E-BFA0-52AAA1C52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808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1pPr>
    <a:lvl2pPr marL="43498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2pPr>
    <a:lvl3pPr marL="86996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3pPr>
    <a:lvl4pPr marL="130494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4pPr>
    <a:lvl5pPr marL="173992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5pPr>
    <a:lvl6pPr marL="217490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6pPr>
    <a:lvl7pPr marL="2609880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7pPr>
    <a:lvl8pPr marL="3044861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8pPr>
    <a:lvl9pPr marL="3479841" algn="l" defTabSz="869960" rtl="0" eaLnBrk="1" latinLnBrk="0" hangingPunct="1">
      <a:defRPr sz="114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891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239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795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733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797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defTabSz="473796">
              <a:defRPr sz="4000"/>
            </a:pP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3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52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67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49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965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12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05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defTabSz="426416">
              <a:defRPr sz="3600"/>
            </a:pPr>
            <a:endParaRPr lang="en-GB" sz="36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5935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33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849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  <a:p>
            <a:pPr defTabSz="426416">
              <a:defRPr sz="3600"/>
            </a:pPr>
            <a:r>
              <a:rPr lang="en-GB" sz="36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414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2995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1789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8957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778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  <a:p>
            <a:pPr defTabSz="426416">
              <a:defRPr sz="3600"/>
            </a:pPr>
            <a:r>
              <a:rPr lang="en-GB" sz="36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4960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7655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87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7887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7979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4238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44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4917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75" y="887413"/>
            <a:ext cx="1693863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26416">
              <a:defRPr sz="3600"/>
            </a:pPr>
            <a:endParaRPr lang="en-GB" dirty="0"/>
          </a:p>
          <a:p>
            <a:pPr defTabSz="426416">
              <a:defRPr sz="3600"/>
            </a:pPr>
            <a:r>
              <a:rPr lang="en-GB" sz="36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7F044-5458-4B2E-BFA0-52AAA1C529D4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544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1C25FC0-FBDB-2D49-8438-FFEFB4DCB00A}"/>
              </a:ext>
            </a:extLst>
          </p:cNvPr>
          <p:cNvSpPr/>
          <p:nvPr userDrawn="1"/>
        </p:nvSpPr>
        <p:spPr>
          <a:xfrm>
            <a:off x="10754991" y="40916049"/>
            <a:ext cx="8199039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GB" sz="6600" b="1" i="1" dirty="0" err="1">
                <a:solidFill>
                  <a:srgbClr val="525955"/>
                </a:solidFill>
                <a:latin typeface="+mj-lt"/>
              </a:rPr>
              <a:t>cs4fn.blog/diversity/</a:t>
            </a:r>
            <a:endParaRPr lang="en-GB" sz="6600" b="1" i="1" dirty="0">
              <a:solidFill>
                <a:srgbClr val="52595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90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extLst>
    <p:ext uri="{DCECCB84-F9BA-43D5-87BE-67443E8EF086}">
      <p15:sldGuideLst xmlns:p15="http://schemas.microsoft.com/office/powerpoint/2012/main">
        <p15:guide id="1" pos="6324" userDrawn="1">
          <p15:clr>
            <a:srgbClr val="A4A3A4"/>
          </p15:clr>
        </p15:guide>
        <p15:guide id="2" pos="12747" userDrawn="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7156CE6-FA07-4EE4-BC21-6BB8927C2552}"/>
              </a:ext>
            </a:extLst>
          </p:cNvPr>
          <p:cNvSpPr/>
          <p:nvPr userDrawn="1"/>
        </p:nvSpPr>
        <p:spPr>
          <a:xfrm>
            <a:off x="10754991" y="40916049"/>
            <a:ext cx="8199039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GB" sz="6600" b="1" i="1" dirty="0" err="1">
                <a:solidFill>
                  <a:srgbClr val="525955"/>
                </a:solidFill>
                <a:latin typeface="+mj-lt"/>
              </a:rPr>
              <a:t>cs4fn.blog/diversity/</a:t>
            </a:r>
            <a:endParaRPr lang="en-GB" sz="6600" b="1" i="1" dirty="0">
              <a:solidFill>
                <a:srgbClr val="52595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903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extLst>
    <p:ext uri="{DCECCB84-F9BA-43D5-87BE-67443E8EF086}">
      <p15:sldGuideLst xmlns:p15="http://schemas.microsoft.com/office/powerpoint/2012/main">
        <p15:guide id="1" pos="6324">
          <p15:clr>
            <a:srgbClr val="A4A3A4"/>
          </p15:clr>
        </p15:guide>
        <p15:guide id="2" pos="12747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6EADB40-67D8-44BD-8BDF-110EE6FE1794}"/>
              </a:ext>
            </a:extLst>
          </p:cNvPr>
          <p:cNvGrpSpPr/>
          <p:nvPr userDrawn="1"/>
        </p:nvGrpSpPr>
        <p:grpSpPr>
          <a:xfrm>
            <a:off x="303958" y="40535093"/>
            <a:ext cx="29545657" cy="2014896"/>
            <a:chOff x="303958" y="40535093"/>
            <a:chExt cx="29545657" cy="201489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E59D17A-9A48-4F9D-B1DD-77AE8CFB0A68}"/>
                </a:ext>
              </a:extLst>
            </p:cNvPr>
            <p:cNvGrpSpPr/>
            <p:nvPr/>
          </p:nvGrpSpPr>
          <p:grpSpPr>
            <a:xfrm>
              <a:off x="303958" y="40827726"/>
              <a:ext cx="29545657" cy="1722263"/>
              <a:chOff x="303958" y="40827726"/>
              <a:chExt cx="29545657" cy="1722263"/>
            </a:xfrm>
          </p:grpSpPr>
          <p:pic>
            <p:nvPicPr>
              <p:cNvPr id="5" name="IoC_Logo_OnWhite_AW.png" descr="IoC_Logo_OnWhite_AW.png">
                <a:extLst>
                  <a:ext uri="{FF2B5EF4-FFF2-40B4-BE49-F238E27FC236}">
                    <a16:creationId xmlns:a16="http://schemas.microsoft.com/office/drawing/2014/main" id="{8ED23AEA-A12C-4E01-A6AC-894F117C68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62131" y="41211294"/>
                <a:ext cx="3690253" cy="955127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26FF7388-E97D-449A-9B45-6CBF225A6A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086007" y="40998454"/>
                <a:ext cx="4763608" cy="1380807"/>
              </a:xfrm>
              <a:prstGeom prst="rect">
                <a:avLst/>
              </a:prstGeom>
            </p:spPr>
          </p:pic>
          <p:pic>
            <p:nvPicPr>
              <p:cNvPr id="8" name="cas-logo.png" descr="cas-logo.png">
                <a:extLst>
                  <a:ext uri="{FF2B5EF4-FFF2-40B4-BE49-F238E27FC236}">
                    <a16:creationId xmlns:a16="http://schemas.microsoft.com/office/drawing/2014/main" id="{37532FE9-C98A-4123-A5A1-F871B9FC31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421075" y="41396941"/>
                <a:ext cx="3822448" cy="583833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6CE90CE-1DC2-4B1C-904B-9442C27ED3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958" y="40827726"/>
                <a:ext cx="4515689" cy="1722263"/>
              </a:xfrm>
              <a:prstGeom prst="rect">
                <a:avLst/>
              </a:prstGeom>
            </p:spPr>
          </p:pic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C0551F4-6F2E-4833-A939-5E1785F09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008294" y="40535093"/>
              <a:ext cx="841321" cy="292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880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xStyles>
    <p:titleStyle>
      <a:lvl1pPr algn="l" defTabSz="5852014" rtl="0" eaLnBrk="1" latinLnBrk="0" hangingPunct="1">
        <a:lnSpc>
          <a:spcPct val="90000"/>
        </a:lnSpc>
        <a:spcBef>
          <a:spcPct val="0"/>
        </a:spcBef>
        <a:buNone/>
        <a:defRPr sz="11733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609585" indent="-609585" algn="l" defTabSz="5852014" rtl="0" eaLnBrk="1" latinLnBrk="0" hangingPunct="1">
        <a:lnSpc>
          <a:spcPct val="100000"/>
        </a:lnSpc>
        <a:spcBef>
          <a:spcPts val="1600"/>
        </a:spcBef>
        <a:buClr>
          <a:schemeClr val="accent2"/>
        </a:buClr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1463003" indent="-609585" algn="l" defTabSz="5852014" rtl="0" eaLnBrk="1" latinLnBrk="0" hangingPunct="1">
        <a:lnSpc>
          <a:spcPct val="100000"/>
        </a:lnSpc>
        <a:spcBef>
          <a:spcPts val="16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03" indent="-609585" algn="l" defTabSz="5852014" rtl="0" eaLnBrk="1" latinLnBrk="0" hangingPunct="1">
        <a:lnSpc>
          <a:spcPct val="100000"/>
        </a:lnSpc>
        <a:spcBef>
          <a:spcPts val="16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03" indent="-609585" algn="l" defTabSz="5852014" rtl="0" eaLnBrk="1" latinLnBrk="0" hangingPunct="1">
        <a:lnSpc>
          <a:spcPct val="100000"/>
        </a:lnSpc>
        <a:spcBef>
          <a:spcPts val="16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03" indent="-609585" algn="l" defTabSz="5852014" rtl="0" eaLnBrk="1" latinLnBrk="0" hangingPunct="1">
        <a:lnSpc>
          <a:spcPct val="100000"/>
        </a:lnSpc>
        <a:spcBef>
          <a:spcPts val="16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1463003" indent="-609585" algn="l" defTabSz="5852014" rtl="0" eaLnBrk="1" latinLnBrk="0" hangingPunct="1">
        <a:lnSpc>
          <a:spcPct val="100000"/>
        </a:lnSpc>
        <a:spcBef>
          <a:spcPts val="16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1463003" indent="-609585" algn="l" defTabSz="5852014" rtl="0" eaLnBrk="1" latinLnBrk="0" hangingPunct="1">
        <a:lnSpc>
          <a:spcPct val="100000"/>
        </a:lnSpc>
        <a:spcBef>
          <a:spcPts val="16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3003" indent="-609585" algn="l" defTabSz="5852014" rtl="0" eaLnBrk="1" latinLnBrk="0" hangingPunct="1">
        <a:lnSpc>
          <a:spcPct val="100000"/>
        </a:lnSpc>
        <a:spcBef>
          <a:spcPts val="16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03" indent="-609585" algn="l" defTabSz="5852014" rtl="0" eaLnBrk="1" latinLnBrk="0" hangingPunct="1">
        <a:lnSpc>
          <a:spcPct val="100000"/>
        </a:lnSpc>
        <a:spcBef>
          <a:spcPts val="16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52014" rtl="0" eaLnBrk="1" latinLnBrk="0" hangingPunct="1">
        <a:defRPr sz="11520" kern="1200">
          <a:solidFill>
            <a:schemeClr val="tx1"/>
          </a:solidFill>
          <a:latin typeface="+mn-lt"/>
          <a:ea typeface="+mn-ea"/>
          <a:cs typeface="+mn-cs"/>
        </a:defRPr>
      </a:lvl1pPr>
      <a:lvl2pPr marL="2926007" algn="l" defTabSz="5852014" rtl="0" eaLnBrk="1" latinLnBrk="0" hangingPunct="1"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852014" algn="l" defTabSz="5852014" rtl="0" eaLnBrk="1" latinLnBrk="0" hangingPunct="1">
        <a:defRPr sz="11520" kern="1200">
          <a:solidFill>
            <a:schemeClr val="tx1"/>
          </a:solidFill>
          <a:latin typeface="+mn-lt"/>
          <a:ea typeface="+mn-ea"/>
          <a:cs typeface="+mn-cs"/>
        </a:defRPr>
      </a:lvl3pPr>
      <a:lvl4pPr marL="8778021" algn="l" defTabSz="5852014" rtl="0" eaLnBrk="1" latinLnBrk="0" hangingPunct="1">
        <a:defRPr sz="11520" kern="1200">
          <a:solidFill>
            <a:schemeClr val="tx1"/>
          </a:solidFill>
          <a:latin typeface="+mn-lt"/>
          <a:ea typeface="+mn-ea"/>
          <a:cs typeface="+mn-cs"/>
        </a:defRPr>
      </a:lvl4pPr>
      <a:lvl5pPr marL="11704027" algn="l" defTabSz="5852014" rtl="0" eaLnBrk="1" latinLnBrk="0" hangingPunct="1">
        <a:defRPr sz="11520" kern="1200">
          <a:solidFill>
            <a:schemeClr val="tx1"/>
          </a:solidFill>
          <a:latin typeface="+mn-lt"/>
          <a:ea typeface="+mn-ea"/>
          <a:cs typeface="+mn-cs"/>
        </a:defRPr>
      </a:lvl5pPr>
      <a:lvl6pPr marL="14630034" algn="l" defTabSz="5852014" rtl="0" eaLnBrk="1" latinLnBrk="0" hangingPunct="1">
        <a:defRPr sz="11520" kern="1200">
          <a:solidFill>
            <a:schemeClr val="tx1"/>
          </a:solidFill>
          <a:latin typeface="+mn-lt"/>
          <a:ea typeface="+mn-ea"/>
          <a:cs typeface="+mn-cs"/>
        </a:defRPr>
      </a:lvl6pPr>
      <a:lvl7pPr marL="17556041" algn="l" defTabSz="5852014" rtl="0" eaLnBrk="1" latinLnBrk="0" hangingPunct="1">
        <a:defRPr sz="11520" kern="1200">
          <a:solidFill>
            <a:schemeClr val="tx1"/>
          </a:solidFill>
          <a:latin typeface="+mn-lt"/>
          <a:ea typeface="+mn-ea"/>
          <a:cs typeface="+mn-cs"/>
        </a:defRPr>
      </a:lvl7pPr>
      <a:lvl8pPr marL="20482048" algn="l" defTabSz="5852014" rtl="0" eaLnBrk="1" latinLnBrk="0" hangingPunct="1">
        <a:defRPr sz="11520" kern="1200">
          <a:solidFill>
            <a:schemeClr val="tx1"/>
          </a:solidFill>
          <a:latin typeface="+mn-lt"/>
          <a:ea typeface="+mn-ea"/>
          <a:cs typeface="+mn-cs"/>
        </a:defRPr>
      </a:lvl8pPr>
      <a:lvl9pPr marL="23408055" algn="l" defTabSz="5852014" rtl="0" eaLnBrk="1" latinLnBrk="0" hangingPunct="1">
        <a:defRPr sz="11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497" userDrawn="1">
          <p15:clr>
            <a:srgbClr val="A4A3A4"/>
          </p15:clr>
        </p15:guide>
        <p15:guide id="3" pos="18574" userDrawn="1">
          <p15:clr>
            <a:srgbClr val="A4A3A4"/>
          </p15:clr>
        </p15:guide>
        <p15:guide id="4" pos="9536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2.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2.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2.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lickr.com/photos/re-publica/41809675342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sa/3.0" TargetMode="External"/><Relationship Id="rId4" Type="http://schemas.openxmlformats.org/officeDocument/2006/relationships/hyperlink" Target="https://commons.wikimedia.org/wiki/User:Kzirke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2.5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2.5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2.5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cienceandsociety.co.uk/results.asp?image=10312035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johnhenrythompso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481F50-E494-4363-81D8-3CA49CEA3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376545"/>
            <a:ext cx="30275213" cy="2147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2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F6521A-A6FC-4569-AF84-52DE920E4F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6" r="42321" b="43596"/>
          <a:stretch/>
        </p:blipFill>
        <p:spPr>
          <a:xfrm>
            <a:off x="0" y="-231039"/>
            <a:ext cx="30417412" cy="385914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F68D00-4B98-47B2-8272-530F3559719D}"/>
              </a:ext>
            </a:extLst>
          </p:cNvPr>
          <p:cNvSpPr/>
          <p:nvPr/>
        </p:nvSpPr>
        <p:spPr>
          <a:xfrm>
            <a:off x="8315155" y="39306245"/>
            <a:ext cx="136248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525955"/>
                </a:solidFill>
                <a:latin typeface="+mj-lt"/>
              </a:rPr>
              <a:t>#IAmAComputerScientist</a:t>
            </a:r>
          </a:p>
        </p:txBody>
      </p:sp>
      <p:sp>
        <p:nvSpPr>
          <p:cNvPr id="16" name="University of Cambridge CC BY 2.5">
            <a:extLst>
              <a:ext uri="{FF2B5EF4-FFF2-40B4-BE49-F238E27FC236}">
                <a16:creationId xmlns:a16="http://schemas.microsoft.com/office/drawing/2014/main" id="{B31FC240-5B90-4849-8890-A8ADE751B8D0}"/>
              </a:ext>
            </a:extLst>
          </p:cNvPr>
          <p:cNvSpPr txBox="1"/>
          <p:nvPr/>
        </p:nvSpPr>
        <p:spPr>
          <a:xfrm>
            <a:off x="25218726" y="38560455"/>
            <a:ext cx="4733668" cy="545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4000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2000" dirty="0">
                <a:solidFill>
                  <a:srgbClr val="8B6862"/>
                </a:solidFill>
                <a:hlinkClick r:id="rId4"/>
              </a:rPr>
              <a:t>With kind permission of Christine </a:t>
            </a:r>
            <a:r>
              <a:rPr lang="en-GB" sz="2000" dirty="0" err="1">
                <a:solidFill>
                  <a:srgbClr val="8B6862"/>
                </a:solidFill>
                <a:hlinkClick r:id="rId4"/>
              </a:rPr>
              <a:t>Farion</a:t>
            </a:r>
            <a:r>
              <a:rPr lang="en-GB" sz="2000" dirty="0">
                <a:solidFill>
                  <a:srgbClr val="8B6862"/>
                </a:solidFill>
                <a:hlinkClick r:id="rId4"/>
              </a:rPr>
              <a:t>.</a:t>
            </a:r>
            <a:endParaRPr sz="2000" dirty="0">
              <a:solidFill>
                <a:srgbClr val="8B6862"/>
              </a:solidFill>
              <a:hlinkClick r:id="rId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567BD-8BDF-4754-A6CC-C86330088907}"/>
              </a:ext>
            </a:extLst>
          </p:cNvPr>
          <p:cNvSpPr/>
          <p:nvPr/>
        </p:nvSpPr>
        <p:spPr>
          <a:xfrm>
            <a:off x="420975" y="637342"/>
            <a:ext cx="19157615" cy="27946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0" b="1" dirty="0">
                <a:solidFill>
                  <a:schemeClr val="bg1"/>
                </a:solidFill>
                <a:latin typeface="+mj-lt"/>
              </a:rPr>
              <a:t>Thank you, Christine </a:t>
            </a:r>
            <a:r>
              <a:rPr lang="en-GB" sz="11000" b="1" dirty="0" err="1">
                <a:solidFill>
                  <a:schemeClr val="bg1"/>
                </a:solidFill>
                <a:latin typeface="+mj-lt"/>
              </a:rPr>
              <a:t>Farion</a:t>
            </a:r>
            <a:r>
              <a:rPr lang="en-GB" sz="11000" b="1" dirty="0">
                <a:solidFill>
                  <a:schemeClr val="bg1"/>
                </a:solidFill>
                <a:latin typeface="+mj-lt"/>
              </a:rPr>
              <a:t>.</a:t>
            </a:r>
          </a:p>
          <a:p>
            <a:endParaRPr lang="en-GB" sz="10000" b="1" dirty="0"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Your research into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memory and the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development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of digital bags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that help us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keep track of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things won’t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be forgotten.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Find out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about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Christine’s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research.</a:t>
            </a:r>
          </a:p>
        </p:txBody>
      </p:sp>
    </p:spTree>
    <p:extLst>
      <p:ext uri="{BB962C8B-B14F-4D97-AF65-F5344CB8AC3E}">
        <p14:creationId xmlns:p14="http://schemas.microsoft.com/office/powerpoint/2010/main" val="48012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F0F01E-4E73-41C9-98F5-353B559FB2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42" b="3350"/>
          <a:stretch/>
        </p:blipFill>
        <p:spPr>
          <a:xfrm>
            <a:off x="0" y="-320497"/>
            <a:ext cx="30275213" cy="3888095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F68D00-4B98-47B2-8272-530F3559719D}"/>
              </a:ext>
            </a:extLst>
          </p:cNvPr>
          <p:cNvSpPr/>
          <p:nvPr/>
        </p:nvSpPr>
        <p:spPr>
          <a:xfrm>
            <a:off x="9352384" y="39350398"/>
            <a:ext cx="136248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525955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525955"/>
                </a:solidFill>
                <a:latin typeface="+mj-lt"/>
              </a:rPr>
              <a:t>IAmADigitalActivist</a:t>
            </a:r>
            <a:endParaRPr lang="en-GB" sz="9000" b="1" dirty="0">
              <a:solidFill>
                <a:srgbClr val="525955"/>
              </a:solidFill>
              <a:latin typeface="+mj-lt"/>
            </a:endParaRPr>
          </a:p>
        </p:txBody>
      </p:sp>
      <p:sp>
        <p:nvSpPr>
          <p:cNvPr id="16" name="University of Cambridge CC BY 2.5">
            <a:extLst>
              <a:ext uri="{FF2B5EF4-FFF2-40B4-BE49-F238E27FC236}">
                <a16:creationId xmlns:a16="http://schemas.microsoft.com/office/drawing/2014/main" id="{B31FC240-5B90-4849-8890-A8ADE751B8D0}"/>
              </a:ext>
            </a:extLst>
          </p:cNvPr>
          <p:cNvSpPr txBox="1"/>
          <p:nvPr/>
        </p:nvSpPr>
        <p:spPr>
          <a:xfrm>
            <a:off x="25850749" y="38560304"/>
            <a:ext cx="4406656" cy="545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4000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2000" dirty="0">
                <a:solidFill>
                  <a:srgbClr val="8B6862"/>
                </a:solidFill>
                <a:hlinkClick r:id="rId4"/>
              </a:rPr>
              <a:t>With kind permission of </a:t>
            </a:r>
            <a:r>
              <a:rPr lang="en-GB" sz="2000" dirty="0" err="1">
                <a:solidFill>
                  <a:srgbClr val="8B6862"/>
                </a:solidFill>
                <a:hlinkClick r:id="rId4"/>
              </a:rPr>
              <a:t>Shwetal</a:t>
            </a:r>
            <a:r>
              <a:rPr lang="en-GB" sz="2000" dirty="0">
                <a:solidFill>
                  <a:srgbClr val="8B6862"/>
                </a:solidFill>
                <a:hlinkClick r:id="rId4"/>
              </a:rPr>
              <a:t> Shah</a:t>
            </a:r>
            <a:endParaRPr sz="2000" dirty="0">
              <a:solidFill>
                <a:srgbClr val="8B6862"/>
              </a:solidFill>
              <a:hlinkClick r:id="rId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567BD-8BDF-4754-A6CC-C86330088907}"/>
              </a:ext>
            </a:extLst>
          </p:cNvPr>
          <p:cNvSpPr/>
          <p:nvPr/>
        </p:nvSpPr>
        <p:spPr>
          <a:xfrm>
            <a:off x="420975" y="637342"/>
            <a:ext cx="21519063" cy="2656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</a:t>
            </a:r>
            <a:r>
              <a:rPr lang="en-GB" sz="12000" b="1" dirty="0" err="1">
                <a:solidFill>
                  <a:schemeClr val="bg1"/>
                </a:solidFill>
                <a:latin typeface="+mj-lt"/>
              </a:rPr>
              <a:t>Shwetal</a:t>
            </a:r>
            <a:r>
              <a:rPr lang="en-GB" sz="12000" b="1" dirty="0">
                <a:solidFill>
                  <a:schemeClr val="bg1"/>
                </a:solidFill>
                <a:latin typeface="+mj-lt"/>
              </a:rPr>
              <a:t> Shah.</a:t>
            </a:r>
          </a:p>
          <a:p>
            <a:endParaRPr lang="en-GB" sz="10000" b="1" dirty="0">
              <a:latin typeface="+mj-lt"/>
            </a:endParaRPr>
          </a:p>
          <a:p>
            <a:endParaRPr lang="en-GB" sz="10000" b="1" dirty="0"/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For representing young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women in technology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with governments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and multinationals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and championing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creativity in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computing. 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What cat-themed game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that teaches programming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did </a:t>
            </a:r>
            <a:r>
              <a:rPr lang="en-GB" sz="10000" b="1">
                <a:solidFill>
                  <a:schemeClr val="bg1"/>
                </a:solidFill>
                <a:latin typeface="+mj-lt"/>
              </a:rPr>
              <a:t>Shwetal</a:t>
            </a:r>
            <a:r>
              <a:rPr lang="en-GB" sz="10000" b="1" dirty="0">
                <a:solidFill>
                  <a:schemeClr val="bg1"/>
                </a:solidFill>
                <a:latin typeface="+mj-lt"/>
              </a:rPr>
              <a:t> work on?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569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366692-224A-4E60-BC0D-829368EA45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4" r="40236" b="15878"/>
          <a:stretch/>
        </p:blipFill>
        <p:spPr>
          <a:xfrm flipH="1">
            <a:off x="-103623" y="-117208"/>
            <a:ext cx="30425898" cy="3858498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F68D00-4B98-47B2-8272-530F3559719D}"/>
              </a:ext>
            </a:extLst>
          </p:cNvPr>
          <p:cNvSpPr/>
          <p:nvPr/>
        </p:nvSpPr>
        <p:spPr>
          <a:xfrm>
            <a:off x="8315155" y="39306245"/>
            <a:ext cx="136248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7C4B46"/>
                </a:solidFill>
                <a:latin typeface="+mj-lt"/>
              </a:rPr>
              <a:t>#IAmAComputerScientist</a:t>
            </a:r>
          </a:p>
        </p:txBody>
      </p:sp>
      <p:sp>
        <p:nvSpPr>
          <p:cNvPr id="16" name="University of Cambridge CC BY 2.5">
            <a:extLst>
              <a:ext uri="{FF2B5EF4-FFF2-40B4-BE49-F238E27FC236}">
                <a16:creationId xmlns:a16="http://schemas.microsoft.com/office/drawing/2014/main" id="{B31FC240-5B90-4849-8890-A8ADE751B8D0}"/>
              </a:ext>
            </a:extLst>
          </p:cNvPr>
          <p:cNvSpPr txBox="1"/>
          <p:nvPr/>
        </p:nvSpPr>
        <p:spPr>
          <a:xfrm>
            <a:off x="25086007" y="38341283"/>
            <a:ext cx="6101788" cy="545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lnSpc>
                <a:spcPts val="4000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2000" dirty="0">
                <a:solidFill>
                  <a:srgbClr val="8B6862"/>
                </a:solidFill>
              </a:rPr>
              <a:t>With kind permission of Tina Chowdhury</a:t>
            </a:r>
            <a:endParaRPr sz="2000" dirty="0">
              <a:solidFill>
                <a:srgbClr val="8B6862"/>
              </a:solidFill>
              <a:hlinkClick r:id="rId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567BD-8BDF-4754-A6CC-C86330088907}"/>
              </a:ext>
            </a:extLst>
          </p:cNvPr>
          <p:cNvSpPr/>
          <p:nvPr/>
        </p:nvSpPr>
        <p:spPr>
          <a:xfrm>
            <a:off x="557551" y="783180"/>
            <a:ext cx="23685972" cy="26407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Tina Chowdhury.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Your work helps babies survive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and gives mobility to those with osteoarthritis by combining biology,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 medicine, engineering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 and computer science 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with technology.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Find out how gaming and bioengineering are used in QMUL Virtual Science Lab.</a:t>
            </a: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772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697EE2-162B-46CB-9899-3AEC5AC471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6" t="1634" r="37938" b="34555"/>
          <a:stretch/>
        </p:blipFill>
        <p:spPr>
          <a:xfrm flipH="1">
            <a:off x="-1" y="-94229"/>
            <a:ext cx="30275227" cy="3860018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8389915" y="39406788"/>
            <a:ext cx="166637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101112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101112"/>
                </a:solidFill>
                <a:latin typeface="+mj-lt"/>
              </a:rPr>
              <a:t>IAmADigitalResearcher</a:t>
            </a:r>
            <a:endParaRPr lang="en-GB" sz="9000" b="1" dirty="0">
              <a:solidFill>
                <a:srgbClr val="101112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78693" y="507788"/>
            <a:ext cx="257041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Safiya Umoja Noble.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361346" y="3039841"/>
            <a:ext cx="147762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C4D7D0-6A1A-4AE6-9ECF-9C3A06A297D5}"/>
              </a:ext>
            </a:extLst>
          </p:cNvPr>
          <p:cNvSpPr/>
          <p:nvPr/>
        </p:nvSpPr>
        <p:spPr>
          <a:xfrm>
            <a:off x="22933008" y="38623864"/>
            <a:ext cx="73448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latin typeface="Source Sans Pro" panose="020B0503030403020204" pitchFamily="34" charset="0"/>
                <a:hlinkClick r:id="rId4"/>
              </a:rPr>
              <a:t>https://</a:t>
            </a:r>
            <a:r>
              <a:rPr lang="en-GB" sz="1200" b="1" dirty="0" err="1">
                <a:latin typeface="Source Sans Pro" panose="020B0503030403020204" pitchFamily="34" charset="0"/>
                <a:hlinkClick r:id="rId4"/>
              </a:rPr>
              <a:t>www.flickr.com</a:t>
            </a:r>
            <a:r>
              <a:rPr lang="en-GB" sz="1200" b="1" dirty="0">
                <a:latin typeface="Source Sans Pro" panose="020B0503030403020204" pitchFamily="34" charset="0"/>
                <a:hlinkClick r:id="rId4"/>
              </a:rPr>
              <a:t>/photos/re-</a:t>
            </a:r>
            <a:r>
              <a:rPr lang="en-GB" sz="1200" b="1" dirty="0" err="1">
                <a:latin typeface="Source Sans Pro" panose="020B0503030403020204" pitchFamily="34" charset="0"/>
                <a:hlinkClick r:id="rId4"/>
              </a:rPr>
              <a:t>publica</a:t>
            </a:r>
            <a:r>
              <a:rPr lang="en-GB" sz="1200" b="1" dirty="0">
                <a:latin typeface="Source Sans Pro" panose="020B0503030403020204" pitchFamily="34" charset="0"/>
                <a:hlinkClick r:id="rId4"/>
              </a:rPr>
              <a:t>/41809675342/</a:t>
            </a:r>
            <a:r>
              <a:rPr lang="en-GB" sz="1200" b="1" dirty="0">
                <a:latin typeface="Source Sans Pro" panose="020B0503030403020204" pitchFamily="34" charset="0"/>
              </a:rPr>
              <a:t> Attribution-</a:t>
            </a:r>
            <a:r>
              <a:rPr lang="en-GB" sz="1200" b="1" dirty="0" err="1">
                <a:latin typeface="Source Sans Pro" panose="020B0503030403020204" pitchFamily="34" charset="0"/>
              </a:rPr>
              <a:t>ShareAlike</a:t>
            </a:r>
            <a:r>
              <a:rPr lang="en-GB" sz="1200" b="1" dirty="0">
                <a:latin typeface="Source Sans Pro" panose="020B0503030403020204" pitchFamily="34" charset="0"/>
              </a:rPr>
              <a:t> 2.0 Generic (CC BY-SA 2.0)</a:t>
            </a:r>
            <a:endParaRPr lang="en-GB" sz="1200" b="1" i="0" dirty="0">
              <a:effectLst/>
              <a:latin typeface="Source Sans Pro" panose="020B0503030403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B88BC-3EEC-40BE-8EBE-1F8D67A5335F}"/>
              </a:ext>
            </a:extLst>
          </p:cNvPr>
          <p:cNvSpPr txBox="1"/>
          <p:nvPr/>
        </p:nvSpPr>
        <p:spPr>
          <a:xfrm>
            <a:off x="361346" y="4573735"/>
            <a:ext cx="16072404" cy="1548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Your work on ethics and the design of digital media platforms reminds us that search engines can reinforce racism and that algorithms can have gender bias.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E6984D-F49E-4499-97E2-D613EBCCC274}"/>
              </a:ext>
            </a:extLst>
          </p:cNvPr>
          <p:cNvSpPr txBox="1"/>
          <p:nvPr/>
        </p:nvSpPr>
        <p:spPr>
          <a:xfrm>
            <a:off x="450004" y="21981582"/>
            <a:ext cx="12642215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Find out about data science and ethics.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5015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A956C4CE-6511-4908-9B32-459D228F7C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-1" r="17694"/>
          <a:stretch/>
        </p:blipFill>
        <p:spPr>
          <a:xfrm>
            <a:off x="-3047" y="-77171"/>
            <a:ext cx="30278260" cy="39432004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734484" y="767701"/>
            <a:ext cx="188441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Fran Allen.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F68D00-4B98-47B2-8272-530F3559719D}"/>
              </a:ext>
            </a:extLst>
          </p:cNvPr>
          <p:cNvSpPr/>
          <p:nvPr/>
        </p:nvSpPr>
        <p:spPr>
          <a:xfrm>
            <a:off x="8315155" y="39306245"/>
            <a:ext cx="1362488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000" b="1" dirty="0">
                <a:solidFill>
                  <a:srgbClr val="353936"/>
                </a:solidFill>
                <a:latin typeface="+mj-lt"/>
              </a:rPr>
              <a:t>#IAmAComputerScientist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73A6CF-A913-4034-8513-10E6D10E7DCF}"/>
              </a:ext>
            </a:extLst>
          </p:cNvPr>
          <p:cNvSpPr/>
          <p:nvPr/>
        </p:nvSpPr>
        <p:spPr>
          <a:xfrm>
            <a:off x="27574129" y="39354833"/>
            <a:ext cx="23734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dirty="0"/>
              <a:t>Rama CC BY-SA 2.0 fr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4C2486-4C1A-43A2-8F93-B872312DB274}"/>
              </a:ext>
            </a:extLst>
          </p:cNvPr>
          <p:cNvSpPr/>
          <p:nvPr/>
        </p:nvSpPr>
        <p:spPr>
          <a:xfrm>
            <a:off x="723775" y="3243789"/>
            <a:ext cx="10873207" cy="20097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If you had not worked out how compilers could make code faster we would have slow programs and harder to read code.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Find out about the Turing Award that Fran won.</a:t>
            </a:r>
          </a:p>
        </p:txBody>
      </p:sp>
    </p:spTree>
    <p:extLst>
      <p:ext uri="{BB962C8B-B14F-4D97-AF65-F5344CB8AC3E}">
        <p14:creationId xmlns:p14="http://schemas.microsoft.com/office/powerpoint/2010/main" val="396249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CE0C3D95-5F9B-4970-AF9F-ECEDC3FDA0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8512" t="4979" r="23886" b="25299"/>
          <a:stretch/>
        </p:blipFill>
        <p:spPr>
          <a:xfrm>
            <a:off x="-168678" y="0"/>
            <a:ext cx="30443891" cy="39250491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9715280" y="39250491"/>
            <a:ext cx="1064285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000" b="1" dirty="0">
                <a:solidFill>
                  <a:srgbClr val="603027"/>
                </a:solidFill>
                <a:latin typeface="+mj-lt"/>
              </a:rPr>
              <a:t>#IAmAProgrammer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03958" y="702656"/>
            <a:ext cx="19274633" cy="21944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Grace Hopper. 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Without your idea, to use English language words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rather than obscure codes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in programming languages, coding would be a lot more complicated. 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What bug did Grace famously find?</a:t>
            </a:r>
          </a:p>
        </p:txBody>
      </p:sp>
      <p:sp>
        <p:nvSpPr>
          <p:cNvPr id="16" name="James S. Davis">
            <a:extLst>
              <a:ext uri="{FF2B5EF4-FFF2-40B4-BE49-F238E27FC236}">
                <a16:creationId xmlns:a16="http://schemas.microsoft.com/office/drawing/2014/main" id="{0C2128AA-A651-444C-880B-D4F98D24141A}"/>
              </a:ext>
            </a:extLst>
          </p:cNvPr>
          <p:cNvSpPr txBox="1"/>
          <p:nvPr/>
        </p:nvSpPr>
        <p:spPr>
          <a:xfrm>
            <a:off x="27765624" y="39240776"/>
            <a:ext cx="1954061" cy="468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3200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000" dirty="0">
                <a:solidFill>
                  <a:srgbClr val="603027"/>
                </a:solidFill>
              </a:rPr>
              <a:t>James S. Davis </a:t>
            </a:r>
          </a:p>
        </p:txBody>
      </p:sp>
    </p:spTree>
    <p:extLst>
      <p:ext uri="{BB962C8B-B14F-4D97-AF65-F5344CB8AC3E}">
        <p14:creationId xmlns:p14="http://schemas.microsoft.com/office/powerpoint/2010/main" val="379179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AA605559-5C69-4237-AA7F-AEF01C9B88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-1124" t="-520" r="36895" b="41009"/>
          <a:stretch/>
        </p:blipFill>
        <p:spPr>
          <a:xfrm>
            <a:off x="-539312" y="-686595"/>
            <a:ext cx="30814525" cy="39972191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6219042" y="39411755"/>
            <a:ext cx="17837127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000" b="1" dirty="0">
                <a:solidFill>
                  <a:schemeClr val="accent6"/>
                </a:solidFill>
                <a:latin typeface="+mj-lt"/>
              </a:rPr>
              <a:t>#</a:t>
            </a:r>
            <a:r>
              <a:rPr lang="en-GB" sz="9000" b="1" dirty="0">
                <a:solidFill>
                  <a:srgbClr val="724F46"/>
                </a:solidFill>
                <a:latin typeface="+mj-lt"/>
              </a:rPr>
              <a:t>IDesignProgrammingLanguages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253189" y="966910"/>
            <a:ext cx="218691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rgbClr val="724F46"/>
                </a:solidFill>
                <a:latin typeface="+mj-lt"/>
              </a:rPr>
              <a:t>Thank you  Barbara Liskov.</a:t>
            </a:r>
          </a:p>
          <a:p>
            <a:endParaRPr lang="en-GB" sz="9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3DAC8C-1E97-4152-8842-DEF0D4AE73F1}"/>
              </a:ext>
            </a:extLst>
          </p:cNvPr>
          <p:cNvSpPr txBox="1"/>
          <p:nvPr/>
        </p:nvSpPr>
        <p:spPr>
          <a:xfrm>
            <a:off x="321305" y="4063312"/>
            <a:ext cx="15732052" cy="28161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>
                <a:solidFill>
                  <a:srgbClr val="724F46"/>
                </a:solidFill>
                <a:latin typeface="+mj-lt"/>
              </a:rPr>
              <a:t>You design programming languages. </a:t>
            </a:r>
          </a:p>
          <a:p>
            <a:endParaRPr lang="en-GB" sz="9600" b="1" dirty="0">
              <a:solidFill>
                <a:srgbClr val="724F46"/>
              </a:solidFill>
              <a:latin typeface="+mj-lt"/>
            </a:endParaRPr>
          </a:p>
          <a:p>
            <a:r>
              <a:rPr lang="en-GB" sz="9600" b="1" dirty="0">
                <a:solidFill>
                  <a:srgbClr val="724F46"/>
                </a:solidFill>
                <a:latin typeface="+mj-lt"/>
              </a:rPr>
              <a:t>We would not </a:t>
            </a:r>
          </a:p>
          <a:p>
            <a:r>
              <a:rPr lang="en-GB" sz="9600" b="1" dirty="0">
                <a:solidFill>
                  <a:srgbClr val="724F46"/>
                </a:solidFill>
                <a:latin typeface="+mj-lt"/>
              </a:rPr>
              <a:t>have  Object </a:t>
            </a:r>
          </a:p>
          <a:p>
            <a:r>
              <a:rPr lang="en-GB" sz="9600" b="1" dirty="0">
                <a:solidFill>
                  <a:srgbClr val="724F46"/>
                </a:solidFill>
                <a:latin typeface="+mj-lt"/>
              </a:rPr>
              <a:t>Oriented </a:t>
            </a:r>
          </a:p>
          <a:p>
            <a:r>
              <a:rPr lang="en-GB" sz="9600" b="1" dirty="0">
                <a:solidFill>
                  <a:srgbClr val="724F46"/>
                </a:solidFill>
                <a:latin typeface="+mj-lt"/>
              </a:rPr>
              <a:t>Programming </a:t>
            </a:r>
          </a:p>
          <a:p>
            <a:r>
              <a:rPr lang="en-GB" sz="9600" b="1" dirty="0">
                <a:solidFill>
                  <a:srgbClr val="724F46"/>
                </a:solidFill>
                <a:latin typeface="+mj-lt"/>
              </a:rPr>
              <a:t>(OOP)</a:t>
            </a:r>
          </a:p>
          <a:p>
            <a:r>
              <a:rPr lang="en-GB" sz="9600" b="1" dirty="0">
                <a:solidFill>
                  <a:srgbClr val="724F46"/>
                </a:solidFill>
                <a:latin typeface="+mj-lt"/>
              </a:rPr>
              <a:t>without you.</a:t>
            </a:r>
          </a:p>
          <a:p>
            <a:endParaRPr lang="en-GB" sz="9600" dirty="0">
              <a:solidFill>
                <a:srgbClr val="724F46"/>
              </a:solidFill>
              <a:latin typeface="+mj-lt"/>
            </a:endParaRPr>
          </a:p>
          <a:p>
            <a:r>
              <a:rPr lang="en-GB" sz="9600" b="1" dirty="0">
                <a:solidFill>
                  <a:srgbClr val="724F46"/>
                </a:solidFill>
                <a:latin typeface="+mj-lt"/>
              </a:rPr>
              <a:t> </a:t>
            </a:r>
          </a:p>
          <a:p>
            <a:endParaRPr lang="en-GB" sz="9600" b="1" dirty="0">
              <a:solidFill>
                <a:srgbClr val="724F46"/>
              </a:solidFill>
              <a:latin typeface="+mj-lt"/>
            </a:endParaRPr>
          </a:p>
          <a:p>
            <a:endParaRPr lang="en-GB" sz="9600" b="1" dirty="0">
              <a:solidFill>
                <a:srgbClr val="724F46"/>
              </a:solidFill>
              <a:latin typeface="+mj-lt"/>
            </a:endParaRPr>
          </a:p>
          <a:p>
            <a:endParaRPr lang="en-GB" sz="9600" b="1" dirty="0">
              <a:solidFill>
                <a:srgbClr val="724F46"/>
              </a:solidFill>
              <a:latin typeface="+mj-lt"/>
            </a:endParaRPr>
          </a:p>
          <a:p>
            <a:r>
              <a:rPr lang="en-GB" sz="9600" b="1" dirty="0">
                <a:solidFill>
                  <a:srgbClr val="724F46"/>
                </a:solidFill>
                <a:latin typeface="+mj-lt"/>
              </a:rPr>
              <a:t>Congratulations</a:t>
            </a:r>
          </a:p>
          <a:p>
            <a:r>
              <a:rPr lang="en-GB" sz="9600" b="1" dirty="0">
                <a:solidFill>
                  <a:srgbClr val="724F46"/>
                </a:solidFill>
                <a:latin typeface="+mj-lt"/>
              </a:rPr>
              <a:t>on the Turing </a:t>
            </a:r>
          </a:p>
          <a:p>
            <a:r>
              <a:rPr lang="en-GB" sz="9600" b="1" dirty="0">
                <a:solidFill>
                  <a:srgbClr val="724F46"/>
                </a:solidFill>
                <a:latin typeface="+mj-lt"/>
              </a:rPr>
              <a:t>Award</a:t>
            </a:r>
            <a:r>
              <a:rPr lang="en-GB" sz="9600" b="1" dirty="0">
                <a:solidFill>
                  <a:schemeClr val="accent6"/>
                </a:solidFill>
                <a:latin typeface="+mj-lt"/>
              </a:rPr>
              <a:t>.</a:t>
            </a:r>
          </a:p>
          <a:p>
            <a:endParaRPr lang="en-GB" sz="9600" b="1" dirty="0">
              <a:solidFill>
                <a:schemeClr val="accent6"/>
              </a:solidFill>
              <a:latin typeface="+mj-lt"/>
            </a:endParaRPr>
          </a:p>
          <a:p>
            <a:r>
              <a:rPr lang="en-GB" sz="9600" b="1" dirty="0">
                <a:solidFill>
                  <a:schemeClr val="accent6"/>
                </a:solidFill>
                <a:latin typeface="+mj-lt"/>
              </a:rPr>
              <a:t>Find out about OOP.</a:t>
            </a:r>
          </a:p>
        </p:txBody>
      </p:sp>
      <p:sp>
        <p:nvSpPr>
          <p:cNvPr id="21" name="Kenneth C. Zirkel CC BY-SA 3.0">
            <a:extLst>
              <a:ext uri="{FF2B5EF4-FFF2-40B4-BE49-F238E27FC236}">
                <a16:creationId xmlns:a16="http://schemas.microsoft.com/office/drawing/2014/main" id="{CDE61ED0-C551-49C4-B3F7-107C7A5296AB}"/>
              </a:ext>
            </a:extLst>
          </p:cNvPr>
          <p:cNvSpPr txBox="1"/>
          <p:nvPr/>
        </p:nvSpPr>
        <p:spPr>
          <a:xfrm>
            <a:off x="26408125" y="39335825"/>
            <a:ext cx="4112491" cy="545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lnSpc>
                <a:spcPts val="4000"/>
              </a:lnSpc>
              <a:defRPr sz="1360" b="0">
                <a:solidFill>
                  <a:srgbClr val="0B008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u="sng" dirty="0">
                <a:solidFill>
                  <a:srgbClr val="724F46"/>
                </a:solidFill>
                <a:hlinkClick r:id="rId4"/>
              </a:rPr>
              <a:t>Kenneth C. </a:t>
            </a:r>
            <a:r>
              <a:rPr sz="2000" u="sng" dirty="0" err="1">
                <a:solidFill>
                  <a:srgbClr val="724F46"/>
                </a:solidFill>
                <a:hlinkClick r:id="rId4"/>
              </a:rPr>
              <a:t>Zirkel</a:t>
            </a:r>
            <a:r>
              <a:rPr sz="2000" dirty="0">
                <a:solidFill>
                  <a:srgbClr val="724F46"/>
                </a:solidFill>
              </a:rPr>
              <a:t> </a:t>
            </a:r>
            <a:r>
              <a:rPr sz="2000" u="sng" dirty="0">
                <a:solidFill>
                  <a:srgbClr val="724F46"/>
                </a:solidFill>
                <a:hlinkClick r:id="rId5"/>
              </a:rPr>
              <a:t>CC BY-SA 3.0</a:t>
            </a:r>
          </a:p>
        </p:txBody>
      </p:sp>
    </p:spTree>
    <p:extLst>
      <p:ext uri="{BB962C8B-B14F-4D97-AF65-F5344CB8AC3E}">
        <p14:creationId xmlns:p14="http://schemas.microsoft.com/office/powerpoint/2010/main" val="246231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B9B38C-B9E8-41AE-8B65-22DDEAB38B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4" t="12359" r="24859" b="280"/>
          <a:stretch/>
        </p:blipFill>
        <p:spPr>
          <a:xfrm flipH="1">
            <a:off x="-3" y="-1"/>
            <a:ext cx="30275215" cy="36451553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8422273" y="39580346"/>
            <a:ext cx="166637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454B47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454B47"/>
                </a:solidFill>
                <a:latin typeface="+mj-lt"/>
              </a:rPr>
              <a:t>IAmAComputerScientist</a:t>
            </a:r>
            <a:endParaRPr lang="en-GB" sz="9000" b="1" dirty="0">
              <a:solidFill>
                <a:srgbClr val="454B47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47496" y="472000"/>
            <a:ext cx="185206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Juliana Rotich.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303958" y="3903937"/>
            <a:ext cx="12097344" cy="1548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You co-developed a  platform that saves lives and supports democracy  across  the world.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Find out who provides the data 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for </a:t>
            </a:r>
            <a:r>
              <a:rPr lang="en-GB" sz="10000" i="1" dirty="0">
                <a:solidFill>
                  <a:schemeClr val="bg1"/>
                </a:solidFill>
                <a:latin typeface="+mj-lt"/>
              </a:rPr>
              <a:t>Ushahidi.</a:t>
            </a:r>
            <a:endParaRPr lang="en-GB" sz="10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E64BFA-647F-44BF-8CD3-DCB47B5984C4}"/>
              </a:ext>
            </a:extLst>
          </p:cNvPr>
          <p:cNvSpPr/>
          <p:nvPr/>
        </p:nvSpPr>
        <p:spPr>
          <a:xfrm>
            <a:off x="16981793" y="36650680"/>
            <a:ext cx="132934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By </a:t>
            </a:r>
            <a:r>
              <a:rPr lang="en-GB" sz="1400" dirty="0" err="1"/>
              <a:t>usbotschaftberlin</a:t>
            </a:r>
            <a:r>
              <a:rPr lang="en-GB" sz="1400" dirty="0"/>
              <a:t> - Family photo of the </a:t>
            </a:r>
            <a:r>
              <a:rPr lang="en-GB" sz="1400" dirty="0" err="1"/>
              <a:t>panelists</a:t>
            </a:r>
            <a:r>
              <a:rPr lang="en-GB" sz="1400" dirty="0"/>
              <a:t> before the discussion at the </a:t>
            </a:r>
            <a:r>
              <a:rPr lang="en-GB" sz="1400" dirty="0" err="1"/>
              <a:t>W20</a:t>
            </a:r>
            <a:r>
              <a:rPr lang="en-GB" sz="1400" dirty="0"/>
              <a:t> Conference, Public Domain, https://</a:t>
            </a:r>
            <a:r>
              <a:rPr lang="en-GB" sz="1400" dirty="0" err="1"/>
              <a:t>commons.wikimedia.org</a:t>
            </a:r>
            <a:r>
              <a:rPr lang="en-GB" sz="1400" dirty="0"/>
              <a:t>/w/</a:t>
            </a:r>
            <a:r>
              <a:rPr lang="en-GB" sz="1400" dirty="0" err="1"/>
              <a:t>index.php?curid</a:t>
            </a:r>
            <a:r>
              <a:rPr lang="en-GB" sz="1400" dirty="0"/>
              <a:t>=67607408</a:t>
            </a:r>
          </a:p>
        </p:txBody>
      </p:sp>
    </p:spTree>
    <p:extLst>
      <p:ext uri="{BB962C8B-B14F-4D97-AF65-F5344CB8AC3E}">
        <p14:creationId xmlns:p14="http://schemas.microsoft.com/office/powerpoint/2010/main" val="385276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48DC83-2C10-46BF-B123-7F1693BE31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9" t="4195" r="29318" b="32817"/>
          <a:stretch/>
        </p:blipFill>
        <p:spPr>
          <a:xfrm flipH="1">
            <a:off x="-43793" y="19497"/>
            <a:ext cx="30319006" cy="3900585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8422273" y="39580346"/>
            <a:ext cx="166637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101112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101112"/>
                </a:solidFill>
                <a:latin typeface="+mj-lt"/>
              </a:rPr>
              <a:t>IAmAComputerScientist</a:t>
            </a:r>
            <a:endParaRPr lang="en-GB" sz="9000" b="1" dirty="0">
              <a:solidFill>
                <a:srgbClr val="101112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92080" y="449776"/>
            <a:ext cx="217012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Mary Lou Jepsen.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361346" y="3039841"/>
            <a:ext cx="14776260" cy="1702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Your inventions in displays and imaging are all around us, head mounted displays, live walls, VR and  holography.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Find out about Mary Lou’s work at  Google, Facebook, MIT and her  own companies. 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D56CEF-30AD-44B4-821F-6234289E17D4}"/>
              </a:ext>
            </a:extLst>
          </p:cNvPr>
          <p:cNvSpPr/>
          <p:nvPr/>
        </p:nvSpPr>
        <p:spPr>
          <a:xfrm>
            <a:off x="22093286" y="39157923"/>
            <a:ext cx="81889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By </a:t>
            </a:r>
            <a:r>
              <a:rPr lang="en-GB" sz="1400" dirty="0" err="1"/>
              <a:t>Maryloujepsen</a:t>
            </a:r>
            <a:r>
              <a:rPr lang="en-GB" sz="1400" dirty="0"/>
              <a:t> - Own work, Public Domain, https://</a:t>
            </a:r>
            <a:r>
              <a:rPr lang="en-GB" sz="1400" dirty="0" err="1"/>
              <a:t>commons.wikimedia.org</a:t>
            </a:r>
            <a:r>
              <a:rPr lang="en-GB" sz="1400" dirty="0"/>
              <a:t>/w/</a:t>
            </a:r>
            <a:r>
              <a:rPr lang="en-GB" sz="1400" dirty="0" err="1"/>
              <a:t>index.php?curid</a:t>
            </a:r>
            <a:r>
              <a:rPr lang="en-GB" sz="1400" dirty="0"/>
              <a:t>=71035848</a:t>
            </a:r>
          </a:p>
        </p:txBody>
      </p:sp>
    </p:spTree>
    <p:extLst>
      <p:ext uri="{BB962C8B-B14F-4D97-AF65-F5344CB8AC3E}">
        <p14:creationId xmlns:p14="http://schemas.microsoft.com/office/powerpoint/2010/main" val="11221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194CA160-D377-4E24-8688-71DADDDC5E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-1148" t="2594" r="25414" b="23897"/>
          <a:stretch/>
        </p:blipFill>
        <p:spPr>
          <a:xfrm>
            <a:off x="-465799" y="-161407"/>
            <a:ext cx="30741012" cy="39467652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467588" y="486252"/>
            <a:ext cx="253399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Karen Spärck Jones.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F68D00-4B98-47B2-8272-530F3559719D}"/>
              </a:ext>
            </a:extLst>
          </p:cNvPr>
          <p:cNvSpPr/>
          <p:nvPr/>
        </p:nvSpPr>
        <p:spPr>
          <a:xfrm>
            <a:off x="8315155" y="39306245"/>
            <a:ext cx="136248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8B6862"/>
                </a:solidFill>
                <a:latin typeface="+mj-lt"/>
              </a:rPr>
              <a:t>#IAmAComputerScientist</a:t>
            </a:r>
          </a:p>
        </p:txBody>
      </p:sp>
      <p:sp>
        <p:nvSpPr>
          <p:cNvPr id="16" name="University of Cambridge CC BY 2.5">
            <a:extLst>
              <a:ext uri="{FF2B5EF4-FFF2-40B4-BE49-F238E27FC236}">
                <a16:creationId xmlns:a16="http://schemas.microsoft.com/office/drawing/2014/main" id="{B31FC240-5B90-4849-8890-A8ADE751B8D0}"/>
              </a:ext>
            </a:extLst>
          </p:cNvPr>
          <p:cNvSpPr txBox="1"/>
          <p:nvPr/>
        </p:nvSpPr>
        <p:spPr>
          <a:xfrm>
            <a:off x="25807534" y="39204800"/>
            <a:ext cx="4116704" cy="545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4000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dirty="0">
                <a:solidFill>
                  <a:srgbClr val="8B6862"/>
                </a:solidFill>
              </a:rPr>
              <a:t>University of Cambridge </a:t>
            </a:r>
            <a:r>
              <a:rPr sz="2000" dirty="0">
                <a:solidFill>
                  <a:srgbClr val="8B6862"/>
                </a:solidFill>
                <a:hlinkClick r:id="rId4"/>
              </a:rPr>
              <a:t>CC BY 2.5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567BD-8BDF-4754-A6CC-C86330088907}"/>
              </a:ext>
            </a:extLst>
          </p:cNvPr>
          <p:cNvSpPr/>
          <p:nvPr/>
        </p:nvSpPr>
        <p:spPr>
          <a:xfrm>
            <a:off x="495476" y="4330449"/>
            <a:ext cx="12121850" cy="319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For THE ALGORITHM that search engines use to help us retrieve what is most relevant.</a:t>
            </a: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r>
              <a:rPr lang="en-GB" sz="9000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What is Karen’s </a:t>
            </a:r>
          </a:p>
          <a:p>
            <a:r>
              <a:rPr lang="en-GB" sz="9000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famous quote about men and computing?</a:t>
            </a: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374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2FBF4F4-B98F-42C8-8BA2-246A2CDCE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" r="22029" b="36527"/>
          <a:stretch/>
        </p:blipFill>
        <p:spPr>
          <a:xfrm>
            <a:off x="0" y="-130250"/>
            <a:ext cx="30275213" cy="38814051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7892574" y="39073388"/>
            <a:ext cx="1362488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000" b="1" dirty="0">
                <a:solidFill>
                  <a:srgbClr val="38302E"/>
                </a:solidFill>
                <a:latin typeface="+mj-lt"/>
              </a:rPr>
              <a:t>#IAmAComputerScientist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03958" y="107345"/>
            <a:ext cx="21213500" cy="2040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Jeannette Wing.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 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For putting Computational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Thinking on the map. 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How abstract is that?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Find out about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decomposition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and algorithmic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thinking.</a:t>
            </a:r>
          </a:p>
        </p:txBody>
      </p:sp>
      <p:sp>
        <p:nvSpPr>
          <p:cNvPr id="17" name="Columbia University">
            <a:extLst>
              <a:ext uri="{FF2B5EF4-FFF2-40B4-BE49-F238E27FC236}">
                <a16:creationId xmlns:a16="http://schemas.microsoft.com/office/drawing/2014/main" id="{21FC1032-37CA-4127-831C-7FD12837E3BD}"/>
              </a:ext>
            </a:extLst>
          </p:cNvPr>
          <p:cNvSpPr txBox="1"/>
          <p:nvPr/>
        </p:nvSpPr>
        <p:spPr>
          <a:xfrm>
            <a:off x="27116238" y="38756882"/>
            <a:ext cx="2385268" cy="545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4000"/>
              </a:lnSpc>
              <a:defRPr sz="1360" b="0">
                <a:solidFill>
                  <a:srgbClr val="0B008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2000" dirty="0">
                <a:solidFill>
                  <a:srgbClr val="38302E"/>
                </a:solidFill>
              </a:rPr>
              <a:t>Columbia University</a:t>
            </a:r>
          </a:p>
        </p:txBody>
      </p:sp>
    </p:spTree>
    <p:extLst>
      <p:ext uri="{BB962C8B-B14F-4D97-AF65-F5344CB8AC3E}">
        <p14:creationId xmlns:p14="http://schemas.microsoft.com/office/powerpoint/2010/main" val="379225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2433F6-B659-4701-9D51-0BF9406872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91" b="35570"/>
          <a:stretch/>
        </p:blipFill>
        <p:spPr>
          <a:xfrm flipH="1">
            <a:off x="11062" y="-224930"/>
            <a:ext cx="30275213" cy="38771788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10618639" y="39433290"/>
            <a:ext cx="136248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090A0A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090A0A"/>
                </a:solidFill>
                <a:latin typeface="+mj-lt"/>
              </a:rPr>
              <a:t>IAmATechExec</a:t>
            </a:r>
            <a:endParaRPr lang="en-GB" sz="9000" b="1" dirty="0">
              <a:solidFill>
                <a:srgbClr val="090A0A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61345" y="530457"/>
            <a:ext cx="2388217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Susan </a:t>
            </a:r>
            <a:r>
              <a:rPr lang="en-GB" sz="12000" b="1" dirty="0" err="1">
                <a:solidFill>
                  <a:schemeClr val="bg1"/>
                </a:solidFill>
                <a:latin typeface="+mj-lt"/>
              </a:rPr>
              <a:t>Wojcicki</a:t>
            </a:r>
            <a:r>
              <a:rPr lang="en-GB" sz="12000" b="1" dirty="0">
                <a:solidFill>
                  <a:schemeClr val="bg1"/>
                </a:solidFill>
                <a:latin typeface="+mj-lt"/>
              </a:rPr>
              <a:t>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736A4D-434B-4140-A704-D1C1A5E6C846}"/>
              </a:ext>
            </a:extLst>
          </p:cNvPr>
          <p:cNvSpPr/>
          <p:nvPr/>
        </p:nvSpPr>
        <p:spPr>
          <a:xfrm>
            <a:off x="13453990" y="38790019"/>
            <a:ext cx="167207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4F4943"/>
                </a:solidFill>
              </a:rPr>
              <a:t>By Steve Jennings / TechCrunch - https://</a:t>
            </a:r>
            <a:r>
              <a:rPr lang="en-GB" sz="2000" dirty="0" err="1">
                <a:solidFill>
                  <a:srgbClr val="4F4943"/>
                </a:solidFill>
              </a:rPr>
              <a:t>www.flickr.com</a:t>
            </a:r>
            <a:r>
              <a:rPr lang="en-GB" sz="2000" dirty="0">
                <a:solidFill>
                  <a:srgbClr val="4F4943"/>
                </a:solidFill>
              </a:rPr>
              <a:t>/photos/</a:t>
            </a:r>
            <a:r>
              <a:rPr lang="en-GB" sz="2000" dirty="0" err="1">
                <a:solidFill>
                  <a:srgbClr val="4F4943"/>
                </a:solidFill>
              </a:rPr>
              <a:t>techcrunch</a:t>
            </a:r>
            <a:r>
              <a:rPr lang="en-GB" sz="2000" dirty="0">
                <a:solidFill>
                  <a:srgbClr val="4F4943"/>
                </a:solidFill>
              </a:rPr>
              <a:t>/29684662515/, CC BY 2.0, https://</a:t>
            </a:r>
            <a:r>
              <a:rPr lang="en-GB" sz="2000" dirty="0" err="1">
                <a:solidFill>
                  <a:srgbClr val="4F4943"/>
                </a:solidFill>
              </a:rPr>
              <a:t>en.wikipedia.org</a:t>
            </a:r>
            <a:r>
              <a:rPr lang="en-GB" sz="2000" dirty="0">
                <a:solidFill>
                  <a:srgbClr val="4F4943"/>
                </a:solidFill>
              </a:rPr>
              <a:t>/w/</a:t>
            </a:r>
            <a:r>
              <a:rPr lang="en-GB" sz="2000" dirty="0" err="1">
                <a:solidFill>
                  <a:srgbClr val="4F4943"/>
                </a:solidFill>
              </a:rPr>
              <a:t>index.php?curid</a:t>
            </a:r>
            <a:r>
              <a:rPr lang="en-GB" sz="2000" dirty="0">
                <a:solidFill>
                  <a:srgbClr val="4F4943"/>
                </a:solidFill>
              </a:rPr>
              <a:t>=56232436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361346" y="3595630"/>
            <a:ext cx="18520676" cy="1548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Named “the most important person in advertising”, your tech executive marketing skills drove Google’s rise.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Find out about Susan's early involvement with Google.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688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DE05B3-06B3-4F6B-A5A4-A60F09A44B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3" t="10703" r="24930" b="21455"/>
          <a:stretch/>
        </p:blipFill>
        <p:spPr>
          <a:xfrm>
            <a:off x="-103937" y="-266172"/>
            <a:ext cx="30483086" cy="38730196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6805739" y="39444864"/>
            <a:ext cx="166637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724941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724941"/>
                </a:solidFill>
                <a:latin typeface="+mj-lt"/>
              </a:rPr>
              <a:t>IAmAnElectronicsEngineer</a:t>
            </a:r>
            <a:r>
              <a:rPr lang="en-GB" sz="9000" b="1" dirty="0">
                <a:solidFill>
                  <a:srgbClr val="724941"/>
                </a:solidFill>
                <a:latin typeface="+mj-lt"/>
              </a:rPr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450004" y="637342"/>
            <a:ext cx="208802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Kimberly Bryant.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551605" y="5776145"/>
            <a:ext cx="15695714" cy="1855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As an electronics engineer who also worked in pharmaceuticals &amp; biotech, you figured we needed action for tech inclusion and created a non profit foundation.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What is the name of the foundation that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Kimberly set up?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47FC62-BCA5-478D-A96C-F37E7BF07ED7}"/>
              </a:ext>
            </a:extLst>
          </p:cNvPr>
          <p:cNvSpPr/>
          <p:nvPr/>
        </p:nvSpPr>
        <p:spPr>
          <a:xfrm>
            <a:off x="20571870" y="38565565"/>
            <a:ext cx="98072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By </a:t>
            </a:r>
            <a:r>
              <a:rPr lang="en-GB" sz="1200" dirty="0" err="1"/>
              <a:t>Ståle</a:t>
            </a:r>
            <a:r>
              <a:rPr lang="en-GB" sz="1200" dirty="0"/>
              <a:t> </a:t>
            </a:r>
            <a:r>
              <a:rPr lang="en-GB" sz="1200" dirty="0" err="1"/>
              <a:t>Grut</a:t>
            </a:r>
            <a:r>
              <a:rPr lang="en-GB" sz="1200" dirty="0"/>
              <a:t> / </a:t>
            </a:r>
            <a:r>
              <a:rPr lang="en-GB" sz="1200" dirty="0" err="1"/>
              <a:t>nrkbeta</a:t>
            </a:r>
            <a:r>
              <a:rPr lang="en-GB" sz="1200" dirty="0"/>
              <a:t> - Kimberly Bryant, Black Girls Code @ SXSW 2016, CC BY-SA 2.0, https://</a:t>
            </a:r>
            <a:r>
              <a:rPr lang="en-GB" sz="1200" dirty="0" err="1"/>
              <a:t>commons.wikimedia.org</a:t>
            </a:r>
            <a:r>
              <a:rPr lang="en-GB" sz="1200" dirty="0"/>
              <a:t>/w/</a:t>
            </a:r>
            <a:r>
              <a:rPr lang="en-GB" sz="1200" dirty="0" err="1"/>
              <a:t>index.php?curid</a:t>
            </a:r>
            <a:r>
              <a:rPr lang="en-GB" sz="1200" dirty="0"/>
              <a:t>=47848267</a:t>
            </a:r>
          </a:p>
        </p:txBody>
      </p:sp>
    </p:spTree>
    <p:extLst>
      <p:ext uri="{BB962C8B-B14F-4D97-AF65-F5344CB8AC3E}">
        <p14:creationId xmlns:p14="http://schemas.microsoft.com/office/powerpoint/2010/main" val="158883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ED09D0-1100-49EF-807C-A2F759B2E5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59" b="18906"/>
          <a:stretch/>
        </p:blipFill>
        <p:spPr>
          <a:xfrm>
            <a:off x="-262672" y="-252068"/>
            <a:ext cx="30537885" cy="39007877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9133055" y="39406725"/>
            <a:ext cx="136248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724941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724941"/>
                </a:solidFill>
                <a:latin typeface="+mj-lt"/>
              </a:rPr>
              <a:t>IAmADigitalActivitst</a:t>
            </a:r>
            <a:endParaRPr lang="en-GB" sz="9000" b="1" dirty="0">
              <a:solidFill>
                <a:srgbClr val="724941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61346" y="530457"/>
            <a:ext cx="262255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Martha Lane Fox (CBE). 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736A4D-434B-4140-A704-D1C1A5E6C846}"/>
              </a:ext>
            </a:extLst>
          </p:cNvPr>
          <p:cNvSpPr/>
          <p:nvPr/>
        </p:nvSpPr>
        <p:spPr>
          <a:xfrm>
            <a:off x="15137606" y="38755809"/>
            <a:ext cx="152107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/>
              <a:t>By </a:t>
            </a:r>
            <a:r>
              <a:rPr lang="en-GB" sz="2000" dirty="0" err="1"/>
              <a:t>gdsteam</a:t>
            </a:r>
            <a:r>
              <a:rPr lang="en-GB" sz="2000" dirty="0"/>
              <a:t> - https://</a:t>
            </a:r>
            <a:r>
              <a:rPr lang="en-GB" sz="2000" dirty="0" err="1"/>
              <a:t>www.flickr.com</a:t>
            </a:r>
            <a:r>
              <a:rPr lang="en-GB" sz="2000" dirty="0"/>
              <a:t>/photos/</a:t>
            </a:r>
            <a:r>
              <a:rPr lang="en-GB" sz="2000" dirty="0" err="1"/>
              <a:t>gdsteam</a:t>
            </a:r>
            <a:r>
              <a:rPr lang="en-GB" sz="2000" dirty="0"/>
              <a:t>/12208228633/, CC BY 2.0, https://</a:t>
            </a:r>
            <a:r>
              <a:rPr lang="en-GB" sz="2000" dirty="0" err="1"/>
              <a:t>commons.wikimedia.org</a:t>
            </a:r>
            <a:r>
              <a:rPr lang="en-GB" sz="2000" dirty="0"/>
              <a:t>/w/</a:t>
            </a:r>
            <a:r>
              <a:rPr lang="en-GB" sz="2000" dirty="0" err="1"/>
              <a:t>index.php?curid</a:t>
            </a:r>
            <a:r>
              <a:rPr lang="en-GB" sz="2000" dirty="0"/>
              <a:t>=66248604</a:t>
            </a:r>
            <a:endParaRPr lang="en-GB" sz="2000" dirty="0">
              <a:solidFill>
                <a:srgbClr val="4F4943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497814" y="3700556"/>
            <a:ext cx="13001484" cy="21636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Appointed as the youngest female member of the House of Lords as the Digital Inclusion Champion, you campaign for responsible technology.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Find out what website Martha co-founded.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43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AC2B40-16E1-4F5A-BB74-E2AA3EFA2B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9" b="38580"/>
          <a:stretch/>
        </p:blipFill>
        <p:spPr>
          <a:xfrm flipH="1">
            <a:off x="-246995" y="-223484"/>
            <a:ext cx="30643728" cy="39013503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9543556" y="39414371"/>
            <a:ext cx="138029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724941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724941"/>
                </a:solidFill>
                <a:latin typeface="+mj-lt"/>
              </a:rPr>
              <a:t>IAmAComputerScientist</a:t>
            </a:r>
            <a:endParaRPr lang="en-GB" sz="9000" b="1" dirty="0">
              <a:solidFill>
                <a:srgbClr val="724941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61346" y="530457"/>
            <a:ext cx="2147300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 Dorcas Muthoni.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736A4D-434B-4140-A704-D1C1A5E6C846}"/>
              </a:ext>
            </a:extLst>
          </p:cNvPr>
          <p:cNvSpPr/>
          <p:nvPr/>
        </p:nvSpPr>
        <p:spPr>
          <a:xfrm>
            <a:off x="13453990" y="38790019"/>
            <a:ext cx="167207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4F4943"/>
                </a:solidFill>
              </a:rPr>
              <a:t>By Steve Jennings / TechCrunch - https://</a:t>
            </a:r>
            <a:r>
              <a:rPr lang="en-GB" sz="2000" dirty="0" err="1">
                <a:solidFill>
                  <a:srgbClr val="4F4943"/>
                </a:solidFill>
              </a:rPr>
              <a:t>www.flickr.com</a:t>
            </a:r>
            <a:r>
              <a:rPr lang="en-GB" sz="2000" dirty="0">
                <a:solidFill>
                  <a:srgbClr val="4F4943"/>
                </a:solidFill>
              </a:rPr>
              <a:t>/photos/</a:t>
            </a:r>
            <a:r>
              <a:rPr lang="en-GB" sz="2000" dirty="0" err="1">
                <a:solidFill>
                  <a:srgbClr val="4F4943"/>
                </a:solidFill>
              </a:rPr>
              <a:t>techcrunch</a:t>
            </a:r>
            <a:r>
              <a:rPr lang="en-GB" sz="2000" dirty="0">
                <a:solidFill>
                  <a:srgbClr val="4F4943"/>
                </a:solidFill>
              </a:rPr>
              <a:t>/29684662515/, CC BY 2.0, https://</a:t>
            </a:r>
            <a:r>
              <a:rPr lang="en-GB" sz="2000" dirty="0" err="1">
                <a:solidFill>
                  <a:srgbClr val="4F4943"/>
                </a:solidFill>
              </a:rPr>
              <a:t>en.wikipedia.org</a:t>
            </a:r>
            <a:r>
              <a:rPr lang="en-GB" sz="2000" dirty="0">
                <a:solidFill>
                  <a:srgbClr val="4F4943"/>
                </a:solidFill>
              </a:rPr>
              <a:t>/w/</a:t>
            </a:r>
            <a:r>
              <a:rPr lang="en-GB" sz="2000" dirty="0" err="1">
                <a:solidFill>
                  <a:srgbClr val="4F4943"/>
                </a:solidFill>
              </a:rPr>
              <a:t>index.php?curid</a:t>
            </a:r>
            <a:r>
              <a:rPr lang="en-GB" sz="2000" dirty="0">
                <a:solidFill>
                  <a:srgbClr val="4F4943"/>
                </a:solidFill>
              </a:rPr>
              <a:t>=56232436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361346" y="3595630"/>
            <a:ext cx="15928388" cy="2317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By founding a mentoring program for women in computing and working with governments &amp; international groups you are  driving change transform African lives.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Where did Dorcas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study and what 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were her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specialisms?</a:t>
            </a:r>
          </a:p>
        </p:txBody>
      </p:sp>
    </p:spTree>
    <p:extLst>
      <p:ext uri="{BB962C8B-B14F-4D97-AF65-F5344CB8AC3E}">
        <p14:creationId xmlns:p14="http://schemas.microsoft.com/office/powerpoint/2010/main" val="80596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AC625E-A7DA-4859-A3FE-8F6594C558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1" t="20932" r="16445" b="12961"/>
          <a:stretch/>
        </p:blipFill>
        <p:spPr>
          <a:xfrm>
            <a:off x="0" y="-9888"/>
            <a:ext cx="30744423" cy="38693689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7911223" y="39319334"/>
            <a:ext cx="166637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0E0E0E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0E0E0E"/>
                </a:solidFill>
                <a:latin typeface="+mj-lt"/>
              </a:rPr>
              <a:t>IAmAComputer</a:t>
            </a:r>
            <a:r>
              <a:rPr lang="en-GB" sz="9000" b="1" dirty="0">
                <a:solidFill>
                  <a:srgbClr val="0E0E0E"/>
                </a:solidFill>
                <a:latin typeface="+mj-lt"/>
              </a:rPr>
              <a:t> Scientist</a:t>
            </a:r>
          </a:p>
          <a:p>
            <a:endParaRPr lang="en-GB" sz="9000" b="1" dirty="0">
              <a:solidFill>
                <a:srgbClr val="0E0E0E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450005" y="256497"/>
            <a:ext cx="185206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Annie Easley.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361345" y="3446741"/>
            <a:ext cx="18520676" cy="1394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Your code was used to fly rockets and laid the foundations for space shuttle launches. 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Find out about Annie’s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work in the </a:t>
            </a:r>
            <a:r>
              <a:rPr lang="en-GB" sz="10000" dirty="0" err="1">
                <a:solidFill>
                  <a:schemeClr val="bg1"/>
                </a:solidFill>
                <a:latin typeface="+mj-lt"/>
              </a:rPr>
              <a:t>1960’s</a:t>
            </a:r>
            <a:endParaRPr lang="en-GB" sz="10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F0EE6A-15E6-4AA2-B154-9BF597581F39}"/>
              </a:ext>
            </a:extLst>
          </p:cNvPr>
          <p:cNvSpPr/>
          <p:nvPr/>
        </p:nvSpPr>
        <p:spPr>
          <a:xfrm>
            <a:off x="21400028" y="38841453"/>
            <a:ext cx="94053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By NASA Science and Engineering Newsletter - </a:t>
            </a:r>
            <a:r>
              <a:rPr lang="en-GB" sz="1200" dirty="0" err="1"/>
              <a:t>Fagowees</a:t>
            </a:r>
            <a:r>
              <a:rPr lang="en-GB" sz="1200" dirty="0"/>
              <a:t>, Public Domain, https://</a:t>
            </a:r>
            <a:r>
              <a:rPr lang="en-GB" sz="1200" dirty="0" err="1"/>
              <a:t>commons.wikimedia.org</a:t>
            </a:r>
            <a:r>
              <a:rPr lang="en-GB" sz="1200" dirty="0"/>
              <a:t>/w/</a:t>
            </a:r>
            <a:r>
              <a:rPr lang="en-GB" sz="1200" dirty="0" err="1"/>
              <a:t>index.php?curid</a:t>
            </a:r>
            <a:r>
              <a:rPr lang="en-GB" sz="1200" dirty="0"/>
              <a:t>=30060646</a:t>
            </a:r>
          </a:p>
        </p:txBody>
      </p:sp>
    </p:spTree>
    <p:extLst>
      <p:ext uri="{BB962C8B-B14F-4D97-AF65-F5344CB8AC3E}">
        <p14:creationId xmlns:p14="http://schemas.microsoft.com/office/powerpoint/2010/main" val="199886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A3EDFE-8C2B-4F36-B5F8-8416905029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3"/>
                    </a14:imgEffect>
                    <a14:imgEffect>
                      <a14:saturation sat="1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79" r="5944"/>
          <a:stretch/>
        </p:blipFill>
        <p:spPr>
          <a:xfrm>
            <a:off x="0" y="-1"/>
            <a:ext cx="30275214" cy="3811104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8389915" y="39406788"/>
            <a:ext cx="166637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101112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101112"/>
                </a:solidFill>
                <a:latin typeface="+mj-lt"/>
              </a:rPr>
              <a:t>IAmAComputerScientist</a:t>
            </a:r>
            <a:endParaRPr lang="en-GB" sz="9000" b="1" dirty="0">
              <a:solidFill>
                <a:srgbClr val="101112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450004" y="0"/>
            <a:ext cx="216723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Sophie Wilson.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361346" y="3039841"/>
            <a:ext cx="147762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C4D7D0-6A1A-4AE6-9ECF-9C3A06A297D5}"/>
              </a:ext>
            </a:extLst>
          </p:cNvPr>
          <p:cNvSpPr/>
          <p:nvPr/>
        </p:nvSpPr>
        <p:spPr>
          <a:xfrm>
            <a:off x="18887696" y="38223282"/>
            <a:ext cx="123319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latin typeface="Source Sans Pro" panose="020B0503030403020204" pitchFamily="34" charset="0"/>
              </a:rPr>
              <a:t>By Chris Monk - https://</a:t>
            </a:r>
            <a:r>
              <a:rPr lang="en-GB" sz="1200" b="1" dirty="0" err="1">
                <a:latin typeface="Source Sans Pro" panose="020B0503030403020204" pitchFamily="34" charset="0"/>
              </a:rPr>
              <a:t>www.flickr.com</a:t>
            </a:r>
            <a:r>
              <a:rPr lang="en-GB" sz="1200" b="1" dirty="0">
                <a:latin typeface="Source Sans Pro" panose="020B0503030403020204" pitchFamily="34" charset="0"/>
              </a:rPr>
              <a:t>/photos/</a:t>
            </a:r>
            <a:r>
              <a:rPr lang="en-GB" sz="1200" b="1" dirty="0" err="1">
                <a:latin typeface="Source Sans Pro" panose="020B0503030403020204" pitchFamily="34" charset="0"/>
              </a:rPr>
              <a:t>101251639@N02</a:t>
            </a:r>
            <a:r>
              <a:rPr lang="en-GB" sz="1200" b="1" dirty="0">
                <a:latin typeface="Source Sans Pro" panose="020B0503030403020204" pitchFamily="34" charset="0"/>
              </a:rPr>
              <a:t>/9669448671, CC BY 2.0, https://</a:t>
            </a:r>
            <a:r>
              <a:rPr lang="en-GB" sz="1200" b="1" dirty="0" err="1">
                <a:latin typeface="Source Sans Pro" panose="020B0503030403020204" pitchFamily="34" charset="0"/>
              </a:rPr>
              <a:t>commons.wikimedia.org</a:t>
            </a:r>
            <a:r>
              <a:rPr lang="en-GB" sz="1200" b="1" dirty="0">
                <a:latin typeface="Source Sans Pro" panose="020B0503030403020204" pitchFamily="34" charset="0"/>
              </a:rPr>
              <a:t>/w/</a:t>
            </a:r>
            <a:r>
              <a:rPr lang="en-GB" sz="1200" b="1" dirty="0" err="1">
                <a:latin typeface="Source Sans Pro" panose="020B0503030403020204" pitchFamily="34" charset="0"/>
              </a:rPr>
              <a:t>index.php?curid</a:t>
            </a:r>
            <a:r>
              <a:rPr lang="en-GB" sz="1200" b="1" dirty="0">
                <a:latin typeface="Source Sans Pro" panose="020B0503030403020204" pitchFamily="34" charset="0"/>
              </a:rPr>
              <a:t>=68622523</a:t>
            </a:r>
            <a:endParaRPr lang="en-GB" sz="1200" b="1" i="0" dirty="0">
              <a:effectLst/>
              <a:latin typeface="Source Sans Pro" panose="020B0503030403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B88BC-3EEC-40BE-8EBE-1F8D67A5335F}"/>
              </a:ext>
            </a:extLst>
          </p:cNvPr>
          <p:cNvSpPr txBox="1"/>
          <p:nvPr/>
        </p:nvSpPr>
        <p:spPr>
          <a:xfrm>
            <a:off x="361346" y="2926965"/>
            <a:ext cx="18520676" cy="10977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95% of smartphones have  the chip that you designed the code for.  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What prototype computer did Sophie develop?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0910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BAAFF152-ECA8-40FC-A531-9C54B6DAEB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-2111" r="34384" b="15760"/>
          <a:stretch/>
        </p:blipFill>
        <p:spPr>
          <a:xfrm>
            <a:off x="-1005621" y="-151845"/>
            <a:ext cx="31280833" cy="38907654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8217528" y="38935010"/>
            <a:ext cx="136248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4F4943"/>
                </a:solidFill>
                <a:latin typeface="+mj-lt"/>
              </a:rPr>
              <a:t>#IAmAComputerScientist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754030" y="932109"/>
            <a:ext cx="21088381" cy="2040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Shafi Goldwasser.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Without your work on algorithms and maths used in encryption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we would not be as safe online.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Congratulations on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the Turing Award.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Find out about the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ball method of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explaining zero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knowledge proofs.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736A4D-434B-4140-A704-D1C1A5E6C846}"/>
              </a:ext>
            </a:extLst>
          </p:cNvPr>
          <p:cNvSpPr/>
          <p:nvPr/>
        </p:nvSpPr>
        <p:spPr>
          <a:xfrm>
            <a:off x="26756357" y="38822754"/>
            <a:ext cx="33965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4F4943"/>
                </a:solidFill>
              </a:rPr>
              <a:t>Weizmann Institute of Science </a:t>
            </a:r>
          </a:p>
        </p:txBody>
      </p:sp>
    </p:spTree>
    <p:extLst>
      <p:ext uri="{BB962C8B-B14F-4D97-AF65-F5344CB8AC3E}">
        <p14:creationId xmlns:p14="http://schemas.microsoft.com/office/powerpoint/2010/main" val="309736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DEE19170-C0AF-43DD-A537-6FF035603D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r="13500" b="11228"/>
          <a:stretch/>
        </p:blipFill>
        <p:spPr>
          <a:xfrm>
            <a:off x="-50211" y="-132865"/>
            <a:ext cx="30325424" cy="3900685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9829059" y="39138933"/>
            <a:ext cx="907960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000" b="1" dirty="0">
                <a:solidFill>
                  <a:srgbClr val="171717"/>
                </a:solidFill>
                <a:latin typeface="+mj-lt"/>
              </a:rPr>
              <a:t>#IAmAnInventor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702591" y="3696618"/>
            <a:ext cx="9919079" cy="1979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b="1" dirty="0">
                <a:latin typeface="+mj-lt"/>
              </a:rPr>
              <a:t>We would not have Bluetooth or WIFI if it was not for your invention of frequency hopping.</a:t>
            </a:r>
          </a:p>
          <a:p>
            <a:endParaRPr lang="en-GB" sz="10000" b="1" dirty="0">
              <a:latin typeface="+mj-lt"/>
            </a:endParaRPr>
          </a:p>
          <a:p>
            <a:r>
              <a:rPr lang="en-GB" sz="10000" b="1" dirty="0">
                <a:latin typeface="+mj-lt"/>
              </a:rPr>
              <a:t>What else</a:t>
            </a:r>
          </a:p>
          <a:p>
            <a:r>
              <a:rPr lang="en-GB" sz="10000" b="1" dirty="0">
                <a:latin typeface="+mj-lt"/>
              </a:rPr>
              <a:t>was Hedy</a:t>
            </a:r>
          </a:p>
          <a:p>
            <a:r>
              <a:rPr lang="en-GB" sz="10000" b="1" dirty="0">
                <a:latin typeface="+mj-lt"/>
              </a:rPr>
              <a:t>famous </a:t>
            </a:r>
          </a:p>
          <a:p>
            <a:r>
              <a:rPr lang="en-GB" sz="10000" b="1" dirty="0">
                <a:latin typeface="+mj-lt"/>
              </a:rPr>
              <a:t>for?</a:t>
            </a:r>
          </a:p>
          <a:p>
            <a:endParaRPr lang="en-GB" sz="8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408B40-7010-460F-9B09-223C30438710}"/>
              </a:ext>
            </a:extLst>
          </p:cNvPr>
          <p:cNvSpPr/>
          <p:nvPr/>
        </p:nvSpPr>
        <p:spPr>
          <a:xfrm>
            <a:off x="718357" y="1402672"/>
            <a:ext cx="18147468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0" b="1" dirty="0">
                <a:latin typeface="+mj-lt"/>
              </a:rPr>
              <a:t>Thank you, Hedy </a:t>
            </a:r>
            <a:r>
              <a:rPr lang="en-GB" sz="12000" b="1" dirty="0" err="1">
                <a:latin typeface="+mj-lt"/>
              </a:rPr>
              <a:t>Lamarr</a:t>
            </a:r>
            <a:r>
              <a:rPr lang="en-GB" sz="12000" b="1" dirty="0"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8697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61701B-5EED-4F51-9E8B-985288277B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" t="13218" r="10923" b="17525"/>
          <a:stretch/>
        </p:blipFill>
        <p:spPr>
          <a:xfrm>
            <a:off x="-15810" y="-34335"/>
            <a:ext cx="30410552" cy="37586608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9378022" y="39504854"/>
            <a:ext cx="166637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7B6866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7B6866"/>
                </a:solidFill>
                <a:latin typeface="+mj-lt"/>
              </a:rPr>
              <a:t>IAmAMathematician</a:t>
            </a:r>
            <a:endParaRPr lang="en-GB" sz="9000" b="1" dirty="0">
              <a:solidFill>
                <a:srgbClr val="7B6866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-15810" y="822989"/>
            <a:ext cx="242593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Evelyn Boyd Granville.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609132" y="4674244"/>
            <a:ext cx="14343325" cy="1702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Your maths &amp; computing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work on aviation &amp;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Space programs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helped catapult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rockets to the moon.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What job brought you back down to earth?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25BBD9-870B-42E4-AE13-21EEFD1C4CC2}"/>
              </a:ext>
            </a:extLst>
          </p:cNvPr>
          <p:cNvSpPr txBox="1"/>
          <p:nvPr/>
        </p:nvSpPr>
        <p:spPr>
          <a:xfrm>
            <a:off x="25086007" y="37655488"/>
            <a:ext cx="5094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This photo was provided courtesy of the National Visionary Leadership Project.</a:t>
            </a:r>
          </a:p>
        </p:txBody>
      </p:sp>
    </p:spTree>
    <p:extLst>
      <p:ext uri="{BB962C8B-B14F-4D97-AF65-F5344CB8AC3E}">
        <p14:creationId xmlns:p14="http://schemas.microsoft.com/office/powerpoint/2010/main" val="115635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B6AE9A-B32E-4142-AFF4-77B87C4650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0" r="44043" b="32593"/>
          <a:stretch/>
        </p:blipFill>
        <p:spPr>
          <a:xfrm>
            <a:off x="-19639" y="-139782"/>
            <a:ext cx="30250087" cy="38782558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9378022" y="39504854"/>
            <a:ext cx="166637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0E0E0E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0E0E0E"/>
                </a:solidFill>
                <a:latin typeface="+mj-lt"/>
              </a:rPr>
              <a:t>IAmAMathematician</a:t>
            </a:r>
            <a:endParaRPr lang="en-GB" sz="9000" b="1" dirty="0">
              <a:solidFill>
                <a:srgbClr val="0E0E0E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03958" y="315874"/>
            <a:ext cx="229705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Katherine Johnson.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361346" y="3039841"/>
            <a:ext cx="14776260" cy="2317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You computed launch windows, emergency return paths and worked on the Space Shuttle program &amp; Mission to Mars plans. 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Congratulations on the Presidential Medal of Freedom.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Find out what John Glenn needed Katherine to do before his 1962 mission.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47FC62-BCA5-478D-A96C-F37E7BF07ED7}"/>
              </a:ext>
            </a:extLst>
          </p:cNvPr>
          <p:cNvSpPr/>
          <p:nvPr/>
        </p:nvSpPr>
        <p:spPr>
          <a:xfrm>
            <a:off x="17709889" y="38711656"/>
            <a:ext cx="162897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By NASA; restored by Adam Cuerden - http://</a:t>
            </a:r>
            <a:r>
              <a:rPr lang="en-GB" sz="1200" dirty="0" err="1"/>
              <a:t>www.nasa.gov</a:t>
            </a:r>
            <a:r>
              <a:rPr lang="en-GB" sz="1200" dirty="0"/>
              <a:t>/sites/default/files/thumbnails/image/1966-l-</a:t>
            </a:r>
            <a:r>
              <a:rPr lang="en-GB" sz="1200" dirty="0" err="1"/>
              <a:t>06717.jpeg</a:t>
            </a:r>
            <a:r>
              <a:rPr lang="en-GB" sz="1200" dirty="0"/>
              <a:t>, Public Domain, https://</a:t>
            </a:r>
            <a:r>
              <a:rPr lang="en-GB" sz="1200" dirty="0" err="1"/>
              <a:t>commons.wikimedia.org</a:t>
            </a:r>
            <a:r>
              <a:rPr lang="en-GB" sz="1200" dirty="0"/>
              <a:t>/w/</a:t>
            </a:r>
            <a:r>
              <a:rPr lang="en-GB" sz="1200" dirty="0" err="1"/>
              <a:t>index.php?curid</a:t>
            </a:r>
            <a:r>
              <a:rPr lang="en-GB" sz="1200" dirty="0"/>
              <a:t>=47431407</a:t>
            </a:r>
          </a:p>
        </p:txBody>
      </p:sp>
    </p:spTree>
    <p:extLst>
      <p:ext uri="{BB962C8B-B14F-4D97-AF65-F5344CB8AC3E}">
        <p14:creationId xmlns:p14="http://schemas.microsoft.com/office/powerpoint/2010/main" val="401263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E31B61-6ADD-48E0-A5CE-EF53FBAAF5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9" r="36976"/>
          <a:stretch/>
        </p:blipFill>
        <p:spPr>
          <a:xfrm flipH="1">
            <a:off x="-1" y="0"/>
            <a:ext cx="30275213" cy="37792353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61346" y="730787"/>
            <a:ext cx="185206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Gladys West.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361346" y="3255865"/>
            <a:ext cx="14776260" cy="1855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Without your contribution  our world would not be the same,  laptops, smartphones, cars all use GPS.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Find out about Gladys’s work on weather satellites.</a:t>
            </a:r>
            <a:r>
              <a:rPr lang="en-GB" sz="10000" dirty="0"/>
              <a:t>.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E961EB-5B1D-480A-AE83-F98889921D41}"/>
              </a:ext>
            </a:extLst>
          </p:cNvPr>
          <p:cNvSpPr/>
          <p:nvPr/>
        </p:nvSpPr>
        <p:spPr>
          <a:xfrm>
            <a:off x="8422273" y="39350398"/>
            <a:ext cx="166637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724941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724941"/>
                </a:solidFill>
                <a:latin typeface="+mj-lt"/>
              </a:rPr>
              <a:t>IAmAMathematician</a:t>
            </a:r>
            <a:endParaRPr lang="en-GB" sz="9000" b="1" dirty="0">
              <a:solidFill>
                <a:srgbClr val="72494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179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23B983C-9A60-4C02-8835-331CB70FA2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2" t="5949" r="37764" b="47281"/>
          <a:stretch/>
        </p:blipFill>
        <p:spPr>
          <a:xfrm>
            <a:off x="-1" y="-12581"/>
            <a:ext cx="30445371" cy="3878966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F68D00-4B98-47B2-8272-530F3559719D}"/>
              </a:ext>
            </a:extLst>
          </p:cNvPr>
          <p:cNvSpPr/>
          <p:nvPr/>
        </p:nvSpPr>
        <p:spPr>
          <a:xfrm>
            <a:off x="8315155" y="39306245"/>
            <a:ext cx="136248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latin typeface="+mj-lt"/>
              </a:rPr>
              <a:t>#IAmAComputerScientist</a:t>
            </a:r>
          </a:p>
        </p:txBody>
      </p:sp>
      <p:sp>
        <p:nvSpPr>
          <p:cNvPr id="16" name="University of Cambridge CC BY 2.5">
            <a:extLst>
              <a:ext uri="{FF2B5EF4-FFF2-40B4-BE49-F238E27FC236}">
                <a16:creationId xmlns:a16="http://schemas.microsoft.com/office/drawing/2014/main" id="{B31FC240-5B90-4849-8890-A8ADE751B8D0}"/>
              </a:ext>
            </a:extLst>
          </p:cNvPr>
          <p:cNvSpPr txBox="1"/>
          <p:nvPr/>
        </p:nvSpPr>
        <p:spPr>
          <a:xfrm>
            <a:off x="25087639" y="38728617"/>
            <a:ext cx="5187574" cy="545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4000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2000" dirty="0">
                <a:solidFill>
                  <a:srgbClr val="292934"/>
                </a:solidFill>
                <a:latin typeface="+mj-lt"/>
              </a:rPr>
              <a:t>With kind permission of Anne-Marie </a:t>
            </a:r>
            <a:r>
              <a:rPr lang="en-GB" sz="2000" dirty="0" err="1">
                <a:solidFill>
                  <a:srgbClr val="292934"/>
                </a:solidFill>
                <a:latin typeface="+mj-lt"/>
              </a:rPr>
              <a:t>Imafidon</a:t>
            </a:r>
            <a:endParaRPr sz="2000" dirty="0">
              <a:solidFill>
                <a:srgbClr val="292934"/>
              </a:solidFill>
              <a:latin typeface="+mj-lt"/>
              <a:hlinkClick r:id="rId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567BD-8BDF-4754-A6CC-C86330088907}"/>
              </a:ext>
            </a:extLst>
          </p:cNvPr>
          <p:cNvSpPr/>
          <p:nvPr/>
        </p:nvSpPr>
        <p:spPr>
          <a:xfrm>
            <a:off x="355661" y="253774"/>
            <a:ext cx="26303225" cy="2179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Anne-Marie </a:t>
            </a:r>
            <a:r>
              <a:rPr lang="en-GB" sz="12000" b="1" dirty="0" err="1">
                <a:solidFill>
                  <a:schemeClr val="bg1"/>
                </a:solidFill>
                <a:latin typeface="+mj-lt"/>
              </a:rPr>
              <a:t>Imafidon</a:t>
            </a:r>
            <a:r>
              <a:rPr lang="en-GB" sz="12000" b="1" dirty="0">
                <a:solidFill>
                  <a:schemeClr val="bg1"/>
                </a:solidFill>
                <a:latin typeface="+mj-lt"/>
              </a:rPr>
              <a:t>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You have created a social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enterprise which runs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hackathons,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mentoring and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an online platform.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 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Find out about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the </a:t>
            </a:r>
            <a:r>
              <a:rPr lang="en-GB" sz="10000" b="1" dirty="0" err="1">
                <a:solidFill>
                  <a:schemeClr val="bg1"/>
                </a:solidFill>
                <a:latin typeface="+mj-lt"/>
              </a:rPr>
              <a:t>Stemettes</a:t>
            </a:r>
            <a:r>
              <a:rPr lang="en-GB" sz="10000" b="1" dirty="0">
                <a:solidFill>
                  <a:schemeClr val="bg1"/>
                </a:solidFill>
                <a:latin typeface="+mj-lt"/>
              </a:rPr>
              <a:t>. </a:t>
            </a: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1372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46F632E-3A16-442B-BA52-BC97D41212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18" t="-1" r="21967" b="26128"/>
          <a:stretch/>
        </p:blipFill>
        <p:spPr>
          <a:xfrm>
            <a:off x="-1" y="-17983"/>
            <a:ext cx="30275213" cy="3839964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F68D00-4B98-47B2-8272-530F3559719D}"/>
              </a:ext>
            </a:extLst>
          </p:cNvPr>
          <p:cNvSpPr/>
          <p:nvPr/>
        </p:nvSpPr>
        <p:spPr>
          <a:xfrm>
            <a:off x="8315155" y="39306245"/>
            <a:ext cx="136248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latin typeface="+mj-lt"/>
              </a:rPr>
              <a:t>#IAmAComputerScientist</a:t>
            </a:r>
          </a:p>
        </p:txBody>
      </p:sp>
      <p:sp>
        <p:nvSpPr>
          <p:cNvPr id="16" name="University of Cambridge CC BY 2.5">
            <a:extLst>
              <a:ext uri="{FF2B5EF4-FFF2-40B4-BE49-F238E27FC236}">
                <a16:creationId xmlns:a16="http://schemas.microsoft.com/office/drawing/2014/main" id="{B31FC240-5B90-4849-8890-A8ADE751B8D0}"/>
              </a:ext>
            </a:extLst>
          </p:cNvPr>
          <p:cNvSpPr txBox="1"/>
          <p:nvPr/>
        </p:nvSpPr>
        <p:spPr>
          <a:xfrm>
            <a:off x="25362742" y="38251753"/>
            <a:ext cx="4961295" cy="545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4000"/>
              </a:lnSpc>
              <a:defRPr sz="1360" b="0">
                <a:solidFill>
                  <a:srgbClr val="54595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GB" sz="2000" dirty="0">
                <a:solidFill>
                  <a:srgbClr val="292934"/>
                </a:solidFill>
                <a:latin typeface="+mj-lt"/>
              </a:rPr>
              <a:t>With kind permission of Carrie Anne </a:t>
            </a:r>
            <a:r>
              <a:rPr lang="en-GB" sz="2000" dirty="0" err="1">
                <a:solidFill>
                  <a:srgbClr val="292934"/>
                </a:solidFill>
                <a:latin typeface="+mj-lt"/>
              </a:rPr>
              <a:t>Philbin</a:t>
            </a:r>
            <a:endParaRPr sz="2000" dirty="0">
              <a:solidFill>
                <a:srgbClr val="292934"/>
              </a:solidFill>
              <a:latin typeface="+mj-lt"/>
              <a:hlinkClick r:id="rId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567BD-8BDF-4754-A6CC-C86330088907}"/>
              </a:ext>
            </a:extLst>
          </p:cNvPr>
          <p:cNvSpPr/>
          <p:nvPr/>
        </p:nvSpPr>
        <p:spPr>
          <a:xfrm>
            <a:off x="355661" y="253774"/>
            <a:ext cx="23887862" cy="2179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Carrie Anne </a:t>
            </a:r>
            <a:r>
              <a:rPr lang="en-GB" sz="12000" b="1" dirty="0" err="1">
                <a:solidFill>
                  <a:schemeClr val="bg1"/>
                </a:solidFill>
                <a:latin typeface="+mj-lt"/>
              </a:rPr>
              <a:t>Philbin</a:t>
            </a:r>
            <a:r>
              <a:rPr lang="en-GB" sz="12000" b="1" dirty="0">
                <a:solidFill>
                  <a:schemeClr val="bg1"/>
                </a:solidFill>
                <a:latin typeface="+mj-lt"/>
              </a:rPr>
              <a:t>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As a pioneering computer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science teacher and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Raspberry Pi Director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you have championed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inclusion and diversity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in computing education.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 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Find out about the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Geek </a:t>
            </a:r>
            <a:r>
              <a:rPr lang="en-GB" sz="10000" b="1" dirty="0" err="1">
                <a:solidFill>
                  <a:schemeClr val="bg1"/>
                </a:solidFill>
                <a:latin typeface="+mj-lt"/>
              </a:rPr>
              <a:t>Gurl</a:t>
            </a:r>
            <a:r>
              <a:rPr lang="en-GB" sz="10000" b="1" dirty="0">
                <a:solidFill>
                  <a:schemeClr val="bg1"/>
                </a:solidFill>
                <a:latin typeface="+mj-lt"/>
              </a:rPr>
              <a:t> Diaries. </a:t>
            </a:r>
          </a:p>
          <a:p>
            <a:endParaRPr lang="en-GB" sz="9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7078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" descr="Image">
            <a:extLst>
              <a:ext uri="{FF2B5EF4-FFF2-40B4-BE49-F238E27FC236}">
                <a16:creationId xmlns:a16="http://schemas.microsoft.com/office/drawing/2014/main" id="{72337F28-76E4-40C0-89A4-9CFE5C44C3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9287" t="6636" r="29731" b="38747"/>
          <a:stretch/>
        </p:blipFill>
        <p:spPr>
          <a:xfrm>
            <a:off x="-54757" y="0"/>
            <a:ext cx="30384726" cy="3908916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9813906" y="39245546"/>
            <a:ext cx="1064285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000" b="1" dirty="0">
                <a:solidFill>
                  <a:srgbClr val="79463D"/>
                </a:solidFill>
                <a:latin typeface="+mj-lt"/>
              </a:rPr>
              <a:t>#IAmAProgrammer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420975" y="253774"/>
            <a:ext cx="19157615" cy="1855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Ada Lovelace.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For being ahead of your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time and predicting that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computers would work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with music and not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just numbers.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Find out how Ada helped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Charles Babbage.</a:t>
            </a:r>
          </a:p>
          <a:p>
            <a:endParaRPr lang="en-GB" sz="80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4A06FB-3130-41B4-896D-377B4D310639}"/>
              </a:ext>
            </a:extLst>
          </p:cNvPr>
          <p:cNvSpPr/>
          <p:nvPr/>
        </p:nvSpPr>
        <p:spPr>
          <a:xfrm>
            <a:off x="26664697" y="39186956"/>
            <a:ext cx="35807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chemeClr val="accent6"/>
                </a:solidFill>
                <a:hlinkClick r:id="rId4"/>
              </a:rPr>
              <a:t>Science &amp; Society Picture Library</a:t>
            </a:r>
          </a:p>
        </p:txBody>
      </p:sp>
    </p:spTree>
    <p:extLst>
      <p:ext uri="{BB962C8B-B14F-4D97-AF65-F5344CB8AC3E}">
        <p14:creationId xmlns:p14="http://schemas.microsoft.com/office/powerpoint/2010/main" val="352241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4BC8F3-26F2-471E-85F9-DE7CC3EB1F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1" t="8343" r="22477" b="29249"/>
          <a:stretch/>
        </p:blipFill>
        <p:spPr>
          <a:xfrm flipH="1">
            <a:off x="-1" y="-530613"/>
            <a:ext cx="30371174" cy="39472012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6145143" y="39355763"/>
            <a:ext cx="1810803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000" b="1" dirty="0">
                <a:solidFill>
                  <a:srgbClr val="727C8B"/>
                </a:solidFill>
                <a:latin typeface="+mj-lt"/>
              </a:rPr>
              <a:t>#</a:t>
            </a:r>
            <a:r>
              <a:rPr lang="en-GB" sz="9600" b="1" dirty="0">
                <a:solidFill>
                  <a:srgbClr val="727C8B"/>
                </a:solidFill>
                <a:latin typeface="+mj-lt"/>
              </a:rPr>
              <a:t>IAmADataVisualisationAnalyst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839974" y="4407993"/>
            <a:ext cx="16907130" cy="2625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For persuading Parliament to save lives by creating 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infographics that could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not be ignored.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Find out what the infographics were about </a:t>
            </a:r>
          </a:p>
          <a:p>
            <a:r>
              <a:rPr lang="en-GB" sz="10000" b="1" dirty="0">
                <a:solidFill>
                  <a:schemeClr val="bg1"/>
                </a:solidFill>
                <a:latin typeface="+mj-lt"/>
              </a:rPr>
              <a:t>and make your own.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7CC37F-3866-4D3F-8A31-769CD7FED603}"/>
              </a:ext>
            </a:extLst>
          </p:cNvPr>
          <p:cNvSpPr txBox="1"/>
          <p:nvPr/>
        </p:nvSpPr>
        <p:spPr>
          <a:xfrm>
            <a:off x="839974" y="424502"/>
            <a:ext cx="2424603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Florence Nightingale.</a:t>
            </a:r>
          </a:p>
          <a:p>
            <a:endParaRPr lang="en-GB" sz="10000" b="1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86BFF7-0541-432C-9168-70B8D38345CB}"/>
              </a:ext>
            </a:extLst>
          </p:cNvPr>
          <p:cNvSpPr/>
          <p:nvPr/>
        </p:nvSpPr>
        <p:spPr>
          <a:xfrm>
            <a:off x="13481422" y="38941399"/>
            <a:ext cx="192754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After Henrietta Rae - https://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wellcomeimages.org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indexplus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/image/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V0006579.htmlWellcome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Collection gallery (2018-03-29): https://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wellcomecollection.org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/works/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zggypp55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CC-BY-4.0, Public Domain, https://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commons.wikimedia.org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/w/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index.php?curid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=31233676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99248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870821-F6CC-413C-88A5-CC47014DD1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r="30936" b="12805"/>
          <a:stretch/>
        </p:blipFill>
        <p:spPr>
          <a:xfrm>
            <a:off x="-27802" y="0"/>
            <a:ext cx="30676061" cy="39208133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8561670" y="39352306"/>
            <a:ext cx="142087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1C1E21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1C1E21"/>
                </a:solidFill>
                <a:latin typeface="+mj-lt"/>
              </a:rPr>
              <a:t>IAmAComputerScientist</a:t>
            </a:r>
            <a:endParaRPr lang="en-GB" sz="9000" b="1" dirty="0">
              <a:solidFill>
                <a:srgbClr val="1C1E21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61346" y="530457"/>
            <a:ext cx="185206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Segun </a:t>
            </a:r>
            <a:r>
              <a:rPr lang="en-GB" sz="12000" b="1" dirty="0" err="1">
                <a:solidFill>
                  <a:schemeClr val="bg1"/>
                </a:solidFill>
                <a:latin typeface="+mj-lt"/>
              </a:rPr>
              <a:t>Fatumo</a:t>
            </a:r>
            <a:r>
              <a:rPr lang="en-GB" sz="12000" b="1" dirty="0">
                <a:solidFill>
                  <a:schemeClr val="bg1"/>
                </a:solidFill>
                <a:latin typeface="+mj-lt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361346" y="3595630"/>
            <a:ext cx="13336100" cy="1394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You are saving lives by using your computer science expertise in genetic research. 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Find out about bioinformatics.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B05E37-D548-4494-AEE9-D4E2A8DC3677}"/>
              </a:ext>
            </a:extLst>
          </p:cNvPr>
          <p:cNvSpPr/>
          <p:nvPr/>
        </p:nvSpPr>
        <p:spPr>
          <a:xfrm>
            <a:off x="26370854" y="39153473"/>
            <a:ext cx="47553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555555"/>
                </a:solidFill>
                <a:latin typeface="+mj-lt"/>
              </a:rPr>
              <a:t>Photo provided by kind permission of Segun </a:t>
            </a:r>
            <a:r>
              <a:rPr lang="en-GB" sz="1200" dirty="0" err="1">
                <a:solidFill>
                  <a:srgbClr val="555555"/>
                </a:solidFill>
                <a:latin typeface="+mj-lt"/>
              </a:rPr>
              <a:t>Fatumo</a:t>
            </a:r>
            <a:r>
              <a:rPr lang="en-GB" sz="1200" dirty="0">
                <a:solidFill>
                  <a:srgbClr val="555555"/>
                </a:solidFill>
                <a:latin typeface="+mj-lt"/>
              </a:rPr>
              <a:t>.</a:t>
            </a:r>
            <a:endParaRPr lang="en-GB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056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AA3D6A-B3E9-4228-8881-1C68B6E22F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6" r="37262" b="19319"/>
          <a:stretch/>
        </p:blipFill>
        <p:spPr>
          <a:xfrm>
            <a:off x="-1787" y="-33783"/>
            <a:ext cx="30276999" cy="39065946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8561670" y="39352306"/>
            <a:ext cx="14928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1C1E21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1C1E21"/>
                </a:solidFill>
                <a:latin typeface="+mj-lt"/>
              </a:rPr>
              <a:t>IAmAComputerScientist</a:t>
            </a:r>
            <a:endParaRPr lang="en-GB" sz="9000" b="1" dirty="0">
              <a:solidFill>
                <a:srgbClr val="1C1E21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61346" y="530457"/>
            <a:ext cx="222650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</a:t>
            </a:r>
            <a:r>
              <a:rPr lang="en-GB" sz="12000" b="1" dirty="0" err="1">
                <a:solidFill>
                  <a:schemeClr val="bg1"/>
                </a:solidFill>
                <a:latin typeface="+mj-lt"/>
              </a:rPr>
              <a:t>Abdigani</a:t>
            </a:r>
            <a:r>
              <a:rPr lang="en-GB" sz="1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12000" b="1" dirty="0" err="1">
                <a:solidFill>
                  <a:schemeClr val="bg1"/>
                </a:solidFill>
                <a:latin typeface="+mj-lt"/>
              </a:rPr>
              <a:t>Diriye</a:t>
            </a:r>
            <a:r>
              <a:rPr lang="en-GB" sz="12000" b="1" dirty="0">
                <a:solidFill>
                  <a:schemeClr val="bg1"/>
                </a:solidFill>
                <a:latin typeface="+mj-lt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361346" y="3595630"/>
            <a:ext cx="14776260" cy="1855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Your work on data mining and visualising information help us see things more clearly.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Find out about </a:t>
            </a:r>
            <a:r>
              <a:rPr lang="en-GB" sz="10000" dirty="0" err="1">
                <a:solidFill>
                  <a:schemeClr val="bg1"/>
                </a:solidFill>
                <a:latin typeface="+mj-lt"/>
              </a:rPr>
              <a:t>Abdigani’s</a:t>
            </a:r>
            <a:r>
              <a:rPr lang="en-GB" sz="10000" dirty="0">
                <a:solidFill>
                  <a:schemeClr val="bg1"/>
                </a:solidFill>
                <a:latin typeface="+mj-lt"/>
              </a:rPr>
              <a:t> Somali and Somaliland boot camps.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40890A-92D6-4BC6-B5F0-016BD2AD376B}"/>
              </a:ext>
            </a:extLst>
          </p:cNvPr>
          <p:cNvSpPr/>
          <p:nvPr/>
        </p:nvSpPr>
        <p:spPr>
          <a:xfrm>
            <a:off x="26370854" y="39153473"/>
            <a:ext cx="47553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555555"/>
                </a:solidFill>
                <a:latin typeface="+mj-lt"/>
              </a:rPr>
              <a:t>Photo provided by kind permission of </a:t>
            </a:r>
            <a:r>
              <a:rPr lang="en-GB" sz="1200" dirty="0" err="1">
                <a:solidFill>
                  <a:srgbClr val="555555"/>
                </a:solidFill>
                <a:latin typeface="+mj-lt"/>
              </a:rPr>
              <a:t>Abdigani</a:t>
            </a:r>
            <a:r>
              <a:rPr lang="en-GB" sz="1200" dirty="0">
                <a:solidFill>
                  <a:srgbClr val="555555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rgbClr val="555555"/>
                </a:solidFill>
                <a:latin typeface="+mj-lt"/>
              </a:rPr>
              <a:t>Diriye</a:t>
            </a:r>
            <a:endParaRPr lang="en-GB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25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915A34-AC22-45EE-BC51-3DFBD1BC9A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86" r="17443" b="22472"/>
          <a:stretch/>
        </p:blipFill>
        <p:spPr>
          <a:xfrm>
            <a:off x="0" y="-470858"/>
            <a:ext cx="30925289" cy="39384965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046730D-A606-4E81-9489-D366665CD7A5}"/>
              </a:ext>
            </a:extLst>
          </p:cNvPr>
          <p:cNvSpPr/>
          <p:nvPr/>
        </p:nvSpPr>
        <p:spPr>
          <a:xfrm>
            <a:off x="7579789" y="39350398"/>
            <a:ext cx="166637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0" b="1" dirty="0">
                <a:solidFill>
                  <a:srgbClr val="724941"/>
                </a:solidFill>
                <a:latin typeface="+mj-lt"/>
              </a:rPr>
              <a:t>#</a:t>
            </a:r>
            <a:r>
              <a:rPr lang="en-GB" sz="9000" b="1" dirty="0" err="1">
                <a:solidFill>
                  <a:srgbClr val="724941"/>
                </a:solidFill>
                <a:latin typeface="+mj-lt"/>
              </a:rPr>
              <a:t>IAmAComputerScientist</a:t>
            </a:r>
            <a:endParaRPr lang="en-GB" sz="9000" b="1" dirty="0">
              <a:solidFill>
                <a:srgbClr val="724941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FD40-9241-479F-8C2E-4D754E790F0F}"/>
              </a:ext>
            </a:extLst>
          </p:cNvPr>
          <p:cNvSpPr txBox="1"/>
          <p:nvPr/>
        </p:nvSpPr>
        <p:spPr>
          <a:xfrm>
            <a:off x="361346" y="637342"/>
            <a:ext cx="259634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bg1"/>
                </a:solidFill>
                <a:latin typeface="+mj-lt"/>
              </a:rPr>
              <a:t>Thank you, John Henry Thompson.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01A78-EC50-47AE-B816-F0E33E47856E}"/>
              </a:ext>
            </a:extLst>
          </p:cNvPr>
          <p:cNvSpPr txBox="1"/>
          <p:nvPr/>
        </p:nvSpPr>
        <p:spPr>
          <a:xfrm>
            <a:off x="391088" y="5325512"/>
            <a:ext cx="8991038" cy="27792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You developed a programming language that  displays images - Lingo.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This work has helped combine art and tech in web design, animation, graphics and video games.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  <a:p>
            <a:r>
              <a:rPr lang="en-GB" sz="10000" dirty="0">
                <a:solidFill>
                  <a:schemeClr val="bg1"/>
                </a:solidFill>
                <a:latin typeface="+mj-lt"/>
              </a:rPr>
              <a:t>Try a drawing app or </a:t>
            </a:r>
            <a:r>
              <a:rPr lang="en-GB" sz="10000" dirty="0" err="1">
                <a:solidFill>
                  <a:schemeClr val="bg1"/>
                </a:solidFill>
                <a:latin typeface="+mj-lt"/>
              </a:rPr>
              <a:t>processing.js</a:t>
            </a:r>
            <a:r>
              <a:rPr lang="en-GB" sz="100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endParaRPr lang="en-GB" sz="10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83AF5E-32C4-4624-BFF2-CCEC93C5A0DA}"/>
              </a:ext>
            </a:extLst>
          </p:cNvPr>
          <p:cNvSpPr txBox="1"/>
          <p:nvPr/>
        </p:nvSpPr>
        <p:spPr>
          <a:xfrm>
            <a:off x="27129800" y="39073399"/>
            <a:ext cx="31454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With kind permission on John Henry Thompson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B29AD34-945D-4B41-89D5-22AFB9458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9088788"/>
            <a:ext cx="30275213" cy="5232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www.johnhenrythompson.com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D518C-FAE1-439C-B942-1748E0862CAA}"/>
              </a:ext>
            </a:extLst>
          </p:cNvPr>
          <p:cNvSpPr/>
          <p:nvPr/>
        </p:nvSpPr>
        <p:spPr>
          <a:xfrm>
            <a:off x="26324844" y="38958520"/>
            <a:ext cx="47553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555555"/>
                </a:solidFill>
                <a:latin typeface="+mj-lt"/>
              </a:rPr>
              <a:t>Photo provided by kind permission John Henry Thompson</a:t>
            </a:r>
            <a:endParaRPr lang="en-GB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2212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theme/theme1.xml><?xml version="1.0" encoding="utf-8"?>
<a:theme xmlns:a="http://schemas.openxmlformats.org/drawingml/2006/main" name="Medical Poster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 sz="6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4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6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55A68E73-61CB-4542-8C48-DCBB2482A3D5}" vid="{6A3CA63D-1E3C-4681-8668-89277FEB3FEB}"/>
    </a:ext>
  </a:extLst>
</a:theme>
</file>

<file path=ppt/theme/theme2.xml><?xml version="1.0" encoding="utf-8"?>
<a:theme xmlns:a="http://schemas.openxmlformats.org/drawingml/2006/main" name="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1110015-E380-4C53-980C-698226C61C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Poster (blue and brown design)</Template>
  <TotalTime>0</TotalTime>
  <Words>1668</Words>
  <Application>Microsoft Macintosh PowerPoint</Application>
  <PresentationFormat>Custom</PresentationFormat>
  <Paragraphs>380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Cambria</vt:lpstr>
      <vt:lpstr>Helvetica</vt:lpstr>
      <vt:lpstr>Source Sans Pro</vt:lpstr>
      <vt:lpstr>Medical Poster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2016-07-27T12:59:30Z</dcterms:created>
  <dcterms:modified xsi:type="dcterms:W3CDTF">2023-10-23T11:06:42Z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TC040015519991</vt:lpwstr>
  </property>
</Properties>
</file>