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64" r:id="rId2"/>
    <p:sldId id="291" r:id="rId3"/>
    <p:sldId id="259" r:id="rId4"/>
    <p:sldId id="257" r:id="rId5"/>
    <p:sldId id="260" r:id="rId6"/>
    <p:sldId id="275" r:id="rId7"/>
    <p:sldId id="273" r:id="rId8"/>
    <p:sldId id="270" r:id="rId9"/>
    <p:sldId id="266" r:id="rId10"/>
    <p:sldId id="262" r:id="rId11"/>
    <p:sldId id="261" r:id="rId12"/>
    <p:sldId id="294" r:id="rId13"/>
    <p:sldId id="288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BEBE"/>
    <a:srgbClr val="0432FF"/>
    <a:srgbClr val="FFFC00"/>
    <a:srgbClr val="E5E212"/>
    <a:srgbClr val="C00102"/>
    <a:srgbClr val="EE7D30"/>
    <a:srgbClr val="C7C412"/>
    <a:srgbClr val="54B7DC"/>
    <a:srgbClr val="5E30E8"/>
    <a:srgbClr val="53B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21"/>
    <p:restoredTop sz="93961"/>
  </p:normalViewPr>
  <p:slideViewPr>
    <p:cSldViewPr snapToGrid="0" snapToObjects="1">
      <p:cViewPr varScale="1">
        <p:scale>
          <a:sx n="111" d="100"/>
          <a:sy n="111" d="100"/>
        </p:scale>
        <p:origin x="200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1AB97E-CABE-924E-BC78-B8966DB8AF72}" type="doc">
      <dgm:prSet loTypeId="urn:microsoft.com/office/officeart/2005/8/layout/radial3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EA774686-DC61-8B47-80C1-2B06C254803D}">
      <dgm:prSet phldrT="[Text]"/>
      <dgm:spPr>
        <a:solidFill>
          <a:srgbClr val="00B0F0"/>
        </a:solidFill>
        <a:ln>
          <a:solidFill>
            <a:schemeClr val="bg1"/>
          </a:solidFill>
        </a:ln>
      </dgm:spPr>
      <dgm:t>
        <a:bodyPr/>
        <a:lstStyle/>
        <a:p>
          <a:r>
            <a:rPr lang="en-GB" b="1">
              <a:latin typeface="Source Sans Pro" panose="020B0503030403020204" pitchFamily="34" charset="0"/>
              <a:ea typeface="Source Sans Pro" panose="020B0503030403020204" pitchFamily="34" charset="0"/>
            </a:rPr>
            <a:t>Posters</a:t>
          </a:r>
        </a:p>
      </dgm:t>
    </dgm:pt>
    <dgm:pt modelId="{988BF8DA-442A-C94D-9C03-78DDDBA8B6D5}" type="parTrans" cxnId="{ABA37E52-FA0E-EC4E-9651-E6AB3CB3ACFB}">
      <dgm:prSet/>
      <dgm:spPr/>
      <dgm:t>
        <a:bodyPr/>
        <a:lstStyle/>
        <a:p>
          <a:endParaRPr lang="en-GB"/>
        </a:p>
      </dgm:t>
    </dgm:pt>
    <dgm:pt modelId="{98DB17F5-7274-E74D-B080-C0AAB6AE47C9}" type="sibTrans" cxnId="{ABA37E52-FA0E-EC4E-9651-E6AB3CB3ACFB}">
      <dgm:prSet/>
      <dgm:spPr/>
      <dgm:t>
        <a:bodyPr/>
        <a:lstStyle/>
        <a:p>
          <a:endParaRPr lang="en-GB"/>
        </a:p>
      </dgm:t>
    </dgm:pt>
    <dgm:pt modelId="{B665BF48-3C98-E745-BA77-62796A090728}">
      <dgm:prSet phldrT="[Text]"/>
      <dgm:spPr>
        <a:solidFill>
          <a:srgbClr val="FF40FF"/>
        </a:solidFill>
        <a:ln>
          <a:noFill/>
        </a:ln>
      </dgm:spPr>
      <dgm:t>
        <a:bodyPr/>
        <a:lstStyle/>
        <a:p>
          <a:r>
            <a:rPr lang="en-GB" b="1">
              <a:latin typeface="Source Sans Pro" panose="020B0503030403020204" pitchFamily="34" charset="0"/>
              <a:ea typeface="Source Sans Pro" panose="020B0503030403020204" pitchFamily="34" charset="0"/>
            </a:rPr>
            <a:t>Website &amp; blog articles</a:t>
          </a:r>
        </a:p>
      </dgm:t>
    </dgm:pt>
    <dgm:pt modelId="{2064014F-CED3-444F-A3E1-8E0E3AC1552F}" type="parTrans" cxnId="{3714D014-6120-B84C-97E9-84691A3E3A04}">
      <dgm:prSet/>
      <dgm:spPr/>
      <dgm:t>
        <a:bodyPr/>
        <a:lstStyle/>
        <a:p>
          <a:endParaRPr lang="en-GB"/>
        </a:p>
      </dgm:t>
    </dgm:pt>
    <dgm:pt modelId="{CF09CEAD-A7FA-7C40-A330-92F71510632C}" type="sibTrans" cxnId="{3714D014-6120-B84C-97E9-84691A3E3A04}">
      <dgm:prSet/>
      <dgm:spPr/>
      <dgm:t>
        <a:bodyPr/>
        <a:lstStyle/>
        <a:p>
          <a:endParaRPr lang="en-GB"/>
        </a:p>
      </dgm:t>
    </dgm:pt>
    <dgm:pt modelId="{34FAAE04-1D15-D440-ABDF-B0BCAE3AF80E}">
      <dgm:prSet phldrT="[Text]"/>
      <dgm:spPr>
        <a:solidFill>
          <a:srgbClr val="FFFF00"/>
        </a:solidFill>
      </dgm:spPr>
      <dgm:t>
        <a:bodyPr/>
        <a:lstStyle/>
        <a:p>
          <a:r>
            <a:rPr lang="en-GB" b="1">
              <a:latin typeface="Source Sans Pro" panose="020B0503030403020204" pitchFamily="34" charset="0"/>
              <a:ea typeface="Source Sans Pro" panose="020B0503030403020204" pitchFamily="34" charset="0"/>
            </a:rPr>
            <a:t>Magazine</a:t>
          </a:r>
        </a:p>
      </dgm:t>
    </dgm:pt>
    <dgm:pt modelId="{7B35EB65-DCA2-B745-BE7B-8AA8D3653FC7}" type="parTrans" cxnId="{CA03609E-0059-654E-A8BC-A32C35C1BB17}">
      <dgm:prSet/>
      <dgm:spPr/>
      <dgm:t>
        <a:bodyPr/>
        <a:lstStyle/>
        <a:p>
          <a:endParaRPr lang="en-GB"/>
        </a:p>
      </dgm:t>
    </dgm:pt>
    <dgm:pt modelId="{204D123F-03DE-1244-A217-6564615F1754}" type="sibTrans" cxnId="{CA03609E-0059-654E-A8BC-A32C35C1BB17}">
      <dgm:prSet/>
      <dgm:spPr/>
      <dgm:t>
        <a:bodyPr/>
        <a:lstStyle/>
        <a:p>
          <a:endParaRPr lang="en-GB"/>
        </a:p>
      </dgm:t>
    </dgm:pt>
    <dgm:pt modelId="{FADD9A1B-F4F0-284C-B96A-823B3A94FFC1}">
      <dgm:prSet phldrT="[Text]"/>
      <dgm:spPr>
        <a:solidFill>
          <a:srgbClr val="FF0000"/>
        </a:solidFill>
      </dgm:spPr>
      <dgm:t>
        <a:bodyPr/>
        <a:lstStyle/>
        <a:p>
          <a:r>
            <a:rPr lang="en-GB" b="1">
              <a:latin typeface="Source Sans Pro" panose="020B0503030403020204" pitchFamily="34" charset="0"/>
              <a:ea typeface="Source Sans Pro" panose="020B0503030403020204" pitchFamily="34" charset="0"/>
            </a:rPr>
            <a:t>School &amp; public talks</a:t>
          </a:r>
        </a:p>
      </dgm:t>
    </dgm:pt>
    <dgm:pt modelId="{340E14A1-7FD6-AF4D-93E0-0CDE03A2ED18}" type="parTrans" cxnId="{26DF5AC6-7B03-014A-9B08-E4E7DBDFA25D}">
      <dgm:prSet/>
      <dgm:spPr/>
      <dgm:t>
        <a:bodyPr/>
        <a:lstStyle/>
        <a:p>
          <a:endParaRPr lang="en-GB"/>
        </a:p>
      </dgm:t>
    </dgm:pt>
    <dgm:pt modelId="{0688EAC3-CFD0-7F42-8B45-582FCD4961B1}" type="sibTrans" cxnId="{26DF5AC6-7B03-014A-9B08-E4E7DBDFA25D}">
      <dgm:prSet/>
      <dgm:spPr/>
      <dgm:t>
        <a:bodyPr/>
        <a:lstStyle/>
        <a:p>
          <a:endParaRPr lang="en-GB"/>
        </a:p>
      </dgm:t>
    </dgm:pt>
    <dgm:pt modelId="{E7FFCE89-CDCA-604B-BC91-05A38CA1FB2F}">
      <dgm:prSet phldrT="[Text]"/>
      <dgm:spPr>
        <a:solidFill>
          <a:srgbClr val="36D5AE"/>
        </a:solidFill>
        <a:ln>
          <a:solidFill>
            <a:srgbClr val="36D5AE"/>
          </a:solidFill>
        </a:ln>
      </dgm:spPr>
      <dgm:t>
        <a:bodyPr/>
        <a:lstStyle/>
        <a:p>
          <a:r>
            <a:rPr lang="en-GB" b="1">
              <a:latin typeface="Source Sans Pro" panose="020B0503030403020204" pitchFamily="34" charset="0"/>
              <a:ea typeface="Source Sans Pro" panose="020B0503030403020204" pitchFamily="34" charset="0"/>
            </a:rPr>
            <a:t>Portals</a:t>
          </a:r>
        </a:p>
      </dgm:t>
    </dgm:pt>
    <dgm:pt modelId="{0F577EEE-EE2D-F940-839C-1C37D568EA99}" type="parTrans" cxnId="{D9543BB5-97D9-4340-BECE-D4596EF046EA}">
      <dgm:prSet/>
      <dgm:spPr/>
      <dgm:t>
        <a:bodyPr/>
        <a:lstStyle/>
        <a:p>
          <a:endParaRPr lang="en-GB"/>
        </a:p>
      </dgm:t>
    </dgm:pt>
    <dgm:pt modelId="{6DF07366-E799-1B40-8635-44D93B754EE6}" type="sibTrans" cxnId="{D9543BB5-97D9-4340-BECE-D4596EF046EA}">
      <dgm:prSet/>
      <dgm:spPr/>
      <dgm:t>
        <a:bodyPr/>
        <a:lstStyle/>
        <a:p>
          <a:endParaRPr lang="en-GB"/>
        </a:p>
      </dgm:t>
    </dgm:pt>
    <dgm:pt modelId="{113ADD08-8B46-9C44-B30D-8C2C017314F0}">
      <dgm:prSet phldrT="[Text]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9981A34-B58D-094E-AEE4-A36F12335FB7}" type="sibTrans" cxnId="{AAD9B034-6047-B048-A054-3DEE6BF5BDEF}">
      <dgm:prSet/>
      <dgm:spPr/>
      <dgm:t>
        <a:bodyPr/>
        <a:lstStyle/>
        <a:p>
          <a:endParaRPr lang="en-GB"/>
        </a:p>
      </dgm:t>
    </dgm:pt>
    <dgm:pt modelId="{26A8AE37-DEE3-7F48-A8AA-74DC4EF3AC9A}" type="parTrans" cxnId="{AAD9B034-6047-B048-A054-3DEE6BF5BDEF}">
      <dgm:prSet/>
      <dgm:spPr/>
      <dgm:t>
        <a:bodyPr/>
        <a:lstStyle/>
        <a:p>
          <a:endParaRPr lang="en-GB"/>
        </a:p>
      </dgm:t>
    </dgm:pt>
    <dgm:pt modelId="{5632F763-EECB-C342-B6EE-8C484A12BD5D}" type="pres">
      <dgm:prSet presAssocID="{861AB97E-CABE-924E-BC78-B8966DB8AF72}" presName="composite" presStyleCnt="0">
        <dgm:presLayoutVars>
          <dgm:chMax val="1"/>
          <dgm:dir/>
          <dgm:resizeHandles val="exact"/>
        </dgm:presLayoutVars>
      </dgm:prSet>
      <dgm:spPr/>
    </dgm:pt>
    <dgm:pt modelId="{514C3B21-2C27-E849-A726-E64F01B4448F}" type="pres">
      <dgm:prSet presAssocID="{861AB97E-CABE-924E-BC78-B8966DB8AF72}" presName="radial" presStyleCnt="0">
        <dgm:presLayoutVars>
          <dgm:animLvl val="ctr"/>
        </dgm:presLayoutVars>
      </dgm:prSet>
      <dgm:spPr/>
    </dgm:pt>
    <dgm:pt modelId="{DA352AAB-DFC2-CC47-8562-40F2222106AC}" type="pres">
      <dgm:prSet presAssocID="{113ADD08-8B46-9C44-B30D-8C2C017314F0}" presName="centerShape" presStyleLbl="vennNode1" presStyleIdx="0" presStyleCnt="6"/>
      <dgm:spPr/>
    </dgm:pt>
    <dgm:pt modelId="{FDF2CBC9-C70E-044E-8D87-28A3FE6C1651}" type="pres">
      <dgm:prSet presAssocID="{34FAAE04-1D15-D440-ABDF-B0BCAE3AF80E}" presName="node" presStyleLbl="vennNode1" presStyleIdx="1" presStyleCnt="6">
        <dgm:presLayoutVars>
          <dgm:bulletEnabled val="1"/>
        </dgm:presLayoutVars>
      </dgm:prSet>
      <dgm:spPr/>
    </dgm:pt>
    <dgm:pt modelId="{B299BA9D-DA83-8940-9581-74AA987EB36B}" type="pres">
      <dgm:prSet presAssocID="{FADD9A1B-F4F0-284C-B96A-823B3A94FFC1}" presName="node" presStyleLbl="vennNode1" presStyleIdx="2" presStyleCnt="6">
        <dgm:presLayoutVars>
          <dgm:bulletEnabled val="1"/>
        </dgm:presLayoutVars>
      </dgm:prSet>
      <dgm:spPr/>
    </dgm:pt>
    <dgm:pt modelId="{03683ACB-F80F-7E43-BEBF-6FF47E71EB9D}" type="pres">
      <dgm:prSet presAssocID="{B665BF48-3C98-E745-BA77-62796A090728}" presName="node" presStyleLbl="vennNode1" presStyleIdx="3" presStyleCnt="6">
        <dgm:presLayoutVars>
          <dgm:bulletEnabled val="1"/>
        </dgm:presLayoutVars>
      </dgm:prSet>
      <dgm:spPr/>
    </dgm:pt>
    <dgm:pt modelId="{78A51354-D33A-DA43-889F-0B7A953DBB0D}" type="pres">
      <dgm:prSet presAssocID="{EA774686-DC61-8B47-80C1-2B06C254803D}" presName="node" presStyleLbl="vennNode1" presStyleIdx="4" presStyleCnt="6">
        <dgm:presLayoutVars>
          <dgm:bulletEnabled val="1"/>
        </dgm:presLayoutVars>
      </dgm:prSet>
      <dgm:spPr/>
    </dgm:pt>
    <dgm:pt modelId="{E090BC8A-D163-D64D-8231-F71516BA4555}" type="pres">
      <dgm:prSet presAssocID="{E7FFCE89-CDCA-604B-BC91-05A38CA1FB2F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AB675401-8287-2C4D-B867-765197A7F3D5}" type="presOf" srcId="{EA774686-DC61-8B47-80C1-2B06C254803D}" destId="{78A51354-D33A-DA43-889F-0B7A953DBB0D}" srcOrd="0" destOrd="0" presId="urn:microsoft.com/office/officeart/2005/8/layout/radial3"/>
    <dgm:cxn modelId="{3714D014-6120-B84C-97E9-84691A3E3A04}" srcId="{113ADD08-8B46-9C44-B30D-8C2C017314F0}" destId="{B665BF48-3C98-E745-BA77-62796A090728}" srcOrd="2" destOrd="0" parTransId="{2064014F-CED3-444F-A3E1-8E0E3AC1552F}" sibTransId="{CF09CEAD-A7FA-7C40-A330-92F71510632C}"/>
    <dgm:cxn modelId="{3AA8DF22-7626-3C4E-B812-6FD07926EF22}" type="presOf" srcId="{861AB97E-CABE-924E-BC78-B8966DB8AF72}" destId="{5632F763-EECB-C342-B6EE-8C484A12BD5D}" srcOrd="0" destOrd="0" presId="urn:microsoft.com/office/officeart/2005/8/layout/radial3"/>
    <dgm:cxn modelId="{C4991A2A-86A4-634C-B492-68623237689A}" type="presOf" srcId="{34FAAE04-1D15-D440-ABDF-B0BCAE3AF80E}" destId="{FDF2CBC9-C70E-044E-8D87-28A3FE6C1651}" srcOrd="0" destOrd="0" presId="urn:microsoft.com/office/officeart/2005/8/layout/radial3"/>
    <dgm:cxn modelId="{5EDBD62E-0EDC-834E-9CB7-78DB88E0F89E}" type="presOf" srcId="{E7FFCE89-CDCA-604B-BC91-05A38CA1FB2F}" destId="{E090BC8A-D163-D64D-8231-F71516BA4555}" srcOrd="0" destOrd="0" presId="urn:microsoft.com/office/officeart/2005/8/layout/radial3"/>
    <dgm:cxn modelId="{AAD9B034-6047-B048-A054-3DEE6BF5BDEF}" srcId="{861AB97E-CABE-924E-BC78-B8966DB8AF72}" destId="{113ADD08-8B46-9C44-B30D-8C2C017314F0}" srcOrd="0" destOrd="0" parTransId="{26A8AE37-DEE3-7F48-A8AA-74DC4EF3AC9A}" sibTransId="{79981A34-B58D-094E-AEE4-A36F12335FB7}"/>
    <dgm:cxn modelId="{52E97E39-E849-5348-A61C-AC4B5B57DCFC}" type="presOf" srcId="{113ADD08-8B46-9C44-B30D-8C2C017314F0}" destId="{DA352AAB-DFC2-CC47-8562-40F2222106AC}" srcOrd="0" destOrd="0" presId="urn:microsoft.com/office/officeart/2005/8/layout/radial3"/>
    <dgm:cxn modelId="{936B814A-027C-BC4A-821E-05C93AEDEA3F}" type="presOf" srcId="{B665BF48-3C98-E745-BA77-62796A090728}" destId="{03683ACB-F80F-7E43-BEBF-6FF47E71EB9D}" srcOrd="0" destOrd="0" presId="urn:microsoft.com/office/officeart/2005/8/layout/radial3"/>
    <dgm:cxn modelId="{ABA37E52-FA0E-EC4E-9651-E6AB3CB3ACFB}" srcId="{113ADD08-8B46-9C44-B30D-8C2C017314F0}" destId="{EA774686-DC61-8B47-80C1-2B06C254803D}" srcOrd="3" destOrd="0" parTransId="{988BF8DA-442A-C94D-9C03-78DDDBA8B6D5}" sibTransId="{98DB17F5-7274-E74D-B080-C0AAB6AE47C9}"/>
    <dgm:cxn modelId="{CA03609E-0059-654E-A8BC-A32C35C1BB17}" srcId="{113ADD08-8B46-9C44-B30D-8C2C017314F0}" destId="{34FAAE04-1D15-D440-ABDF-B0BCAE3AF80E}" srcOrd="0" destOrd="0" parTransId="{7B35EB65-DCA2-B745-BE7B-8AA8D3653FC7}" sibTransId="{204D123F-03DE-1244-A217-6564615F1754}"/>
    <dgm:cxn modelId="{D9543BB5-97D9-4340-BECE-D4596EF046EA}" srcId="{113ADD08-8B46-9C44-B30D-8C2C017314F0}" destId="{E7FFCE89-CDCA-604B-BC91-05A38CA1FB2F}" srcOrd="4" destOrd="0" parTransId="{0F577EEE-EE2D-F940-839C-1C37D568EA99}" sibTransId="{6DF07366-E799-1B40-8635-44D93B754EE6}"/>
    <dgm:cxn modelId="{B64575BC-9B8C-284D-BE1A-3C6E64066921}" type="presOf" srcId="{FADD9A1B-F4F0-284C-B96A-823B3A94FFC1}" destId="{B299BA9D-DA83-8940-9581-74AA987EB36B}" srcOrd="0" destOrd="0" presId="urn:microsoft.com/office/officeart/2005/8/layout/radial3"/>
    <dgm:cxn modelId="{26DF5AC6-7B03-014A-9B08-E4E7DBDFA25D}" srcId="{113ADD08-8B46-9C44-B30D-8C2C017314F0}" destId="{FADD9A1B-F4F0-284C-B96A-823B3A94FFC1}" srcOrd="1" destOrd="0" parTransId="{340E14A1-7FD6-AF4D-93E0-0CDE03A2ED18}" sibTransId="{0688EAC3-CFD0-7F42-8B45-582FCD4961B1}"/>
    <dgm:cxn modelId="{6637406F-BBCA-AD41-89EF-34E93B078192}" type="presParOf" srcId="{5632F763-EECB-C342-B6EE-8C484A12BD5D}" destId="{514C3B21-2C27-E849-A726-E64F01B4448F}" srcOrd="0" destOrd="0" presId="urn:microsoft.com/office/officeart/2005/8/layout/radial3"/>
    <dgm:cxn modelId="{A092923B-36D3-C740-92AF-F0496257536C}" type="presParOf" srcId="{514C3B21-2C27-E849-A726-E64F01B4448F}" destId="{DA352AAB-DFC2-CC47-8562-40F2222106AC}" srcOrd="0" destOrd="0" presId="urn:microsoft.com/office/officeart/2005/8/layout/radial3"/>
    <dgm:cxn modelId="{D1C38E4D-4E2E-DC4B-A67B-0188046D2FCE}" type="presParOf" srcId="{514C3B21-2C27-E849-A726-E64F01B4448F}" destId="{FDF2CBC9-C70E-044E-8D87-28A3FE6C1651}" srcOrd="1" destOrd="0" presId="urn:microsoft.com/office/officeart/2005/8/layout/radial3"/>
    <dgm:cxn modelId="{A828EC58-7EA2-D147-9FFA-58395BE88AD2}" type="presParOf" srcId="{514C3B21-2C27-E849-A726-E64F01B4448F}" destId="{B299BA9D-DA83-8940-9581-74AA987EB36B}" srcOrd="2" destOrd="0" presId="urn:microsoft.com/office/officeart/2005/8/layout/radial3"/>
    <dgm:cxn modelId="{CDFE18C3-E088-1641-85AC-F646D6256D4D}" type="presParOf" srcId="{514C3B21-2C27-E849-A726-E64F01B4448F}" destId="{03683ACB-F80F-7E43-BEBF-6FF47E71EB9D}" srcOrd="3" destOrd="0" presId="urn:microsoft.com/office/officeart/2005/8/layout/radial3"/>
    <dgm:cxn modelId="{18864C69-0DB4-564B-B4DC-1ABACC311F8F}" type="presParOf" srcId="{514C3B21-2C27-E849-A726-E64F01B4448F}" destId="{78A51354-D33A-DA43-889F-0B7A953DBB0D}" srcOrd="4" destOrd="0" presId="urn:microsoft.com/office/officeart/2005/8/layout/radial3"/>
    <dgm:cxn modelId="{8BCE0FCD-63CB-A240-A3BD-C2D71EC424CE}" type="presParOf" srcId="{514C3B21-2C27-E849-A726-E64F01B4448F}" destId="{E090BC8A-D163-D64D-8231-F71516BA4555}" srcOrd="5" destOrd="0" presId="urn:microsoft.com/office/officeart/2005/8/layout/radial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52AAB-DFC2-CC47-8562-40F2222106AC}">
      <dsp:nvSpPr>
        <dsp:cNvPr id="0" name=""/>
        <dsp:cNvSpPr/>
      </dsp:nvSpPr>
      <dsp:spPr>
        <a:xfrm>
          <a:off x="2423797" y="1300656"/>
          <a:ext cx="3015031" cy="3015031"/>
        </a:xfrm>
        <a:prstGeom prst="ellipse">
          <a:avLst/>
        </a:prstGeom>
        <a:solidFill>
          <a:schemeClr val="tx1"/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>
            <a:solidFill>
              <a:schemeClr val="bg1"/>
            </a:solidFill>
          </a:endParaRPr>
        </a:p>
      </dsp:txBody>
      <dsp:txXfrm>
        <a:off x="2865338" y="1742197"/>
        <a:ext cx="2131949" cy="2131949"/>
      </dsp:txXfrm>
    </dsp:sp>
    <dsp:sp modelId="{FDF2CBC9-C70E-044E-8D87-28A3FE6C1651}">
      <dsp:nvSpPr>
        <dsp:cNvPr id="0" name=""/>
        <dsp:cNvSpPr/>
      </dsp:nvSpPr>
      <dsp:spPr>
        <a:xfrm>
          <a:off x="3177555" y="93020"/>
          <a:ext cx="1507515" cy="1507515"/>
        </a:xfrm>
        <a:prstGeom prst="ellipse">
          <a:avLst/>
        </a:prstGeom>
        <a:solidFill>
          <a:srgbClr val="FFFF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>
              <a:latin typeface="Source Sans Pro" panose="020B0503030403020204" pitchFamily="34" charset="0"/>
              <a:ea typeface="Source Sans Pro" panose="020B0503030403020204" pitchFamily="34" charset="0"/>
            </a:rPr>
            <a:t>Magazine</a:t>
          </a:r>
        </a:p>
      </dsp:txBody>
      <dsp:txXfrm>
        <a:off x="3398325" y="313790"/>
        <a:ext cx="1065975" cy="1065975"/>
      </dsp:txXfrm>
    </dsp:sp>
    <dsp:sp modelId="{B299BA9D-DA83-8940-9581-74AA987EB36B}">
      <dsp:nvSpPr>
        <dsp:cNvPr id="0" name=""/>
        <dsp:cNvSpPr/>
      </dsp:nvSpPr>
      <dsp:spPr>
        <a:xfrm>
          <a:off x="5042951" y="1448310"/>
          <a:ext cx="1507515" cy="1507515"/>
        </a:xfrm>
        <a:prstGeom prst="ellipse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>
              <a:latin typeface="Source Sans Pro" panose="020B0503030403020204" pitchFamily="34" charset="0"/>
              <a:ea typeface="Source Sans Pro" panose="020B0503030403020204" pitchFamily="34" charset="0"/>
            </a:rPr>
            <a:t>School &amp; public talks</a:t>
          </a:r>
        </a:p>
      </dsp:txBody>
      <dsp:txXfrm>
        <a:off x="5263721" y="1669080"/>
        <a:ext cx="1065975" cy="1065975"/>
      </dsp:txXfrm>
    </dsp:sp>
    <dsp:sp modelId="{03683ACB-F80F-7E43-BEBF-6FF47E71EB9D}">
      <dsp:nvSpPr>
        <dsp:cNvPr id="0" name=""/>
        <dsp:cNvSpPr/>
      </dsp:nvSpPr>
      <dsp:spPr>
        <a:xfrm>
          <a:off x="4330433" y="3641215"/>
          <a:ext cx="1507515" cy="1507515"/>
        </a:xfrm>
        <a:prstGeom prst="ellipse">
          <a:avLst/>
        </a:prstGeom>
        <a:solidFill>
          <a:srgbClr val="FF40FF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>
              <a:latin typeface="Source Sans Pro" panose="020B0503030403020204" pitchFamily="34" charset="0"/>
              <a:ea typeface="Source Sans Pro" panose="020B0503030403020204" pitchFamily="34" charset="0"/>
            </a:rPr>
            <a:t>Website &amp; blog articles</a:t>
          </a:r>
        </a:p>
      </dsp:txBody>
      <dsp:txXfrm>
        <a:off x="4551203" y="3861985"/>
        <a:ext cx="1065975" cy="1065975"/>
      </dsp:txXfrm>
    </dsp:sp>
    <dsp:sp modelId="{78A51354-D33A-DA43-889F-0B7A953DBB0D}">
      <dsp:nvSpPr>
        <dsp:cNvPr id="0" name=""/>
        <dsp:cNvSpPr/>
      </dsp:nvSpPr>
      <dsp:spPr>
        <a:xfrm>
          <a:off x="2024676" y="3641215"/>
          <a:ext cx="1507515" cy="1507515"/>
        </a:xfrm>
        <a:prstGeom prst="ellipse">
          <a:avLst/>
        </a:prstGeom>
        <a:solidFill>
          <a:srgbClr val="00B0F0"/>
        </a:solidFill>
        <a:ln>
          <a:solidFill>
            <a:schemeClr val="bg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>
              <a:latin typeface="Source Sans Pro" panose="020B0503030403020204" pitchFamily="34" charset="0"/>
              <a:ea typeface="Source Sans Pro" panose="020B0503030403020204" pitchFamily="34" charset="0"/>
            </a:rPr>
            <a:t>Posters</a:t>
          </a:r>
        </a:p>
      </dsp:txBody>
      <dsp:txXfrm>
        <a:off x="2245446" y="3861985"/>
        <a:ext cx="1065975" cy="1065975"/>
      </dsp:txXfrm>
    </dsp:sp>
    <dsp:sp modelId="{E090BC8A-D163-D64D-8231-F71516BA4555}">
      <dsp:nvSpPr>
        <dsp:cNvPr id="0" name=""/>
        <dsp:cNvSpPr/>
      </dsp:nvSpPr>
      <dsp:spPr>
        <a:xfrm>
          <a:off x="1312158" y="1448310"/>
          <a:ext cx="1507515" cy="1507515"/>
        </a:xfrm>
        <a:prstGeom prst="ellipse">
          <a:avLst/>
        </a:prstGeom>
        <a:solidFill>
          <a:srgbClr val="36D5AE"/>
        </a:solidFill>
        <a:ln>
          <a:solidFill>
            <a:srgbClr val="36D5AE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>
              <a:latin typeface="Source Sans Pro" panose="020B0503030403020204" pitchFamily="34" charset="0"/>
              <a:ea typeface="Source Sans Pro" panose="020B0503030403020204" pitchFamily="34" charset="0"/>
            </a:rPr>
            <a:t>Portals</a:t>
          </a:r>
        </a:p>
      </dsp:txBody>
      <dsp:txXfrm>
        <a:off x="1532928" y="1669080"/>
        <a:ext cx="1065975" cy="1065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7454A-F799-E14A-8E99-10E41F6DC363}" type="datetimeFigureOut">
              <a:t>9/18/23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78BE3-2CAD-D644-9EEB-CBBBBE3290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14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rPr lang="en-GB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4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75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80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46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5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16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46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59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2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6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2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98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rPr lang="en-GB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247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78BE3-2CAD-D644-9EEB-CBBBBE32903B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9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1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8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5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0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12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9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66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76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6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17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9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01290-A6C8-4644-8C42-ABE095D2FE78}" type="datetimeFigureOut"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B4475-7C9D-1D49-A239-76FAE490C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40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.gif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3.gif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sv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1.jpg"/><Relationship Id="rId10" Type="http://schemas.openxmlformats.org/officeDocument/2006/relationships/image" Target="../media/image39.png"/><Relationship Id="rId4" Type="http://schemas.openxmlformats.org/officeDocument/2006/relationships/image" Target="../media/image3.gif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1.jpg"/><Relationship Id="rId10" Type="http://schemas.openxmlformats.org/officeDocument/2006/relationships/image" Target="../media/image44.png"/><Relationship Id="rId4" Type="http://schemas.openxmlformats.org/officeDocument/2006/relationships/image" Target="../media/image3.gif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46.png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1.svg"/><Relationship Id="rId5" Type="http://schemas.openxmlformats.org/officeDocument/2006/relationships/image" Target="../media/image48.png"/><Relationship Id="rId10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3" Type="http://schemas.openxmlformats.org/officeDocument/2006/relationships/image" Target="../media/image2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29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70.png"/><Relationship Id="rId5" Type="http://schemas.openxmlformats.org/officeDocument/2006/relationships/image" Target="../media/image1.jp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4" Type="http://schemas.openxmlformats.org/officeDocument/2006/relationships/image" Target="../media/image3.gif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76.png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80.png"/><Relationship Id="rId7" Type="http://schemas.openxmlformats.org/officeDocument/2006/relationships/image" Target="../media/image1.jp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11" Type="http://schemas.openxmlformats.org/officeDocument/2006/relationships/image" Target="../media/image85.png"/><Relationship Id="rId5" Type="http://schemas.openxmlformats.org/officeDocument/2006/relationships/image" Target="../media/image2.png"/><Relationship Id="rId10" Type="http://schemas.openxmlformats.org/officeDocument/2006/relationships/image" Target="../media/image84.png"/><Relationship Id="rId4" Type="http://schemas.openxmlformats.org/officeDocument/2006/relationships/image" Target="../media/image81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82784C-435A-5447-852B-3576D2057D5D}"/>
              </a:ext>
            </a:extLst>
          </p:cNvPr>
          <p:cNvSpPr txBox="1"/>
          <p:nvPr/>
        </p:nvSpPr>
        <p:spPr>
          <a:xfrm>
            <a:off x="235881" y="432744"/>
            <a:ext cx="520615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Source Sans Pro" panose="020B0503030403020204" pitchFamily="34" charset="0"/>
                <a:ea typeface="Source Sans Pro" panose="020B0503030403020204" pitchFamily="34" charset="0"/>
              </a:rPr>
              <a:t>Lunch and Learn</a:t>
            </a: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:</a:t>
            </a:r>
            <a:b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increasing the representation of diversity in computer science teaching</a:t>
            </a:r>
            <a:b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in UK schools, through CS4FN.</a:t>
            </a:r>
          </a:p>
          <a:p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800">
                <a:latin typeface="Source Sans Pro" panose="020B0503030403020204" pitchFamily="34" charset="0"/>
                <a:ea typeface="Source Sans Pro" panose="020B0503030403020204" pitchFamily="34" charset="0"/>
              </a:rPr>
              <a:t>    </a:t>
            </a: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Jo Brodie</a:t>
            </a:r>
            <a:b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Public Engagement Co-ordinator</a:t>
            </a:r>
          </a:p>
          <a:p>
            <a:r>
              <a:rPr lang="en-US" sz="1400">
                <a:latin typeface="Source Sans Pro" panose="020B0503030403020204" pitchFamily="34" charset="0"/>
                <a:ea typeface="Source Sans Pro" panose="020B0503030403020204" pitchFamily="34" charset="0"/>
              </a:rPr>
              <a:t>School of Electronic Engineering &amp; Computer Science</a:t>
            </a:r>
          </a:p>
          <a:p>
            <a:r>
              <a:rPr lang="en-US" sz="1400">
                <a:latin typeface="Source Sans Pro" panose="020B0503030403020204" pitchFamily="34" charset="0"/>
                <a:ea typeface="Source Sans Pro" panose="020B0503030403020204" pitchFamily="34" charset="0"/>
              </a:rPr>
              <a:t>QMUL</a:t>
            </a:r>
            <a:b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400">
                <a:solidFill>
                  <a:srgbClr val="043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cs4fn</a:t>
            </a:r>
            <a:r>
              <a:rPr lang="en-US" sz="700">
                <a:solidFill>
                  <a:srgbClr val="043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400" b="1" i="1">
                <a:solidFill>
                  <a:srgbClr val="043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@</a:t>
            </a:r>
            <a:r>
              <a:rPr lang="en-US" sz="800">
                <a:solidFill>
                  <a:srgbClr val="043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400">
                <a:solidFill>
                  <a:srgbClr val="043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eecs.qmul.ac.uk</a:t>
            </a:r>
            <a:endParaRPr lang="en-US" sz="1400">
              <a:solidFill>
                <a:srgbClr val="0432F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B6322F-8C1F-8A49-A670-B186BF8AC7BF}"/>
              </a:ext>
            </a:extLst>
          </p:cNvPr>
          <p:cNvGrpSpPr/>
          <p:nvPr/>
        </p:nvGrpSpPr>
        <p:grpSpPr>
          <a:xfrm>
            <a:off x="2369752" y="774288"/>
            <a:ext cx="7862626" cy="5241752"/>
            <a:chOff x="2312600" y="1188640"/>
            <a:chExt cx="7862626" cy="5241752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C59B3558-6281-4C40-B235-6D3FCC70955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64774579"/>
                </p:ext>
              </p:extLst>
            </p:nvPr>
          </p:nvGraphicFramePr>
          <p:xfrm>
            <a:off x="2312600" y="1188640"/>
            <a:ext cx="7862626" cy="52417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90F0C0E-F8F2-6948-9AD9-665270576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08321" y="3694131"/>
              <a:ext cx="2071184" cy="530425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965A438-6206-DE44-9B9A-A9ED0D99DF72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606F610-4564-794A-AEB0-B9392D87E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D20B155-301A-B34E-820B-76F0FEC16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0AF2208-C425-2C4D-B040-43B535340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1A7CA8A-0470-384A-90F0-44A038148405}"/>
              </a:ext>
            </a:extLst>
          </p:cNvPr>
          <p:cNvSpPr txBox="1"/>
          <p:nvPr/>
        </p:nvSpPr>
        <p:spPr>
          <a:xfrm>
            <a:off x="6846575" y="100068"/>
            <a:ext cx="2297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bit.ly/</a:t>
            </a:r>
            <a:r>
              <a:rPr lang="en-US" b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CS4FN</a:t>
            </a:r>
            <a:r>
              <a:rPr lang="en-US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350610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82784C-435A-5447-852B-3576D2057D5D}"/>
              </a:ext>
            </a:extLst>
          </p:cNvPr>
          <p:cNvSpPr txBox="1"/>
          <p:nvPr/>
        </p:nvSpPr>
        <p:spPr>
          <a:xfrm>
            <a:off x="191277" y="223321"/>
            <a:ext cx="8807759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Source Sans Pro" panose="020B0503030403020204" pitchFamily="34" charset="0"/>
                <a:ea typeface="Source Sans Pro" panose="020B0503030403020204" pitchFamily="34" charset="0"/>
              </a:rPr>
              <a:t>Summary</a:t>
            </a:r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Curriculum gaps</a:t>
            </a:r>
            <a:br>
              <a:rPr lang="en-US" sz="2400" i="1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br>
              <a:rPr lang="en-US" sz="2400" i="1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Diversity gaps</a:t>
            </a:r>
            <a:b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Teachers are very busy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r>
              <a:rPr lang="en-US" sz="2000">
                <a:latin typeface="Source Sans Pro" panose="020B0503030403020204" pitchFamily="34" charset="0"/>
                <a:ea typeface="Source Sans Pro" panose="020B0503030403020204" pitchFamily="34" charset="0"/>
              </a:rPr>
              <a:t>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How can we (CS4FN) help them?</a:t>
            </a:r>
            <a:endParaRPr lang="en-US" b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1B5438-D748-0A4B-8890-7B90ABFF0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968" y="6289288"/>
            <a:ext cx="1870672" cy="4686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03CF1E-DC3F-2E44-A0EA-67A0B5447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60" y="6267131"/>
            <a:ext cx="2017906" cy="5389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A8EF82-F938-0241-97F8-A79719E1B4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2650" y="6326423"/>
            <a:ext cx="1809381" cy="4633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8A7603-B3FB-C34D-A1B3-69F766A09980}"/>
              </a:ext>
            </a:extLst>
          </p:cNvPr>
          <p:cNvSpPr txBox="1"/>
          <p:nvPr/>
        </p:nvSpPr>
        <p:spPr>
          <a:xfrm>
            <a:off x="481209" y="1337799"/>
            <a:ext cx="83840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School computing curriculum doesn’t particularly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focus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on the people involved, it’s more on the technical than ‘socio-technical’. Teachers are also keen to engage their students, making lessons relevant for all pupils.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919E41-5BAC-E844-8269-6A9B12B821F6}"/>
              </a:ext>
            </a:extLst>
          </p:cNvPr>
          <p:cNvSpPr txBox="1"/>
          <p:nvPr/>
        </p:nvSpPr>
        <p:spPr>
          <a:xfrm>
            <a:off x="470057" y="2713514"/>
            <a:ext cx="8384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Decisions about subjects and future careers are made at a young age.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68D576-32D0-B441-BCB5-1382720CC8E3}"/>
              </a:ext>
            </a:extLst>
          </p:cNvPr>
          <p:cNvSpPr txBox="1"/>
          <p:nvPr/>
        </p:nvSpPr>
        <p:spPr>
          <a:xfrm>
            <a:off x="470057" y="3764004"/>
            <a:ext cx="83840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Teachers have high workload (primary teachers often teach all subjects) and there are a lot of resources for them to wade through.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4D2EBD-4D97-494D-A303-0785AB78887E}"/>
              </a:ext>
            </a:extLst>
          </p:cNvPr>
          <p:cNvSpPr txBox="1"/>
          <p:nvPr/>
        </p:nvSpPr>
        <p:spPr>
          <a:xfrm>
            <a:off x="473572" y="5037277"/>
            <a:ext cx="85700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We aim to make things easier for teachers with good quality resources, ready-to-use activities, ideas for classroom discussions, non-fiction reading material for younger pupils etc.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1B5E3A-309B-3646-AEF8-68ED84886FFD}"/>
              </a:ext>
            </a:extLst>
          </p:cNvPr>
          <p:cNvSpPr txBox="1"/>
          <p:nvPr/>
        </p:nvSpPr>
        <p:spPr>
          <a:xfrm>
            <a:off x="6846575" y="100068"/>
            <a:ext cx="2297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bit.ly/</a:t>
            </a:r>
            <a:r>
              <a:rPr lang="en-US" b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CS4FN</a:t>
            </a:r>
            <a:r>
              <a:rPr lang="en-US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176835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8389AD-068C-8C43-85B2-9E70EC471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28" y="2373733"/>
            <a:ext cx="1859765" cy="26475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DFBA689-375C-904D-844D-53DB0013F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968" y="6289288"/>
            <a:ext cx="1870672" cy="46864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0FBF22-95C9-4141-B946-10E7F3B27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60" y="6267131"/>
            <a:ext cx="2017906" cy="5389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0D14AAD-CF76-ED47-B669-960E467306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2650" y="6326423"/>
            <a:ext cx="1809381" cy="46337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753EE74-6350-7545-A3C9-22ADB956AE9A}"/>
              </a:ext>
            </a:extLst>
          </p:cNvPr>
          <p:cNvSpPr txBox="1"/>
          <p:nvPr/>
        </p:nvSpPr>
        <p:spPr>
          <a:xfrm>
            <a:off x="191277" y="223321"/>
            <a:ext cx="880775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Source Sans Pro" panose="020B0503030403020204" pitchFamily="34" charset="0"/>
                <a:ea typeface="Source Sans Pro" panose="020B0503030403020204" pitchFamily="34" charset="0"/>
              </a:rPr>
              <a:t>The CS4FN project – a potted history</a:t>
            </a:r>
          </a:p>
          <a:p>
            <a:r>
              <a:rPr lang="en-US" sz="1200">
                <a:latin typeface="Source Sans Pro" panose="020B0503030403020204" pitchFamily="34" charset="0"/>
                <a:ea typeface="Source Sans Pro" panose="020B0503030403020204" pitchFamily="34" charset="0"/>
              </a:rPr>
              <a:t>Computer Science For Fun</a:t>
            </a:r>
            <a:endParaRPr lang="en-US" sz="11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1050">
                <a:latin typeface="Source Sans Pro" panose="020B0503030403020204" pitchFamily="34" charset="0"/>
                <a:ea typeface="Source Sans Pro" panose="020B0503030403020204" pitchFamily="34" charset="0"/>
              </a:rPr>
              <a:t>      </a:t>
            </a:r>
          </a:p>
          <a:p>
            <a:r>
              <a:rPr lang="en-US" sz="2200">
                <a:latin typeface="Source Sans Pro" panose="020B0503030403020204" pitchFamily="34" charset="0"/>
                <a:ea typeface="Source Sans Pro" panose="020B0503030403020204" pitchFamily="34" charset="0"/>
              </a:rPr>
              <a:t>Co-founded in 2005 by Paul Curzon and Peter McOwan.</a:t>
            </a:r>
          </a:p>
          <a:p>
            <a:r>
              <a:rPr lang="en-US" sz="2200">
                <a:latin typeface="Source Sans Pro" panose="020B0503030403020204" pitchFamily="34" charset="0"/>
                <a:ea typeface="Source Sans Pro" panose="020B0503030403020204" pitchFamily="34" charset="0"/>
              </a:rPr>
              <a:t>Aim = fun resources to inspire kids and teachers about computing.</a:t>
            </a: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B4CFAA8-953E-F346-90AB-6FA46B4EC5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7876" y="2373733"/>
            <a:ext cx="3966378" cy="26475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D94FE27-B1D7-D441-A2A5-14AD9B0EEB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5437" y="2373733"/>
            <a:ext cx="2277507" cy="286586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F5D9813-81C2-4442-9323-CC264EAF0B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9878" y="3941606"/>
            <a:ext cx="3784968" cy="215941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6BCD41D-03FD-B546-B401-59E78DC14B17}"/>
              </a:ext>
            </a:extLst>
          </p:cNvPr>
          <p:cNvSpPr txBox="1"/>
          <p:nvPr/>
        </p:nvSpPr>
        <p:spPr>
          <a:xfrm>
            <a:off x="284134" y="1964719"/>
            <a:ext cx="2183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latin typeface="Source Sans Pro" panose="020B0503030403020204" pitchFamily="34" charset="0"/>
                <a:ea typeface="Source Sans Pro" panose="020B0503030403020204" pitchFamily="34" charset="0"/>
              </a:rPr>
              <a:t>Magazine &amp; booklets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C12396-B0DA-5342-94BE-7BA229433907}"/>
              </a:ext>
            </a:extLst>
          </p:cNvPr>
          <p:cNvSpPr txBox="1"/>
          <p:nvPr/>
        </p:nvSpPr>
        <p:spPr>
          <a:xfrm>
            <a:off x="3222702" y="1964719"/>
            <a:ext cx="3025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latin typeface="Source Sans Pro" panose="020B0503030403020204" pitchFamily="34" charset="0"/>
                <a:ea typeface="Source Sans Pro" panose="020B0503030403020204" pitchFamily="34" charset="0"/>
              </a:rPr>
              <a:t>Website / blog articles</a:t>
            </a: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E7A624-31A8-994F-9155-224378529C78}"/>
              </a:ext>
            </a:extLst>
          </p:cNvPr>
          <p:cNvSpPr txBox="1"/>
          <p:nvPr/>
        </p:nvSpPr>
        <p:spPr>
          <a:xfrm>
            <a:off x="6564846" y="1963667"/>
            <a:ext cx="25270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latin typeface="Source Sans Pro" panose="020B0503030403020204" pitchFamily="34" charset="0"/>
                <a:ea typeface="Source Sans Pro" panose="020B0503030403020204" pitchFamily="34" charset="0"/>
              </a:rPr>
              <a:t>School talks / live shows</a:t>
            </a:r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EC655E4-3F6D-914E-8400-51CB6570B6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9904" y="4262096"/>
            <a:ext cx="1197380" cy="170644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BB94DE6A-4840-6346-AAF5-13E831F882FC}"/>
              </a:ext>
            </a:extLst>
          </p:cNvPr>
          <p:cNvGrpSpPr/>
          <p:nvPr/>
        </p:nvGrpSpPr>
        <p:grpSpPr>
          <a:xfrm>
            <a:off x="100360" y="4912804"/>
            <a:ext cx="1103972" cy="1103972"/>
            <a:chOff x="3177555" y="93020"/>
            <a:chExt cx="1507515" cy="1507515"/>
          </a:xfrm>
          <a:scene3d>
            <a:camera prst="orthographicFront"/>
            <a:lightRig rig="flat" dir="t"/>
          </a:scene3d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AA91BE9-3098-7742-8D10-0FBBFA425356}"/>
                </a:ext>
              </a:extLst>
            </p:cNvPr>
            <p:cNvSpPr/>
            <p:nvPr/>
          </p:nvSpPr>
          <p:spPr>
            <a:xfrm>
              <a:off x="3177555" y="93020"/>
              <a:ext cx="1507515" cy="1507515"/>
            </a:xfrm>
            <a:prstGeom prst="ellipse">
              <a:avLst/>
            </a:prstGeom>
            <a:solidFill>
              <a:srgbClr val="FFFF00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0">
              <a:schemeClr val="accent4">
                <a:alpha val="50000"/>
                <a:hueOff val="1960178"/>
                <a:satOff val="-8155"/>
                <a:lumOff val="192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6" name="Oval 4">
              <a:extLst>
                <a:ext uri="{FF2B5EF4-FFF2-40B4-BE49-F238E27FC236}">
                  <a16:creationId xmlns:a16="http://schemas.microsoft.com/office/drawing/2014/main" id="{9C5886C3-9556-7943-8066-AD6443A3BBBF}"/>
                </a:ext>
              </a:extLst>
            </p:cNvPr>
            <p:cNvSpPr txBox="1"/>
            <p:nvPr/>
          </p:nvSpPr>
          <p:spPr>
            <a:xfrm>
              <a:off x="3274094" y="313791"/>
              <a:ext cx="1304383" cy="10659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>
                  <a:latin typeface="Source Sans Pro" panose="020B0503030403020204" pitchFamily="34" charset="0"/>
                  <a:ea typeface="Source Sans Pro" panose="020B0503030403020204" pitchFamily="34" charset="0"/>
                </a:rPr>
                <a:t>Magazine</a:t>
              </a:r>
              <a:endParaRPr lang="en-GB" sz="1300" b="1" kern="120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0FA198-40A4-6542-86E5-FDC3C1C95E2E}"/>
              </a:ext>
            </a:extLst>
          </p:cNvPr>
          <p:cNvGrpSpPr/>
          <p:nvPr/>
        </p:nvGrpSpPr>
        <p:grpSpPr>
          <a:xfrm>
            <a:off x="7413473" y="4865464"/>
            <a:ext cx="1192654" cy="1192654"/>
            <a:chOff x="5042951" y="1448310"/>
            <a:chExt cx="1507515" cy="1507515"/>
          </a:xfrm>
          <a:scene3d>
            <a:camera prst="orthographicFront"/>
            <a:lightRig rig="flat" dir="t"/>
          </a:scene3d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03E8AFD-95A5-6144-B2A5-63ACC8E911A0}"/>
                </a:ext>
              </a:extLst>
            </p:cNvPr>
            <p:cNvSpPr/>
            <p:nvPr/>
          </p:nvSpPr>
          <p:spPr>
            <a:xfrm>
              <a:off x="5042951" y="1448310"/>
              <a:ext cx="1507515" cy="1507515"/>
            </a:xfrm>
            <a:prstGeom prst="ellipse">
              <a:avLst/>
            </a:prstGeom>
            <a:solidFill>
              <a:srgbClr val="FF0000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0">
              <a:schemeClr val="accent4">
                <a:alpha val="50000"/>
                <a:hueOff val="3920356"/>
                <a:satOff val="-16311"/>
                <a:lumOff val="3843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9" name="Oval 4">
              <a:extLst>
                <a:ext uri="{FF2B5EF4-FFF2-40B4-BE49-F238E27FC236}">
                  <a16:creationId xmlns:a16="http://schemas.microsoft.com/office/drawing/2014/main" id="{522A0E96-3226-E744-807D-A53982247BEB}"/>
                </a:ext>
              </a:extLst>
            </p:cNvPr>
            <p:cNvSpPr txBox="1"/>
            <p:nvPr/>
          </p:nvSpPr>
          <p:spPr>
            <a:xfrm>
              <a:off x="5263721" y="1669080"/>
              <a:ext cx="1065975" cy="10659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b="1" kern="1200">
                  <a:latin typeface="Source Sans Pro" panose="020B0503030403020204" pitchFamily="34" charset="0"/>
                  <a:ea typeface="Source Sans Pro" panose="020B0503030403020204" pitchFamily="34" charset="0"/>
                </a:rPr>
                <a:t>School &amp; public talks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AE31B3-EA98-D44D-9AE3-CC744D2471F4}"/>
              </a:ext>
            </a:extLst>
          </p:cNvPr>
          <p:cNvGrpSpPr/>
          <p:nvPr/>
        </p:nvGrpSpPr>
        <p:grpSpPr>
          <a:xfrm>
            <a:off x="5413043" y="2171218"/>
            <a:ext cx="965630" cy="965630"/>
            <a:chOff x="4330433" y="3641215"/>
            <a:chExt cx="1507515" cy="1507515"/>
          </a:xfrm>
          <a:scene3d>
            <a:camera prst="orthographicFront"/>
            <a:lightRig rig="flat" dir="t"/>
          </a:scene3d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E65F9BE-6A23-EA4D-BE2D-AAE828A6E0BF}"/>
                </a:ext>
              </a:extLst>
            </p:cNvPr>
            <p:cNvSpPr/>
            <p:nvPr/>
          </p:nvSpPr>
          <p:spPr>
            <a:xfrm>
              <a:off x="4330433" y="3641215"/>
              <a:ext cx="1507515" cy="1507515"/>
            </a:xfrm>
            <a:prstGeom prst="ellipse">
              <a:avLst/>
            </a:prstGeom>
            <a:solidFill>
              <a:srgbClr val="FF40FF"/>
            </a:solidFill>
            <a:ln>
              <a:noFill/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0">
              <a:schemeClr val="accent4">
                <a:alpha val="50000"/>
                <a:hueOff val="5880535"/>
                <a:satOff val="-24466"/>
                <a:lumOff val="5765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2" name="Oval 4">
              <a:extLst>
                <a:ext uri="{FF2B5EF4-FFF2-40B4-BE49-F238E27FC236}">
                  <a16:creationId xmlns:a16="http://schemas.microsoft.com/office/drawing/2014/main" id="{1000C178-2D16-A744-A350-CF1E4D8103F8}"/>
                </a:ext>
              </a:extLst>
            </p:cNvPr>
            <p:cNvSpPr txBox="1"/>
            <p:nvPr/>
          </p:nvSpPr>
          <p:spPr>
            <a:xfrm>
              <a:off x="4551203" y="3861985"/>
              <a:ext cx="1065975" cy="10659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>
                  <a:latin typeface="Source Sans Pro" panose="020B0503030403020204" pitchFamily="34" charset="0"/>
                  <a:ea typeface="Source Sans Pro" panose="020B0503030403020204" pitchFamily="34" charset="0"/>
                </a:rPr>
                <a:t>Website &amp; blog articles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F9DEDEA-261A-2047-B1EB-216F1B4F532D}"/>
              </a:ext>
            </a:extLst>
          </p:cNvPr>
          <p:cNvSpPr txBox="1"/>
          <p:nvPr/>
        </p:nvSpPr>
        <p:spPr>
          <a:xfrm>
            <a:off x="6846575" y="100068"/>
            <a:ext cx="2297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bit.ly/</a:t>
            </a:r>
            <a:r>
              <a:rPr lang="en-US" b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CS4FN</a:t>
            </a:r>
            <a:r>
              <a:rPr lang="en-US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308553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18373A0-8D3E-1044-9E92-4F32740247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20" t="-43604" r="3820" b="100000"/>
          <a:stretch>
            <a:fillRect/>
          </a:stretch>
        </p:blipFill>
        <p:spPr>
          <a:xfrm>
            <a:off x="171198" y="1128141"/>
            <a:ext cx="2110230" cy="1413933"/>
          </a:xfrm>
          <a:custGeom>
            <a:avLst/>
            <a:gdLst>
              <a:gd name="connsiteX0" fmla="*/ 468949 w 2813640"/>
              <a:gd name="connsiteY0" fmla="*/ 0 h 1885244"/>
              <a:gd name="connsiteX1" fmla="*/ 2344691 w 2813640"/>
              <a:gd name="connsiteY1" fmla="*/ 0 h 1885244"/>
              <a:gd name="connsiteX2" fmla="*/ 2813640 w 2813640"/>
              <a:gd name="connsiteY2" fmla="*/ 468949 h 1885244"/>
              <a:gd name="connsiteX3" fmla="*/ 2813640 w 2813640"/>
              <a:gd name="connsiteY3" fmla="*/ 1885244 h 1885244"/>
              <a:gd name="connsiteX4" fmla="*/ 0 w 2813640"/>
              <a:gd name="connsiteY4" fmla="*/ 1885244 h 1885244"/>
              <a:gd name="connsiteX5" fmla="*/ 0 w 2813640"/>
              <a:gd name="connsiteY5" fmla="*/ 468949 h 1885244"/>
              <a:gd name="connsiteX6" fmla="*/ 468949 w 2813640"/>
              <a:gd name="connsiteY6" fmla="*/ 0 h 188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3640" h="1885244">
                <a:moveTo>
                  <a:pt x="468949" y="0"/>
                </a:moveTo>
                <a:lnTo>
                  <a:pt x="2344691" y="0"/>
                </a:lnTo>
                <a:cubicBezTo>
                  <a:pt x="2603684" y="0"/>
                  <a:pt x="2813640" y="209956"/>
                  <a:pt x="2813640" y="468949"/>
                </a:cubicBezTo>
                <a:lnTo>
                  <a:pt x="2813640" y="1885244"/>
                </a:lnTo>
                <a:lnTo>
                  <a:pt x="0" y="1885244"/>
                </a:lnTo>
                <a:lnTo>
                  <a:pt x="0" y="468949"/>
                </a:lnTo>
                <a:cubicBezTo>
                  <a:pt x="0" y="209956"/>
                  <a:pt x="209956" y="0"/>
                  <a:pt x="468949" y="0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80D94A-AF32-FC4B-9E25-596EDCB03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690" y="701951"/>
            <a:ext cx="3821514" cy="25614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014208-AE6C-1D41-96C8-2D5FEEF935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046" y="3263353"/>
            <a:ext cx="3907791" cy="26773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8F70D5-9AEF-5D4D-A99E-84FBDBC8C4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1429" y="-1969437"/>
            <a:ext cx="2284772" cy="12861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755B76-2A9A-C646-B1B7-3626D5C21859}"/>
              </a:ext>
            </a:extLst>
          </p:cNvPr>
          <p:cNvSpPr txBox="1"/>
          <p:nvPr/>
        </p:nvSpPr>
        <p:spPr>
          <a:xfrm>
            <a:off x="-2222452" y="-1179576"/>
            <a:ext cx="12202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/>
              <a:t>School</a:t>
            </a:r>
          </a:p>
          <a:p>
            <a:r>
              <a:rPr lang="en-US" sz="3000"/>
              <a:t>talks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DD845D9-83EB-BC46-BA6A-3368537F5CB8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045E4F2-5624-194A-AA2C-0A7B536CB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50DA3F75-16C2-8940-A26B-AC7173402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D2E0366-DE52-714A-94F5-60A6B8A8A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3FB461A3-6D92-2A45-9722-1A391C6B30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163" y="649560"/>
            <a:ext cx="2840075" cy="40599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AD5BEC1-9529-1944-8764-7998149966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91072" y="3276393"/>
            <a:ext cx="1965731" cy="276598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A66A249-72D8-294B-9466-3E235CC86D0E}"/>
              </a:ext>
            </a:extLst>
          </p:cNvPr>
          <p:cNvSpPr txBox="1"/>
          <p:nvPr/>
        </p:nvSpPr>
        <p:spPr>
          <a:xfrm>
            <a:off x="605329" y="206984"/>
            <a:ext cx="2284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latin typeface="Source Sans Pro" panose="020B0503030403020204" pitchFamily="34" charset="0"/>
                <a:ea typeface="Source Sans Pro" panose="020B0503030403020204" pitchFamily="34" charset="0"/>
              </a:rPr>
              <a:t>Women in Computing</a:t>
            </a:r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A35FE6-67C2-7244-9D93-A2F8765CF2BD}"/>
              </a:ext>
            </a:extLst>
          </p:cNvPr>
          <p:cNvSpPr txBox="1"/>
          <p:nvPr/>
        </p:nvSpPr>
        <p:spPr>
          <a:xfrm>
            <a:off x="4566201" y="206984"/>
            <a:ext cx="2284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latin typeface="Source Sans Pro" panose="020B0503030403020204" pitchFamily="34" charset="0"/>
                <a:ea typeface="Source Sans Pro" panose="020B0503030403020204" pitchFamily="34" charset="0"/>
              </a:rPr>
              <a:t>Broadening diversity</a:t>
            </a:r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C42631F-8108-5E47-A149-6969E67391D8}"/>
              </a:ext>
            </a:extLst>
          </p:cNvPr>
          <p:cNvGrpSpPr/>
          <p:nvPr/>
        </p:nvGrpSpPr>
        <p:grpSpPr>
          <a:xfrm>
            <a:off x="7834299" y="266695"/>
            <a:ext cx="1032538" cy="1032538"/>
            <a:chOff x="2024676" y="3641215"/>
            <a:chExt cx="1507515" cy="1507515"/>
          </a:xfrm>
          <a:scene3d>
            <a:camera prst="orthographicFront"/>
            <a:lightRig rig="flat" dir="t"/>
          </a:scene3d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2B12FBC-0F6D-7343-AD9A-5EBFA9905F1A}"/>
                </a:ext>
              </a:extLst>
            </p:cNvPr>
            <p:cNvSpPr/>
            <p:nvPr/>
          </p:nvSpPr>
          <p:spPr>
            <a:xfrm>
              <a:off x="2024676" y="3641215"/>
              <a:ext cx="1507515" cy="1507515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0">
              <a:schemeClr val="accent4">
                <a:alpha val="50000"/>
                <a:hueOff val="7840713"/>
                <a:satOff val="-32622"/>
                <a:lumOff val="7686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1" name="Oval 4">
              <a:extLst>
                <a:ext uri="{FF2B5EF4-FFF2-40B4-BE49-F238E27FC236}">
                  <a16:creationId xmlns:a16="http://schemas.microsoft.com/office/drawing/2014/main" id="{E0FDE96F-0FFB-4D49-B0CF-E2A450EB124F}"/>
                </a:ext>
              </a:extLst>
            </p:cNvPr>
            <p:cNvSpPr txBox="1"/>
            <p:nvPr/>
          </p:nvSpPr>
          <p:spPr>
            <a:xfrm>
              <a:off x="2245446" y="3861985"/>
              <a:ext cx="1065975" cy="10659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b="1" kern="1200">
                  <a:latin typeface="Source Sans Pro" panose="020B0503030403020204" pitchFamily="34" charset="0"/>
                  <a:ea typeface="Source Sans Pro" panose="020B0503030403020204" pitchFamily="34" charset="0"/>
                </a:rPr>
                <a:t>Posters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093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2F7D75-3BD6-B340-8651-5C38A824B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0" y="379142"/>
            <a:ext cx="5056830" cy="342807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10C62F4-FB68-5A47-8568-352EE7CBC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551" y="2748775"/>
            <a:ext cx="6058912" cy="3429000"/>
          </a:xfrm>
          <a:prstGeom prst="rect">
            <a:avLst/>
          </a:prstGeom>
          <a:ln>
            <a:solidFill>
              <a:srgbClr val="CD88C0"/>
            </a:solidFill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D9EBBF1-47FD-5A4D-8319-0F8189D13468}"/>
              </a:ext>
            </a:extLst>
          </p:cNvPr>
          <p:cNvGrpSpPr/>
          <p:nvPr/>
        </p:nvGrpSpPr>
        <p:grpSpPr>
          <a:xfrm>
            <a:off x="831850" y="209550"/>
            <a:ext cx="7480300" cy="6438900"/>
            <a:chOff x="653431" y="209550"/>
            <a:chExt cx="7480300" cy="64389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A042F3B-65F4-BB40-886F-60C8958616B3}"/>
                </a:ext>
              </a:extLst>
            </p:cNvPr>
            <p:cNvGrpSpPr/>
            <p:nvPr/>
          </p:nvGrpSpPr>
          <p:grpSpPr>
            <a:xfrm>
              <a:off x="653431" y="209550"/>
              <a:ext cx="7480300" cy="6438900"/>
              <a:chOff x="653431" y="209550"/>
              <a:chExt cx="7480300" cy="643890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CEC4C954-85A0-7E42-9D95-6F1E5CD93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3431" y="209550"/>
                <a:ext cx="7480300" cy="6438900"/>
              </a:xfrm>
              <a:prstGeom prst="rect">
                <a:avLst/>
              </a:prstGeom>
              <a:ln>
                <a:solidFill>
                  <a:srgbClr val="DE1E25"/>
                </a:solidFill>
              </a:ln>
            </p:spPr>
          </p:pic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7AD7BE0D-9C7B-D34A-83D6-85BDA2D3F308}"/>
                  </a:ext>
                </a:extLst>
              </p:cNvPr>
              <p:cNvSpPr/>
              <p:nvPr/>
            </p:nvSpPr>
            <p:spPr>
              <a:xfrm>
                <a:off x="779169" y="254154"/>
                <a:ext cx="621724" cy="621724"/>
              </a:xfrm>
              <a:custGeom>
                <a:avLst/>
                <a:gdLst>
                  <a:gd name="connsiteX0" fmla="*/ 310862 w 621724"/>
                  <a:gd name="connsiteY0" fmla="*/ 0 h 621724"/>
                  <a:gd name="connsiteX1" fmla="*/ 621724 w 621724"/>
                  <a:gd name="connsiteY1" fmla="*/ 310862 h 621724"/>
                  <a:gd name="connsiteX2" fmla="*/ 310862 w 621724"/>
                  <a:gd name="connsiteY2" fmla="*/ 621724 h 621724"/>
                  <a:gd name="connsiteX3" fmla="*/ 0 w 621724"/>
                  <a:gd name="connsiteY3" fmla="*/ 310862 h 621724"/>
                  <a:gd name="connsiteX4" fmla="*/ 310862 w 621724"/>
                  <a:gd name="connsiteY4" fmla="*/ 0 h 621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724" h="621724">
                    <a:moveTo>
                      <a:pt x="310862" y="0"/>
                    </a:moveTo>
                    <a:cubicBezTo>
                      <a:pt x="482546" y="0"/>
                      <a:pt x="621724" y="139178"/>
                      <a:pt x="621724" y="310862"/>
                    </a:cubicBezTo>
                    <a:cubicBezTo>
                      <a:pt x="621724" y="482546"/>
                      <a:pt x="482546" y="621724"/>
                      <a:pt x="310862" y="621724"/>
                    </a:cubicBezTo>
                    <a:cubicBezTo>
                      <a:pt x="139178" y="621724"/>
                      <a:pt x="0" y="482546"/>
                      <a:pt x="0" y="310862"/>
                    </a:cubicBezTo>
                    <a:cubicBezTo>
                      <a:pt x="0" y="139178"/>
                      <a:pt x="139178" y="0"/>
                      <a:pt x="310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DE1E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27" name="Graphic 26" descr="User outline">
                <a:extLst>
                  <a:ext uri="{FF2B5EF4-FFF2-40B4-BE49-F238E27FC236}">
                    <a16:creationId xmlns:a16="http://schemas.microsoft.com/office/drawing/2014/main" id="{3B218CE3-9AD4-734B-A247-13BCC2B43E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36574" y="269740"/>
                <a:ext cx="512491" cy="512491"/>
              </a:xfrm>
              <a:prstGeom prst="rect">
                <a:avLst/>
              </a:prstGeom>
            </p:spPr>
          </p:pic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01A3F337-320D-FB4E-BC45-FAC0B9E03A88}"/>
                  </a:ext>
                </a:extLst>
              </p:cNvPr>
              <p:cNvSpPr/>
              <p:nvPr/>
            </p:nvSpPr>
            <p:spPr>
              <a:xfrm>
                <a:off x="1445497" y="269740"/>
                <a:ext cx="2401673" cy="512491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DE1E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42177841-0474-BD47-A496-0BF582E427C2}"/>
                </a:ext>
              </a:extLst>
            </p:cNvPr>
            <p:cNvSpPr/>
            <p:nvPr/>
          </p:nvSpPr>
          <p:spPr>
            <a:xfrm>
              <a:off x="836575" y="1020844"/>
              <a:ext cx="1393670" cy="28384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DE1E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03BA00F-242B-2C48-8D4A-12A1A06167A1}"/>
              </a:ext>
            </a:extLst>
          </p:cNvPr>
          <p:cNvGrpSpPr/>
          <p:nvPr/>
        </p:nvGrpSpPr>
        <p:grpSpPr>
          <a:xfrm>
            <a:off x="0" y="104775"/>
            <a:ext cx="9101126" cy="6648450"/>
            <a:chOff x="2002948" y="493508"/>
            <a:chExt cx="6103989" cy="4459016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DD273BA-F4E3-9448-A2BC-EB8D98827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02948" y="493508"/>
              <a:ext cx="6103989" cy="4459016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DD9B97D-9621-A14A-AF34-824F8508C8BA}"/>
                </a:ext>
              </a:extLst>
            </p:cNvPr>
            <p:cNvGrpSpPr/>
            <p:nvPr/>
          </p:nvGrpSpPr>
          <p:grpSpPr>
            <a:xfrm>
              <a:off x="2103805" y="617691"/>
              <a:ext cx="460976" cy="460976"/>
              <a:chOff x="810263" y="670645"/>
              <a:chExt cx="586442" cy="586442"/>
            </a:xfrm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D1FD12A4-82CB-2C40-B133-AD6011A3A698}"/>
                  </a:ext>
                </a:extLst>
              </p:cNvPr>
              <p:cNvSpPr/>
              <p:nvPr/>
            </p:nvSpPr>
            <p:spPr>
              <a:xfrm>
                <a:off x="810263" y="670645"/>
                <a:ext cx="586442" cy="586442"/>
              </a:xfrm>
              <a:custGeom>
                <a:avLst/>
                <a:gdLst>
                  <a:gd name="connsiteX0" fmla="*/ 310862 w 621724"/>
                  <a:gd name="connsiteY0" fmla="*/ 0 h 621724"/>
                  <a:gd name="connsiteX1" fmla="*/ 621724 w 621724"/>
                  <a:gd name="connsiteY1" fmla="*/ 310862 h 621724"/>
                  <a:gd name="connsiteX2" fmla="*/ 310862 w 621724"/>
                  <a:gd name="connsiteY2" fmla="*/ 621724 h 621724"/>
                  <a:gd name="connsiteX3" fmla="*/ 0 w 621724"/>
                  <a:gd name="connsiteY3" fmla="*/ 310862 h 621724"/>
                  <a:gd name="connsiteX4" fmla="*/ 310862 w 621724"/>
                  <a:gd name="connsiteY4" fmla="*/ 0 h 621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724" h="621724">
                    <a:moveTo>
                      <a:pt x="310862" y="0"/>
                    </a:moveTo>
                    <a:cubicBezTo>
                      <a:pt x="482546" y="0"/>
                      <a:pt x="621724" y="139178"/>
                      <a:pt x="621724" y="310862"/>
                    </a:cubicBezTo>
                    <a:cubicBezTo>
                      <a:pt x="621724" y="482546"/>
                      <a:pt x="482546" y="621724"/>
                      <a:pt x="310862" y="621724"/>
                    </a:cubicBezTo>
                    <a:cubicBezTo>
                      <a:pt x="139178" y="621724"/>
                      <a:pt x="0" y="482546"/>
                      <a:pt x="0" y="310862"/>
                    </a:cubicBezTo>
                    <a:cubicBezTo>
                      <a:pt x="0" y="139178"/>
                      <a:pt x="139178" y="0"/>
                      <a:pt x="310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38" name="Graphic 37" descr="User outline">
                <a:extLst>
                  <a:ext uri="{FF2B5EF4-FFF2-40B4-BE49-F238E27FC236}">
                    <a16:creationId xmlns:a16="http://schemas.microsoft.com/office/drawing/2014/main" id="{C3FA1979-8D2C-5F47-8F5C-80C215997E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864410" y="685346"/>
                <a:ext cx="483408" cy="483408"/>
              </a:xfrm>
              <a:prstGeom prst="rect">
                <a:avLst/>
              </a:prstGeom>
            </p:spPr>
          </p:pic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0CB7AE0-6F44-4048-A53A-FD3BBA764DCB}"/>
                </a:ext>
              </a:extLst>
            </p:cNvPr>
            <p:cNvGrpSpPr/>
            <p:nvPr/>
          </p:nvGrpSpPr>
          <p:grpSpPr>
            <a:xfrm>
              <a:off x="2127312" y="2436773"/>
              <a:ext cx="460976" cy="460976"/>
              <a:chOff x="810263" y="670645"/>
              <a:chExt cx="586442" cy="586442"/>
            </a:xfrm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D0691721-3599-9F43-A52D-94D91C7A4004}"/>
                  </a:ext>
                </a:extLst>
              </p:cNvPr>
              <p:cNvSpPr/>
              <p:nvPr/>
            </p:nvSpPr>
            <p:spPr>
              <a:xfrm>
                <a:off x="810263" y="670645"/>
                <a:ext cx="586442" cy="586442"/>
              </a:xfrm>
              <a:custGeom>
                <a:avLst/>
                <a:gdLst>
                  <a:gd name="connsiteX0" fmla="*/ 310862 w 621724"/>
                  <a:gd name="connsiteY0" fmla="*/ 0 h 621724"/>
                  <a:gd name="connsiteX1" fmla="*/ 621724 w 621724"/>
                  <a:gd name="connsiteY1" fmla="*/ 310862 h 621724"/>
                  <a:gd name="connsiteX2" fmla="*/ 310862 w 621724"/>
                  <a:gd name="connsiteY2" fmla="*/ 621724 h 621724"/>
                  <a:gd name="connsiteX3" fmla="*/ 0 w 621724"/>
                  <a:gd name="connsiteY3" fmla="*/ 310862 h 621724"/>
                  <a:gd name="connsiteX4" fmla="*/ 310862 w 621724"/>
                  <a:gd name="connsiteY4" fmla="*/ 0 h 621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724" h="621724">
                    <a:moveTo>
                      <a:pt x="310862" y="0"/>
                    </a:moveTo>
                    <a:cubicBezTo>
                      <a:pt x="482546" y="0"/>
                      <a:pt x="621724" y="139178"/>
                      <a:pt x="621724" y="310862"/>
                    </a:cubicBezTo>
                    <a:cubicBezTo>
                      <a:pt x="621724" y="482546"/>
                      <a:pt x="482546" y="621724"/>
                      <a:pt x="310862" y="621724"/>
                    </a:cubicBezTo>
                    <a:cubicBezTo>
                      <a:pt x="139178" y="621724"/>
                      <a:pt x="0" y="482546"/>
                      <a:pt x="0" y="310862"/>
                    </a:cubicBezTo>
                    <a:cubicBezTo>
                      <a:pt x="0" y="139178"/>
                      <a:pt x="139178" y="0"/>
                      <a:pt x="310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36" name="Graphic 35" descr="User outline">
                <a:extLst>
                  <a:ext uri="{FF2B5EF4-FFF2-40B4-BE49-F238E27FC236}">
                    <a16:creationId xmlns:a16="http://schemas.microsoft.com/office/drawing/2014/main" id="{7F79BA78-7928-3E4C-865B-7ABD40DF4B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64410" y="685346"/>
                <a:ext cx="483408" cy="483408"/>
              </a:xfrm>
              <a:prstGeom prst="rect">
                <a:avLst/>
              </a:prstGeom>
            </p:spPr>
          </p:pic>
        </p:grp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613E9F1C-3E1B-6940-8F85-91A7F567E5F5}"/>
                </a:ext>
              </a:extLst>
            </p:cNvPr>
            <p:cNvSpPr/>
            <p:nvPr/>
          </p:nvSpPr>
          <p:spPr>
            <a:xfrm>
              <a:off x="2610590" y="617691"/>
              <a:ext cx="2429761" cy="22980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CDEE19EB-C836-B246-A85D-D181CB9D8896}"/>
                </a:ext>
              </a:extLst>
            </p:cNvPr>
            <p:cNvSpPr/>
            <p:nvPr/>
          </p:nvSpPr>
          <p:spPr>
            <a:xfrm>
              <a:off x="2630851" y="2459761"/>
              <a:ext cx="3201237" cy="437988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888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86FC371D-BCD3-0148-9C2B-2704AE909103}"/>
              </a:ext>
            </a:extLst>
          </p:cNvPr>
          <p:cNvGrpSpPr/>
          <p:nvPr/>
        </p:nvGrpSpPr>
        <p:grpSpPr>
          <a:xfrm>
            <a:off x="903711" y="158117"/>
            <a:ext cx="7091711" cy="1080981"/>
            <a:chOff x="1268450" y="2855724"/>
            <a:chExt cx="7581900" cy="1155700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3A16326-5A80-784E-90F8-42027AD39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8450" y="2855724"/>
              <a:ext cx="7581900" cy="1155700"/>
            </a:xfrm>
            <a:prstGeom prst="rect">
              <a:avLst/>
            </a:prstGeom>
            <a:ln>
              <a:solidFill>
                <a:srgbClr val="FF9300"/>
              </a:solidFill>
            </a:ln>
          </p:spPr>
        </p:pic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50FE5A4-E2E5-C544-99EE-28058679EA3B}"/>
                </a:ext>
              </a:extLst>
            </p:cNvPr>
            <p:cNvGrpSpPr/>
            <p:nvPr/>
          </p:nvGrpSpPr>
          <p:grpSpPr>
            <a:xfrm>
              <a:off x="1392486" y="2932103"/>
              <a:ext cx="621724" cy="621724"/>
              <a:chOff x="7057305" y="3118138"/>
              <a:chExt cx="621724" cy="621724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ED1608F1-5B7E-5748-AD43-59C78DBF70F9}"/>
                  </a:ext>
                </a:extLst>
              </p:cNvPr>
              <p:cNvSpPr/>
              <p:nvPr/>
            </p:nvSpPr>
            <p:spPr>
              <a:xfrm>
                <a:off x="7057305" y="3118138"/>
                <a:ext cx="621724" cy="621724"/>
              </a:xfrm>
              <a:custGeom>
                <a:avLst/>
                <a:gdLst>
                  <a:gd name="connsiteX0" fmla="*/ 310862 w 621724"/>
                  <a:gd name="connsiteY0" fmla="*/ 0 h 621724"/>
                  <a:gd name="connsiteX1" fmla="*/ 621724 w 621724"/>
                  <a:gd name="connsiteY1" fmla="*/ 310862 h 621724"/>
                  <a:gd name="connsiteX2" fmla="*/ 310862 w 621724"/>
                  <a:gd name="connsiteY2" fmla="*/ 621724 h 621724"/>
                  <a:gd name="connsiteX3" fmla="*/ 0 w 621724"/>
                  <a:gd name="connsiteY3" fmla="*/ 310862 h 621724"/>
                  <a:gd name="connsiteX4" fmla="*/ 310862 w 621724"/>
                  <a:gd name="connsiteY4" fmla="*/ 0 h 621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724" h="621724">
                    <a:moveTo>
                      <a:pt x="310862" y="0"/>
                    </a:moveTo>
                    <a:cubicBezTo>
                      <a:pt x="482546" y="0"/>
                      <a:pt x="621724" y="139178"/>
                      <a:pt x="621724" y="310862"/>
                    </a:cubicBezTo>
                    <a:cubicBezTo>
                      <a:pt x="621724" y="482546"/>
                      <a:pt x="482546" y="621724"/>
                      <a:pt x="310862" y="621724"/>
                    </a:cubicBezTo>
                    <a:cubicBezTo>
                      <a:pt x="139178" y="621724"/>
                      <a:pt x="0" y="482546"/>
                      <a:pt x="0" y="310862"/>
                    </a:cubicBezTo>
                    <a:cubicBezTo>
                      <a:pt x="0" y="139178"/>
                      <a:pt x="139178" y="0"/>
                      <a:pt x="310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9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52" name="Graphic 51" descr="User outline">
                <a:extLst>
                  <a:ext uri="{FF2B5EF4-FFF2-40B4-BE49-F238E27FC236}">
                    <a16:creationId xmlns:a16="http://schemas.microsoft.com/office/drawing/2014/main" id="{E6D80572-3111-CE4C-8F74-61152AC59F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114710" y="3133724"/>
                <a:ext cx="512491" cy="512491"/>
              </a:xfrm>
              <a:prstGeom prst="rect">
                <a:avLst/>
              </a:prstGeom>
            </p:spPr>
          </p:pic>
        </p:grp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BE1338AF-F8BE-6242-86FB-CA852CD75FD7}"/>
                </a:ext>
              </a:extLst>
            </p:cNvPr>
            <p:cNvSpPr/>
            <p:nvPr/>
          </p:nvSpPr>
          <p:spPr>
            <a:xfrm>
              <a:off x="2122061" y="2999678"/>
              <a:ext cx="2873685" cy="228933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9A4DFCC-E945-5746-AF7C-A240E8F0C4F7}"/>
              </a:ext>
            </a:extLst>
          </p:cNvPr>
          <p:cNvGrpSpPr/>
          <p:nvPr/>
        </p:nvGrpSpPr>
        <p:grpSpPr>
          <a:xfrm>
            <a:off x="903711" y="1373745"/>
            <a:ext cx="7079011" cy="1876651"/>
            <a:chOff x="687039" y="4444178"/>
            <a:chExt cx="7569200" cy="2006600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C51D623-35B7-A04B-8C17-1B459605D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7039" y="4444178"/>
              <a:ext cx="7569200" cy="2006600"/>
            </a:xfrm>
            <a:prstGeom prst="rect">
              <a:avLst/>
            </a:prstGeom>
            <a:ln>
              <a:solidFill>
                <a:srgbClr val="E5E212"/>
              </a:solidFill>
            </a:ln>
          </p:spPr>
        </p:pic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AD4F4FB-EDC8-1C41-999D-BC0B4793AA43}"/>
                </a:ext>
              </a:extLst>
            </p:cNvPr>
            <p:cNvSpPr/>
            <p:nvPr/>
          </p:nvSpPr>
          <p:spPr>
            <a:xfrm>
              <a:off x="833614" y="4551270"/>
              <a:ext cx="586442" cy="586442"/>
            </a:xfrm>
            <a:custGeom>
              <a:avLst/>
              <a:gdLst>
                <a:gd name="connsiteX0" fmla="*/ 310862 w 621724"/>
                <a:gd name="connsiteY0" fmla="*/ 0 h 621724"/>
                <a:gd name="connsiteX1" fmla="*/ 621724 w 621724"/>
                <a:gd name="connsiteY1" fmla="*/ 310862 h 621724"/>
                <a:gd name="connsiteX2" fmla="*/ 310862 w 621724"/>
                <a:gd name="connsiteY2" fmla="*/ 621724 h 621724"/>
                <a:gd name="connsiteX3" fmla="*/ 0 w 621724"/>
                <a:gd name="connsiteY3" fmla="*/ 310862 h 621724"/>
                <a:gd name="connsiteX4" fmla="*/ 310862 w 621724"/>
                <a:gd name="connsiteY4" fmla="*/ 0 h 62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724" h="621724">
                  <a:moveTo>
                    <a:pt x="310862" y="0"/>
                  </a:moveTo>
                  <a:cubicBezTo>
                    <a:pt x="482546" y="0"/>
                    <a:pt x="621724" y="139178"/>
                    <a:pt x="621724" y="310862"/>
                  </a:cubicBezTo>
                  <a:cubicBezTo>
                    <a:pt x="621724" y="482546"/>
                    <a:pt x="482546" y="621724"/>
                    <a:pt x="310862" y="621724"/>
                  </a:cubicBezTo>
                  <a:cubicBezTo>
                    <a:pt x="139178" y="621724"/>
                    <a:pt x="0" y="482546"/>
                    <a:pt x="0" y="310862"/>
                  </a:cubicBezTo>
                  <a:cubicBezTo>
                    <a:pt x="0" y="139178"/>
                    <a:pt x="139178" y="0"/>
                    <a:pt x="310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5E2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6" name="Graphic 55" descr="User outline">
              <a:extLst>
                <a:ext uri="{FF2B5EF4-FFF2-40B4-BE49-F238E27FC236}">
                  <a16:creationId xmlns:a16="http://schemas.microsoft.com/office/drawing/2014/main" id="{C9626FDA-3E62-8543-B8C3-A79BE8D00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7761" y="4565971"/>
              <a:ext cx="483408" cy="483408"/>
            </a:xfrm>
            <a:prstGeom prst="rect">
              <a:avLst/>
            </a:prstGeom>
          </p:spPr>
        </p:pic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92327DF5-898E-E34E-B83D-6410C40BE4E1}"/>
                </a:ext>
              </a:extLst>
            </p:cNvPr>
            <p:cNvSpPr/>
            <p:nvPr/>
          </p:nvSpPr>
          <p:spPr>
            <a:xfrm>
              <a:off x="1538868" y="4565971"/>
              <a:ext cx="1750742" cy="483408"/>
            </a:xfrm>
            <a:prstGeom prst="roundRect">
              <a:avLst/>
            </a:prstGeom>
            <a:solidFill>
              <a:srgbClr val="E5E212"/>
            </a:solidFill>
            <a:ln>
              <a:solidFill>
                <a:srgbClr val="E5E2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F82A2D3C-2941-E443-8142-D4F3673F98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6411" y="3385043"/>
            <a:ext cx="7079011" cy="3090330"/>
          </a:xfrm>
          <a:prstGeom prst="rect">
            <a:avLst/>
          </a:prstGeom>
          <a:ln>
            <a:solidFill>
              <a:srgbClr val="36D5AE"/>
            </a:solidFill>
          </a:ln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4716484B-4C76-0848-A571-D1EFD5C3A738}"/>
              </a:ext>
            </a:extLst>
          </p:cNvPr>
          <p:cNvGrpSpPr/>
          <p:nvPr/>
        </p:nvGrpSpPr>
        <p:grpSpPr>
          <a:xfrm>
            <a:off x="887600" y="158116"/>
            <a:ext cx="7278056" cy="6455747"/>
            <a:chOff x="251985" y="518965"/>
            <a:chExt cx="6561409" cy="5820070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81B31ED-5A94-5742-9F0E-9A9578A3D25D}"/>
                </a:ext>
              </a:extLst>
            </p:cNvPr>
            <p:cNvGrpSpPr/>
            <p:nvPr/>
          </p:nvGrpSpPr>
          <p:grpSpPr>
            <a:xfrm>
              <a:off x="251985" y="518965"/>
              <a:ext cx="6561409" cy="5820070"/>
              <a:chOff x="251985" y="518965"/>
              <a:chExt cx="6561409" cy="5820070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381DBADA-1244-FD45-8E43-9999E8B35857}"/>
                  </a:ext>
                </a:extLst>
              </p:cNvPr>
              <p:cNvGrpSpPr/>
              <p:nvPr/>
            </p:nvGrpSpPr>
            <p:grpSpPr>
              <a:xfrm>
                <a:off x="251985" y="518965"/>
                <a:ext cx="6561409" cy="5820070"/>
                <a:chOff x="251985" y="336407"/>
                <a:chExt cx="6561409" cy="5820070"/>
              </a:xfrm>
            </p:grpSpPr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1BF9BE55-0908-3247-A17A-FD28AEE49C0B}"/>
                    </a:ext>
                  </a:extLst>
                </p:cNvPr>
                <p:cNvGrpSpPr/>
                <p:nvPr/>
              </p:nvGrpSpPr>
              <p:grpSpPr>
                <a:xfrm>
                  <a:off x="251985" y="336407"/>
                  <a:ext cx="6561409" cy="5820070"/>
                  <a:chOff x="251985" y="336407"/>
                  <a:chExt cx="6561409" cy="5820070"/>
                </a:xfrm>
              </p:grpSpPr>
              <p:pic>
                <p:nvPicPr>
                  <p:cNvPr id="69" name="Picture 68">
                    <a:extLst>
                      <a:ext uri="{FF2B5EF4-FFF2-40B4-BE49-F238E27FC236}">
                        <a16:creationId xmlns:a16="http://schemas.microsoft.com/office/drawing/2014/main" id="{E800DED2-0B2C-5E4C-8CAB-81AE4135128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51985" y="336407"/>
                    <a:ext cx="6561409" cy="5820070"/>
                  </a:xfrm>
                  <a:prstGeom prst="rect">
                    <a:avLst/>
                  </a:prstGeom>
                  <a:ln>
                    <a:solidFill>
                      <a:srgbClr val="53B7DC"/>
                    </a:solidFill>
                  </a:ln>
                </p:spPr>
              </p:pic>
              <p:sp>
                <p:nvSpPr>
                  <p:cNvPr id="70" name="Freeform 69">
                    <a:extLst>
                      <a:ext uri="{FF2B5EF4-FFF2-40B4-BE49-F238E27FC236}">
                        <a16:creationId xmlns:a16="http://schemas.microsoft.com/office/drawing/2014/main" id="{BCE4AA63-ABD6-094F-9FFC-B77FD9B338C0}"/>
                      </a:ext>
                    </a:extLst>
                  </p:cNvPr>
                  <p:cNvSpPr/>
                  <p:nvPr/>
                </p:nvSpPr>
                <p:spPr>
                  <a:xfrm>
                    <a:off x="330761" y="445118"/>
                    <a:ext cx="586442" cy="586442"/>
                  </a:xfrm>
                  <a:custGeom>
                    <a:avLst/>
                    <a:gdLst>
                      <a:gd name="connsiteX0" fmla="*/ 310862 w 621724"/>
                      <a:gd name="connsiteY0" fmla="*/ 0 h 621724"/>
                      <a:gd name="connsiteX1" fmla="*/ 621724 w 621724"/>
                      <a:gd name="connsiteY1" fmla="*/ 310862 h 621724"/>
                      <a:gd name="connsiteX2" fmla="*/ 310862 w 621724"/>
                      <a:gd name="connsiteY2" fmla="*/ 621724 h 621724"/>
                      <a:gd name="connsiteX3" fmla="*/ 0 w 621724"/>
                      <a:gd name="connsiteY3" fmla="*/ 310862 h 621724"/>
                      <a:gd name="connsiteX4" fmla="*/ 310862 w 621724"/>
                      <a:gd name="connsiteY4" fmla="*/ 0 h 621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1724" h="621724">
                        <a:moveTo>
                          <a:pt x="310862" y="0"/>
                        </a:moveTo>
                        <a:cubicBezTo>
                          <a:pt x="482546" y="0"/>
                          <a:pt x="621724" y="139178"/>
                          <a:pt x="621724" y="310862"/>
                        </a:cubicBezTo>
                        <a:cubicBezTo>
                          <a:pt x="621724" y="482546"/>
                          <a:pt x="482546" y="621724"/>
                          <a:pt x="310862" y="621724"/>
                        </a:cubicBezTo>
                        <a:cubicBezTo>
                          <a:pt x="139178" y="621724"/>
                          <a:pt x="0" y="482546"/>
                          <a:pt x="0" y="310862"/>
                        </a:cubicBezTo>
                        <a:cubicBezTo>
                          <a:pt x="0" y="139178"/>
                          <a:pt x="139178" y="0"/>
                          <a:pt x="31086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rgbClr val="53B7D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71" name="Graphic 70" descr="User outline">
                    <a:extLst>
                      <a:ext uri="{FF2B5EF4-FFF2-40B4-BE49-F238E27FC236}">
                        <a16:creationId xmlns:a16="http://schemas.microsoft.com/office/drawing/2014/main" id="{75924471-7D75-D348-837E-868337670BF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84908" y="459819"/>
                    <a:ext cx="483408" cy="48340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5" name="Rounded Rectangle 64">
                  <a:extLst>
                    <a:ext uri="{FF2B5EF4-FFF2-40B4-BE49-F238E27FC236}">
                      <a16:creationId xmlns:a16="http://schemas.microsoft.com/office/drawing/2014/main" id="{608DA1CF-028B-0045-8BE4-9E28CF7BF08F}"/>
                    </a:ext>
                  </a:extLst>
                </p:cNvPr>
                <p:cNvSpPr/>
                <p:nvPr/>
              </p:nvSpPr>
              <p:spPr>
                <a:xfrm>
                  <a:off x="981308" y="479502"/>
                  <a:ext cx="1739590" cy="434898"/>
                </a:xfrm>
                <a:prstGeom prst="roundRect">
                  <a:avLst/>
                </a:prstGeom>
                <a:solidFill>
                  <a:srgbClr val="53B7DC"/>
                </a:solidFill>
                <a:ln>
                  <a:solidFill>
                    <a:srgbClr val="53B7D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73DA055C-2F19-A543-AEB4-937DFB3F55F5}"/>
                    </a:ext>
                  </a:extLst>
                </p:cNvPr>
                <p:cNvSpPr/>
                <p:nvPr/>
              </p:nvSpPr>
              <p:spPr>
                <a:xfrm rot="21157639">
                  <a:off x="5519262" y="4730101"/>
                  <a:ext cx="633530" cy="802887"/>
                </a:xfrm>
                <a:prstGeom prst="ellipse">
                  <a:avLst/>
                </a:prstGeom>
                <a:solidFill>
                  <a:srgbClr val="53B7DC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D5E48053-559B-2648-A6E1-EF7D0EA4FFED}"/>
                    </a:ext>
                  </a:extLst>
                </p:cNvPr>
                <p:cNvSpPr/>
                <p:nvPr/>
              </p:nvSpPr>
              <p:spPr>
                <a:xfrm rot="21157639">
                  <a:off x="4198746" y="4952649"/>
                  <a:ext cx="583032" cy="802887"/>
                </a:xfrm>
                <a:prstGeom prst="ellipse">
                  <a:avLst/>
                </a:prstGeom>
                <a:solidFill>
                  <a:srgbClr val="53B7DC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759A5C56-F458-0745-94FD-86BC8886AD10}"/>
                    </a:ext>
                  </a:extLst>
                </p:cNvPr>
                <p:cNvSpPr/>
                <p:nvPr/>
              </p:nvSpPr>
              <p:spPr>
                <a:xfrm rot="21157639">
                  <a:off x="3581562" y="5136075"/>
                  <a:ext cx="583032" cy="802887"/>
                </a:xfrm>
                <a:prstGeom prst="ellipse">
                  <a:avLst/>
                </a:prstGeom>
                <a:solidFill>
                  <a:srgbClr val="53B7DC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FE2D1FE6-FAEB-7545-B54C-2EBC2AFD9090}"/>
                  </a:ext>
                </a:extLst>
              </p:cNvPr>
              <p:cNvSpPr/>
              <p:nvPr/>
            </p:nvSpPr>
            <p:spPr>
              <a:xfrm>
                <a:off x="5050671" y="1550019"/>
                <a:ext cx="1151017" cy="245327"/>
              </a:xfrm>
              <a:prstGeom prst="roundRect">
                <a:avLst/>
              </a:prstGeom>
              <a:solidFill>
                <a:srgbClr val="53B7DC"/>
              </a:solidFill>
              <a:ln>
                <a:solidFill>
                  <a:srgbClr val="53B7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E85196FF-BFC3-5C40-AA81-DA1BC5FC5ED6}"/>
                </a:ext>
              </a:extLst>
            </p:cNvPr>
            <p:cNvSpPr/>
            <p:nvPr/>
          </p:nvSpPr>
          <p:spPr>
            <a:xfrm>
              <a:off x="405799" y="2360341"/>
              <a:ext cx="1151017" cy="245327"/>
            </a:xfrm>
            <a:prstGeom prst="roundRect">
              <a:avLst/>
            </a:prstGeom>
            <a:solidFill>
              <a:srgbClr val="53B7DC"/>
            </a:solidFill>
            <a:ln>
              <a:solidFill>
                <a:srgbClr val="53B7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46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B1F1CA70-0425-E941-BCC6-0F778B437F38}"/>
              </a:ext>
            </a:extLst>
          </p:cNvPr>
          <p:cNvGrpSpPr/>
          <p:nvPr/>
        </p:nvGrpSpPr>
        <p:grpSpPr>
          <a:xfrm>
            <a:off x="100360" y="51870"/>
            <a:ext cx="1507515" cy="1507515"/>
            <a:chOff x="4330433" y="3641215"/>
            <a:chExt cx="1507515" cy="1507515"/>
          </a:xfrm>
          <a:scene3d>
            <a:camera prst="orthographicFront"/>
            <a:lightRig rig="flat" dir="t"/>
          </a:scene3d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8191083-BC73-2A43-8039-CB0B01FBDFA7}"/>
                </a:ext>
              </a:extLst>
            </p:cNvPr>
            <p:cNvSpPr/>
            <p:nvPr/>
          </p:nvSpPr>
          <p:spPr>
            <a:xfrm>
              <a:off x="4330433" y="3641215"/>
              <a:ext cx="1507515" cy="1507515"/>
            </a:xfrm>
            <a:prstGeom prst="ellipse">
              <a:avLst/>
            </a:prstGeom>
            <a:solidFill>
              <a:srgbClr val="FF40FF"/>
            </a:solidFill>
            <a:ln>
              <a:noFill/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0">
              <a:schemeClr val="accent4">
                <a:alpha val="50000"/>
                <a:hueOff val="5880535"/>
                <a:satOff val="-24466"/>
                <a:lumOff val="5765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6" name="Oval 4">
              <a:extLst>
                <a:ext uri="{FF2B5EF4-FFF2-40B4-BE49-F238E27FC236}">
                  <a16:creationId xmlns:a16="http://schemas.microsoft.com/office/drawing/2014/main" id="{35082CFD-3547-704C-8900-4713B7877BAA}"/>
                </a:ext>
              </a:extLst>
            </p:cNvPr>
            <p:cNvSpPr txBox="1"/>
            <p:nvPr/>
          </p:nvSpPr>
          <p:spPr>
            <a:xfrm>
              <a:off x="4551203" y="3861985"/>
              <a:ext cx="1065975" cy="10659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900" b="1" kern="1200">
                  <a:latin typeface="Source Sans Pro" panose="020B0503030403020204" pitchFamily="34" charset="0"/>
                  <a:ea typeface="Source Sans Pro" panose="020B0503030403020204" pitchFamily="34" charset="0"/>
                </a:rPr>
                <a:t>Website &amp; Blog articles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98F68B-E8D5-824C-9677-EEF434E48141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81D7F3F-57F7-AC4E-B277-0BDC90D2E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A318AE7-5336-0F47-ACD6-B1FED3D3A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7C6FF4F-0524-A446-A545-D50570BA0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55BCF18-EFAB-F54B-84C7-5FC1284406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08" y="1919137"/>
            <a:ext cx="2927988" cy="39882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3B4686-9DE2-7842-9B6C-19D59455A4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3491" y="272640"/>
            <a:ext cx="4752226" cy="23407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75FD990-9C52-B441-97C8-0B618FDAF4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3491" y="2722609"/>
            <a:ext cx="4773670" cy="318477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D985621-013D-9F46-A5A6-3492AE6F63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4247" y="1398835"/>
            <a:ext cx="1387104" cy="4131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ED18C57-C415-5F42-A358-20726F4455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7536" y="156413"/>
            <a:ext cx="759522" cy="75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168F26CC-E4EA-EA41-872D-D159F2422839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3C04A6C-F435-7F47-B938-A8E723CA5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763DEFA-DC95-454D-9891-B28819F2A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869C42B-6801-EC4A-B63A-D63E6B0C0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E90DFD0-D081-4445-963F-B728AC095C12}"/>
              </a:ext>
            </a:extLst>
          </p:cNvPr>
          <p:cNvGrpSpPr/>
          <p:nvPr/>
        </p:nvGrpSpPr>
        <p:grpSpPr>
          <a:xfrm>
            <a:off x="100360" y="51870"/>
            <a:ext cx="966207" cy="966207"/>
            <a:chOff x="1312158" y="1448310"/>
            <a:chExt cx="1507515" cy="1507515"/>
          </a:xfrm>
          <a:scene3d>
            <a:camera prst="orthographicFront"/>
            <a:lightRig rig="flat" dir="t"/>
          </a:scene3d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170FED9-4F42-7641-B3C9-515C8D3F69B9}"/>
                </a:ext>
              </a:extLst>
            </p:cNvPr>
            <p:cNvSpPr/>
            <p:nvPr/>
          </p:nvSpPr>
          <p:spPr>
            <a:xfrm>
              <a:off x="1312158" y="1448310"/>
              <a:ext cx="1507515" cy="1507515"/>
            </a:xfrm>
            <a:prstGeom prst="ellipse">
              <a:avLst/>
            </a:prstGeom>
            <a:solidFill>
              <a:srgbClr val="36D5AE"/>
            </a:solidFill>
            <a:ln>
              <a:solidFill>
                <a:srgbClr val="36D5AE"/>
              </a:solidFill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0">
              <a:schemeClr val="accent4">
                <a:alpha val="50000"/>
                <a:hueOff val="9800891"/>
                <a:satOff val="-40777"/>
                <a:lumOff val="9608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9" name="Oval 4">
              <a:extLst>
                <a:ext uri="{FF2B5EF4-FFF2-40B4-BE49-F238E27FC236}">
                  <a16:creationId xmlns:a16="http://schemas.microsoft.com/office/drawing/2014/main" id="{8BDEDB39-5D82-9244-8162-2DA922B59C7C}"/>
                </a:ext>
              </a:extLst>
            </p:cNvPr>
            <p:cNvSpPr txBox="1"/>
            <p:nvPr/>
          </p:nvSpPr>
          <p:spPr>
            <a:xfrm>
              <a:off x="1532928" y="1669080"/>
              <a:ext cx="1065975" cy="10659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>
                  <a:latin typeface="Source Sans Pro" panose="020B0503030403020204" pitchFamily="34" charset="0"/>
                  <a:ea typeface="Source Sans Pro" panose="020B0503030403020204" pitchFamily="34" charset="0"/>
                </a:rPr>
                <a:t>Portals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13CFAC1-CEB9-7242-9644-471529185F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389" y="1655674"/>
            <a:ext cx="3858855" cy="289080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277112-5C33-B948-8F19-C1C819B94D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6995" y="3007064"/>
            <a:ext cx="3368673" cy="307882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1CFE72C-8095-A142-A83C-5D716F87D0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0261" y="116261"/>
            <a:ext cx="2560983" cy="14472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B814B3-991F-8646-A74A-E000CAEF37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994" y="4713335"/>
            <a:ext cx="1702159" cy="12056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2BE3B4-48D7-C04E-8A63-800A919767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1362" y="116261"/>
            <a:ext cx="3063212" cy="520232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8D5452-1B7E-2049-9067-CCB23B5F45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2741" y="471438"/>
            <a:ext cx="1498457" cy="24153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CF49DC7-7D02-EF4A-A999-0DEB87A3E9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1809" y="1804007"/>
            <a:ext cx="759522" cy="7595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96E440B-EC50-E940-9D83-393D6F38D3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26826" y="5316183"/>
            <a:ext cx="1387104" cy="41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28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F420056-3271-2944-8D9D-4566034B7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68" y="3443050"/>
            <a:ext cx="4320000" cy="16509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04F361-EF65-DD48-BE5E-2B6868EF8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548" y="1466271"/>
            <a:ext cx="4320000" cy="20164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CD91EB-97D7-6843-9B98-1C3B52F01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549" y="3675888"/>
            <a:ext cx="4320000" cy="141807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1EF385B-1575-5B44-8010-0170E3D993A3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1E6807F-17B3-7A45-BB68-65A7771C6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E2DF984-C207-BE4F-B714-F10461E2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60810B4-35FB-2740-95D5-3FD99FD37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2597D41-B176-6940-B097-35329335DA37}"/>
              </a:ext>
            </a:extLst>
          </p:cNvPr>
          <p:cNvGrpSpPr/>
          <p:nvPr/>
        </p:nvGrpSpPr>
        <p:grpSpPr>
          <a:xfrm>
            <a:off x="206970" y="1478146"/>
            <a:ext cx="4320000" cy="1664924"/>
            <a:chOff x="259942" y="184774"/>
            <a:chExt cx="4320000" cy="16649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4519E57-B740-464C-8565-27AAB8143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9942" y="184774"/>
              <a:ext cx="4320000" cy="1664924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8FDDD3E-C320-C24F-8274-4E6ABF7A89FB}"/>
                </a:ext>
              </a:extLst>
            </p:cNvPr>
            <p:cNvGrpSpPr/>
            <p:nvPr/>
          </p:nvGrpSpPr>
          <p:grpSpPr>
            <a:xfrm>
              <a:off x="334297" y="288483"/>
              <a:ext cx="369792" cy="369792"/>
              <a:chOff x="7057305" y="3118138"/>
              <a:chExt cx="621724" cy="621724"/>
            </a:xfrm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4FEB36BB-B0A3-1F43-BCA6-4833A6996F6C}"/>
                  </a:ext>
                </a:extLst>
              </p:cNvPr>
              <p:cNvSpPr/>
              <p:nvPr/>
            </p:nvSpPr>
            <p:spPr>
              <a:xfrm>
                <a:off x="7057305" y="3118138"/>
                <a:ext cx="621724" cy="621724"/>
              </a:xfrm>
              <a:custGeom>
                <a:avLst/>
                <a:gdLst>
                  <a:gd name="connsiteX0" fmla="*/ 310862 w 621724"/>
                  <a:gd name="connsiteY0" fmla="*/ 0 h 621724"/>
                  <a:gd name="connsiteX1" fmla="*/ 621724 w 621724"/>
                  <a:gd name="connsiteY1" fmla="*/ 310862 h 621724"/>
                  <a:gd name="connsiteX2" fmla="*/ 310862 w 621724"/>
                  <a:gd name="connsiteY2" fmla="*/ 621724 h 621724"/>
                  <a:gd name="connsiteX3" fmla="*/ 0 w 621724"/>
                  <a:gd name="connsiteY3" fmla="*/ 310862 h 621724"/>
                  <a:gd name="connsiteX4" fmla="*/ 310862 w 621724"/>
                  <a:gd name="connsiteY4" fmla="*/ 0 h 621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724" h="621724">
                    <a:moveTo>
                      <a:pt x="310862" y="0"/>
                    </a:moveTo>
                    <a:cubicBezTo>
                      <a:pt x="482546" y="0"/>
                      <a:pt x="621724" y="139178"/>
                      <a:pt x="621724" y="310862"/>
                    </a:cubicBezTo>
                    <a:cubicBezTo>
                      <a:pt x="621724" y="482546"/>
                      <a:pt x="482546" y="621724"/>
                      <a:pt x="310862" y="621724"/>
                    </a:cubicBezTo>
                    <a:cubicBezTo>
                      <a:pt x="139178" y="621724"/>
                      <a:pt x="0" y="482546"/>
                      <a:pt x="0" y="310862"/>
                    </a:cubicBezTo>
                    <a:cubicBezTo>
                      <a:pt x="0" y="139178"/>
                      <a:pt x="139178" y="0"/>
                      <a:pt x="310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6" name="Graphic 5" descr="User outline">
                <a:extLst>
                  <a:ext uri="{FF2B5EF4-FFF2-40B4-BE49-F238E27FC236}">
                    <a16:creationId xmlns:a16="http://schemas.microsoft.com/office/drawing/2014/main" id="{06AAE74C-9CCC-B547-B839-AF941A9D47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7114710" y="3133724"/>
                <a:ext cx="512491" cy="512491"/>
              </a:xfrm>
              <a:prstGeom prst="rect">
                <a:avLst/>
              </a:prstGeom>
            </p:spPr>
          </p:pic>
        </p:grpSp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4C282CB-88A2-3E4A-B0E3-83AECC910D8C}"/>
                </a:ext>
              </a:extLst>
            </p:cNvPr>
            <p:cNvSpPr/>
            <p:nvPr/>
          </p:nvSpPr>
          <p:spPr>
            <a:xfrm>
              <a:off x="751012" y="297753"/>
              <a:ext cx="1115568" cy="304822"/>
            </a:xfrm>
            <a:prstGeom prst="roundRect">
              <a:avLst/>
            </a:prstGeom>
            <a:solidFill>
              <a:srgbClr val="BEBEBE"/>
            </a:solidFill>
            <a:ln>
              <a:solidFill>
                <a:srgbClr val="BEBE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E58BDED-FEBC-2D4D-BC9F-88C2FFECCDF0}"/>
              </a:ext>
            </a:extLst>
          </p:cNvPr>
          <p:cNvSpPr txBox="1"/>
          <p:nvPr/>
        </p:nvSpPr>
        <p:spPr>
          <a:xfrm>
            <a:off x="6846575" y="100068"/>
            <a:ext cx="2297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bit.ly/</a:t>
            </a:r>
            <a:r>
              <a:rPr lang="en-US" b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CS4FN</a:t>
            </a:r>
            <a:r>
              <a:rPr lang="en-US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404326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3FC54BA-0240-3340-A3E7-2946DA5C2B6F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6BFC577-B6DD-9449-BC43-F57CB2B2A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682B133-9137-6F4C-AD4B-6CC706976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209610E-85C8-744F-B7C7-8F01936EF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ACD074-AC44-854A-97E7-C300C2AFB70A}"/>
              </a:ext>
            </a:extLst>
          </p:cNvPr>
          <p:cNvGrpSpPr/>
          <p:nvPr/>
        </p:nvGrpSpPr>
        <p:grpSpPr>
          <a:xfrm>
            <a:off x="100360" y="51870"/>
            <a:ext cx="1507515" cy="1507515"/>
            <a:chOff x="3177555" y="93020"/>
            <a:chExt cx="1507515" cy="1507515"/>
          </a:xfrm>
          <a:scene3d>
            <a:camera prst="orthographicFront"/>
            <a:lightRig rig="flat" dir="t"/>
          </a:scene3d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4018DC-BAD5-C34C-8360-6F79E51F46A5}"/>
                </a:ext>
              </a:extLst>
            </p:cNvPr>
            <p:cNvSpPr/>
            <p:nvPr/>
          </p:nvSpPr>
          <p:spPr>
            <a:xfrm>
              <a:off x="3177555" y="93020"/>
              <a:ext cx="1507515" cy="1507515"/>
            </a:xfrm>
            <a:prstGeom prst="ellipse">
              <a:avLst/>
            </a:prstGeom>
            <a:solidFill>
              <a:srgbClr val="FFFF00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0">
              <a:schemeClr val="accent4">
                <a:alpha val="50000"/>
                <a:hueOff val="1960178"/>
                <a:satOff val="-8155"/>
                <a:lumOff val="192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6" name="Oval 4">
              <a:extLst>
                <a:ext uri="{FF2B5EF4-FFF2-40B4-BE49-F238E27FC236}">
                  <a16:creationId xmlns:a16="http://schemas.microsoft.com/office/drawing/2014/main" id="{54AE05FA-860A-F049-BD6B-8A5AC86B278B}"/>
                </a:ext>
              </a:extLst>
            </p:cNvPr>
            <p:cNvSpPr txBox="1"/>
            <p:nvPr/>
          </p:nvSpPr>
          <p:spPr>
            <a:xfrm>
              <a:off x="3398325" y="313790"/>
              <a:ext cx="1065975" cy="10659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900" b="1" kern="1200">
                  <a:latin typeface="Source Sans Pro" panose="020B0503030403020204" pitchFamily="34" charset="0"/>
                  <a:ea typeface="Source Sans Pro" panose="020B0503030403020204" pitchFamily="34" charset="0"/>
                </a:rPr>
                <a:t>Magazine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8A1017A0-A5D8-0347-ACFA-F83103288C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5587" y="2279901"/>
            <a:ext cx="1939485" cy="27604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2D98155-DBD2-AA4C-8311-581E9F1BED27}"/>
              </a:ext>
            </a:extLst>
          </p:cNvPr>
          <p:cNvGrpSpPr/>
          <p:nvPr/>
        </p:nvGrpSpPr>
        <p:grpSpPr>
          <a:xfrm>
            <a:off x="331646" y="2278183"/>
            <a:ext cx="3902965" cy="2757865"/>
            <a:chOff x="1" y="356839"/>
            <a:chExt cx="6495826" cy="459000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FAE70CD-9F9A-D84F-94CF-419B667EB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" y="356839"/>
              <a:ext cx="3257227" cy="45900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8CCC116-159C-1A4B-8AE9-543DDDE46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57228" y="356839"/>
              <a:ext cx="3238599" cy="45900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47ED0D2-7405-7C49-B1C7-3033508DB42D}"/>
              </a:ext>
            </a:extLst>
          </p:cNvPr>
          <p:cNvGrpSpPr/>
          <p:nvPr/>
        </p:nvGrpSpPr>
        <p:grpSpPr>
          <a:xfrm>
            <a:off x="342726" y="2273881"/>
            <a:ext cx="3900844" cy="2757865"/>
            <a:chOff x="306331" y="144966"/>
            <a:chExt cx="6492295" cy="45900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0B028B2-B562-A34B-A044-16E484E29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6331" y="144966"/>
              <a:ext cx="3247022" cy="459000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8C083C1-DC80-7D45-AB04-FE72C200D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553353" y="144966"/>
              <a:ext cx="3245273" cy="45900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59566A4-8E4C-5648-A922-95E8318CF9FC}"/>
              </a:ext>
            </a:extLst>
          </p:cNvPr>
          <p:cNvGrpSpPr/>
          <p:nvPr/>
        </p:nvGrpSpPr>
        <p:grpSpPr>
          <a:xfrm>
            <a:off x="333762" y="2282485"/>
            <a:ext cx="3900423" cy="2757865"/>
            <a:chOff x="512956" y="312235"/>
            <a:chExt cx="6491594" cy="459000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08EC3BF-7012-584A-89AC-D11C7AF89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12956" y="312235"/>
              <a:ext cx="3247022" cy="45900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D3373FB-E7CD-FD46-A425-342DAA704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763497" y="312235"/>
              <a:ext cx="3241053" cy="459000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3AF512-95AC-E343-8DAC-EA4B1217DAA5}"/>
              </a:ext>
            </a:extLst>
          </p:cNvPr>
          <p:cNvGrpSpPr/>
          <p:nvPr/>
        </p:nvGrpSpPr>
        <p:grpSpPr>
          <a:xfrm>
            <a:off x="333516" y="2265277"/>
            <a:ext cx="3897257" cy="2757865"/>
            <a:chOff x="579863" y="189571"/>
            <a:chExt cx="6486326" cy="459000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00A0D72-E589-4144-B496-BF57DA09A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79863" y="189571"/>
              <a:ext cx="3241053" cy="459000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D1EDD6F7-699E-3E41-92BB-9B9673828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820916" y="189571"/>
              <a:ext cx="3245273" cy="45900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BC41D14-1653-B54D-9AAC-28F5DD26FD56}"/>
              </a:ext>
            </a:extLst>
          </p:cNvPr>
          <p:cNvGrpSpPr/>
          <p:nvPr/>
        </p:nvGrpSpPr>
        <p:grpSpPr>
          <a:xfrm>
            <a:off x="344481" y="2291089"/>
            <a:ext cx="3889664" cy="2757865"/>
            <a:chOff x="501805" y="457200"/>
            <a:chExt cx="6473688" cy="459000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FBCB766-8957-0C4C-9991-8FEFAD678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01805" y="457200"/>
              <a:ext cx="3236844" cy="45900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22944CE-D102-5546-95A3-E55EFEA6B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738649" y="457200"/>
              <a:ext cx="3236844" cy="45900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A8FC2A-9595-5140-B195-959D5CAF5653}"/>
              </a:ext>
            </a:extLst>
          </p:cNvPr>
          <p:cNvGrpSpPr/>
          <p:nvPr/>
        </p:nvGrpSpPr>
        <p:grpSpPr>
          <a:xfrm>
            <a:off x="345696" y="2291089"/>
            <a:ext cx="3890723" cy="2757865"/>
            <a:chOff x="836341" y="211873"/>
            <a:chExt cx="6475451" cy="45900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2602418-81E9-AD4F-861F-A1891FD29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36341" y="211873"/>
              <a:ext cx="3232646" cy="4590000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F8E2A0C-29D4-0B46-BDB8-A3DE221C7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068987" y="211873"/>
              <a:ext cx="3242805" cy="459000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5F48E96-0F93-FC49-99A8-BD53F5879E11}"/>
              </a:ext>
            </a:extLst>
          </p:cNvPr>
          <p:cNvGrpSpPr/>
          <p:nvPr/>
        </p:nvGrpSpPr>
        <p:grpSpPr>
          <a:xfrm>
            <a:off x="323332" y="2299693"/>
            <a:ext cx="3894719" cy="2757865"/>
            <a:chOff x="468352" y="278781"/>
            <a:chExt cx="6482102" cy="4590000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1621475-9969-8E48-A98D-20FDDB913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68352" y="278781"/>
              <a:ext cx="3242805" cy="459000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F74305D-F963-1B45-A30B-4273F31C6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11157" y="278781"/>
              <a:ext cx="3239297" cy="459000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D72548D-6C01-2F49-BC42-A6531C180B40}"/>
              </a:ext>
            </a:extLst>
          </p:cNvPr>
          <p:cNvGrpSpPr/>
          <p:nvPr/>
        </p:nvGrpSpPr>
        <p:grpSpPr>
          <a:xfrm>
            <a:off x="321130" y="2299693"/>
            <a:ext cx="3900844" cy="2757865"/>
            <a:chOff x="490655" y="89210"/>
            <a:chExt cx="6492295" cy="4590000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A3818036-ADDB-974B-BB6F-5311354BC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90655" y="89210"/>
              <a:ext cx="3245273" cy="459000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087F935-4091-0249-AE9E-36C6F9808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735928" y="89210"/>
              <a:ext cx="3247022" cy="45900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FB60A9-4CE2-AC48-B2DF-7439C3FB0260}"/>
              </a:ext>
            </a:extLst>
          </p:cNvPr>
          <p:cNvGrpSpPr/>
          <p:nvPr/>
        </p:nvGrpSpPr>
        <p:grpSpPr>
          <a:xfrm>
            <a:off x="345696" y="2252371"/>
            <a:ext cx="3891136" cy="2757865"/>
            <a:chOff x="903249" y="691375"/>
            <a:chExt cx="6476138" cy="4590000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164CD50-FFA8-1144-AF38-8DD6A2881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903249" y="691375"/>
              <a:ext cx="3241053" cy="4590000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2315E811-C0BA-6247-A1A6-9202A84D2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144302" y="691375"/>
              <a:ext cx="3235085" cy="459000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7550987-8F28-B14C-8286-1F5A4D4E779B}"/>
              </a:ext>
            </a:extLst>
          </p:cNvPr>
          <p:cNvGrpSpPr/>
          <p:nvPr/>
        </p:nvGrpSpPr>
        <p:grpSpPr>
          <a:xfrm>
            <a:off x="335195" y="2276428"/>
            <a:ext cx="3891136" cy="2757865"/>
            <a:chOff x="903249" y="691375"/>
            <a:chExt cx="6476138" cy="459000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98EDE11-D6E3-B141-A9DD-F4FE81B15676}"/>
                </a:ext>
              </a:extLst>
            </p:cNvPr>
            <p:cNvSpPr/>
            <p:nvPr/>
          </p:nvSpPr>
          <p:spPr>
            <a:xfrm>
              <a:off x="903249" y="691375"/>
              <a:ext cx="6476138" cy="459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954B5011-04E8-324F-BDF5-242C4F2E2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519039" y="691375"/>
              <a:ext cx="3242805" cy="4590000"/>
            </a:xfrm>
            <a:prstGeom prst="rect">
              <a:avLst/>
            </a:prstGeom>
          </p:spPr>
        </p:pic>
      </p:grpSp>
      <p:pic>
        <p:nvPicPr>
          <p:cNvPr id="143" name="Picture 142">
            <a:extLst>
              <a:ext uri="{FF2B5EF4-FFF2-40B4-BE49-F238E27FC236}">
                <a16:creationId xmlns:a16="http://schemas.microsoft.com/office/drawing/2014/main" id="{56CFEFB1-5776-5349-A554-DBCA700BF69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463871" y="283616"/>
            <a:ext cx="1956319" cy="2772624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3D779ABC-528F-A54C-BCC0-9DD21170919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647229" y="283616"/>
            <a:ext cx="1956318" cy="2757866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BB8A30FE-FC5E-CA43-A3D2-37E6B2DBAA81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473494" y="3309544"/>
            <a:ext cx="1953562" cy="2763575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2086185B-FEFA-EF44-B39B-E5DF3645FB1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647228" y="3310894"/>
            <a:ext cx="1956319" cy="27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5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81CA8C-73C7-7F45-A813-AB310E8E5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86" y="4584808"/>
            <a:ext cx="4113090" cy="14176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2960366-7667-F943-8D8A-4D1C7609E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01" y="1326144"/>
            <a:ext cx="4681660" cy="21541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48D62A-190A-2540-B6BC-9B9E853FC1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2660" y="3307344"/>
            <a:ext cx="4886325" cy="187997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6EEEF54-234B-FC48-AAF0-3C4508C0A3E7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29E3F91-E171-CF48-8482-28481BF49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3141E64-E55F-5643-B36D-350659C37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0C9C1B1-CF08-2849-AAB3-A4D51DB2E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A59FE55-5C0D-7447-BBB9-E6C16C31F8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696" y="192965"/>
            <a:ext cx="2355087" cy="59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2AF124-82D6-BA4B-94D3-78800CDBBC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801" y="112717"/>
            <a:ext cx="5208266" cy="9487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Frame 10">
            <a:extLst>
              <a:ext uri="{FF2B5EF4-FFF2-40B4-BE49-F238E27FC236}">
                <a16:creationId xmlns:a16="http://schemas.microsoft.com/office/drawing/2014/main" id="{F3FDEFE2-3C0C-5643-BBB3-78225C490826}"/>
              </a:ext>
            </a:extLst>
          </p:cNvPr>
          <p:cNvSpPr/>
          <p:nvPr/>
        </p:nvSpPr>
        <p:spPr>
          <a:xfrm>
            <a:off x="177801" y="5187323"/>
            <a:ext cx="4119879" cy="353941"/>
          </a:xfrm>
          <a:prstGeom prst="fram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79EB7CFA-001F-1E4F-8884-09CD92884A6D}"/>
              </a:ext>
            </a:extLst>
          </p:cNvPr>
          <p:cNvSpPr/>
          <p:nvPr/>
        </p:nvSpPr>
        <p:spPr>
          <a:xfrm>
            <a:off x="3842660" y="4620917"/>
            <a:ext cx="4839254" cy="566406"/>
          </a:xfrm>
          <a:prstGeom prst="frame">
            <a:avLst>
              <a:gd name="adj1" fmla="val 7657"/>
            </a:avLst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258AEF81-0F57-A348-8008-FC59D2973CE4}"/>
              </a:ext>
            </a:extLst>
          </p:cNvPr>
          <p:cNvSpPr/>
          <p:nvPr/>
        </p:nvSpPr>
        <p:spPr>
          <a:xfrm>
            <a:off x="100360" y="1634178"/>
            <a:ext cx="4839254" cy="566406"/>
          </a:xfrm>
          <a:prstGeom prst="frame">
            <a:avLst>
              <a:gd name="adj1" fmla="val 7657"/>
            </a:avLst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7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6EEEF54-234B-FC48-AAF0-3C4508C0A3E7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29E3F91-E171-CF48-8482-28481BF49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3141E64-E55F-5643-B36D-350659C37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0C9C1B1-CF08-2849-AAB3-A4D51DB2E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B60FE5E-A902-534C-8CF9-875FF860AC19}"/>
              </a:ext>
            </a:extLst>
          </p:cNvPr>
          <p:cNvSpPr txBox="1"/>
          <p:nvPr/>
        </p:nvSpPr>
        <p:spPr>
          <a:xfrm>
            <a:off x="191277" y="223321"/>
            <a:ext cx="8807759" cy="5209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Source Sans Pro" panose="020B0503030403020204" pitchFamily="34" charset="0"/>
                <a:ea typeface="Source Sans Pro" panose="020B0503030403020204" pitchFamily="34" charset="0"/>
              </a:rPr>
              <a:t>Some future work</a:t>
            </a:r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Resharing our material</a:t>
            </a:r>
            <a:br>
              <a:rPr lang="en-US" sz="2400" i="1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br>
              <a:rPr lang="en-US" sz="2400" i="1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br>
              <a:rPr lang="en-US" sz="2400" i="1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i="1">
                <a:latin typeface="Source Sans Pro" panose="020B0503030403020204" pitchFamily="34" charset="0"/>
                <a:ea typeface="Source Sans Pro" panose="020B0503030403020204" pitchFamily="34" charset="0"/>
              </a:rPr>
              <a:t>       </a:t>
            </a:r>
            <a:endParaRPr lang="en-US" sz="7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Creating new articles</a:t>
            </a:r>
            <a:br>
              <a:rPr lang="en-US" sz="2400" b="1" i="1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b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Creating new diversity posters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r>
              <a:rPr lang="en-US" sz="2000">
                <a:latin typeface="Source Sans Pro" panose="020B0503030403020204" pitchFamily="34" charset="0"/>
                <a:ea typeface="Source Sans Pro" panose="020B0503030403020204" pitchFamily="34" charset="0"/>
              </a:rPr>
              <a:t>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Creating new posters and cartoons for primary audiences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A5B43E-CEBF-5345-A2B9-9A8B218F40ED}"/>
              </a:ext>
            </a:extLst>
          </p:cNvPr>
          <p:cNvSpPr txBox="1"/>
          <p:nvPr/>
        </p:nvSpPr>
        <p:spPr>
          <a:xfrm>
            <a:off x="483160" y="2563762"/>
            <a:ext cx="83840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We are writing new articles for Black History Month. Paul has run “writing for young people” workshops with EECS postgraduate students, encouraging them to write about diversity.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2808CE-1A14-D844-BB4E-AF79AC642CCC}"/>
              </a:ext>
            </a:extLst>
          </p:cNvPr>
          <p:cNvSpPr txBox="1"/>
          <p:nvPr/>
        </p:nvSpPr>
        <p:spPr>
          <a:xfrm>
            <a:off x="483159" y="1354969"/>
            <a:ext cx="83840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Tweeting links to our articles, magazines, portals and also sharing through our newsletter and via Computing At School. We will add some items to the TES website.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DDE258-08A8-F64D-9C0E-8D4F79753D38}"/>
              </a:ext>
            </a:extLst>
          </p:cNvPr>
          <p:cNvSpPr txBox="1"/>
          <p:nvPr/>
        </p:nvSpPr>
        <p:spPr>
          <a:xfrm>
            <a:off x="483159" y="5233099"/>
            <a:ext cx="83840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Paul is working with an artist to create images for posters suitable for a younger audience, though this will likely be for Black History Month 2024.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22BBA1-2DB3-4B4D-958F-12ECCEE0C524}"/>
              </a:ext>
            </a:extLst>
          </p:cNvPr>
          <p:cNvSpPr txBox="1"/>
          <p:nvPr/>
        </p:nvSpPr>
        <p:spPr>
          <a:xfrm>
            <a:off x="483159" y="3969562"/>
            <a:ext cx="83840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We’ve already added more people to our list of Black History (past and present) computer scientists and it would be nice to have them in poster form too.</a:t>
            </a:r>
          </a:p>
        </p:txBody>
      </p:sp>
    </p:spTree>
    <p:extLst>
      <p:ext uri="{BB962C8B-B14F-4D97-AF65-F5344CB8AC3E}">
        <p14:creationId xmlns:p14="http://schemas.microsoft.com/office/powerpoint/2010/main" val="225926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31F58F-7D3B-5B48-9623-B5EE171D7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88" y="302413"/>
            <a:ext cx="2019600" cy="19310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B026A6-0C6F-2244-AA8A-FFCA02034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1763" y="305342"/>
            <a:ext cx="2019600" cy="236345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387520D-EACE-DE49-8ED5-5D1390F57E1B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F714F7B-8755-2C44-8F09-924D2A8C3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5DFF8D4-F2D2-7648-A9B5-A3D60C21B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1C5CD9-D67A-BF47-946A-FAE49423A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9E5BB68-956D-D248-B47D-D38D27E982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17" y="2684858"/>
            <a:ext cx="2019600" cy="3029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089778-7AAC-7C49-9E02-19AC0CD18E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6413" y="290783"/>
            <a:ext cx="2019600" cy="26112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78A3BB-F347-CF45-9C40-601C746E17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1063" y="302413"/>
            <a:ext cx="2019600" cy="2369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AEE120-F73D-8E40-8E8A-AD0D550B15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30434" y="2020683"/>
            <a:ext cx="2019600" cy="19551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5F1A3D-6FE4-0749-89A4-C0002F4140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1063" y="2797734"/>
            <a:ext cx="2019600" cy="29223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7DEA32-7711-8142-BF14-F3BA75BB87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95084" y="3101453"/>
            <a:ext cx="2019600" cy="26345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D385C1-6C9C-C34B-ADE0-23C57DA9DA9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41763" y="3724347"/>
            <a:ext cx="2019600" cy="202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46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6EEEF54-234B-FC48-AAF0-3C4508C0A3E7}"/>
              </a:ext>
            </a:extLst>
          </p:cNvPr>
          <p:cNvGrpSpPr/>
          <p:nvPr/>
        </p:nvGrpSpPr>
        <p:grpSpPr>
          <a:xfrm>
            <a:off x="100360" y="6267131"/>
            <a:ext cx="8943280" cy="538999"/>
            <a:chOff x="100360" y="6267131"/>
            <a:chExt cx="8943280" cy="5389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29E3F91-E171-CF48-8482-28481BF49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2968" y="6289288"/>
              <a:ext cx="1870672" cy="46864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3141E64-E55F-5643-B36D-350659C37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360" y="6267131"/>
              <a:ext cx="2017906" cy="53899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0C9C1B1-CF08-2849-AAB3-A4D51DB2E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32650" y="6326423"/>
              <a:ext cx="1809381" cy="463378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091AD2C-084F-824B-9550-8290B9E8EA56}"/>
              </a:ext>
            </a:extLst>
          </p:cNvPr>
          <p:cNvSpPr txBox="1"/>
          <p:nvPr/>
        </p:nvSpPr>
        <p:spPr>
          <a:xfrm>
            <a:off x="979510" y="2422644"/>
            <a:ext cx="71849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bit.ly/</a:t>
            </a:r>
            <a:r>
              <a:rPr lang="en-US" sz="6000" b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CS4FN</a:t>
            </a:r>
            <a:r>
              <a:rPr lang="en-US" sz="6000" i="1">
                <a:solidFill>
                  <a:srgbClr val="0432FF"/>
                </a:solidFill>
                <a:highlight>
                  <a:srgbClr val="FFFC00"/>
                </a:highlight>
                <a:latin typeface="Bookman Old Style" panose="02050604050505020204" pitchFamily="18" charset="0"/>
              </a:rPr>
              <a:t>lunch</a:t>
            </a:r>
          </a:p>
        </p:txBody>
      </p:sp>
    </p:spTree>
    <p:extLst>
      <p:ext uri="{BB962C8B-B14F-4D97-AF65-F5344CB8AC3E}">
        <p14:creationId xmlns:p14="http://schemas.microsoft.com/office/powerpoint/2010/main" val="2231336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5281</TotalTime>
  <Words>445</Words>
  <Application>Microsoft Macintosh PowerPoint</Application>
  <PresentationFormat>On-screen Show (4:3)</PresentationFormat>
  <Paragraphs>83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Bookman Old Style</vt:lpstr>
      <vt:lpstr>Calibri</vt:lpstr>
      <vt:lpstr>Calibri Light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Brodie</dc:creator>
  <cp:lastModifiedBy>Jo Brodie</cp:lastModifiedBy>
  <cp:revision>62</cp:revision>
  <dcterms:created xsi:type="dcterms:W3CDTF">2023-09-15T15:17:24Z</dcterms:created>
  <dcterms:modified xsi:type="dcterms:W3CDTF">2023-09-19T09:17:58Z</dcterms:modified>
</cp:coreProperties>
</file>