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462" r:id="rId2"/>
    <p:sldId id="500" r:id="rId3"/>
    <p:sldId id="472" r:id="rId4"/>
    <p:sldId id="259" r:id="rId5"/>
    <p:sldId id="477" r:id="rId6"/>
    <p:sldId id="480" r:id="rId7"/>
    <p:sldId id="488" r:id="rId8"/>
    <p:sldId id="487" r:id="rId9"/>
    <p:sldId id="482" r:id="rId10"/>
    <p:sldId id="481" r:id="rId11"/>
    <p:sldId id="483" r:id="rId12"/>
    <p:sldId id="485" r:id="rId13"/>
    <p:sldId id="505" r:id="rId14"/>
    <p:sldId id="479" r:id="rId15"/>
    <p:sldId id="476" r:id="rId16"/>
    <p:sldId id="507" r:id="rId17"/>
    <p:sldId id="486" r:id="rId18"/>
  </p:sldIdLst>
  <p:sldSz cx="12192000" cy="6858000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283098"/>
    <a:srgbClr val="D81F7C"/>
    <a:srgbClr val="2E75B6"/>
    <a:srgbClr val="9FE8FF"/>
    <a:srgbClr val="6698C0"/>
    <a:srgbClr val="C7ECF2"/>
    <a:srgbClr val="E2F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3" autoAdjust="0"/>
    <p:restoredTop sz="86401" autoAdjust="0"/>
  </p:normalViewPr>
  <p:slideViewPr>
    <p:cSldViewPr snapToGrid="0">
      <p:cViewPr varScale="1">
        <p:scale>
          <a:sx n="99" d="100"/>
          <a:sy n="99" d="100"/>
        </p:scale>
        <p:origin x="102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397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BFAF9C-3DDF-408E-A070-C0535DC070C6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76BB28F-A0CB-437D-BAD2-07EEA3FB1C3B}">
      <dgm:prSet phldrT="[Text]"/>
      <dgm:spPr/>
      <dgm:t>
        <a:bodyPr/>
        <a:lstStyle/>
        <a:p>
          <a:r>
            <a:rPr lang="en-GB" dirty="0"/>
            <a:t>Instructional Approaches</a:t>
          </a:r>
        </a:p>
      </dgm:t>
    </dgm:pt>
    <dgm:pt modelId="{ABC2D903-030E-4BCC-8FA9-A8DD03439427}" type="parTrans" cxnId="{C8C37F6A-89BA-4D8B-BC71-1379D3ACDD41}">
      <dgm:prSet/>
      <dgm:spPr/>
      <dgm:t>
        <a:bodyPr/>
        <a:lstStyle/>
        <a:p>
          <a:endParaRPr lang="en-GB"/>
        </a:p>
      </dgm:t>
    </dgm:pt>
    <dgm:pt modelId="{9A09C161-4315-43CE-A4EA-5B7FC66154A1}" type="sibTrans" cxnId="{C8C37F6A-89BA-4D8B-BC71-1379D3ACDD41}">
      <dgm:prSet/>
      <dgm:spPr/>
      <dgm:t>
        <a:bodyPr/>
        <a:lstStyle/>
        <a:p>
          <a:endParaRPr lang="en-GB"/>
        </a:p>
      </dgm:t>
    </dgm:pt>
    <dgm:pt modelId="{C47A8681-C99D-4460-9A77-EBF649D4161E}">
      <dgm:prSet phldrT="[Text]" custT="1"/>
      <dgm:spPr/>
      <dgm:t>
        <a:bodyPr/>
        <a:lstStyle/>
        <a:p>
          <a:r>
            <a:rPr lang="en-GB" sz="1800" b="0" dirty="0"/>
            <a:t>Games</a:t>
          </a:r>
        </a:p>
      </dgm:t>
    </dgm:pt>
    <dgm:pt modelId="{689E7E2F-BEE1-4B21-B1EC-AE4A1147CADC}" type="parTrans" cxnId="{387A2F5E-4EAE-4753-895B-D6F1F5CA9802}">
      <dgm:prSet/>
      <dgm:spPr/>
      <dgm:t>
        <a:bodyPr/>
        <a:lstStyle/>
        <a:p>
          <a:endParaRPr lang="en-GB"/>
        </a:p>
      </dgm:t>
    </dgm:pt>
    <dgm:pt modelId="{5B7551A5-D114-4893-B984-2D850581C15C}" type="sibTrans" cxnId="{387A2F5E-4EAE-4753-895B-D6F1F5CA9802}">
      <dgm:prSet/>
      <dgm:spPr/>
      <dgm:t>
        <a:bodyPr/>
        <a:lstStyle/>
        <a:p>
          <a:endParaRPr lang="en-GB"/>
        </a:p>
      </dgm:t>
    </dgm:pt>
    <dgm:pt modelId="{ACBF9830-A2A5-4CAD-8574-0853FAA68977}">
      <dgm:prSet phldrT="[Text]" custT="1"/>
      <dgm:spPr/>
      <dgm:t>
        <a:bodyPr/>
        <a:lstStyle/>
        <a:p>
          <a:r>
            <a:rPr lang="en-GB" sz="1800" b="0" dirty="0"/>
            <a:t>Unplugged</a:t>
          </a:r>
        </a:p>
      </dgm:t>
    </dgm:pt>
    <dgm:pt modelId="{80C37CD9-CBB6-475D-9F0B-0CC9118344E1}" type="parTrans" cxnId="{34311D26-D748-4ACE-827E-EB07ECF9F5CF}">
      <dgm:prSet/>
      <dgm:spPr/>
      <dgm:t>
        <a:bodyPr/>
        <a:lstStyle/>
        <a:p>
          <a:endParaRPr lang="en-GB"/>
        </a:p>
      </dgm:t>
    </dgm:pt>
    <dgm:pt modelId="{004BFF62-ACED-47FD-87DD-A8F795ED670F}" type="sibTrans" cxnId="{34311D26-D748-4ACE-827E-EB07ECF9F5CF}">
      <dgm:prSet/>
      <dgm:spPr/>
      <dgm:t>
        <a:bodyPr/>
        <a:lstStyle/>
        <a:p>
          <a:endParaRPr lang="en-GB"/>
        </a:p>
      </dgm:t>
    </dgm:pt>
    <dgm:pt modelId="{87ED9CC0-46D8-4D2A-9AD9-F7B270AAEF54}">
      <dgm:prSet phldrT="[Text]" custT="1"/>
      <dgm:spPr/>
      <dgm:t>
        <a:bodyPr/>
        <a:lstStyle/>
        <a:p>
          <a:r>
            <a:rPr lang="en-GB" sz="1800" b="0" dirty="0"/>
            <a:t>Simulations</a:t>
          </a:r>
        </a:p>
      </dgm:t>
    </dgm:pt>
    <dgm:pt modelId="{3FA436AA-7250-42CB-98D5-B940FF2080DD}" type="parTrans" cxnId="{FB945E2C-8E78-4B95-A6EF-6137CA86DAE5}">
      <dgm:prSet/>
      <dgm:spPr/>
      <dgm:t>
        <a:bodyPr/>
        <a:lstStyle/>
        <a:p>
          <a:endParaRPr lang="en-GB"/>
        </a:p>
      </dgm:t>
    </dgm:pt>
    <dgm:pt modelId="{15DF0D3F-27FB-4E3B-AF86-DA14059DF7E7}" type="sibTrans" cxnId="{FB945E2C-8E78-4B95-A6EF-6137CA86DAE5}">
      <dgm:prSet/>
      <dgm:spPr/>
      <dgm:t>
        <a:bodyPr/>
        <a:lstStyle/>
        <a:p>
          <a:endParaRPr lang="en-GB"/>
        </a:p>
      </dgm:t>
    </dgm:pt>
    <dgm:pt modelId="{C28DA4E2-A9B1-42DC-8DA2-52E73821D278}">
      <dgm:prSet phldrT="[Text]" custT="1"/>
      <dgm:spPr/>
      <dgm:t>
        <a:bodyPr/>
        <a:lstStyle/>
        <a:p>
          <a:r>
            <a:rPr lang="en-GB" sz="1800" b="0" dirty="0"/>
            <a:t>Real world</a:t>
          </a:r>
        </a:p>
        <a:p>
          <a:r>
            <a:rPr lang="en-GB" sz="1800" b="0" dirty="0"/>
            <a:t>(e.g. binary boxes, Internet)</a:t>
          </a:r>
        </a:p>
      </dgm:t>
    </dgm:pt>
    <dgm:pt modelId="{C29E59A7-002F-4503-896A-E09DC28D681F}" type="parTrans" cxnId="{6B6D51A6-5D0A-4765-B12F-7FA4A0A941D7}">
      <dgm:prSet/>
      <dgm:spPr/>
      <dgm:t>
        <a:bodyPr/>
        <a:lstStyle/>
        <a:p>
          <a:endParaRPr lang="en-GB"/>
        </a:p>
      </dgm:t>
    </dgm:pt>
    <dgm:pt modelId="{4FE33D81-837D-49A5-B159-F1DB0E52CC48}" type="sibTrans" cxnId="{6B6D51A6-5D0A-4765-B12F-7FA4A0A941D7}">
      <dgm:prSet/>
      <dgm:spPr/>
      <dgm:t>
        <a:bodyPr/>
        <a:lstStyle/>
        <a:p>
          <a:endParaRPr lang="en-GB"/>
        </a:p>
      </dgm:t>
    </dgm:pt>
    <dgm:pt modelId="{7FEBE0B3-B041-4420-866C-D27A5BFC68E9}">
      <dgm:prSet custT="1"/>
      <dgm:spPr/>
      <dgm:t>
        <a:bodyPr/>
        <a:lstStyle/>
        <a:p>
          <a:r>
            <a:rPr lang="en-GB" sz="1800" b="0" dirty="0"/>
            <a:t>Written activities (e.g. summarise, exam questions, fill in missing words, dictagloss)</a:t>
          </a:r>
        </a:p>
      </dgm:t>
    </dgm:pt>
    <dgm:pt modelId="{0D5F53CD-E72F-430A-9342-433D5845D6CC}" type="parTrans" cxnId="{AE9E1BB6-5FAF-4523-A319-22EFC318C155}">
      <dgm:prSet/>
      <dgm:spPr/>
      <dgm:t>
        <a:bodyPr/>
        <a:lstStyle/>
        <a:p>
          <a:endParaRPr lang="en-GB"/>
        </a:p>
      </dgm:t>
    </dgm:pt>
    <dgm:pt modelId="{2682D591-B552-49F7-A114-3DBC3FC17E5A}" type="sibTrans" cxnId="{AE9E1BB6-5FAF-4523-A319-22EFC318C155}">
      <dgm:prSet/>
      <dgm:spPr/>
      <dgm:t>
        <a:bodyPr/>
        <a:lstStyle/>
        <a:p>
          <a:endParaRPr lang="en-GB"/>
        </a:p>
      </dgm:t>
    </dgm:pt>
    <dgm:pt modelId="{C397A693-97E2-4245-B84E-EB71761428EE}">
      <dgm:prSet custT="1"/>
      <dgm:spPr/>
      <dgm:t>
        <a:bodyPr/>
        <a:lstStyle/>
        <a:p>
          <a:r>
            <a:rPr lang="en-GB" sz="1800" b="0" dirty="0"/>
            <a:t>Watching presentations listening to teacher, others</a:t>
          </a:r>
        </a:p>
      </dgm:t>
    </dgm:pt>
    <dgm:pt modelId="{B4AD02D2-C8D0-4473-AE7D-E4C3D1962207}" type="parTrans" cxnId="{33E9296F-DD5B-4339-BDB9-A578D6C4C368}">
      <dgm:prSet/>
      <dgm:spPr/>
      <dgm:t>
        <a:bodyPr/>
        <a:lstStyle/>
        <a:p>
          <a:endParaRPr lang="en-GB"/>
        </a:p>
      </dgm:t>
    </dgm:pt>
    <dgm:pt modelId="{EE368B4C-B287-4D00-BCEE-705BED3B2CC1}" type="sibTrans" cxnId="{33E9296F-DD5B-4339-BDB9-A578D6C4C368}">
      <dgm:prSet/>
      <dgm:spPr/>
      <dgm:t>
        <a:bodyPr/>
        <a:lstStyle/>
        <a:p>
          <a:endParaRPr lang="en-GB"/>
        </a:p>
      </dgm:t>
    </dgm:pt>
    <dgm:pt modelId="{B1B7F377-36D9-47D2-8A3F-2E3161E85EF0}">
      <dgm:prSet custT="1"/>
      <dgm:spPr/>
      <dgm:t>
        <a:bodyPr/>
        <a:lstStyle/>
        <a:p>
          <a:r>
            <a:rPr lang="en-GB" sz="1800" b="0" dirty="0"/>
            <a:t>Watching Videos</a:t>
          </a:r>
        </a:p>
      </dgm:t>
    </dgm:pt>
    <dgm:pt modelId="{B2130C9C-F7F0-4E98-9392-255556A364D5}" type="parTrans" cxnId="{FAC711AB-A865-49F0-BF63-53F6701A1CAF}">
      <dgm:prSet/>
      <dgm:spPr/>
      <dgm:t>
        <a:bodyPr/>
        <a:lstStyle/>
        <a:p>
          <a:endParaRPr lang="en-GB"/>
        </a:p>
      </dgm:t>
    </dgm:pt>
    <dgm:pt modelId="{B1285431-5C6D-4199-9CC4-814C7FB20DCD}" type="sibTrans" cxnId="{FAC711AB-A865-49F0-BF63-53F6701A1CAF}">
      <dgm:prSet/>
      <dgm:spPr/>
      <dgm:t>
        <a:bodyPr/>
        <a:lstStyle/>
        <a:p>
          <a:endParaRPr lang="en-GB"/>
        </a:p>
      </dgm:t>
    </dgm:pt>
    <dgm:pt modelId="{73BA60A9-D623-495E-9A1D-2BA6F05D8F42}">
      <dgm:prSet custT="1"/>
      <dgm:spPr/>
      <dgm:t>
        <a:bodyPr/>
        <a:lstStyle/>
        <a:p>
          <a:r>
            <a:rPr lang="en-GB" sz="1800" b="0" dirty="0"/>
            <a:t>Answer</a:t>
          </a:r>
        </a:p>
        <a:p>
          <a:r>
            <a:rPr lang="en-GB" sz="1800" b="0" dirty="0"/>
            <a:t>questions</a:t>
          </a:r>
        </a:p>
      </dgm:t>
    </dgm:pt>
    <dgm:pt modelId="{59EE9A3C-21AF-4F93-A894-FB321DB7B074}" type="parTrans" cxnId="{74942877-B0D2-49E1-94DA-C8CC906A49D4}">
      <dgm:prSet/>
      <dgm:spPr/>
      <dgm:t>
        <a:bodyPr/>
        <a:lstStyle/>
        <a:p>
          <a:endParaRPr lang="en-GB"/>
        </a:p>
      </dgm:t>
    </dgm:pt>
    <dgm:pt modelId="{AC94F3FA-FAE5-49E9-AE30-3CEFE31EC3F8}" type="sibTrans" cxnId="{74942877-B0D2-49E1-94DA-C8CC906A49D4}">
      <dgm:prSet/>
      <dgm:spPr/>
      <dgm:t>
        <a:bodyPr/>
        <a:lstStyle/>
        <a:p>
          <a:endParaRPr lang="en-GB"/>
        </a:p>
      </dgm:t>
    </dgm:pt>
    <dgm:pt modelId="{BEF992EA-58FC-4CD9-B17E-43BD3EDA557C}">
      <dgm:prSet custT="1"/>
      <dgm:spPr/>
      <dgm:t>
        <a:bodyPr/>
        <a:lstStyle/>
        <a:p>
          <a:r>
            <a:rPr lang="en-GB" sz="1800" b="0" dirty="0"/>
            <a:t>Student research</a:t>
          </a:r>
        </a:p>
      </dgm:t>
    </dgm:pt>
    <dgm:pt modelId="{D4641583-9672-4763-9866-014275ADBC60}" type="parTrans" cxnId="{94760EAF-E62E-48F4-AF97-C59507C92A48}">
      <dgm:prSet/>
      <dgm:spPr/>
      <dgm:t>
        <a:bodyPr/>
        <a:lstStyle/>
        <a:p>
          <a:endParaRPr lang="en-GB"/>
        </a:p>
      </dgm:t>
    </dgm:pt>
    <dgm:pt modelId="{17F5FF94-7DB8-4B80-B2EA-6E4A23350A33}" type="sibTrans" cxnId="{94760EAF-E62E-48F4-AF97-C59507C92A48}">
      <dgm:prSet/>
      <dgm:spPr/>
      <dgm:t>
        <a:bodyPr/>
        <a:lstStyle/>
        <a:p>
          <a:endParaRPr lang="en-GB"/>
        </a:p>
      </dgm:t>
    </dgm:pt>
    <dgm:pt modelId="{E2FDE52A-B1D6-4A79-9C4D-2D657005A888}">
      <dgm:prSet custT="1"/>
      <dgm:spPr/>
      <dgm:t>
        <a:bodyPr/>
        <a:lstStyle/>
        <a:p>
          <a:r>
            <a:rPr lang="en-GB" sz="1800" b="0" dirty="0"/>
            <a:t>Using visualisations (e.g. posters)</a:t>
          </a:r>
        </a:p>
      </dgm:t>
    </dgm:pt>
    <dgm:pt modelId="{6042A198-4587-48B2-9383-7157CBBF5DC0}" type="parTrans" cxnId="{3B69CA56-D5D6-46D8-812A-3A5664541DA6}">
      <dgm:prSet/>
      <dgm:spPr/>
      <dgm:t>
        <a:bodyPr/>
        <a:lstStyle/>
        <a:p>
          <a:endParaRPr lang="en-GB"/>
        </a:p>
      </dgm:t>
    </dgm:pt>
    <dgm:pt modelId="{90DB447A-F121-44E7-8241-CF1E9352BC56}" type="sibTrans" cxnId="{3B69CA56-D5D6-46D8-812A-3A5664541DA6}">
      <dgm:prSet/>
      <dgm:spPr/>
      <dgm:t>
        <a:bodyPr/>
        <a:lstStyle/>
        <a:p>
          <a:endParaRPr lang="en-GB"/>
        </a:p>
      </dgm:t>
    </dgm:pt>
    <dgm:pt modelId="{EE472722-8450-4512-97A0-3DBDDB6FA1A1}">
      <dgm:prSet custT="1"/>
      <dgm:spPr/>
      <dgm:t>
        <a:bodyPr/>
        <a:lstStyle/>
        <a:p>
          <a:r>
            <a:rPr lang="en-GB" sz="1800" b="0" dirty="0"/>
            <a:t>Projects / Create some form of product(film, game, quiz etc)</a:t>
          </a:r>
        </a:p>
      </dgm:t>
    </dgm:pt>
    <dgm:pt modelId="{C3780E34-D63F-4E99-B225-962F4EC652A8}" type="parTrans" cxnId="{CF5EDB5C-41EE-4BA3-882A-62B535B508E6}">
      <dgm:prSet/>
      <dgm:spPr/>
      <dgm:t>
        <a:bodyPr/>
        <a:lstStyle/>
        <a:p>
          <a:endParaRPr lang="en-GB"/>
        </a:p>
      </dgm:t>
    </dgm:pt>
    <dgm:pt modelId="{4C9856BA-14EC-447D-BA65-5EDACAD711F9}" type="sibTrans" cxnId="{CF5EDB5C-41EE-4BA3-882A-62B535B508E6}">
      <dgm:prSet/>
      <dgm:spPr/>
      <dgm:t>
        <a:bodyPr/>
        <a:lstStyle/>
        <a:p>
          <a:endParaRPr lang="en-GB"/>
        </a:p>
      </dgm:t>
    </dgm:pt>
    <dgm:pt modelId="{73B3C298-4C38-4C93-95CC-ED77A6D19D0E}" type="pres">
      <dgm:prSet presAssocID="{61BFAF9C-3DDF-408E-A070-C0535DC070C6}" presName="composite" presStyleCnt="0">
        <dgm:presLayoutVars>
          <dgm:chMax val="1"/>
          <dgm:dir/>
          <dgm:resizeHandles val="exact"/>
        </dgm:presLayoutVars>
      </dgm:prSet>
      <dgm:spPr/>
    </dgm:pt>
    <dgm:pt modelId="{CB202AFD-A626-42FE-B0EA-CB0E8EE130B4}" type="pres">
      <dgm:prSet presAssocID="{C76BB28F-A0CB-437D-BAD2-07EEA3FB1C3B}" presName="roof" presStyleLbl="dkBgShp" presStyleIdx="0" presStyleCnt="2" custLinFactNeighborX="-3217" custLinFactNeighborY="9348"/>
      <dgm:spPr/>
    </dgm:pt>
    <dgm:pt modelId="{C19AD0A5-36A1-46AE-B70B-F480DF03F48D}" type="pres">
      <dgm:prSet presAssocID="{C76BB28F-A0CB-437D-BAD2-07EEA3FB1C3B}" presName="pillars" presStyleCnt="0"/>
      <dgm:spPr/>
    </dgm:pt>
    <dgm:pt modelId="{DC1F6FE6-02A0-40CE-A958-0F57D5C44602}" type="pres">
      <dgm:prSet presAssocID="{C76BB28F-A0CB-437D-BAD2-07EEA3FB1C3B}" presName="pillar1" presStyleLbl="node1" presStyleIdx="0" presStyleCnt="11">
        <dgm:presLayoutVars>
          <dgm:bulletEnabled val="1"/>
        </dgm:presLayoutVars>
      </dgm:prSet>
      <dgm:spPr/>
    </dgm:pt>
    <dgm:pt modelId="{B00BFFF9-EF6E-4AA7-936D-40A1F228E542}" type="pres">
      <dgm:prSet presAssocID="{B1B7F377-36D9-47D2-8A3F-2E3161E85EF0}" presName="pillarX" presStyleLbl="node1" presStyleIdx="1" presStyleCnt="11">
        <dgm:presLayoutVars>
          <dgm:bulletEnabled val="1"/>
        </dgm:presLayoutVars>
      </dgm:prSet>
      <dgm:spPr/>
    </dgm:pt>
    <dgm:pt modelId="{E12DA769-9E22-47AB-8F9B-A47592916F67}" type="pres">
      <dgm:prSet presAssocID="{E2FDE52A-B1D6-4A79-9C4D-2D657005A888}" presName="pillarX" presStyleLbl="node1" presStyleIdx="2" presStyleCnt="11">
        <dgm:presLayoutVars>
          <dgm:bulletEnabled val="1"/>
        </dgm:presLayoutVars>
      </dgm:prSet>
      <dgm:spPr/>
    </dgm:pt>
    <dgm:pt modelId="{C110BF37-1865-41DE-AAF6-551AD5D4D690}" type="pres">
      <dgm:prSet presAssocID="{C47A8681-C99D-4460-9A77-EBF649D4161E}" presName="pillarX" presStyleLbl="node1" presStyleIdx="3" presStyleCnt="11">
        <dgm:presLayoutVars>
          <dgm:bulletEnabled val="1"/>
        </dgm:presLayoutVars>
      </dgm:prSet>
      <dgm:spPr/>
    </dgm:pt>
    <dgm:pt modelId="{14A5A6B5-0D84-4278-8E1B-10E2E917AE29}" type="pres">
      <dgm:prSet presAssocID="{ACBF9830-A2A5-4CAD-8574-0853FAA68977}" presName="pillarX" presStyleLbl="node1" presStyleIdx="4" presStyleCnt="11">
        <dgm:presLayoutVars>
          <dgm:bulletEnabled val="1"/>
        </dgm:presLayoutVars>
      </dgm:prSet>
      <dgm:spPr/>
    </dgm:pt>
    <dgm:pt modelId="{A014D718-6527-4652-A5BC-F73B56B042C6}" type="pres">
      <dgm:prSet presAssocID="{73BA60A9-D623-495E-9A1D-2BA6F05D8F42}" presName="pillarX" presStyleLbl="node1" presStyleIdx="5" presStyleCnt="11" custScaleX="82006">
        <dgm:presLayoutVars>
          <dgm:bulletEnabled val="1"/>
        </dgm:presLayoutVars>
      </dgm:prSet>
      <dgm:spPr/>
    </dgm:pt>
    <dgm:pt modelId="{76EC087D-DF73-4363-8B4B-0ACBE1EF4EDD}" type="pres">
      <dgm:prSet presAssocID="{BEF992EA-58FC-4CD9-B17E-43BD3EDA557C}" presName="pillarX" presStyleLbl="node1" presStyleIdx="6" presStyleCnt="11" custScaleX="90046">
        <dgm:presLayoutVars>
          <dgm:bulletEnabled val="1"/>
        </dgm:presLayoutVars>
      </dgm:prSet>
      <dgm:spPr/>
    </dgm:pt>
    <dgm:pt modelId="{F2823DA3-5E81-4215-A87D-BD9799675BC3}" type="pres">
      <dgm:prSet presAssocID="{7FEBE0B3-B041-4420-866C-D27A5BFC68E9}" presName="pillarX" presStyleLbl="node1" presStyleIdx="7" presStyleCnt="11">
        <dgm:presLayoutVars>
          <dgm:bulletEnabled val="1"/>
        </dgm:presLayoutVars>
      </dgm:prSet>
      <dgm:spPr/>
    </dgm:pt>
    <dgm:pt modelId="{C3CE1EBA-3F5A-4BC9-BDC0-58D8E095BCD7}" type="pres">
      <dgm:prSet presAssocID="{EE472722-8450-4512-97A0-3DBDDB6FA1A1}" presName="pillarX" presStyleLbl="node1" presStyleIdx="8" presStyleCnt="11">
        <dgm:presLayoutVars>
          <dgm:bulletEnabled val="1"/>
        </dgm:presLayoutVars>
      </dgm:prSet>
      <dgm:spPr/>
    </dgm:pt>
    <dgm:pt modelId="{A75BF798-BCDF-4787-B873-EBD711EC9E0D}" type="pres">
      <dgm:prSet presAssocID="{87ED9CC0-46D8-4D2A-9AD9-F7B270AAEF54}" presName="pillarX" presStyleLbl="node1" presStyleIdx="9" presStyleCnt="11" custScaleX="73305">
        <dgm:presLayoutVars>
          <dgm:bulletEnabled val="1"/>
        </dgm:presLayoutVars>
      </dgm:prSet>
      <dgm:spPr/>
    </dgm:pt>
    <dgm:pt modelId="{AE1C29D6-61DD-4B01-BF5B-38E0B08B9342}" type="pres">
      <dgm:prSet presAssocID="{C28DA4E2-A9B1-42DC-8DA2-52E73821D278}" presName="pillarX" presStyleLbl="node1" presStyleIdx="10" presStyleCnt="11">
        <dgm:presLayoutVars>
          <dgm:bulletEnabled val="1"/>
        </dgm:presLayoutVars>
      </dgm:prSet>
      <dgm:spPr/>
    </dgm:pt>
    <dgm:pt modelId="{B46B6675-7203-45D0-A43F-E28F570BBD28}" type="pres">
      <dgm:prSet presAssocID="{C76BB28F-A0CB-437D-BAD2-07EEA3FB1C3B}" presName="base" presStyleLbl="dkBgShp" presStyleIdx="1" presStyleCnt="2"/>
      <dgm:spPr/>
    </dgm:pt>
  </dgm:ptLst>
  <dgm:cxnLst>
    <dgm:cxn modelId="{34605311-FD6A-4E0F-B096-2D0F27880B4E}" type="presOf" srcId="{7FEBE0B3-B041-4420-866C-D27A5BFC68E9}" destId="{F2823DA3-5E81-4215-A87D-BD9799675BC3}" srcOrd="0" destOrd="0" presId="urn:microsoft.com/office/officeart/2005/8/layout/hList3"/>
    <dgm:cxn modelId="{34311D26-D748-4ACE-827E-EB07ECF9F5CF}" srcId="{C76BB28F-A0CB-437D-BAD2-07EEA3FB1C3B}" destId="{ACBF9830-A2A5-4CAD-8574-0853FAA68977}" srcOrd="4" destOrd="0" parTransId="{80C37CD9-CBB6-475D-9F0B-0CC9118344E1}" sibTransId="{004BFF62-ACED-47FD-87DD-A8F795ED670F}"/>
    <dgm:cxn modelId="{FB945E2C-8E78-4B95-A6EF-6137CA86DAE5}" srcId="{C76BB28F-A0CB-437D-BAD2-07EEA3FB1C3B}" destId="{87ED9CC0-46D8-4D2A-9AD9-F7B270AAEF54}" srcOrd="9" destOrd="0" parTransId="{3FA436AA-7250-42CB-98D5-B940FF2080DD}" sibTransId="{15DF0D3F-27FB-4E3B-AF86-DA14059DF7E7}"/>
    <dgm:cxn modelId="{CF5EDB5C-41EE-4BA3-882A-62B535B508E6}" srcId="{C76BB28F-A0CB-437D-BAD2-07EEA3FB1C3B}" destId="{EE472722-8450-4512-97A0-3DBDDB6FA1A1}" srcOrd="8" destOrd="0" parTransId="{C3780E34-D63F-4E99-B225-962F4EC652A8}" sibTransId="{4C9856BA-14EC-447D-BA65-5EDACAD711F9}"/>
    <dgm:cxn modelId="{387A2F5E-4EAE-4753-895B-D6F1F5CA9802}" srcId="{C76BB28F-A0CB-437D-BAD2-07EEA3FB1C3B}" destId="{C47A8681-C99D-4460-9A77-EBF649D4161E}" srcOrd="3" destOrd="0" parTransId="{689E7E2F-BEE1-4B21-B1EC-AE4A1147CADC}" sibTransId="{5B7551A5-D114-4893-B984-2D850581C15C}"/>
    <dgm:cxn modelId="{9955CD5F-002A-456B-8A37-226916C772DE}" type="presOf" srcId="{73BA60A9-D623-495E-9A1D-2BA6F05D8F42}" destId="{A014D718-6527-4652-A5BC-F73B56B042C6}" srcOrd="0" destOrd="0" presId="urn:microsoft.com/office/officeart/2005/8/layout/hList3"/>
    <dgm:cxn modelId="{C8C37F6A-89BA-4D8B-BC71-1379D3ACDD41}" srcId="{61BFAF9C-3DDF-408E-A070-C0535DC070C6}" destId="{C76BB28F-A0CB-437D-BAD2-07EEA3FB1C3B}" srcOrd="0" destOrd="0" parTransId="{ABC2D903-030E-4BCC-8FA9-A8DD03439427}" sibTransId="{9A09C161-4315-43CE-A4EA-5B7FC66154A1}"/>
    <dgm:cxn modelId="{7364D04E-B92E-4349-BE35-2E6D2E66EC13}" type="presOf" srcId="{C76BB28F-A0CB-437D-BAD2-07EEA3FB1C3B}" destId="{CB202AFD-A626-42FE-B0EA-CB0E8EE130B4}" srcOrd="0" destOrd="0" presId="urn:microsoft.com/office/officeart/2005/8/layout/hList3"/>
    <dgm:cxn modelId="{33E9296F-DD5B-4339-BDB9-A578D6C4C368}" srcId="{C76BB28F-A0CB-437D-BAD2-07EEA3FB1C3B}" destId="{C397A693-97E2-4245-B84E-EB71761428EE}" srcOrd="0" destOrd="0" parTransId="{B4AD02D2-C8D0-4473-AE7D-E4C3D1962207}" sibTransId="{EE368B4C-B287-4D00-BCEE-705BED3B2CC1}"/>
    <dgm:cxn modelId="{33261753-278E-4C3D-99AC-D058CFE1A6C7}" type="presOf" srcId="{B1B7F377-36D9-47D2-8A3F-2E3161E85EF0}" destId="{B00BFFF9-EF6E-4AA7-936D-40A1F228E542}" srcOrd="0" destOrd="0" presId="urn:microsoft.com/office/officeart/2005/8/layout/hList3"/>
    <dgm:cxn modelId="{3B69CA56-D5D6-46D8-812A-3A5664541DA6}" srcId="{C76BB28F-A0CB-437D-BAD2-07EEA3FB1C3B}" destId="{E2FDE52A-B1D6-4A79-9C4D-2D657005A888}" srcOrd="2" destOrd="0" parTransId="{6042A198-4587-48B2-9383-7157CBBF5DC0}" sibTransId="{90DB447A-F121-44E7-8241-CF1E9352BC56}"/>
    <dgm:cxn modelId="{74942877-B0D2-49E1-94DA-C8CC906A49D4}" srcId="{C76BB28F-A0CB-437D-BAD2-07EEA3FB1C3B}" destId="{73BA60A9-D623-495E-9A1D-2BA6F05D8F42}" srcOrd="5" destOrd="0" parTransId="{59EE9A3C-21AF-4F93-A894-FB321DB7B074}" sibTransId="{AC94F3FA-FAE5-49E9-AE30-3CEFE31EC3F8}"/>
    <dgm:cxn modelId="{BB512E57-7532-4DE6-9264-C9E304CC85FF}" type="presOf" srcId="{ACBF9830-A2A5-4CAD-8574-0853FAA68977}" destId="{14A5A6B5-0D84-4278-8E1B-10E2E917AE29}" srcOrd="0" destOrd="0" presId="urn:microsoft.com/office/officeart/2005/8/layout/hList3"/>
    <dgm:cxn modelId="{68C96B57-3A4C-456B-8C54-786EEE6BF127}" type="presOf" srcId="{C28DA4E2-A9B1-42DC-8DA2-52E73821D278}" destId="{AE1C29D6-61DD-4B01-BF5B-38E0B08B9342}" srcOrd="0" destOrd="0" presId="urn:microsoft.com/office/officeart/2005/8/layout/hList3"/>
    <dgm:cxn modelId="{6733E085-2514-47AB-A51A-59594BE795D5}" type="presOf" srcId="{BEF992EA-58FC-4CD9-B17E-43BD3EDA557C}" destId="{76EC087D-DF73-4363-8B4B-0ACBE1EF4EDD}" srcOrd="0" destOrd="0" presId="urn:microsoft.com/office/officeart/2005/8/layout/hList3"/>
    <dgm:cxn modelId="{D4A71386-B45D-4EAD-B62C-017BDECC02FE}" type="presOf" srcId="{EE472722-8450-4512-97A0-3DBDDB6FA1A1}" destId="{C3CE1EBA-3F5A-4BC9-BDC0-58D8E095BCD7}" srcOrd="0" destOrd="0" presId="urn:microsoft.com/office/officeart/2005/8/layout/hList3"/>
    <dgm:cxn modelId="{9DA1359B-A817-4C80-B34C-28FDE5EA83E3}" type="presOf" srcId="{61BFAF9C-3DDF-408E-A070-C0535DC070C6}" destId="{73B3C298-4C38-4C93-95CC-ED77A6D19D0E}" srcOrd="0" destOrd="0" presId="urn:microsoft.com/office/officeart/2005/8/layout/hList3"/>
    <dgm:cxn modelId="{6B6D51A6-5D0A-4765-B12F-7FA4A0A941D7}" srcId="{C76BB28F-A0CB-437D-BAD2-07EEA3FB1C3B}" destId="{C28DA4E2-A9B1-42DC-8DA2-52E73821D278}" srcOrd="10" destOrd="0" parTransId="{C29E59A7-002F-4503-896A-E09DC28D681F}" sibTransId="{4FE33D81-837D-49A5-B159-F1DB0E52CC48}"/>
    <dgm:cxn modelId="{FAC711AB-A865-49F0-BF63-53F6701A1CAF}" srcId="{C76BB28F-A0CB-437D-BAD2-07EEA3FB1C3B}" destId="{B1B7F377-36D9-47D2-8A3F-2E3161E85EF0}" srcOrd="1" destOrd="0" parTransId="{B2130C9C-F7F0-4E98-9392-255556A364D5}" sibTransId="{B1285431-5C6D-4199-9CC4-814C7FB20DCD}"/>
    <dgm:cxn modelId="{94760EAF-E62E-48F4-AF97-C59507C92A48}" srcId="{C76BB28F-A0CB-437D-BAD2-07EEA3FB1C3B}" destId="{BEF992EA-58FC-4CD9-B17E-43BD3EDA557C}" srcOrd="6" destOrd="0" parTransId="{D4641583-9672-4763-9866-014275ADBC60}" sibTransId="{17F5FF94-7DB8-4B80-B2EA-6E4A23350A33}"/>
    <dgm:cxn modelId="{AE9E1BB6-5FAF-4523-A319-22EFC318C155}" srcId="{C76BB28F-A0CB-437D-BAD2-07EEA3FB1C3B}" destId="{7FEBE0B3-B041-4420-866C-D27A5BFC68E9}" srcOrd="7" destOrd="0" parTransId="{0D5F53CD-E72F-430A-9342-433D5845D6CC}" sibTransId="{2682D591-B552-49F7-A114-3DBC3FC17E5A}"/>
    <dgm:cxn modelId="{0C475FC1-8F59-4112-8C28-851D19842D6C}" type="presOf" srcId="{E2FDE52A-B1D6-4A79-9C4D-2D657005A888}" destId="{E12DA769-9E22-47AB-8F9B-A47592916F67}" srcOrd="0" destOrd="0" presId="urn:microsoft.com/office/officeart/2005/8/layout/hList3"/>
    <dgm:cxn modelId="{21D2C7C9-CC2A-45FF-A03D-79F9A183700C}" type="presOf" srcId="{C397A693-97E2-4245-B84E-EB71761428EE}" destId="{DC1F6FE6-02A0-40CE-A958-0F57D5C44602}" srcOrd="0" destOrd="0" presId="urn:microsoft.com/office/officeart/2005/8/layout/hList3"/>
    <dgm:cxn modelId="{791ED3D8-CC22-4B1E-B505-9FC4B9133377}" type="presOf" srcId="{87ED9CC0-46D8-4D2A-9AD9-F7B270AAEF54}" destId="{A75BF798-BCDF-4787-B873-EBD711EC9E0D}" srcOrd="0" destOrd="0" presId="urn:microsoft.com/office/officeart/2005/8/layout/hList3"/>
    <dgm:cxn modelId="{B63A43EC-4D4B-422D-AE02-2E2D3CDBBFF6}" type="presOf" srcId="{C47A8681-C99D-4460-9A77-EBF649D4161E}" destId="{C110BF37-1865-41DE-AAF6-551AD5D4D690}" srcOrd="0" destOrd="0" presId="urn:microsoft.com/office/officeart/2005/8/layout/hList3"/>
    <dgm:cxn modelId="{063DCBD4-F53B-44F9-BFCB-2F4D1E7D2E57}" type="presParOf" srcId="{73B3C298-4C38-4C93-95CC-ED77A6D19D0E}" destId="{CB202AFD-A626-42FE-B0EA-CB0E8EE130B4}" srcOrd="0" destOrd="0" presId="urn:microsoft.com/office/officeart/2005/8/layout/hList3"/>
    <dgm:cxn modelId="{3E0BC30D-7AB7-41E4-9AD1-4F09722F47E7}" type="presParOf" srcId="{73B3C298-4C38-4C93-95CC-ED77A6D19D0E}" destId="{C19AD0A5-36A1-46AE-B70B-F480DF03F48D}" srcOrd="1" destOrd="0" presId="urn:microsoft.com/office/officeart/2005/8/layout/hList3"/>
    <dgm:cxn modelId="{EA2CACAB-24E1-4995-9EFE-B6320DCF13DD}" type="presParOf" srcId="{C19AD0A5-36A1-46AE-B70B-F480DF03F48D}" destId="{DC1F6FE6-02A0-40CE-A958-0F57D5C44602}" srcOrd="0" destOrd="0" presId="urn:microsoft.com/office/officeart/2005/8/layout/hList3"/>
    <dgm:cxn modelId="{6401D3B0-007D-47A6-9129-1609399798B4}" type="presParOf" srcId="{C19AD0A5-36A1-46AE-B70B-F480DF03F48D}" destId="{B00BFFF9-EF6E-4AA7-936D-40A1F228E542}" srcOrd="1" destOrd="0" presId="urn:microsoft.com/office/officeart/2005/8/layout/hList3"/>
    <dgm:cxn modelId="{DC78ABB8-CC44-453C-AF8F-051201B230A4}" type="presParOf" srcId="{C19AD0A5-36A1-46AE-B70B-F480DF03F48D}" destId="{E12DA769-9E22-47AB-8F9B-A47592916F67}" srcOrd="2" destOrd="0" presId="urn:microsoft.com/office/officeart/2005/8/layout/hList3"/>
    <dgm:cxn modelId="{99A0A8D1-78CD-44C2-9CF2-D52DE526974F}" type="presParOf" srcId="{C19AD0A5-36A1-46AE-B70B-F480DF03F48D}" destId="{C110BF37-1865-41DE-AAF6-551AD5D4D690}" srcOrd="3" destOrd="0" presId="urn:microsoft.com/office/officeart/2005/8/layout/hList3"/>
    <dgm:cxn modelId="{B1943E77-7446-4C0E-AB3A-B2A4651EA9FE}" type="presParOf" srcId="{C19AD0A5-36A1-46AE-B70B-F480DF03F48D}" destId="{14A5A6B5-0D84-4278-8E1B-10E2E917AE29}" srcOrd="4" destOrd="0" presId="urn:microsoft.com/office/officeart/2005/8/layout/hList3"/>
    <dgm:cxn modelId="{3D9E1BE1-5879-4FC8-B4E2-C5C3AF0E7099}" type="presParOf" srcId="{C19AD0A5-36A1-46AE-B70B-F480DF03F48D}" destId="{A014D718-6527-4652-A5BC-F73B56B042C6}" srcOrd="5" destOrd="0" presId="urn:microsoft.com/office/officeart/2005/8/layout/hList3"/>
    <dgm:cxn modelId="{9FD1D3A1-0A00-4F38-AF40-601A8F0245DC}" type="presParOf" srcId="{C19AD0A5-36A1-46AE-B70B-F480DF03F48D}" destId="{76EC087D-DF73-4363-8B4B-0ACBE1EF4EDD}" srcOrd="6" destOrd="0" presId="urn:microsoft.com/office/officeart/2005/8/layout/hList3"/>
    <dgm:cxn modelId="{A87BE00D-C569-4194-9CDA-BC91DFE90D80}" type="presParOf" srcId="{C19AD0A5-36A1-46AE-B70B-F480DF03F48D}" destId="{F2823DA3-5E81-4215-A87D-BD9799675BC3}" srcOrd="7" destOrd="0" presId="urn:microsoft.com/office/officeart/2005/8/layout/hList3"/>
    <dgm:cxn modelId="{EA806440-7C48-4DCF-81C1-D2FDB9D3ABB6}" type="presParOf" srcId="{C19AD0A5-36A1-46AE-B70B-F480DF03F48D}" destId="{C3CE1EBA-3F5A-4BC9-BDC0-58D8E095BCD7}" srcOrd="8" destOrd="0" presId="urn:microsoft.com/office/officeart/2005/8/layout/hList3"/>
    <dgm:cxn modelId="{998465F1-9C09-45E9-88EB-7489855B834F}" type="presParOf" srcId="{C19AD0A5-36A1-46AE-B70B-F480DF03F48D}" destId="{A75BF798-BCDF-4787-B873-EBD711EC9E0D}" srcOrd="9" destOrd="0" presId="urn:microsoft.com/office/officeart/2005/8/layout/hList3"/>
    <dgm:cxn modelId="{0AA8384A-71F8-4363-9EEE-26F8CE9DC9B0}" type="presParOf" srcId="{C19AD0A5-36A1-46AE-B70B-F480DF03F48D}" destId="{AE1C29D6-61DD-4B01-BF5B-38E0B08B9342}" srcOrd="10" destOrd="0" presId="urn:microsoft.com/office/officeart/2005/8/layout/hList3"/>
    <dgm:cxn modelId="{61D2B5E9-BECD-449D-949A-430815B78163}" type="presParOf" srcId="{73B3C298-4C38-4C93-95CC-ED77A6D19D0E}" destId="{B46B6675-7203-45D0-A43F-E28F570BBD2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202AFD-A626-42FE-B0EA-CB0E8EE130B4}">
      <dsp:nvSpPr>
        <dsp:cNvPr id="0" name=""/>
        <dsp:cNvSpPr/>
      </dsp:nvSpPr>
      <dsp:spPr>
        <a:xfrm>
          <a:off x="0" y="139836"/>
          <a:ext cx="11766458" cy="149590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 dirty="0"/>
            <a:t>Instructional Approaches</a:t>
          </a:r>
        </a:p>
      </dsp:txBody>
      <dsp:txXfrm>
        <a:off x="0" y="139836"/>
        <a:ext cx="11766458" cy="1495901"/>
      </dsp:txXfrm>
    </dsp:sp>
    <dsp:sp modelId="{DC1F6FE6-02A0-40CE-A958-0F57D5C44602}">
      <dsp:nvSpPr>
        <dsp:cNvPr id="0" name=""/>
        <dsp:cNvSpPr/>
      </dsp:nvSpPr>
      <dsp:spPr>
        <a:xfrm>
          <a:off x="4922" y="1495901"/>
          <a:ext cx="1124650" cy="31413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/>
            <a:t>Watching presentations listening to teacher, others</a:t>
          </a:r>
        </a:p>
      </dsp:txBody>
      <dsp:txXfrm>
        <a:off x="4922" y="1495901"/>
        <a:ext cx="1124650" cy="3141392"/>
      </dsp:txXfrm>
    </dsp:sp>
    <dsp:sp modelId="{B00BFFF9-EF6E-4AA7-936D-40A1F228E542}">
      <dsp:nvSpPr>
        <dsp:cNvPr id="0" name=""/>
        <dsp:cNvSpPr/>
      </dsp:nvSpPr>
      <dsp:spPr>
        <a:xfrm>
          <a:off x="1129573" y="1495901"/>
          <a:ext cx="1124650" cy="31413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/>
            <a:t>Watching Videos</a:t>
          </a:r>
        </a:p>
      </dsp:txBody>
      <dsp:txXfrm>
        <a:off x="1129573" y="1495901"/>
        <a:ext cx="1124650" cy="3141392"/>
      </dsp:txXfrm>
    </dsp:sp>
    <dsp:sp modelId="{E12DA769-9E22-47AB-8F9B-A47592916F67}">
      <dsp:nvSpPr>
        <dsp:cNvPr id="0" name=""/>
        <dsp:cNvSpPr/>
      </dsp:nvSpPr>
      <dsp:spPr>
        <a:xfrm>
          <a:off x="2254223" y="1495901"/>
          <a:ext cx="1124650" cy="31413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/>
            <a:t>Using visualisations (e.g. posters)</a:t>
          </a:r>
        </a:p>
      </dsp:txBody>
      <dsp:txXfrm>
        <a:off x="2254223" y="1495901"/>
        <a:ext cx="1124650" cy="3141392"/>
      </dsp:txXfrm>
    </dsp:sp>
    <dsp:sp modelId="{C110BF37-1865-41DE-AAF6-551AD5D4D690}">
      <dsp:nvSpPr>
        <dsp:cNvPr id="0" name=""/>
        <dsp:cNvSpPr/>
      </dsp:nvSpPr>
      <dsp:spPr>
        <a:xfrm>
          <a:off x="3378874" y="1495901"/>
          <a:ext cx="1124650" cy="31413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/>
            <a:t>Games</a:t>
          </a:r>
        </a:p>
      </dsp:txBody>
      <dsp:txXfrm>
        <a:off x="3378874" y="1495901"/>
        <a:ext cx="1124650" cy="3141392"/>
      </dsp:txXfrm>
    </dsp:sp>
    <dsp:sp modelId="{14A5A6B5-0D84-4278-8E1B-10E2E917AE29}">
      <dsp:nvSpPr>
        <dsp:cNvPr id="0" name=""/>
        <dsp:cNvSpPr/>
      </dsp:nvSpPr>
      <dsp:spPr>
        <a:xfrm>
          <a:off x="4503524" y="1495901"/>
          <a:ext cx="1124650" cy="31413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/>
            <a:t>Unplugged</a:t>
          </a:r>
        </a:p>
      </dsp:txBody>
      <dsp:txXfrm>
        <a:off x="4503524" y="1495901"/>
        <a:ext cx="1124650" cy="3141392"/>
      </dsp:txXfrm>
    </dsp:sp>
    <dsp:sp modelId="{A014D718-6527-4652-A5BC-F73B56B042C6}">
      <dsp:nvSpPr>
        <dsp:cNvPr id="0" name=""/>
        <dsp:cNvSpPr/>
      </dsp:nvSpPr>
      <dsp:spPr>
        <a:xfrm>
          <a:off x="5628175" y="1495901"/>
          <a:ext cx="922280" cy="31413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/>
            <a:t>Answer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/>
            <a:t>questions</a:t>
          </a:r>
        </a:p>
      </dsp:txBody>
      <dsp:txXfrm>
        <a:off x="5628175" y="1495901"/>
        <a:ext cx="922280" cy="3141392"/>
      </dsp:txXfrm>
    </dsp:sp>
    <dsp:sp modelId="{76EC087D-DF73-4363-8B4B-0ACBE1EF4EDD}">
      <dsp:nvSpPr>
        <dsp:cNvPr id="0" name=""/>
        <dsp:cNvSpPr/>
      </dsp:nvSpPr>
      <dsp:spPr>
        <a:xfrm>
          <a:off x="6550456" y="1495901"/>
          <a:ext cx="1012702" cy="31413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/>
            <a:t>Student research</a:t>
          </a:r>
        </a:p>
      </dsp:txBody>
      <dsp:txXfrm>
        <a:off x="6550456" y="1495901"/>
        <a:ext cx="1012702" cy="3141392"/>
      </dsp:txXfrm>
    </dsp:sp>
    <dsp:sp modelId="{F2823DA3-5E81-4215-A87D-BD9799675BC3}">
      <dsp:nvSpPr>
        <dsp:cNvPr id="0" name=""/>
        <dsp:cNvSpPr/>
      </dsp:nvSpPr>
      <dsp:spPr>
        <a:xfrm>
          <a:off x="7563158" y="1495901"/>
          <a:ext cx="1124650" cy="31413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/>
            <a:t>Written activities (e.g. summarise, exam questions, fill in missing words, dictagloss)</a:t>
          </a:r>
        </a:p>
      </dsp:txBody>
      <dsp:txXfrm>
        <a:off x="7563158" y="1495901"/>
        <a:ext cx="1124650" cy="3141392"/>
      </dsp:txXfrm>
    </dsp:sp>
    <dsp:sp modelId="{C3CE1EBA-3F5A-4BC9-BDC0-58D8E095BCD7}">
      <dsp:nvSpPr>
        <dsp:cNvPr id="0" name=""/>
        <dsp:cNvSpPr/>
      </dsp:nvSpPr>
      <dsp:spPr>
        <a:xfrm>
          <a:off x="8687809" y="1495901"/>
          <a:ext cx="1124650" cy="31413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/>
            <a:t>Projects / Create some form of product(film, game, quiz etc)</a:t>
          </a:r>
        </a:p>
      </dsp:txBody>
      <dsp:txXfrm>
        <a:off x="8687809" y="1495901"/>
        <a:ext cx="1124650" cy="3141392"/>
      </dsp:txXfrm>
    </dsp:sp>
    <dsp:sp modelId="{A75BF798-BCDF-4787-B873-EBD711EC9E0D}">
      <dsp:nvSpPr>
        <dsp:cNvPr id="0" name=""/>
        <dsp:cNvSpPr/>
      </dsp:nvSpPr>
      <dsp:spPr>
        <a:xfrm>
          <a:off x="9812459" y="1495901"/>
          <a:ext cx="824425" cy="31413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/>
            <a:t>Simulations</a:t>
          </a:r>
        </a:p>
      </dsp:txBody>
      <dsp:txXfrm>
        <a:off x="9812459" y="1495901"/>
        <a:ext cx="824425" cy="3141392"/>
      </dsp:txXfrm>
    </dsp:sp>
    <dsp:sp modelId="{AE1C29D6-61DD-4B01-BF5B-38E0B08B9342}">
      <dsp:nvSpPr>
        <dsp:cNvPr id="0" name=""/>
        <dsp:cNvSpPr/>
      </dsp:nvSpPr>
      <dsp:spPr>
        <a:xfrm>
          <a:off x="10636884" y="1495901"/>
          <a:ext cx="1124650" cy="31413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/>
            <a:t>Real world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/>
            <a:t>(e.g. binary boxes, Internet)</a:t>
          </a:r>
        </a:p>
      </dsp:txBody>
      <dsp:txXfrm>
        <a:off x="10636884" y="1495901"/>
        <a:ext cx="1124650" cy="3141392"/>
      </dsp:txXfrm>
    </dsp:sp>
    <dsp:sp modelId="{B46B6675-7203-45D0-A43F-E28F570BBD28}">
      <dsp:nvSpPr>
        <dsp:cNvPr id="0" name=""/>
        <dsp:cNvSpPr/>
      </dsp:nvSpPr>
      <dsp:spPr>
        <a:xfrm>
          <a:off x="0" y="4637293"/>
          <a:ext cx="11766458" cy="34904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1839" cy="340569"/>
          </a:xfrm>
          <a:prstGeom prst="rect">
            <a:avLst/>
          </a:prstGeom>
        </p:spPr>
        <p:txBody>
          <a:bodyPr vert="horz" lIns="88215" tIns="44107" rIns="88215" bIns="44107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582" y="2"/>
            <a:ext cx="4301839" cy="340569"/>
          </a:xfrm>
          <a:prstGeom prst="rect">
            <a:avLst/>
          </a:prstGeom>
        </p:spPr>
        <p:txBody>
          <a:bodyPr vert="horz" lIns="88215" tIns="44107" rIns="88215" bIns="44107" rtlCol="0"/>
          <a:lstStyle>
            <a:lvl1pPr algn="r">
              <a:defRPr sz="1200"/>
            </a:lvl1pPr>
          </a:lstStyle>
          <a:p>
            <a:fld id="{603AF236-80D9-4A8C-B7AC-16106669AB7F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7107"/>
            <a:ext cx="4301839" cy="340569"/>
          </a:xfrm>
          <a:prstGeom prst="rect">
            <a:avLst/>
          </a:prstGeom>
        </p:spPr>
        <p:txBody>
          <a:bodyPr vert="horz" lIns="88215" tIns="44107" rIns="88215" bIns="44107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582" y="6457107"/>
            <a:ext cx="4301839" cy="340569"/>
          </a:xfrm>
          <a:prstGeom prst="rect">
            <a:avLst/>
          </a:prstGeom>
        </p:spPr>
        <p:txBody>
          <a:bodyPr vert="horz" lIns="88215" tIns="44107" rIns="88215" bIns="44107" rtlCol="0" anchor="b"/>
          <a:lstStyle>
            <a:lvl1pPr algn="r">
              <a:defRPr sz="1200"/>
            </a:lvl1pPr>
          </a:lstStyle>
          <a:p>
            <a:fld id="{EA5AB32D-DCCF-48C7-8EF4-C0BB94E839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858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542" cy="341064"/>
          </a:xfrm>
          <a:prstGeom prst="rect">
            <a:avLst/>
          </a:prstGeom>
        </p:spPr>
        <p:txBody>
          <a:bodyPr vert="horz" lIns="95554" tIns="47778" rIns="95554" bIns="4777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800" y="0"/>
            <a:ext cx="4301542" cy="341064"/>
          </a:xfrm>
          <a:prstGeom prst="rect">
            <a:avLst/>
          </a:prstGeom>
        </p:spPr>
        <p:txBody>
          <a:bodyPr vert="horz" lIns="95554" tIns="47778" rIns="95554" bIns="47778" rtlCol="0"/>
          <a:lstStyle>
            <a:lvl1pPr algn="r">
              <a:defRPr sz="1300"/>
            </a:lvl1pPr>
          </a:lstStyle>
          <a:p>
            <a:fld id="{A93C87AB-C355-48A0-A222-B0AEC582735C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4" tIns="47778" rIns="95554" bIns="4777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5" y="3271382"/>
            <a:ext cx="7941310" cy="2676584"/>
          </a:xfrm>
          <a:prstGeom prst="rect">
            <a:avLst/>
          </a:prstGeom>
        </p:spPr>
        <p:txBody>
          <a:bodyPr vert="horz" lIns="95554" tIns="47778" rIns="95554" bIns="4777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6456613"/>
            <a:ext cx="4301542" cy="341063"/>
          </a:xfrm>
          <a:prstGeom prst="rect">
            <a:avLst/>
          </a:prstGeom>
        </p:spPr>
        <p:txBody>
          <a:bodyPr vert="horz" lIns="95554" tIns="47778" rIns="95554" bIns="4777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800" y="6456613"/>
            <a:ext cx="4301542" cy="341063"/>
          </a:xfrm>
          <a:prstGeom prst="rect">
            <a:avLst/>
          </a:prstGeom>
        </p:spPr>
        <p:txBody>
          <a:bodyPr vert="horz" lIns="95554" tIns="47778" rIns="95554" bIns="47778" rtlCol="0" anchor="b"/>
          <a:lstStyle>
            <a:lvl1pPr algn="r">
              <a:defRPr sz="13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uO3wCobG7LwHoRmmU3WwRvSSIBF8acwZ2wRuDMIfVv0/edit#gid=0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Map to Blooms or the IA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062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https://</a:t>
            </a:r>
            <a:r>
              <a:rPr lang="en-GB" dirty="0" err="1">
                <a:hlinkClick r:id="rId3"/>
              </a:rPr>
              <a:t>docs.google.com</a:t>
            </a:r>
            <a:r>
              <a:rPr lang="en-GB" dirty="0">
                <a:hlinkClick r:id="rId3"/>
              </a:rPr>
              <a:t>/spreadsheets/d/</a:t>
            </a:r>
            <a:r>
              <a:rPr lang="en-GB" dirty="0" err="1">
                <a:hlinkClick r:id="rId3"/>
              </a:rPr>
              <a:t>1uO3wCobG7LwHoRmmU3WwRvSSIBF8acwZ2wRuDMIfVv0</a:t>
            </a:r>
            <a:r>
              <a:rPr lang="en-GB" dirty="0">
                <a:hlinkClick r:id="rId3"/>
              </a:rPr>
              <a:t>/</a:t>
            </a:r>
            <a:r>
              <a:rPr lang="en-GB" dirty="0" err="1">
                <a:hlinkClick r:id="rId3"/>
              </a:rPr>
              <a:t>edit#gid</a:t>
            </a:r>
            <a:r>
              <a:rPr lang="en-GB" dirty="0">
                <a:hlinkClick r:id="rId3"/>
              </a:rPr>
              <a:t>=0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75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A6DEFE-B1CB-4243-9965-BEA2E88E34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519" y="6040439"/>
            <a:ext cx="6580961" cy="68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971551"/>
            <a:ext cx="10515600" cy="89535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1084262"/>
            <a:ext cx="10515600" cy="89535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EA03EAD-2AC0-4573-931D-982FADAF8F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6250" y="2198687"/>
            <a:ext cx="10877550" cy="3182938"/>
          </a:xfrm>
        </p:spPr>
        <p:txBody>
          <a:bodyPr>
            <a:normAutofit/>
          </a:bodyPr>
          <a:lstStyle>
            <a:lvl1pPr marL="57150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4000" b="0">
                <a:latin typeface="+mj-lt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679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54AE2-9568-4CB1-8375-CE7C2123A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C51F6-43B1-4817-9435-7627409C5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41E4A-FC60-422E-9BE8-2B0841389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541E-60DF-4177-9EDC-26C7F0C0E078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5D6A3-0E40-43D2-A229-06832F461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E82EBB-39DA-4718-8D98-8B30CD4B1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8D889-E6E1-4CD2-A0C0-34EE4AA919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216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teachinglondoncomputing.org/techpathways_teaching_networks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05475" y="6356350"/>
            <a:ext cx="5648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>
                <a:hlinkClick r:id="rId15"/>
              </a:rPr>
              <a:t>https://teachinglondoncomputing.org/techpathways_teaching_networks/</a:t>
            </a:r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3F18E23-D4CE-4A5C-9D6F-129CA972669D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746" y="348656"/>
            <a:ext cx="2317726" cy="6175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71B519-AEC6-4D28-8491-A3D34CAF39E3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28" y="289717"/>
            <a:ext cx="1577047" cy="78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4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8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teachinglondoncomputing.org/techpathways_teaching_networks/" TargetMode="External"/><Relationship Id="rId3" Type="http://schemas.openxmlformats.org/officeDocument/2006/relationships/hyperlink" Target="http://csfieldguide.org.nz/" TargetMode="External"/><Relationship Id="rId7" Type="http://schemas.openxmlformats.org/officeDocument/2006/relationships/hyperlink" Target="https://docs.google.com/spreadsheets/d/1uO3wCobG7LwHoRmmU3WwRvSSIBF8acwZ2wRuDMIfVv0/edit#gid=61217261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drive.google.com/drive/folders/1rgbI3XcpB5wEr8l33haMLhpK1h5RqpqR" TargetMode="External"/><Relationship Id="rId5" Type="http://schemas.openxmlformats.org/officeDocument/2006/relationships/hyperlink" Target="https://commons.m.wikimedia.org/wiki/File:Computer_Networks_anchor_chart.svg" TargetMode="External"/><Relationship Id="rId4" Type="http://schemas.openxmlformats.org/officeDocument/2006/relationships/hyperlink" Target="http://csfieldguide.org.nz/en/interactives/packet-attack/index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inglondoncomputing.org/techpathways_teaching_networks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startprofile.com/role/544#js-tab-availability" TargetMode="External"/><Relationship Id="rId2" Type="http://schemas.openxmlformats.org/officeDocument/2006/relationships/hyperlink" Target="https://www.firstcareers.co.uk/subjects/ict/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reeronestop.org/videos/careeronestop-videos.aspx?videocode=15115200" TargetMode="External"/><Relationship Id="rId7" Type="http://schemas.openxmlformats.org/officeDocument/2006/relationships/hyperlink" Target="https://www.firstcareers.co.uk/subjects/ict/" TargetMode="External"/><Relationship Id="rId2" Type="http://schemas.openxmlformats.org/officeDocument/2006/relationships/hyperlink" Target="https://www.careeronestop.org/videos/careeronestop-videos.aspx?videocode=15114300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witter.com/Start_Profile" TargetMode="External"/><Relationship Id="rId5" Type="http://schemas.openxmlformats.org/officeDocument/2006/relationships/hyperlink" Target="https://www.gchq-careers.co.uk/early-careers/apprenticeships.html" TargetMode="External"/><Relationship Id="rId4" Type="http://schemas.openxmlformats.org/officeDocument/2006/relationships/hyperlink" Target="https://www.careeronestop.org/videos/careeronestop-videos.aspx?videocode=15112200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thinkretail.org.uk/" TargetMode="External"/><Relationship Id="rId2" Type="http://schemas.openxmlformats.org/officeDocument/2006/relationships/hyperlink" Target="https://sainsburys.jobs/roles/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pdegrees.com/stories-and-features/my-tech-story/professional-stories/megans-story/" TargetMode="External"/><Relationship Id="rId2" Type="http://schemas.openxmlformats.org/officeDocument/2006/relationships/hyperlink" Target="https://code.org/careers-in-tech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rstcareers.co.uk/subjects/ict/" TargetMode="External"/><Relationship Id="rId7" Type="http://schemas.openxmlformats.org/officeDocument/2006/relationships/hyperlink" Target="https://www.prospects.ac.uk/jobs-and-work-experience/job-sectors/information-technology/overview-of-the-it-sector-in-the-uk" TargetMode="External"/><Relationship Id="rId2" Type="http://schemas.openxmlformats.org/officeDocument/2006/relationships/hyperlink" Target="https://app.startprofile.com/role/544#js-tab-availability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argetcareers.co.uk/career-sectors/it-and-technology/110-what-types-of-jobs-and-employers-are-there-in-it" TargetMode="External"/><Relationship Id="rId5" Type="http://schemas.openxmlformats.org/officeDocument/2006/relationships/hyperlink" Target="https://www.careeronestop.org/Videos/CareerVideos/career-videos.aspx" TargetMode="External"/><Relationship Id="rId4" Type="http://schemas.openxmlformats.org/officeDocument/2006/relationships/hyperlink" Target="https://www.tpdegrees.com/careers/what-is-it-like/job-roles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morrowsengineers.org.uk/careers-resources-activities/download-careers-resources/" TargetMode="External"/><Relationship Id="rId2" Type="http://schemas.openxmlformats.org/officeDocument/2006/relationships/hyperlink" Target="https://code.org/careers-in-tech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morrowsengineers.org.uk/careers-resources-activities/download-careers-resources/" TargetMode="External"/><Relationship Id="rId2" Type="http://schemas.openxmlformats.org/officeDocument/2006/relationships/hyperlink" Target="https://www.tomorrowsengineers.org.uk/media/2655/parents-leaflet-feb2019.pdf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firstcareers.co.uk/subjects/ict/" TargetMode="External"/><Relationship Id="rId5" Type="http://schemas.openxmlformats.org/officeDocument/2006/relationships/hyperlink" Target="https://www.jazznetworks.com/careers/" TargetMode="External"/><Relationship Id="rId4" Type="http://schemas.openxmlformats.org/officeDocument/2006/relationships/hyperlink" Target="https://www.careeronestop.org/Videos/CareerVideos/career-videos.aspx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ituteforapprenticeships.org/media/3174/digital-may-19.pdf" TargetMode="External"/><Relationship Id="rId2" Type="http://schemas.openxmlformats.org/officeDocument/2006/relationships/hyperlink" Target="https://targetcareers.co.uk/career-sectors/it-and-technology/1033124-what-its-like-to-do-a-technology-apprenticeship" TargetMode="Externa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upportinginspiration.org.uk/entry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Session 4</a:t>
            </a:r>
          </a:p>
          <a:p>
            <a:r>
              <a:rPr lang="en-GB" sz="3200" dirty="0"/>
              <a:t>Other instructional approaches and resources</a:t>
            </a:r>
          </a:p>
          <a:p>
            <a:r>
              <a:rPr lang="en-GB" sz="3200" dirty="0"/>
              <a:t>career resources,  case studies</a:t>
            </a:r>
            <a:r>
              <a:rPr lang="en-GB" dirty="0"/>
              <a:t> </a:t>
            </a:r>
          </a:p>
          <a:p>
            <a:r>
              <a:rPr lang="en-GB" dirty="0"/>
              <a:t>Jane Waite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TechPathways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Teaching Networks</a:t>
            </a:r>
          </a:p>
        </p:txBody>
      </p:sp>
    </p:spTree>
    <p:extLst>
      <p:ext uri="{BB962C8B-B14F-4D97-AF65-F5344CB8AC3E}">
        <p14:creationId xmlns:p14="http://schemas.microsoft.com/office/powerpoint/2010/main" val="3800124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944545"/>
            <a:ext cx="10515600" cy="895350"/>
          </a:xfrm>
        </p:spPr>
        <p:txBody>
          <a:bodyPr/>
          <a:lstStyle/>
          <a:p>
            <a:r>
              <a:rPr lang="en-GB" dirty="0"/>
              <a:t>Objectives of this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6250" y="1839895"/>
            <a:ext cx="11715750" cy="51625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With regard to teaching networks in KS3-</a:t>
            </a:r>
            <a:r>
              <a:rPr lang="en-GB" sz="3600" dirty="0" err="1"/>
              <a:t>KS5</a:t>
            </a:r>
            <a:r>
              <a:rPr lang="en-GB" sz="3600" dirty="0"/>
              <a:t>:</a:t>
            </a:r>
          </a:p>
          <a:p>
            <a:r>
              <a:rPr lang="en-GB" sz="3600" dirty="0"/>
              <a:t>Reviewed pedagogy, misconceptions and threshold concepts </a:t>
            </a:r>
          </a:p>
          <a:p>
            <a:r>
              <a:rPr lang="en-GB" sz="3600" dirty="0"/>
              <a:t>Know a range of career resources</a:t>
            </a:r>
          </a:p>
          <a:p>
            <a:r>
              <a:rPr lang="en-GB" sz="3600" dirty="0"/>
              <a:t>Decided (or started to decide) what to trial (or not) in teaching networks next term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21108" y="944545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>
                <a:solidFill>
                  <a:schemeClr val="bg1">
                    <a:lumMod val="75000"/>
                  </a:schemeClr>
                </a:solidFill>
              </a:rPr>
              <a:t>Handout 1</a:t>
            </a:r>
          </a:p>
        </p:txBody>
      </p:sp>
    </p:spTree>
    <p:extLst>
      <p:ext uri="{BB962C8B-B14F-4D97-AF65-F5344CB8AC3E}">
        <p14:creationId xmlns:p14="http://schemas.microsoft.com/office/powerpoint/2010/main" val="3995742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DEDF65-001B-4487-B1A0-40271BC27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704" y="1275675"/>
            <a:ext cx="10515600" cy="895350"/>
          </a:xfrm>
        </p:spPr>
        <p:txBody>
          <a:bodyPr>
            <a:normAutofit fontScale="90000"/>
          </a:bodyPr>
          <a:lstStyle/>
          <a:p>
            <a:r>
              <a:rPr lang="en-GB" dirty="0"/>
              <a:t>Instructional</a:t>
            </a:r>
            <a:br>
              <a:rPr lang="en-GB" dirty="0"/>
            </a:br>
            <a:r>
              <a:rPr lang="en-GB" dirty="0"/>
              <a:t>Approaches 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A2FB3BE-A470-4E69-86B3-DF7759FE5487}"/>
              </a:ext>
            </a:extLst>
          </p:cNvPr>
          <p:cNvGrpSpPr/>
          <p:nvPr/>
        </p:nvGrpSpPr>
        <p:grpSpPr>
          <a:xfrm>
            <a:off x="214313" y="1042988"/>
            <a:ext cx="11766458" cy="4986337"/>
            <a:chOff x="2159151" y="1638353"/>
            <a:chExt cx="7847190" cy="5808113"/>
          </a:xfrm>
        </p:grpSpPr>
        <p:graphicFrame>
          <p:nvGraphicFramePr>
            <p:cNvPr id="8" name="Diagram 7">
              <a:extLst>
                <a:ext uri="{FF2B5EF4-FFF2-40B4-BE49-F238E27FC236}">
                  <a16:creationId xmlns:a16="http://schemas.microsoft.com/office/drawing/2014/main" id="{AA61EFA7-4580-4622-A283-77798983CA9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855589040"/>
                </p:ext>
              </p:extLst>
            </p:nvPr>
          </p:nvGraphicFramePr>
          <p:xfrm>
            <a:off x="2159151" y="1638353"/>
            <a:ext cx="7847190" cy="580811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36" name="Straight Connector 4">
              <a:extLst>
                <a:ext uri="{FF2B5EF4-FFF2-40B4-BE49-F238E27FC236}">
                  <a16:creationId xmlns:a16="http://schemas.microsoft.com/office/drawing/2014/main" id="{D3D9DFCA-A200-4CB0-9EA1-2489C8BAEF14}"/>
                </a:ext>
              </a:extLst>
            </p:cNvPr>
            <p:cNvSpPr txBox="1"/>
            <p:nvPr/>
          </p:nvSpPr>
          <p:spPr>
            <a:xfrm rot="1080000">
              <a:off x="4205649" y="2983601"/>
              <a:ext cx="24693" cy="277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500" kern="1200"/>
            </a:p>
          </p:txBody>
        </p:sp>
        <p:sp>
          <p:nvSpPr>
            <p:cNvPr id="39" name="Straight Connector 4">
              <a:extLst>
                <a:ext uri="{FF2B5EF4-FFF2-40B4-BE49-F238E27FC236}">
                  <a16:creationId xmlns:a16="http://schemas.microsoft.com/office/drawing/2014/main" id="{4883A63D-67AA-44EF-9880-D8F3E9A7B252}"/>
                </a:ext>
              </a:extLst>
            </p:cNvPr>
            <p:cNvSpPr txBox="1"/>
            <p:nvPr/>
          </p:nvSpPr>
          <p:spPr>
            <a:xfrm rot="20542296">
              <a:off x="4189613" y="3796265"/>
              <a:ext cx="24693" cy="246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500" kern="1200"/>
            </a:p>
          </p:txBody>
        </p:sp>
        <p:sp>
          <p:nvSpPr>
            <p:cNvPr id="42" name="Straight Connector 4">
              <a:extLst>
                <a:ext uri="{FF2B5EF4-FFF2-40B4-BE49-F238E27FC236}">
                  <a16:creationId xmlns:a16="http://schemas.microsoft.com/office/drawing/2014/main" id="{980F6122-CB7A-46AC-8A38-D2568C63723F}"/>
                </a:ext>
              </a:extLst>
            </p:cNvPr>
            <p:cNvSpPr txBox="1"/>
            <p:nvPr/>
          </p:nvSpPr>
          <p:spPr>
            <a:xfrm rot="1080000">
              <a:off x="9972901" y="3910730"/>
              <a:ext cx="24693" cy="246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500" kern="1200"/>
            </a:p>
          </p:txBody>
        </p:sp>
        <p:sp>
          <p:nvSpPr>
            <p:cNvPr id="45" name="Straight Connector 4">
              <a:extLst>
                <a:ext uri="{FF2B5EF4-FFF2-40B4-BE49-F238E27FC236}">
                  <a16:creationId xmlns:a16="http://schemas.microsoft.com/office/drawing/2014/main" id="{A6E38A2C-0D99-4D59-812D-7391A81700CA}"/>
                </a:ext>
              </a:extLst>
            </p:cNvPr>
            <p:cNvSpPr txBox="1"/>
            <p:nvPr/>
          </p:nvSpPr>
          <p:spPr>
            <a:xfrm rot="8506968">
              <a:off x="9957343" y="2986889"/>
              <a:ext cx="24693" cy="246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500" kern="1200"/>
            </a:p>
          </p:txBody>
        </p:sp>
        <p:sp>
          <p:nvSpPr>
            <p:cNvPr id="48" name="Straight Connector 4">
              <a:extLst>
                <a:ext uri="{FF2B5EF4-FFF2-40B4-BE49-F238E27FC236}">
                  <a16:creationId xmlns:a16="http://schemas.microsoft.com/office/drawing/2014/main" id="{F425A577-9338-4F2A-BC28-381270F3AD02}"/>
                </a:ext>
              </a:extLst>
            </p:cNvPr>
            <p:cNvSpPr txBox="1"/>
            <p:nvPr/>
          </p:nvSpPr>
          <p:spPr>
            <a:xfrm rot="5775167">
              <a:off x="9124624" y="2622901"/>
              <a:ext cx="24693" cy="246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500" kern="1200"/>
            </a:p>
          </p:txBody>
        </p:sp>
        <p:sp>
          <p:nvSpPr>
            <p:cNvPr id="33" name="Straight Connector 4">
              <a:extLst>
                <a:ext uri="{FF2B5EF4-FFF2-40B4-BE49-F238E27FC236}">
                  <a16:creationId xmlns:a16="http://schemas.microsoft.com/office/drawing/2014/main" id="{7188620B-4317-4FA7-9EF5-82845FCCE5B4}"/>
                </a:ext>
              </a:extLst>
            </p:cNvPr>
            <p:cNvSpPr txBox="1"/>
            <p:nvPr/>
          </p:nvSpPr>
          <p:spPr>
            <a:xfrm rot="4256099">
              <a:off x="5026911" y="2621874"/>
              <a:ext cx="13351" cy="2097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500" kern="120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C2079FE-D6FD-42E3-922F-B917FF9A8F93}"/>
              </a:ext>
            </a:extLst>
          </p:cNvPr>
          <p:cNvSpPr txBox="1"/>
          <p:nvPr/>
        </p:nvSpPr>
        <p:spPr>
          <a:xfrm>
            <a:off x="499872" y="6246953"/>
            <a:ext cx="6200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What is missing? Is the order useful?</a:t>
            </a:r>
          </a:p>
          <a:p>
            <a:endParaRPr lang="en-GB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DA84EBE-DC7D-4BF8-BFDD-1F29AB24D1BF}"/>
              </a:ext>
            </a:extLst>
          </p:cNvPr>
          <p:cNvSpPr txBox="1"/>
          <p:nvPr/>
        </p:nvSpPr>
        <p:spPr>
          <a:xfrm>
            <a:off x="10928880" y="6336707"/>
            <a:ext cx="1051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>
                <a:solidFill>
                  <a:schemeClr val="bg1">
                    <a:lumMod val="75000"/>
                  </a:schemeClr>
                </a:solidFill>
              </a:rPr>
              <a:t>Handout </a:t>
            </a:r>
          </a:p>
        </p:txBody>
      </p:sp>
    </p:spTree>
    <p:extLst>
      <p:ext uri="{BB962C8B-B14F-4D97-AF65-F5344CB8AC3E}">
        <p14:creationId xmlns:p14="http://schemas.microsoft.com/office/powerpoint/2010/main" val="2552144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D12BC-969C-4C92-930D-1CC4993FB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/>
          <a:lstStyle/>
          <a:p>
            <a:r>
              <a:rPr lang="en-GB" u="sng" dirty="0"/>
              <a:t>Show and tell - other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CE008-2D47-488A-9A0E-5E9D9A137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Duncan’s scratch simulations (link)</a:t>
            </a:r>
          </a:p>
          <a:p>
            <a:r>
              <a:rPr lang="en-GB" dirty="0"/>
              <a:t>CS field guide </a:t>
            </a:r>
            <a:r>
              <a:rPr lang="en-GB" dirty="0">
                <a:hlinkClick r:id="rId3"/>
              </a:rPr>
              <a:t>http://</a:t>
            </a:r>
            <a:r>
              <a:rPr lang="en-GB" dirty="0" err="1">
                <a:hlinkClick r:id="rId3"/>
              </a:rPr>
              <a:t>csfieldguide.org.nz</a:t>
            </a:r>
            <a:r>
              <a:rPr lang="en-GB" dirty="0"/>
              <a:t> </a:t>
            </a:r>
          </a:p>
          <a:p>
            <a:r>
              <a:rPr lang="en-GB" dirty="0"/>
              <a:t>Game - Packet Attack </a:t>
            </a:r>
            <a:r>
              <a:rPr lang="en-GB" dirty="0">
                <a:hlinkClick r:id="rId4"/>
              </a:rPr>
              <a:t>http://</a:t>
            </a:r>
            <a:r>
              <a:rPr lang="en-GB" dirty="0" err="1">
                <a:hlinkClick r:id="rId4"/>
              </a:rPr>
              <a:t>csfieldguide.org.nz</a:t>
            </a:r>
            <a:r>
              <a:rPr lang="en-GB" dirty="0">
                <a:hlinkClick r:id="rId4"/>
              </a:rPr>
              <a:t>/</a:t>
            </a:r>
            <a:r>
              <a:rPr lang="en-GB" dirty="0" err="1">
                <a:hlinkClick r:id="rId4"/>
              </a:rPr>
              <a:t>en</a:t>
            </a:r>
            <a:r>
              <a:rPr lang="en-GB" dirty="0">
                <a:hlinkClick r:id="rId4"/>
              </a:rPr>
              <a:t>/interactives/packet-attack/</a:t>
            </a:r>
            <a:r>
              <a:rPr lang="en-GB" dirty="0" err="1">
                <a:hlinkClick r:id="rId4"/>
              </a:rPr>
              <a:t>index.html</a:t>
            </a:r>
            <a:endParaRPr lang="en-GB" dirty="0"/>
          </a:p>
          <a:p>
            <a:r>
              <a:rPr lang="en-GB" dirty="0"/>
              <a:t>William Lau’s planning material – </a:t>
            </a:r>
            <a:r>
              <a:rPr lang="en-GB" dirty="0">
                <a:hlinkClick r:id="rId5"/>
              </a:rPr>
              <a:t>poster,</a:t>
            </a:r>
            <a:r>
              <a:rPr lang="en-GB" dirty="0"/>
              <a:t> </a:t>
            </a:r>
            <a:r>
              <a:rPr lang="en-GB" dirty="0">
                <a:hlinkClick r:id="rId6"/>
              </a:rPr>
              <a:t>resources</a:t>
            </a:r>
            <a:r>
              <a:rPr lang="en-GB" dirty="0"/>
              <a:t> and book</a:t>
            </a:r>
          </a:p>
          <a:p>
            <a:r>
              <a:rPr lang="en-GB" dirty="0"/>
              <a:t>Jane’s shared resource list (</a:t>
            </a:r>
            <a:r>
              <a:rPr lang="en-GB" dirty="0">
                <a:hlinkClick r:id="rId7"/>
              </a:rPr>
              <a:t>google doc</a:t>
            </a:r>
            <a:r>
              <a:rPr lang="en-GB" dirty="0"/>
              <a:t>) all on </a:t>
            </a:r>
            <a:r>
              <a:rPr lang="en-GB" dirty="0">
                <a:hlinkClick r:id="rId8"/>
              </a:rPr>
              <a:t>https://</a:t>
            </a:r>
            <a:r>
              <a:rPr lang="en-GB" dirty="0" err="1">
                <a:hlinkClick r:id="rId8"/>
              </a:rPr>
              <a:t>teachinglondoncomputing.org</a:t>
            </a:r>
            <a:r>
              <a:rPr lang="en-GB" dirty="0">
                <a:hlinkClick r:id="rId8"/>
              </a:rPr>
              <a:t>/</a:t>
            </a:r>
            <a:r>
              <a:rPr lang="en-GB" dirty="0" err="1">
                <a:hlinkClick r:id="rId8"/>
              </a:rPr>
              <a:t>techpathways_teaching_networks</a:t>
            </a:r>
            <a:r>
              <a:rPr lang="en-GB" dirty="0">
                <a:hlinkClick r:id="rId8"/>
              </a:rPr>
              <a:t>/</a:t>
            </a:r>
            <a:endParaRPr lang="en-GB" dirty="0"/>
          </a:p>
          <a:p>
            <a:r>
              <a:rPr lang="en-GB" dirty="0"/>
              <a:t>Show and tell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276159-FA3C-4585-8253-73012FB159FA}"/>
              </a:ext>
            </a:extLst>
          </p:cNvPr>
          <p:cNvSpPr/>
          <p:nvPr/>
        </p:nvSpPr>
        <p:spPr>
          <a:xfrm>
            <a:off x="4853353" y="6391645"/>
            <a:ext cx="77070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8"/>
              </a:rPr>
              <a:t>https://</a:t>
            </a:r>
            <a:r>
              <a:rPr lang="en-GB" dirty="0" err="1">
                <a:hlinkClick r:id="rId8"/>
              </a:rPr>
              <a:t>teachinglondoncomputing.org</a:t>
            </a:r>
            <a:r>
              <a:rPr lang="en-GB" dirty="0">
                <a:hlinkClick r:id="rId8"/>
              </a:rPr>
              <a:t>/</a:t>
            </a:r>
            <a:r>
              <a:rPr lang="en-GB" dirty="0" err="1">
                <a:hlinkClick r:id="rId8"/>
              </a:rPr>
              <a:t>techpathways_teaching_networks</a:t>
            </a:r>
            <a:r>
              <a:rPr lang="en-GB" dirty="0">
                <a:hlinkClick r:id="rId8"/>
              </a:rPr>
              <a:t>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897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381FD-D9BD-4749-A360-510B3A721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Careers - Carousel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0C8454-6144-41DC-B995-8168D1CD0D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6250" y="2198686"/>
            <a:ext cx="11337798" cy="393389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GB" sz="8000" dirty="0"/>
              <a:t>Knowing the basics about LAN, WAN, Routers, the Internet, packets and security is not just for network engineers. </a:t>
            </a:r>
          </a:p>
          <a:p>
            <a:pPr marL="0" indent="0">
              <a:buNone/>
            </a:pPr>
            <a:endParaRPr lang="en-GB" sz="8000" dirty="0"/>
          </a:p>
          <a:p>
            <a:pPr marL="0" indent="0">
              <a:buNone/>
            </a:pPr>
            <a:r>
              <a:rPr lang="en-GB" sz="8000" dirty="0"/>
              <a:t>Everyone working in IT needs to understand how networks work, as they are bound to be using one and likely to be designing systems that are implemented on one.</a:t>
            </a:r>
          </a:p>
          <a:p>
            <a:pPr marL="0" indent="0">
              <a:buNone/>
            </a:pPr>
            <a:endParaRPr lang="en-GB" sz="8000" dirty="0"/>
          </a:p>
          <a:p>
            <a:pPr marL="0" indent="0">
              <a:buNone/>
            </a:pPr>
            <a:r>
              <a:rPr lang="en-GB" sz="8000" dirty="0"/>
              <a:t>What careers are there in IT and how do they use knowledge about networks?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EB158F-8248-4937-81E1-E3910A78E554}"/>
              </a:ext>
            </a:extLst>
          </p:cNvPr>
          <p:cNvSpPr/>
          <p:nvPr/>
        </p:nvSpPr>
        <p:spPr>
          <a:xfrm>
            <a:off x="4883498" y="6351650"/>
            <a:ext cx="81190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</a:t>
            </a:r>
            <a:r>
              <a:rPr lang="en-GB" dirty="0" err="1">
                <a:hlinkClick r:id="rId3"/>
              </a:rPr>
              <a:t>teachinglondoncomputing.org</a:t>
            </a:r>
            <a:r>
              <a:rPr lang="en-GB" dirty="0">
                <a:hlinkClick r:id="rId3"/>
              </a:rPr>
              <a:t>/</a:t>
            </a:r>
            <a:r>
              <a:rPr lang="en-GB" dirty="0" err="1">
                <a:hlinkClick r:id="rId3"/>
              </a:rPr>
              <a:t>techpathways_teaching_networks</a:t>
            </a:r>
            <a:r>
              <a:rPr lang="en-GB" dirty="0">
                <a:hlinkClick r:id="rId3"/>
              </a:rPr>
              <a:t>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2439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C054A-26F3-430A-B0BC-5CD8C180A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Careers – Network jobs?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F0D160-B42B-4446-BD7C-78262571D4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6250" y="2198686"/>
            <a:ext cx="11118342" cy="406800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>
                <a:latin typeface="+mn-lt"/>
              </a:rPr>
              <a:t>Activity idea (maybe a homework activity)</a:t>
            </a:r>
          </a:p>
          <a:p>
            <a:pPr marL="0" indent="0">
              <a:buNone/>
            </a:pPr>
            <a:r>
              <a:rPr lang="en-GB" dirty="0">
                <a:latin typeface="+mn-lt"/>
              </a:rPr>
              <a:t>Place to start</a:t>
            </a:r>
          </a:p>
          <a:p>
            <a:pPr marL="0" indent="0">
              <a:buNone/>
            </a:pPr>
            <a:r>
              <a:rPr lang="en-GB" dirty="0">
                <a:latin typeface="+mn-lt"/>
              </a:rPr>
              <a:t>Using the following websites </a:t>
            </a:r>
          </a:p>
          <a:p>
            <a:r>
              <a:rPr lang="en-GB" u="sng" dirty="0">
                <a:hlinkClick r:id="rId2"/>
              </a:rPr>
              <a:t>https://</a:t>
            </a:r>
            <a:r>
              <a:rPr lang="en-GB" u="sng" dirty="0" err="1">
                <a:hlinkClick r:id="rId2"/>
              </a:rPr>
              <a:t>www.firstcareers.co.uk</a:t>
            </a:r>
            <a:r>
              <a:rPr lang="en-GB" u="sng" dirty="0">
                <a:hlinkClick r:id="rId2"/>
              </a:rPr>
              <a:t>/subjects/</a:t>
            </a:r>
            <a:r>
              <a:rPr lang="en-GB" u="sng" dirty="0" err="1">
                <a:hlinkClick r:id="rId2"/>
              </a:rPr>
              <a:t>ict</a:t>
            </a:r>
            <a:r>
              <a:rPr lang="en-GB" u="sng" dirty="0">
                <a:hlinkClick r:id="rId2"/>
              </a:rPr>
              <a:t>/</a:t>
            </a:r>
            <a:endParaRPr lang="en-GB" u="sng" dirty="0"/>
          </a:p>
          <a:p>
            <a:r>
              <a:rPr lang="en-GB" u="sng" dirty="0">
                <a:hlinkClick r:id="rId3"/>
              </a:rPr>
              <a:t>https://</a:t>
            </a:r>
            <a:r>
              <a:rPr lang="en-GB" u="sng" dirty="0" err="1">
                <a:hlinkClick r:id="rId3"/>
              </a:rPr>
              <a:t>app.startprofile.com</a:t>
            </a:r>
            <a:r>
              <a:rPr lang="en-GB" u="sng" dirty="0">
                <a:hlinkClick r:id="rId3"/>
              </a:rPr>
              <a:t>/role/</a:t>
            </a:r>
            <a:r>
              <a:rPr lang="en-GB" u="sng" dirty="0" err="1">
                <a:hlinkClick r:id="rId3"/>
              </a:rPr>
              <a:t>544#js-tab-availability</a:t>
            </a:r>
            <a:endParaRPr lang="en-GB" u="sng" dirty="0"/>
          </a:p>
          <a:p>
            <a:pPr marL="0" indent="0">
              <a:buNone/>
            </a:pPr>
            <a:r>
              <a:rPr lang="en-GB" dirty="0"/>
              <a:t>Look at jobs and make a list of those that are directly related to networking.</a:t>
            </a:r>
          </a:p>
          <a:p>
            <a:pPr marL="0" indent="0">
              <a:buNone/>
            </a:pPr>
            <a:r>
              <a:rPr lang="en-GB" dirty="0"/>
              <a:t>What qualifications are needed for these jobs? Look on recruitments sites to find local job adverts for these roles.</a:t>
            </a:r>
          </a:p>
        </p:txBody>
      </p:sp>
    </p:spTree>
    <p:extLst>
      <p:ext uri="{BB962C8B-B14F-4D97-AF65-F5344CB8AC3E}">
        <p14:creationId xmlns:p14="http://schemas.microsoft.com/office/powerpoint/2010/main" val="2459333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C054A-26F3-430A-B0BC-5CD8C180A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Careers – make a more interesting resource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B58227-8934-4FE4-80AC-64CC22826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F0D160-B42B-4446-BD7C-78262571D4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6250" y="2198686"/>
            <a:ext cx="11118342" cy="406800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>
                <a:latin typeface="+mn-lt"/>
              </a:rPr>
              <a:t>Activity idea (maybe a homework activity)</a:t>
            </a:r>
          </a:p>
          <a:p>
            <a:pPr marL="0" indent="0">
              <a:buNone/>
            </a:pPr>
            <a:r>
              <a:rPr lang="en-GB" dirty="0">
                <a:latin typeface="+mn-lt"/>
              </a:rPr>
              <a:t>Place to start</a:t>
            </a:r>
          </a:p>
          <a:p>
            <a:pPr marL="0" indent="0">
              <a:buNone/>
            </a:pPr>
            <a:r>
              <a:rPr lang="en-GB" dirty="0">
                <a:latin typeface="+mn-lt"/>
              </a:rPr>
              <a:t>Watch the videos on </a:t>
            </a:r>
          </a:p>
          <a:p>
            <a:r>
              <a:rPr lang="en-GB" dirty="0">
                <a:latin typeface="+mn-lt"/>
                <a:hlinkClick r:id="rId2"/>
              </a:rPr>
              <a:t>Computer Network Architects  </a:t>
            </a:r>
            <a:endParaRPr lang="en-GB" dirty="0">
              <a:latin typeface="+mn-lt"/>
            </a:endParaRPr>
          </a:p>
          <a:p>
            <a:r>
              <a:rPr lang="en-GB" dirty="0">
                <a:latin typeface="+mn-lt"/>
                <a:hlinkClick r:id="rId3"/>
              </a:rPr>
              <a:t>Computer Network Support Specialists</a:t>
            </a:r>
            <a:endParaRPr lang="en-GB" dirty="0">
              <a:latin typeface="+mn-lt"/>
            </a:endParaRPr>
          </a:p>
          <a:p>
            <a:r>
              <a:rPr lang="en-GB" dirty="0">
                <a:latin typeface="+mn-lt"/>
                <a:hlinkClick r:id="rId4"/>
              </a:rPr>
              <a:t>Information Security Analysts</a:t>
            </a:r>
            <a:r>
              <a:rPr lang="en-GB" dirty="0">
                <a:latin typeface="+mn-lt"/>
              </a:rPr>
              <a:t>  and the </a:t>
            </a:r>
            <a:r>
              <a:rPr lang="en-GB" dirty="0">
                <a:latin typeface="+mn-lt"/>
                <a:hlinkClick r:id="rId5"/>
              </a:rPr>
              <a:t>GCHQ sound clips </a:t>
            </a:r>
            <a:endParaRPr lang="en-GB" dirty="0">
              <a:latin typeface="+mn-lt"/>
            </a:endParaRPr>
          </a:p>
          <a:p>
            <a:r>
              <a:rPr lang="en-GB" b="1" dirty="0">
                <a:hlinkClick r:id="rId6"/>
              </a:rPr>
              <a:t>And </a:t>
            </a:r>
            <a:r>
              <a:rPr lang="en-GB" u="sng" dirty="0">
                <a:hlinkClick r:id="rId7"/>
              </a:rPr>
              <a:t>https://</a:t>
            </a:r>
            <a:r>
              <a:rPr lang="en-GB" u="sng" dirty="0" err="1">
                <a:hlinkClick r:id="rId7"/>
              </a:rPr>
              <a:t>www.firstcareers.co.uk</a:t>
            </a:r>
            <a:r>
              <a:rPr lang="en-GB" u="sng" dirty="0">
                <a:hlinkClick r:id="rId7"/>
              </a:rPr>
              <a:t>/subjects/</a:t>
            </a:r>
            <a:r>
              <a:rPr lang="en-GB" u="sng" dirty="0" err="1">
                <a:hlinkClick r:id="rId7"/>
              </a:rPr>
              <a:t>ict</a:t>
            </a:r>
            <a:r>
              <a:rPr lang="en-GB" u="sng" dirty="0">
                <a:hlinkClick r:id="rId7"/>
              </a:rPr>
              <a:t>/</a:t>
            </a:r>
            <a:endParaRPr lang="en-GB" u="sng" dirty="0"/>
          </a:p>
          <a:p>
            <a:pPr marL="0" indent="0">
              <a:buNone/>
            </a:pPr>
            <a:r>
              <a:rPr lang="en-GB" dirty="0"/>
              <a:t>Compare the roles, work out the salary in £ and summarise the roles.</a:t>
            </a:r>
          </a:p>
          <a:p>
            <a:pPr marL="0" indent="0">
              <a:buNone/>
            </a:pPr>
            <a:r>
              <a:rPr lang="en-GB" dirty="0"/>
              <a:t>Create animations, games or reshoot the videos to make the careers data more interesting for younger students!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6844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C054A-26F3-430A-B0BC-5CD8C180A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Careers – Sainsbury’s selling jobs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B58227-8934-4FE4-80AC-64CC22826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F0D160-B42B-4446-BD7C-78262571D4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6250" y="2198686"/>
            <a:ext cx="11118342" cy="406800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>
                <a:latin typeface="+mn-lt"/>
              </a:rPr>
              <a:t>Activity idea (maybe a homework activity)</a:t>
            </a:r>
          </a:p>
          <a:p>
            <a:pPr marL="0" indent="0">
              <a:buNone/>
            </a:pPr>
            <a:r>
              <a:rPr lang="en-GB" dirty="0">
                <a:latin typeface="+mn-lt"/>
              </a:rPr>
              <a:t>Place to start</a:t>
            </a:r>
          </a:p>
          <a:p>
            <a:pPr marL="0" indent="0">
              <a:buNone/>
            </a:pPr>
            <a:r>
              <a:rPr lang="en-GB" dirty="0">
                <a:latin typeface="+mn-lt"/>
              </a:rPr>
              <a:t>Look at the </a:t>
            </a:r>
          </a:p>
          <a:p>
            <a:r>
              <a:rPr lang="en-GB" dirty="0">
                <a:latin typeface="+mn-lt"/>
                <a:hlinkClick r:id="rId2"/>
              </a:rPr>
              <a:t>Sainsbury’s job roles information</a:t>
            </a:r>
            <a:endParaRPr lang="en-GB" dirty="0">
              <a:latin typeface="+mn-lt"/>
            </a:endParaRPr>
          </a:p>
          <a:p>
            <a:r>
              <a:rPr lang="en-GB" u="sng" dirty="0" err="1">
                <a:hlinkClick r:id="rId3"/>
              </a:rPr>
              <a:t>RethinkRetail</a:t>
            </a:r>
            <a:r>
              <a:rPr lang="en-GB" u="sng" dirty="0">
                <a:hlinkClick r:id="rId3"/>
              </a:rPr>
              <a:t> website</a:t>
            </a:r>
            <a:endParaRPr lang="en-GB" dirty="0">
              <a:latin typeface="+mn-lt"/>
            </a:endParaRPr>
          </a:p>
          <a:p>
            <a:pPr marL="0" indent="0">
              <a:buNone/>
            </a:pPr>
            <a:r>
              <a:rPr lang="en-GB" dirty="0"/>
              <a:t>Can you find similar pages for other supermarkets and large organisations.</a:t>
            </a:r>
          </a:p>
          <a:p>
            <a:pPr marL="0" indent="0">
              <a:buNone/>
            </a:pPr>
            <a:r>
              <a:rPr lang="en-GB" dirty="0"/>
              <a:t>Compile a list of network related roles, including salary, qualifications and summarise the roles.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8987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C054A-26F3-430A-B0BC-5CD8C180A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1084262"/>
            <a:ext cx="11423142" cy="895350"/>
          </a:xfrm>
        </p:spPr>
        <p:txBody>
          <a:bodyPr>
            <a:normAutofit fontScale="90000"/>
          </a:bodyPr>
          <a:lstStyle/>
          <a:p>
            <a:r>
              <a:rPr lang="en-GB" dirty="0"/>
              <a:t>Careers – why networks are relevant to all tech jobs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B58227-8934-4FE4-80AC-64CC22826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F0D160-B42B-4446-BD7C-78262571D4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6250" y="2198686"/>
            <a:ext cx="11423142" cy="41576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>
                <a:latin typeface="+mn-lt"/>
              </a:rPr>
              <a:t>Activity idea (maybe a homework activity)</a:t>
            </a:r>
          </a:p>
          <a:p>
            <a:pPr marL="0" indent="0">
              <a:buNone/>
            </a:pPr>
            <a:r>
              <a:rPr lang="en-GB" dirty="0"/>
              <a:t>Places to start</a:t>
            </a:r>
          </a:p>
          <a:p>
            <a:pPr marL="0" indent="0">
              <a:buNone/>
            </a:pPr>
            <a:r>
              <a:rPr lang="en-GB" dirty="0"/>
              <a:t>Watch the software engineer roles at Instagram and Facebook and Google </a:t>
            </a:r>
            <a:r>
              <a:rPr lang="en-GB" dirty="0">
                <a:hlinkClick r:id="rId2"/>
              </a:rPr>
              <a:t>https://</a:t>
            </a:r>
            <a:r>
              <a:rPr lang="en-GB" dirty="0" err="1">
                <a:hlinkClick r:id="rId2"/>
              </a:rPr>
              <a:t>code.org</a:t>
            </a:r>
            <a:r>
              <a:rPr lang="en-GB" dirty="0">
                <a:hlinkClick r:id="rId2"/>
              </a:rPr>
              <a:t>/careers-in-tech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And </a:t>
            </a:r>
            <a:r>
              <a:rPr lang="en-GB" dirty="0">
                <a:hlinkClick r:id="rId3"/>
              </a:rPr>
              <a:t> https://</a:t>
            </a:r>
            <a:r>
              <a:rPr lang="en-GB" dirty="0" err="1">
                <a:hlinkClick r:id="rId3"/>
              </a:rPr>
              <a:t>www.tpdegrees.com</a:t>
            </a:r>
            <a:r>
              <a:rPr lang="en-GB" dirty="0">
                <a:hlinkClick r:id="rId3"/>
              </a:rPr>
              <a:t>/stories-and-features/my-tech-story/professional-stories/</a:t>
            </a:r>
            <a:r>
              <a:rPr lang="en-GB" dirty="0" err="1">
                <a:hlinkClick r:id="rId3"/>
              </a:rPr>
              <a:t>megans</a:t>
            </a:r>
            <a:r>
              <a:rPr lang="en-GB" dirty="0">
                <a:hlinkClick r:id="rId3"/>
              </a:rPr>
              <a:t>-story/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Spot the network diagram.</a:t>
            </a:r>
          </a:p>
          <a:p>
            <a:pPr marL="0" indent="0">
              <a:buNone/>
            </a:pPr>
            <a:r>
              <a:rPr lang="en-GB" dirty="0"/>
              <a:t>Summarise how networks are involved in each of these people’s roles?</a:t>
            </a:r>
          </a:p>
          <a:p>
            <a:pPr marL="0" indent="0">
              <a:buNone/>
            </a:pPr>
            <a:r>
              <a:rPr lang="en-GB" dirty="0"/>
              <a:t>Make a table of network concepts and for each role, tick which concept they need to know about.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547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C054A-26F3-430A-B0BC-5CD8C180A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Careers - top trumps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B58227-8934-4FE4-80AC-64CC22826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F0D160-B42B-4446-BD7C-78262571D4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8813" y="1979612"/>
            <a:ext cx="11374374" cy="4649469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GB" dirty="0">
                <a:latin typeface="+mn-lt"/>
              </a:rPr>
              <a:t>Activity idea (maybe a homework activity)</a:t>
            </a:r>
          </a:p>
          <a:p>
            <a:pPr marL="0" indent="0">
              <a:buNone/>
            </a:pPr>
            <a:r>
              <a:rPr lang="en-GB" dirty="0"/>
              <a:t>Places to start</a:t>
            </a:r>
          </a:p>
          <a:p>
            <a:pPr marL="0" indent="0">
              <a:buNone/>
            </a:pPr>
            <a:r>
              <a:rPr lang="en-GB" dirty="0"/>
              <a:t>Look at </a:t>
            </a:r>
          </a:p>
          <a:p>
            <a:pPr marL="0" indent="0">
              <a:buNone/>
            </a:pPr>
            <a:r>
              <a:rPr lang="en-GB" u="sng" dirty="0">
                <a:hlinkClick r:id="rId2"/>
              </a:rPr>
              <a:t>https://</a:t>
            </a:r>
            <a:r>
              <a:rPr lang="en-GB" u="sng" dirty="0" err="1">
                <a:hlinkClick r:id="rId2"/>
              </a:rPr>
              <a:t>app.startprofile.com</a:t>
            </a:r>
            <a:r>
              <a:rPr lang="en-GB" u="sng" dirty="0">
                <a:hlinkClick r:id="rId2"/>
              </a:rPr>
              <a:t>/role/</a:t>
            </a:r>
            <a:r>
              <a:rPr lang="en-GB" u="sng" dirty="0" err="1">
                <a:hlinkClick r:id="rId2"/>
              </a:rPr>
              <a:t>544#js-tab-availability</a:t>
            </a:r>
            <a:endParaRPr lang="en-GB" u="sng" dirty="0"/>
          </a:p>
          <a:p>
            <a:pPr marL="0" indent="0">
              <a:buNone/>
            </a:pPr>
            <a:r>
              <a:rPr lang="en-GB" u="sng" dirty="0">
                <a:hlinkClick r:id="rId3"/>
              </a:rPr>
              <a:t>https://</a:t>
            </a:r>
            <a:r>
              <a:rPr lang="en-GB" u="sng" dirty="0" err="1">
                <a:hlinkClick r:id="rId3"/>
              </a:rPr>
              <a:t>www.firstcareers.co.uk</a:t>
            </a:r>
            <a:r>
              <a:rPr lang="en-GB" u="sng" dirty="0">
                <a:hlinkClick r:id="rId3"/>
              </a:rPr>
              <a:t>/subjects/</a:t>
            </a:r>
            <a:r>
              <a:rPr lang="en-GB" u="sng" dirty="0" err="1">
                <a:hlinkClick r:id="rId3"/>
              </a:rPr>
              <a:t>ict</a:t>
            </a:r>
            <a:r>
              <a:rPr lang="en-GB" u="sng" dirty="0">
                <a:hlinkClick r:id="rId3"/>
              </a:rPr>
              <a:t>/</a:t>
            </a:r>
            <a:endParaRPr lang="en-GB" dirty="0">
              <a:hlinkClick r:id="rId4"/>
            </a:endParaRPr>
          </a:p>
          <a:p>
            <a:pPr marL="0" indent="0">
              <a:buNone/>
            </a:pPr>
            <a:r>
              <a:rPr lang="en-GB" dirty="0">
                <a:hlinkClick r:id="rId4"/>
              </a:rPr>
              <a:t>https://</a:t>
            </a:r>
            <a:r>
              <a:rPr lang="en-GB" dirty="0" err="1">
                <a:hlinkClick r:id="rId4"/>
              </a:rPr>
              <a:t>www.tpdegrees.com</a:t>
            </a:r>
            <a:r>
              <a:rPr lang="en-GB" dirty="0">
                <a:hlinkClick r:id="rId4"/>
              </a:rPr>
              <a:t>/careers/what-is-it-like/job-roles/</a:t>
            </a:r>
            <a:endParaRPr lang="en-GB" dirty="0"/>
          </a:p>
          <a:p>
            <a:pPr marL="0" indent="0">
              <a:buNone/>
            </a:pPr>
            <a:r>
              <a:rPr lang="en-GB" dirty="0">
                <a:hlinkClick r:id="rId5"/>
              </a:rPr>
              <a:t>https://</a:t>
            </a:r>
            <a:r>
              <a:rPr lang="en-GB" dirty="0" err="1">
                <a:hlinkClick r:id="rId5"/>
              </a:rPr>
              <a:t>www.careeronestop.org</a:t>
            </a:r>
            <a:r>
              <a:rPr lang="en-GB" dirty="0">
                <a:hlinkClick r:id="rId5"/>
              </a:rPr>
              <a:t>/Videos/</a:t>
            </a:r>
            <a:r>
              <a:rPr lang="en-GB" dirty="0" err="1">
                <a:hlinkClick r:id="rId5"/>
              </a:rPr>
              <a:t>CareerVideos</a:t>
            </a:r>
            <a:r>
              <a:rPr lang="en-GB" dirty="0">
                <a:hlinkClick r:id="rId5"/>
              </a:rPr>
              <a:t>/career-</a:t>
            </a:r>
            <a:r>
              <a:rPr lang="en-GB" dirty="0" err="1">
                <a:hlinkClick r:id="rId5"/>
              </a:rPr>
              <a:t>videos.aspx</a:t>
            </a:r>
            <a:endParaRPr lang="en-GB" dirty="0"/>
          </a:p>
          <a:p>
            <a:pPr marL="0" indent="0">
              <a:buNone/>
            </a:pPr>
            <a:r>
              <a:rPr lang="en-GB" u="sng" dirty="0">
                <a:hlinkClick r:id="rId6"/>
              </a:rPr>
              <a:t>https://</a:t>
            </a:r>
            <a:r>
              <a:rPr lang="en-GB" u="sng" dirty="0" err="1">
                <a:hlinkClick r:id="rId6"/>
              </a:rPr>
              <a:t>targetcareers.co.uk</a:t>
            </a:r>
            <a:r>
              <a:rPr lang="en-GB" u="sng" dirty="0">
                <a:hlinkClick r:id="rId6"/>
              </a:rPr>
              <a:t>/career-sectors/it-and-technology/110-what-types-of-jobs-and-employers-are-there-in-it</a:t>
            </a:r>
            <a:endParaRPr lang="en-GB" u="sng" dirty="0"/>
          </a:p>
          <a:p>
            <a:pPr marL="0" indent="0">
              <a:buNone/>
            </a:pPr>
            <a:r>
              <a:rPr lang="en-GB" dirty="0">
                <a:hlinkClick r:id="rId7"/>
              </a:rPr>
              <a:t>https://</a:t>
            </a:r>
            <a:r>
              <a:rPr lang="en-GB" dirty="0" err="1">
                <a:hlinkClick r:id="rId7"/>
              </a:rPr>
              <a:t>www.prospects.ac.uk</a:t>
            </a:r>
            <a:r>
              <a:rPr lang="en-GB" dirty="0">
                <a:hlinkClick r:id="rId7"/>
              </a:rPr>
              <a:t>/jobs-and-work-experience/job-sectors/information-technology/overview-of-the-it-sector-in-the-</a:t>
            </a:r>
            <a:r>
              <a:rPr lang="en-GB" dirty="0" err="1">
                <a:hlinkClick r:id="rId7"/>
              </a:rPr>
              <a:t>uk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Choose one role, look at the different websites, work out the salary and summarise the role. What aspect of networking would a person doing this job need to know about?</a:t>
            </a:r>
          </a:p>
          <a:p>
            <a:pPr marL="0" indent="0">
              <a:buNone/>
            </a:pPr>
            <a:r>
              <a:rPr lang="en-GB" dirty="0"/>
              <a:t>Compile a list of job roles in IT</a:t>
            </a:r>
          </a:p>
          <a:p>
            <a:pPr marL="0" indent="0">
              <a:buNone/>
            </a:pPr>
            <a:r>
              <a:rPr lang="en-GB" dirty="0"/>
              <a:t>Across the class  create a set of ‘Top Trump’ cards on jobs in tech.</a:t>
            </a:r>
          </a:p>
        </p:txBody>
      </p:sp>
    </p:spTree>
    <p:extLst>
      <p:ext uri="{BB962C8B-B14F-4D97-AF65-F5344CB8AC3E}">
        <p14:creationId xmlns:p14="http://schemas.microsoft.com/office/powerpoint/2010/main" val="449185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C054A-26F3-430A-B0BC-5CD8C180A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Careers – make a poster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F0D160-B42B-4446-BD7C-78262571D4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6250" y="2198686"/>
            <a:ext cx="11581638" cy="399484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>
                <a:latin typeface="+mn-lt"/>
              </a:rPr>
              <a:t>Activity idea (maybe a homework activity)</a:t>
            </a:r>
          </a:p>
          <a:p>
            <a:pPr marL="0" indent="0">
              <a:buNone/>
            </a:pPr>
            <a:r>
              <a:rPr lang="en-GB" dirty="0"/>
              <a:t>Places to start</a:t>
            </a:r>
          </a:p>
          <a:p>
            <a:pPr marL="0" indent="0">
              <a:buNone/>
            </a:pPr>
            <a:r>
              <a:rPr lang="en-GB" dirty="0"/>
              <a:t>Look at posters on jobs in tech.</a:t>
            </a:r>
          </a:p>
          <a:p>
            <a:r>
              <a:rPr lang="en-GB" dirty="0">
                <a:hlinkClick r:id="rId2"/>
              </a:rPr>
              <a:t>https://</a:t>
            </a:r>
            <a:r>
              <a:rPr lang="en-GB" dirty="0" err="1">
                <a:hlinkClick r:id="rId2"/>
              </a:rPr>
              <a:t>code.org</a:t>
            </a:r>
            <a:r>
              <a:rPr lang="en-GB" dirty="0">
                <a:hlinkClick r:id="rId2"/>
              </a:rPr>
              <a:t>/careers-in-tech</a:t>
            </a:r>
            <a:r>
              <a:rPr lang="en-GB" dirty="0"/>
              <a:t> </a:t>
            </a:r>
          </a:p>
          <a:p>
            <a:r>
              <a:rPr lang="en-GB" dirty="0"/>
              <a:t> </a:t>
            </a:r>
            <a:r>
              <a:rPr lang="en-GB" dirty="0">
                <a:hlinkClick r:id="rId3"/>
              </a:rPr>
              <a:t>https://</a:t>
            </a:r>
            <a:r>
              <a:rPr lang="en-GB" dirty="0" err="1">
                <a:hlinkClick r:id="rId3"/>
              </a:rPr>
              <a:t>www.tomorrowsengineers.org.uk</a:t>
            </a:r>
            <a:r>
              <a:rPr lang="en-GB" dirty="0">
                <a:hlinkClick r:id="rId3"/>
              </a:rPr>
              <a:t>/careers-resources-activities/download-careers-resources/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How are networks involved in each of the </a:t>
            </a:r>
            <a:r>
              <a:rPr lang="en-GB" dirty="0" err="1"/>
              <a:t>code.org</a:t>
            </a:r>
            <a:r>
              <a:rPr lang="en-GB" dirty="0"/>
              <a:t> people’s roles? </a:t>
            </a:r>
          </a:p>
          <a:p>
            <a:pPr marL="0" indent="0">
              <a:buNone/>
            </a:pPr>
            <a:r>
              <a:rPr lang="en-GB" dirty="0"/>
              <a:t>Create a new poster on a job in tech and emphasis the network concepts needed by these roles. </a:t>
            </a:r>
          </a:p>
        </p:txBody>
      </p:sp>
    </p:spTree>
    <p:extLst>
      <p:ext uri="{BB962C8B-B14F-4D97-AF65-F5344CB8AC3E}">
        <p14:creationId xmlns:p14="http://schemas.microsoft.com/office/powerpoint/2010/main" val="2213223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C054A-26F3-430A-B0BC-5CD8C180A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Careers – make a leaflet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B58227-8934-4FE4-80AC-64CC22826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F0D160-B42B-4446-BD7C-78262571D40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GB" dirty="0">
                <a:latin typeface="+mn-lt"/>
              </a:rPr>
              <a:t>Activity idea  (maybe a homework activity)</a:t>
            </a:r>
          </a:p>
          <a:p>
            <a:pPr marL="0" indent="0">
              <a:buNone/>
            </a:pPr>
            <a:r>
              <a:rPr lang="en-GB" dirty="0"/>
              <a:t>Places to start</a:t>
            </a:r>
          </a:p>
          <a:p>
            <a:pPr marL="0" indent="0">
              <a:buNone/>
            </a:pPr>
            <a:r>
              <a:rPr lang="en-GB" dirty="0"/>
              <a:t>Look at leaflets on jobs in tech.</a:t>
            </a:r>
          </a:p>
          <a:p>
            <a:r>
              <a:rPr lang="en-GB" dirty="0">
                <a:hlinkClick r:id="rId2"/>
              </a:rPr>
              <a:t>https://</a:t>
            </a:r>
            <a:r>
              <a:rPr lang="en-GB" dirty="0" err="1">
                <a:hlinkClick r:id="rId2"/>
              </a:rPr>
              <a:t>www.tomorrowsengineers.org.uk</a:t>
            </a:r>
            <a:r>
              <a:rPr lang="en-GB" dirty="0">
                <a:hlinkClick r:id="rId2"/>
              </a:rPr>
              <a:t>/media/2655/parents-leaflet-</a:t>
            </a:r>
            <a:r>
              <a:rPr lang="en-GB" dirty="0" err="1">
                <a:hlinkClick r:id="rId2"/>
              </a:rPr>
              <a:t>feb2019.pdf</a:t>
            </a:r>
            <a:endParaRPr lang="en-GB" dirty="0">
              <a:hlinkClick r:id="rId3"/>
            </a:endParaRPr>
          </a:p>
          <a:p>
            <a:pPr marL="0" indent="0">
              <a:buNone/>
            </a:pPr>
            <a:r>
              <a:rPr lang="en-GB" dirty="0"/>
              <a:t>Create a new version that is just about jobs in networking.</a:t>
            </a:r>
          </a:p>
          <a:p>
            <a:pPr marL="0" indent="0">
              <a:buNone/>
            </a:pPr>
            <a:r>
              <a:rPr lang="en-GB" dirty="0"/>
              <a:t>Use  </a:t>
            </a:r>
            <a:r>
              <a:rPr lang="en-GB" dirty="0">
                <a:hlinkClick r:id="rId4"/>
              </a:rPr>
              <a:t>https://</a:t>
            </a:r>
            <a:r>
              <a:rPr lang="en-GB" dirty="0" err="1">
                <a:hlinkClick r:id="rId4"/>
              </a:rPr>
              <a:t>www.careeronestop.org</a:t>
            </a:r>
            <a:r>
              <a:rPr lang="en-GB" dirty="0">
                <a:hlinkClick r:id="rId4"/>
              </a:rPr>
              <a:t>/Videos/</a:t>
            </a:r>
            <a:r>
              <a:rPr lang="en-GB" dirty="0" err="1">
                <a:hlinkClick r:id="rId4"/>
              </a:rPr>
              <a:t>CareerVideos</a:t>
            </a:r>
            <a:r>
              <a:rPr lang="en-GB" dirty="0">
                <a:hlinkClick r:id="rId4"/>
              </a:rPr>
              <a:t>/career-</a:t>
            </a:r>
            <a:r>
              <a:rPr lang="en-GB" dirty="0" err="1">
                <a:hlinkClick r:id="rId4"/>
              </a:rPr>
              <a:t>videos.aspx</a:t>
            </a:r>
            <a:endParaRPr lang="en-GB" dirty="0"/>
          </a:p>
          <a:p>
            <a:pPr marL="0" indent="0">
              <a:buNone/>
            </a:pPr>
            <a:r>
              <a:rPr lang="en-GB" dirty="0">
                <a:hlinkClick r:id="rId5"/>
              </a:rPr>
              <a:t>https://</a:t>
            </a:r>
            <a:r>
              <a:rPr lang="en-GB" dirty="0" err="1">
                <a:hlinkClick r:id="rId5"/>
              </a:rPr>
              <a:t>www.jazznetworks.com</a:t>
            </a:r>
            <a:r>
              <a:rPr lang="en-GB" dirty="0">
                <a:hlinkClick r:id="rId5"/>
              </a:rPr>
              <a:t>/careers/</a:t>
            </a:r>
            <a:endParaRPr lang="en-GB" dirty="0"/>
          </a:p>
          <a:p>
            <a:pPr marL="0" indent="0">
              <a:buNone/>
            </a:pPr>
            <a:r>
              <a:rPr lang="en-GB" u="sng" dirty="0">
                <a:hlinkClick r:id="rId6"/>
              </a:rPr>
              <a:t>https://</a:t>
            </a:r>
            <a:r>
              <a:rPr lang="en-GB" u="sng" dirty="0" err="1">
                <a:hlinkClick r:id="rId6"/>
              </a:rPr>
              <a:t>www.firstcareers.co.uk</a:t>
            </a:r>
            <a:r>
              <a:rPr lang="en-GB" u="sng" dirty="0">
                <a:hlinkClick r:id="rId6"/>
              </a:rPr>
              <a:t>/subjects/</a:t>
            </a:r>
            <a:r>
              <a:rPr lang="en-GB" u="sng" dirty="0" err="1">
                <a:hlinkClick r:id="rId6"/>
              </a:rPr>
              <a:t>ict</a:t>
            </a:r>
            <a:r>
              <a:rPr lang="en-GB" u="sng" dirty="0">
                <a:hlinkClick r:id="rId6"/>
              </a:rPr>
              <a:t>/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To give you ideas on the jobs involved.</a:t>
            </a:r>
          </a:p>
        </p:txBody>
      </p:sp>
    </p:spTree>
    <p:extLst>
      <p:ext uri="{BB962C8B-B14F-4D97-AF65-F5344CB8AC3E}">
        <p14:creationId xmlns:p14="http://schemas.microsoft.com/office/powerpoint/2010/main" val="1835170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C054A-26F3-430A-B0BC-5CD8C180A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Careers – IT professional careers talk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B58227-8934-4FE4-80AC-64CC22826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F0D160-B42B-4446-BD7C-78262571D40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latin typeface="+mn-lt"/>
              </a:rPr>
              <a:t>Activity idea  </a:t>
            </a:r>
          </a:p>
          <a:p>
            <a:r>
              <a:rPr lang="en-GB" dirty="0">
                <a:latin typeface="+mn-lt"/>
              </a:rPr>
              <a:t>Plan the questions that students will ask</a:t>
            </a:r>
          </a:p>
          <a:p>
            <a:r>
              <a:rPr lang="en-GB" dirty="0">
                <a:latin typeface="+mn-lt"/>
              </a:rPr>
              <a:t>What will student’s get out of it?</a:t>
            </a:r>
          </a:p>
          <a:p>
            <a:r>
              <a:rPr lang="en-GB" dirty="0">
                <a:latin typeface="+mn-lt"/>
              </a:rPr>
              <a:t>Why do these things go wrong?</a:t>
            </a:r>
          </a:p>
          <a:p>
            <a:r>
              <a:rPr lang="en-GB" dirty="0">
                <a:latin typeface="+mn-lt"/>
              </a:rPr>
              <a:t>Toolkit for evaluation?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8928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381FD-D9BD-4749-A360-510B3A721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Apprenticeships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BD578C-F1B5-4B0F-9F34-F0D54D9E6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0C8454-6144-41DC-B995-8168D1CD0D4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Look up apprenticeships in IT and produce a presentation on it e.g. </a:t>
            </a:r>
            <a:r>
              <a:rPr lang="en-GB" u="sng" dirty="0">
                <a:hlinkClick r:id="rId2"/>
              </a:rPr>
              <a:t>https://</a:t>
            </a:r>
            <a:r>
              <a:rPr lang="en-GB" u="sng" dirty="0" err="1">
                <a:hlinkClick r:id="rId2"/>
              </a:rPr>
              <a:t>targetcareers.co.uk</a:t>
            </a:r>
            <a:r>
              <a:rPr lang="en-GB" u="sng" dirty="0">
                <a:hlinkClick r:id="rId2"/>
              </a:rPr>
              <a:t>/career-sectors/it-and-technology/1033124-what-its-like-to-do-a-technology-apprenticeship</a:t>
            </a:r>
            <a:endParaRPr lang="en-GB" dirty="0"/>
          </a:p>
          <a:p>
            <a:r>
              <a:rPr lang="en-GB" dirty="0"/>
              <a:t>Find a person who is an apprentice and interview them</a:t>
            </a:r>
          </a:p>
          <a:p>
            <a:r>
              <a:rPr lang="en-GB" dirty="0"/>
              <a:t>Look at the </a:t>
            </a:r>
            <a:r>
              <a:rPr lang="en-GB" dirty="0">
                <a:hlinkClick r:id="rId3"/>
              </a:rPr>
              <a:t>map of career pathways </a:t>
            </a:r>
            <a:r>
              <a:rPr lang="en-GB" dirty="0"/>
              <a:t>for apprenticeships in IT and redesign it to be useful in schools.</a:t>
            </a:r>
          </a:p>
        </p:txBody>
      </p:sp>
    </p:spTree>
    <p:extLst>
      <p:ext uri="{BB962C8B-B14F-4D97-AF65-F5344CB8AC3E}">
        <p14:creationId xmlns:p14="http://schemas.microsoft.com/office/powerpoint/2010/main" val="4143345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BD5A4-B272-4768-8199-A05359C9E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Studies - Projects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8D6A2-A8C3-43B7-A748-3B1B794FD4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9662" y="1979612"/>
            <a:ext cx="8010525" cy="45031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dirty="0">
                <a:latin typeface="+mn-lt"/>
              </a:rPr>
              <a:t>Who would like to</a:t>
            </a:r>
          </a:p>
          <a:p>
            <a:r>
              <a:rPr lang="en-GB" sz="2800" dirty="0">
                <a:latin typeface="+mn-lt"/>
              </a:rPr>
              <a:t>borrow binary boxes?</a:t>
            </a:r>
          </a:p>
          <a:p>
            <a:r>
              <a:rPr lang="en-GB" sz="2800" dirty="0">
                <a:latin typeface="+mn-lt"/>
              </a:rPr>
              <a:t>trial packet tracer?</a:t>
            </a:r>
          </a:p>
          <a:p>
            <a:r>
              <a:rPr lang="en-GB" sz="2800" dirty="0">
                <a:latin typeface="+mn-lt"/>
              </a:rPr>
              <a:t>trial Duncan’s scratch activities?</a:t>
            </a:r>
          </a:p>
          <a:p>
            <a:r>
              <a:rPr lang="en-GB" sz="2800" dirty="0">
                <a:latin typeface="+mn-lt"/>
              </a:rPr>
              <a:t>trial packet attack?</a:t>
            </a:r>
          </a:p>
          <a:p>
            <a:r>
              <a:rPr lang="en-GB" sz="2800" dirty="0">
                <a:latin typeface="+mn-lt"/>
              </a:rPr>
              <a:t>trial other shared resources?</a:t>
            </a:r>
          </a:p>
          <a:p>
            <a:r>
              <a:rPr lang="en-GB" sz="2800" dirty="0">
                <a:latin typeface="+mn-lt"/>
              </a:rPr>
              <a:t>trial careers material?</a:t>
            </a:r>
          </a:p>
          <a:p>
            <a:r>
              <a:rPr lang="en-GB" sz="2800" dirty="0">
                <a:latin typeface="+mn-lt"/>
              </a:rPr>
              <a:t>get Jane to try and get you an industry contact!</a:t>
            </a:r>
          </a:p>
          <a:p>
            <a:pPr marL="0" indent="0">
              <a:buNone/>
            </a:pPr>
            <a:endParaRPr lang="en-GB" sz="2800" dirty="0">
              <a:latin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9CE7AA-3BAA-460C-9448-3FA0DE4A4967}"/>
              </a:ext>
            </a:extLst>
          </p:cNvPr>
          <p:cNvSpPr/>
          <p:nvPr/>
        </p:nvSpPr>
        <p:spPr>
          <a:xfrm>
            <a:off x="8248650" y="3307865"/>
            <a:ext cx="36147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Would you like to pair up to share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planning workload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pupil work across schools?</a:t>
            </a:r>
          </a:p>
        </p:txBody>
      </p:sp>
    </p:spTree>
    <p:extLst>
      <p:ext uri="{BB962C8B-B14F-4D97-AF65-F5344CB8AC3E}">
        <p14:creationId xmlns:p14="http://schemas.microsoft.com/office/powerpoint/2010/main" val="3802728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944545"/>
            <a:ext cx="10515600" cy="895350"/>
          </a:xfrm>
        </p:spPr>
        <p:txBody>
          <a:bodyPr/>
          <a:lstStyle/>
          <a:p>
            <a:r>
              <a:rPr lang="en-GB" dirty="0"/>
              <a:t>Objectives of this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6250" y="1839895"/>
            <a:ext cx="11715750" cy="51625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With regard to teaching networks in KS3-</a:t>
            </a:r>
            <a:r>
              <a:rPr lang="en-GB" sz="3600" dirty="0" err="1"/>
              <a:t>KS5</a:t>
            </a:r>
            <a:r>
              <a:rPr lang="en-GB" sz="3600" dirty="0"/>
              <a:t>:</a:t>
            </a:r>
          </a:p>
          <a:p>
            <a:r>
              <a:rPr lang="en-GB" sz="3600" dirty="0"/>
              <a:t>Reviewed pedagogy, misconceptions and threshold concepts </a:t>
            </a:r>
          </a:p>
          <a:p>
            <a:r>
              <a:rPr lang="en-GB" sz="3600" dirty="0"/>
              <a:t>Know a range of career resources</a:t>
            </a:r>
          </a:p>
          <a:p>
            <a:r>
              <a:rPr lang="en-GB" sz="3600" dirty="0"/>
              <a:t>Decided (or started to decide) what to trial (or not) in teaching networks next term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21108" y="944545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>
                <a:solidFill>
                  <a:schemeClr val="bg1">
                    <a:lumMod val="75000"/>
                  </a:schemeClr>
                </a:solidFill>
              </a:rPr>
              <a:t>Handout 1</a:t>
            </a:r>
          </a:p>
        </p:txBody>
      </p:sp>
    </p:spTree>
    <p:extLst>
      <p:ext uri="{BB962C8B-B14F-4D97-AF65-F5344CB8AC3E}">
        <p14:creationId xmlns:p14="http://schemas.microsoft.com/office/powerpoint/2010/main" val="42722250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60D94-1219-42F5-ABE9-59274BA62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Labour Market Information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DAA150-041E-498D-B7D9-B22DFC572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A101CE-A0AB-4A88-AD77-E145E7CB59F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Draw pupils (and parents) attention to Labour Market Information. </a:t>
            </a:r>
          </a:p>
          <a:p>
            <a:r>
              <a:rPr lang="en-GB" dirty="0">
                <a:hlinkClick r:id="rId2"/>
              </a:rPr>
              <a:t>https://</a:t>
            </a:r>
            <a:r>
              <a:rPr lang="en-GB" dirty="0" err="1">
                <a:hlinkClick r:id="rId2"/>
              </a:rPr>
              <a:t>www.supportinginspiration.org.uk</a:t>
            </a:r>
            <a:r>
              <a:rPr lang="en-GB" dirty="0">
                <a:hlinkClick r:id="rId2"/>
              </a:rPr>
              <a:t>/entry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68076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3554</TotalTime>
  <Words>1232</Words>
  <Application>Microsoft Office PowerPoint</Application>
  <PresentationFormat>Widescreen</PresentationFormat>
  <Paragraphs>143</Paragraphs>
  <Slides>17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TechPathways  Teaching Networks</vt:lpstr>
      <vt:lpstr>Objectives of this session</vt:lpstr>
      <vt:lpstr>Instructional Approaches </vt:lpstr>
      <vt:lpstr>Show and tell - other resources</vt:lpstr>
      <vt:lpstr>Careers - Carousel </vt:lpstr>
      <vt:lpstr>Careers – Network jobs?</vt:lpstr>
      <vt:lpstr>Careers – make a more interesting resource</vt:lpstr>
      <vt:lpstr>Careers – Sainsbury’s selling jobs</vt:lpstr>
      <vt:lpstr>Careers – why networks are relevant to all tech jobs</vt:lpstr>
      <vt:lpstr>Careers - top trumps</vt:lpstr>
      <vt:lpstr>Careers – make a poster</vt:lpstr>
      <vt:lpstr>Careers – make a leaflet</vt:lpstr>
      <vt:lpstr>Careers – IT professional careers talk</vt:lpstr>
      <vt:lpstr>Apprenticeships </vt:lpstr>
      <vt:lpstr>Case Studies - Projects</vt:lpstr>
      <vt:lpstr>Objectives of this session</vt:lpstr>
      <vt:lpstr>Labour Market Information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Jane Lisa Waite</cp:lastModifiedBy>
  <cp:revision>182</cp:revision>
  <cp:lastPrinted>2019-06-27T15:37:46Z</cp:lastPrinted>
  <dcterms:created xsi:type="dcterms:W3CDTF">2016-10-31T22:10:00Z</dcterms:created>
  <dcterms:modified xsi:type="dcterms:W3CDTF">2020-03-04T12:52:28Z</dcterms:modified>
</cp:coreProperties>
</file>