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8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18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isaaccomputerscience.org/topics/" TargetMode="Externa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he Chocolate…"/>
          <p:cNvSpPr txBox="1"/>
          <p:nvPr>
            <p:ph type="ctrTitle"/>
          </p:nvPr>
        </p:nvSpPr>
        <p:spPr>
          <a:xfrm>
            <a:off x="1270000" y="1881838"/>
            <a:ext cx="10464800" cy="3302001"/>
          </a:xfrm>
          <a:prstGeom prst="rect">
            <a:avLst/>
          </a:prstGeom>
        </p:spPr>
        <p:txBody>
          <a:bodyPr/>
          <a:lstStyle/>
          <a:p>
            <a:pPr/>
            <a:r>
              <a:t>The Chocolate</a:t>
            </a:r>
          </a:p>
          <a:p>
            <a:pPr/>
            <a:r>
              <a:t>Turing Machine</a:t>
            </a:r>
          </a:p>
        </p:txBody>
      </p:sp>
      <p:sp>
        <p:nvSpPr>
          <p:cNvPr id="120" name="Paul Curzon…"/>
          <p:cNvSpPr txBox="1"/>
          <p:nvPr>
            <p:ph type="subTitle" sz="quarter" idx="1"/>
          </p:nvPr>
        </p:nvSpPr>
        <p:spPr>
          <a:xfrm>
            <a:off x="1270000" y="7083717"/>
            <a:ext cx="10464800" cy="2295947"/>
          </a:xfrm>
          <a:prstGeom prst="rect">
            <a:avLst/>
          </a:prstGeom>
        </p:spPr>
        <p:txBody>
          <a:bodyPr/>
          <a:lstStyle/>
          <a:p>
            <a:pPr defTabSz="519937">
              <a:defRPr sz="3293"/>
            </a:pPr>
            <a:r>
              <a:t>Paul Curzon</a:t>
            </a:r>
          </a:p>
          <a:p>
            <a:pPr defTabSz="519937">
              <a:defRPr sz="3293"/>
            </a:pPr>
            <a:r>
              <a:t>Queen Mary University of London</a:t>
            </a:r>
          </a:p>
          <a:p>
            <a:pPr defTabSz="519937">
              <a:defRPr sz="3293"/>
            </a:pPr>
          </a:p>
          <a:p>
            <a:pPr defTabSz="519937">
              <a:defRPr sz="4450">
                <a:latin typeface="+mn-lt"/>
                <a:ea typeface="+mn-ea"/>
                <a:cs typeface="+mn-cs"/>
                <a:sym typeface="Helvetica Neue Medium"/>
              </a:defRPr>
            </a:pPr>
            <a:r>
              <a:t>Twitter: @cs4fn</a:t>
            </a:r>
          </a:p>
        </p:txBody>
      </p:sp>
      <p:pic>
        <p:nvPicPr>
          <p:cNvPr id="121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11185" y="281938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6400" y="167638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333290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916411" y="-2846158"/>
            <a:ext cx="1381924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916411" y="998000"/>
            <a:ext cx="138192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WHAT IS A TURING MACHINE?"/>
          <p:cNvSpPr txBox="1"/>
          <p:nvPr>
            <p:ph type="title"/>
          </p:nvPr>
        </p:nvSpPr>
        <p:spPr>
          <a:xfrm>
            <a:off x="952500" y="3179953"/>
            <a:ext cx="11099800" cy="2159001"/>
          </a:xfrm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WHAT IS A TURING MACHINE?</a:t>
            </a:r>
          </a:p>
        </p:txBody>
      </p:sp>
      <p:pic>
        <p:nvPicPr>
          <p:cNvPr id="128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916411" y="-2846158"/>
            <a:ext cx="1381924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916411" y="998000"/>
            <a:ext cx="138192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 Turing Machine is a simple model of comput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9044">
              <a:defRPr sz="6560"/>
            </a:lvl1pPr>
          </a:lstStyle>
          <a:p>
            <a:pPr/>
            <a:r>
              <a:t>A Turing Machine is a simple model of computation</a:t>
            </a:r>
          </a:p>
        </p:txBody>
      </p:sp>
      <p:sp>
        <p:nvSpPr>
          <p:cNvPr id="135" name="It captures the essence of computation, so what computers can do.…"/>
          <p:cNvSpPr txBox="1"/>
          <p:nvPr>
            <p:ph type="body" idx="1"/>
          </p:nvPr>
        </p:nvSpPr>
        <p:spPr>
          <a:xfrm>
            <a:off x="952500" y="2244129"/>
            <a:ext cx="11099800" cy="6633171"/>
          </a:xfrm>
          <a:prstGeom prst="rect">
            <a:avLst/>
          </a:prstGeom>
        </p:spPr>
        <p:txBody>
          <a:bodyPr/>
          <a:lstStyle/>
          <a:p>
            <a:pPr/>
            <a:r>
              <a:t>It </a:t>
            </a:r>
            <a:r>
              <a:rPr b="1"/>
              <a:t>captures the essence of computation</a:t>
            </a:r>
            <a:r>
              <a:t>, so what computers can do.</a:t>
            </a:r>
          </a:p>
          <a:p>
            <a:pPr/>
            <a:r>
              <a:t>A Turing machine can do any computation that any computer can do, now or in the future (just not as fast!)</a:t>
            </a:r>
          </a:p>
          <a:p>
            <a:pPr/>
            <a:r>
              <a:t>Created before a working computer existed</a:t>
            </a:r>
          </a:p>
          <a:p>
            <a:pPr/>
            <a:r>
              <a:t>Each Turing Machine does one fixed job like a gadget with an embedded, fixed program</a:t>
            </a:r>
          </a:p>
          <a:p>
            <a:pPr/>
            <a:r>
              <a:t>Turing imagined a human ‘computer’ slavishly working it</a:t>
            </a:r>
          </a:p>
        </p:txBody>
      </p:sp>
      <p:pic>
        <p:nvPicPr>
          <p:cNvPr id="136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What does a Turing Machine consist of?…"/>
          <p:cNvSpPr txBox="1"/>
          <p:nvPr>
            <p:ph type="title"/>
          </p:nvPr>
        </p:nvSpPr>
        <p:spPr>
          <a:xfrm>
            <a:off x="327484" y="1435100"/>
            <a:ext cx="4833409" cy="7062937"/>
          </a:xfrm>
          <a:prstGeom prst="rect">
            <a:avLst/>
          </a:prstGeom>
        </p:spPr>
        <p:txBody>
          <a:bodyPr/>
          <a:lstStyle/>
          <a:p>
            <a:pPr defTabSz="467359">
              <a:defRPr sz="6400"/>
            </a:pPr>
            <a:r>
              <a:t>What does a Turing Machine consist of?</a:t>
            </a:r>
          </a:p>
          <a:p>
            <a:pPr defTabSz="467359">
              <a:defRPr sz="6400"/>
            </a:pPr>
          </a:p>
          <a:p>
            <a:pPr defTabSz="467359">
              <a:defRPr sz="6400"/>
            </a:pPr>
            <a:r>
              <a:t>Make it from chocolate</a:t>
            </a:r>
          </a:p>
        </p:txBody>
      </p:sp>
      <p:pic>
        <p:nvPicPr>
          <p:cNvPr id="141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6802" y="204126"/>
            <a:ext cx="1845047" cy="4777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945959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44188" y="255478"/>
            <a:ext cx="2879353" cy="426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AddUnaryAtStartTuringMachine.pdf" descr="AddUnaryAtStartTuringMachin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07961" y="-1"/>
            <a:ext cx="6069288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It consists of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It consists of…</a:t>
            </a:r>
          </a:p>
        </p:txBody>
      </p:sp>
      <p:sp>
        <p:nvSpPr>
          <p:cNvPr id="147" name="An infinite tape (its memory) containing symbols…"/>
          <p:cNvSpPr txBox="1"/>
          <p:nvPr>
            <p:ph type="body" idx="1"/>
          </p:nvPr>
        </p:nvSpPr>
        <p:spPr>
          <a:xfrm>
            <a:off x="952500" y="2102792"/>
            <a:ext cx="11099800" cy="6774508"/>
          </a:xfrm>
          <a:prstGeom prst="rect">
            <a:avLst/>
          </a:prstGeom>
        </p:spPr>
        <p:txBody>
          <a:bodyPr/>
          <a:lstStyle/>
          <a:p>
            <a:pPr marL="337820" indent="-337820" defTabSz="443991">
              <a:spcBef>
                <a:spcPts val="3100"/>
              </a:spcBef>
              <a:defRPr sz="2432"/>
            </a:pPr>
            <a:r>
              <a:t>An infinite tape (its </a:t>
            </a:r>
            <a:r>
              <a:rPr b="1"/>
              <a:t>memory</a:t>
            </a:r>
            <a:r>
              <a:t>) containing symbols</a:t>
            </a:r>
          </a:p>
          <a:p>
            <a:pPr marL="337820" indent="-337820" defTabSz="443991">
              <a:spcBef>
                <a:spcPts val="3100"/>
              </a:spcBef>
              <a:defRPr sz="2432"/>
            </a:pPr>
            <a:r>
              <a:t>Symbols that can be written on to the tape (eg 0, 1)</a:t>
            </a:r>
          </a:p>
          <a:p>
            <a:pPr marL="337820" indent="-337820" defTabSz="443991">
              <a:spcBef>
                <a:spcPts val="3100"/>
              </a:spcBef>
              <a:defRPr sz="2432"/>
            </a:pPr>
            <a:r>
              <a:t>Symbols that can appear on the original tape, including a BLANK symbol</a:t>
            </a:r>
          </a:p>
          <a:p>
            <a:pPr marL="337820" indent="-337820" defTabSz="443991">
              <a:spcBef>
                <a:spcPts val="3100"/>
              </a:spcBef>
              <a:defRPr sz="2432"/>
            </a:pPr>
            <a:r>
              <a:t>A read/write head (the one point it can change values)</a:t>
            </a:r>
          </a:p>
          <a:p>
            <a:pPr marL="337820" indent="-337820" defTabSz="443991">
              <a:spcBef>
                <a:spcPts val="3100"/>
              </a:spcBef>
              <a:defRPr sz="2432"/>
            </a:pPr>
            <a:r>
              <a:t>A finite set of possible states.</a:t>
            </a:r>
          </a:p>
          <a:p>
            <a:pPr marL="337820" indent="-337820" defTabSz="443991">
              <a:spcBef>
                <a:spcPts val="3100"/>
              </a:spcBef>
              <a:defRPr sz="2432"/>
            </a:pPr>
            <a:r>
              <a:t>A state register (to keep track of the state)</a:t>
            </a:r>
          </a:p>
          <a:p>
            <a:pPr lvl="1" marL="675640" indent="-337820" defTabSz="443991">
              <a:spcBef>
                <a:spcPts val="3100"/>
              </a:spcBef>
              <a:defRPr sz="2432"/>
            </a:pPr>
            <a:r>
              <a:t>The current state from a fixed set (its “state of mind”)</a:t>
            </a:r>
          </a:p>
          <a:p>
            <a:pPr lvl="1" marL="675640" indent="-337820" defTabSz="443991">
              <a:spcBef>
                <a:spcPts val="3100"/>
              </a:spcBef>
              <a:defRPr sz="2432"/>
            </a:pPr>
            <a:r>
              <a:t>A START state and a STOP state (if the machine enters this state it stops)</a:t>
            </a:r>
          </a:p>
          <a:p>
            <a:pPr marL="337820" indent="-337820" defTabSz="443991">
              <a:spcBef>
                <a:spcPts val="3100"/>
              </a:spcBef>
              <a:defRPr sz="2432"/>
            </a:pPr>
            <a:r>
              <a:t>A finite table of instructions (the </a:t>
            </a:r>
            <a:r>
              <a:rPr b="1"/>
              <a:t>program</a:t>
            </a:r>
            <a:r>
              <a:t>) </a:t>
            </a:r>
          </a:p>
        </p:txBody>
      </p:sp>
      <p:pic>
        <p:nvPicPr>
          <p:cNvPr id="148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Input-Out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Input-Output</a:t>
            </a:r>
          </a:p>
        </p:txBody>
      </p:sp>
      <p:sp>
        <p:nvSpPr>
          <p:cNvPr id="153" name="You can think of a Turing Machine as following the input-process-output pattern…"/>
          <p:cNvSpPr txBox="1"/>
          <p:nvPr>
            <p:ph type="body" idx="1"/>
          </p:nvPr>
        </p:nvSpPr>
        <p:spPr>
          <a:xfrm>
            <a:off x="952500" y="2840811"/>
            <a:ext cx="11099800" cy="60364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You can think of a Turing Machine as following the input-process-output pattern</a:t>
            </a:r>
          </a:p>
          <a:p>
            <a:pPr/>
            <a:r>
              <a:t>INPUT: the initial tape</a:t>
            </a:r>
          </a:p>
          <a:p>
            <a:pPr/>
            <a:r>
              <a:t>PROCESS: the operation of the machine</a:t>
            </a:r>
          </a:p>
          <a:p>
            <a:pPr/>
            <a:r>
              <a:t>OUTPUT: the final tape once it STOPs</a:t>
            </a:r>
          </a:p>
        </p:txBody>
      </p:sp>
      <p:pic>
        <p:nvPicPr>
          <p:cNvPr id="154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Health Wa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Health Warning</a:t>
            </a:r>
          </a:p>
        </p:txBody>
      </p:sp>
      <p:sp>
        <p:nvSpPr>
          <p:cNvPr id="159" name="The details of how a Turing Machine is described can vary in lots of small ways that have no real bearing on what it does……"/>
          <p:cNvSpPr txBox="1"/>
          <p:nvPr>
            <p:ph type="body" idx="1"/>
          </p:nvPr>
        </p:nvSpPr>
        <p:spPr>
          <a:xfrm>
            <a:off x="952500" y="2201333"/>
            <a:ext cx="11099800" cy="6286501"/>
          </a:xfrm>
          <a:prstGeom prst="rect">
            <a:avLst/>
          </a:prstGeom>
        </p:spPr>
        <p:txBody>
          <a:bodyPr/>
          <a:lstStyle/>
          <a:p>
            <a:pPr/>
            <a:r>
              <a:t>The details of how a Turing Machine is described can vary in lots of small ways that have no real bearing on what it does…</a:t>
            </a:r>
          </a:p>
          <a:p>
            <a:pPr lvl="2"/>
            <a:r>
              <a:t>eg </a:t>
            </a:r>
          </a:p>
          <a:p>
            <a:pPr lvl="3"/>
            <a:r>
              <a:t>the tape may be infinite in both directions OR just in one…</a:t>
            </a:r>
          </a:p>
          <a:p>
            <a:pPr lvl="3"/>
            <a:r>
              <a:t>the tape may move OR the head may move</a:t>
            </a:r>
          </a:p>
          <a:p>
            <a:pPr/>
            <a:r>
              <a:t>CHECK EXACTLY WHAT YOUR EXAM BOARD EXPECTS</a:t>
            </a:r>
          </a:p>
        </p:txBody>
      </p:sp>
      <p:pic>
        <p:nvPicPr>
          <p:cNvPr id="160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IN PRACTICE"/>
          <p:cNvSpPr txBox="1"/>
          <p:nvPr>
            <p:ph type="title"/>
          </p:nvPr>
        </p:nvSpPr>
        <p:spPr>
          <a:xfrm>
            <a:off x="952500" y="3179953"/>
            <a:ext cx="11099800" cy="2159001"/>
          </a:xfrm>
          <a:prstGeom prst="rect">
            <a:avLst/>
          </a:prstGeom>
        </p:spPr>
        <p:txBody>
          <a:bodyPr/>
          <a:lstStyle/>
          <a:p>
            <a:pPr/>
            <a:r>
              <a:t>IN PRACTICE</a:t>
            </a:r>
          </a:p>
        </p:txBody>
      </p:sp>
      <p:pic>
        <p:nvPicPr>
          <p:cNvPr id="165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37496" y="-2539426"/>
            <a:ext cx="1381924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37496" y="1304732"/>
            <a:ext cx="138192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Made of chocolat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Made of chocolate?</a:t>
            </a:r>
          </a:p>
        </p:txBody>
      </p:sp>
      <p:sp>
        <p:nvSpPr>
          <p:cNvPr id="172" name="It is a mathematical model but it can be thought of as an actual machine you can build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It is a mathematical model but it can be thought of as an actual machine you can build.</a:t>
            </a:r>
          </a:p>
          <a:p>
            <a:pPr/>
            <a:r>
              <a:t>Computation can happen anywhere…not just on silicon</a:t>
            </a:r>
          </a:p>
          <a:p>
            <a:pPr/>
            <a:r>
              <a:t>Computation is about manipulating symbols</a:t>
            </a:r>
          </a:p>
          <a:p>
            <a:pPr lvl="1"/>
            <a:r>
              <a:t>Symbols can be anything</a:t>
            </a:r>
          </a:p>
          <a:p>
            <a:pPr/>
            <a:r>
              <a:t>My version is made of chocolate…</a:t>
            </a:r>
          </a:p>
        </p:txBody>
      </p:sp>
      <p:pic>
        <p:nvPicPr>
          <p:cNvPr id="173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Number Represent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72516">
              <a:defRPr sz="7840"/>
            </a:lvl1pPr>
          </a:lstStyle>
          <a:p>
            <a:pPr/>
            <a:r>
              <a:t>Number Representation</a:t>
            </a:r>
          </a:p>
        </p:txBody>
      </p:sp>
      <p:sp>
        <p:nvSpPr>
          <p:cNvPr id="178" name="We need a way to represent number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need a way to represent numbers</a:t>
            </a:r>
          </a:p>
          <a:p>
            <a:pPr/>
            <a:r>
              <a:t>We can use ANY representation we like</a:t>
            </a:r>
          </a:p>
          <a:p>
            <a:pPr/>
            <a:r>
              <a:t>To keep our first program simple we will use the earliest number representation used by ancient shepherds to count goats! UNARY</a:t>
            </a:r>
          </a:p>
          <a:p>
            <a:pPr lvl="1"/>
            <a:r>
              <a:t>eg 5 is represented as ooooo</a:t>
            </a:r>
          </a:p>
          <a:p>
            <a:pPr/>
            <a:r>
              <a:t>A more sophisticated program could use binary, base 10 or even roman numerals - just different tape symbols.</a:t>
            </a:r>
          </a:p>
        </p:txBody>
      </p:sp>
      <p:pic>
        <p:nvPicPr>
          <p:cNvPr id="179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o ADD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To ADD</a:t>
            </a:r>
          </a:p>
          <a:p>
            <a:pPr defTabSz="484886">
              <a:defRPr sz="6640"/>
            </a:pPr>
            <a:r>
              <a:t> two unary numbers…</a:t>
            </a:r>
          </a:p>
        </p:txBody>
      </p:sp>
      <p:sp>
        <p:nvSpPr>
          <p:cNvPr id="184" name="eg with a starting tape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eg with a starting tape:</a:t>
            </a:r>
          </a:p>
          <a:p>
            <a:pPr lvl="7" marL="0" indent="0">
              <a:buSzTx/>
              <a:buNone/>
            </a:pPr>
            <a:r>
              <a:t>                    …_oo_ooo_ _ _ …</a:t>
            </a:r>
          </a:p>
          <a:p>
            <a:pPr marL="635000" indent="-635000">
              <a:buSzPct val="100000"/>
              <a:buAutoNum type="arabicPeriod" startAt="1"/>
            </a:pPr>
            <a:r>
              <a:t>Blank the first symbol (at start of first number)</a:t>
            </a:r>
          </a:p>
          <a:p>
            <a:pPr marL="635000" indent="-635000">
              <a:buSzPct val="100000"/>
              <a:buAutoNum type="arabicPeriod" startAt="1"/>
            </a:pPr>
            <a:r>
              <a:t>Write an o symbol in the gap between the numbers</a:t>
            </a:r>
          </a:p>
          <a:p>
            <a:pPr/>
            <a:r>
              <a:t>Assumes the numbers are separated by a single blank</a:t>
            </a:r>
          </a:p>
        </p:txBody>
      </p:sp>
      <p:pic>
        <p:nvPicPr>
          <p:cNvPr id="185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An Instruction Table"/>
          <p:cNvSpPr txBox="1"/>
          <p:nvPr>
            <p:ph type="title"/>
          </p:nvPr>
        </p:nvSpPr>
        <p:spPr>
          <a:xfrm>
            <a:off x="952500" y="-321734"/>
            <a:ext cx="11099800" cy="2159001"/>
          </a:xfrm>
          <a:prstGeom prst="rect">
            <a:avLst/>
          </a:prstGeom>
        </p:spPr>
        <p:txBody>
          <a:bodyPr/>
          <a:lstStyle/>
          <a:p>
            <a:pPr/>
            <a:r>
              <a:t>An Instruction Table</a:t>
            </a:r>
          </a:p>
        </p:txBody>
      </p:sp>
      <p:graphicFrame>
        <p:nvGraphicFramePr>
          <p:cNvPr id="190" name="Table"/>
          <p:cNvGraphicFramePr/>
          <p:nvPr/>
        </p:nvGraphicFramePr>
        <p:xfrm>
          <a:off x="850900" y="1837266"/>
          <a:ext cx="5334000" cy="62865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{2708684C-4D16-4618-839F-0558EEFCDFE6}</a:tableStyleId>
              </a:tblPr>
              <a:tblGrid>
                <a:gridCol w="3058405"/>
                <a:gridCol w="1661791"/>
                <a:gridCol w="1378773"/>
                <a:gridCol w="1300780"/>
                <a:gridCol w="1843965"/>
                <a:gridCol w="1957683"/>
              </a:tblGrid>
              <a:tr h="1833562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COMMENT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CURRENT STATE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SYMBOL ON TAPE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WRITE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MOVE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NEW STATE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</a:tr>
              <a:tr h="183356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CONVERT START OF FIRST NUMBER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blipFill rotWithShape="1">
                      <a:blip r:embed="rId2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183356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FIND GAP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183356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OVERWRITE GAP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3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RED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5">
                        <a:hueOff val="-82419"/>
                        <a:satOff val="-9513"/>
                        <a:lumOff val="-1634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1" name="Arrow"/>
          <p:cNvSpPr/>
          <p:nvPr/>
        </p:nvSpPr>
        <p:spPr>
          <a:xfrm>
            <a:off x="8669204" y="4876800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2" name="Arrow"/>
          <p:cNvSpPr/>
          <p:nvPr/>
        </p:nvSpPr>
        <p:spPr>
          <a:xfrm>
            <a:off x="8669204" y="6603272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3" name="Arrow"/>
          <p:cNvSpPr/>
          <p:nvPr/>
        </p:nvSpPr>
        <p:spPr>
          <a:xfrm>
            <a:off x="8669204" y="8578387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Instruction Tables can be thought of as State Transition Diagram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08940">
              <a:defRPr sz="5600"/>
            </a:lvl1pPr>
          </a:lstStyle>
          <a:p>
            <a:pPr/>
            <a:r>
              <a:t>Instruction Tables can be thought of as State Transition Diagrams</a:t>
            </a:r>
          </a:p>
        </p:txBody>
      </p:sp>
      <p:pic>
        <p:nvPicPr>
          <p:cNvPr id="196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UnaryAddState Transition.pdf" descr="UnaryAddState Transition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005939" y="2570620"/>
            <a:ext cx="4992922" cy="5331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Make it from chocolate…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Make it from chocolate…</a:t>
            </a:r>
          </a:p>
          <a:p>
            <a:pPr defTabSz="484886">
              <a:defRPr sz="6640"/>
            </a:pPr>
            <a:r>
              <a:t>Or role play it…</a:t>
            </a:r>
          </a:p>
        </p:txBody>
      </p:sp>
      <p:sp>
        <p:nvSpPr>
          <p:cNvPr id="202" name="Have one person for each tape posi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Have one person for each tape position</a:t>
            </a:r>
          </a:p>
          <a:p>
            <a:pPr lvl="1"/>
            <a:r>
              <a:t>eg holding a sheet with the symbol at that tape position</a:t>
            </a:r>
          </a:p>
          <a:p>
            <a:pPr/>
            <a:r>
              <a:t>Someone else is the tape head</a:t>
            </a:r>
          </a:p>
          <a:p>
            <a:pPr/>
            <a:r>
              <a:t>A final person acts as the state </a:t>
            </a:r>
          </a:p>
          <a:p>
            <a:pPr lvl="1"/>
            <a:r>
              <a:t>different coloured hats for different states</a:t>
            </a:r>
          </a:p>
        </p:txBody>
      </p:sp>
      <p:pic>
        <p:nvPicPr>
          <p:cNvPr id="203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Another way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Another way</a:t>
            </a:r>
          </a:p>
          <a:p>
            <a:pPr defTabSz="484886">
              <a:defRPr sz="6640"/>
            </a:pPr>
            <a:r>
              <a:t>To ADD two unary numbers</a:t>
            </a:r>
          </a:p>
        </p:txBody>
      </p:sp>
      <p:sp>
        <p:nvSpPr>
          <p:cNvPr id="208" name="This time leaving it in the starting from the same posi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This time leaving it in the starting from the same position</a:t>
            </a:r>
          </a:p>
          <a:p>
            <a:pPr/>
            <a:r>
              <a:t>eg with a starting tape:</a:t>
            </a:r>
          </a:p>
          <a:p>
            <a:pPr lvl="7" marL="0" indent="0">
              <a:buSzTx/>
              <a:buNone/>
            </a:pPr>
            <a:r>
              <a:t>                    …_oo_ooo_ _ _ …</a:t>
            </a:r>
          </a:p>
          <a:p>
            <a:pPr marL="635000" indent="-635000">
              <a:buSzPct val="100000"/>
              <a:buAutoNum type="arabicPeriod" startAt="1"/>
            </a:pPr>
            <a:r>
              <a:t>Blank the LAST symbol (at end of second number) </a:t>
            </a:r>
          </a:p>
          <a:p>
            <a:pPr marL="635000" indent="-635000">
              <a:buSzPct val="100000"/>
              <a:buAutoNum type="arabicPeriod" startAt="1"/>
            </a:pPr>
            <a:r>
              <a:t>Write an o symbol in the gap</a:t>
            </a:r>
          </a:p>
          <a:p>
            <a:pPr/>
            <a:r>
              <a:t>Assumes the numbers are separated by a single blank</a:t>
            </a:r>
          </a:p>
        </p:txBody>
      </p:sp>
      <p:pic>
        <p:nvPicPr>
          <p:cNvPr id="209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nother way to do the same thing:…"/>
          <p:cNvSpPr txBox="1"/>
          <p:nvPr>
            <p:ph type="title"/>
          </p:nvPr>
        </p:nvSpPr>
        <p:spPr>
          <a:xfrm>
            <a:off x="952500" y="321336"/>
            <a:ext cx="11131550" cy="1515931"/>
          </a:xfrm>
          <a:prstGeom prst="rect">
            <a:avLst/>
          </a:prstGeom>
        </p:spPr>
        <p:txBody>
          <a:bodyPr/>
          <a:lstStyle/>
          <a:p>
            <a:pPr defTabSz="338835">
              <a:defRPr sz="4640"/>
            </a:pPr>
            <a:r>
              <a:t>Another way to do the same thing:</a:t>
            </a:r>
          </a:p>
          <a:p>
            <a:pPr defTabSz="338835">
              <a:defRPr sz="4640"/>
            </a:pPr>
            <a:r>
              <a:t>Adding to the other end of the number</a:t>
            </a:r>
          </a:p>
        </p:txBody>
      </p:sp>
      <p:graphicFrame>
        <p:nvGraphicFramePr>
          <p:cNvPr id="214" name="Table"/>
          <p:cNvGraphicFramePr/>
          <p:nvPr/>
        </p:nvGraphicFramePr>
        <p:xfrm>
          <a:off x="882650" y="2137833"/>
          <a:ext cx="5334001" cy="62865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{2708684C-4D16-4618-839F-0558EEFCDFE6}</a:tableStyleId>
              </a:tblPr>
              <a:tblGrid>
                <a:gridCol w="3058405"/>
                <a:gridCol w="1661791"/>
                <a:gridCol w="1378773"/>
                <a:gridCol w="1300780"/>
                <a:gridCol w="1843965"/>
                <a:gridCol w="1957683"/>
              </a:tblGrid>
              <a:tr h="916781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COMMENT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CURRENT STATE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SYMBOL ON TAPE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WRITE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MOVE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NEW STATE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</a:tr>
              <a:tr h="916781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TRAVERSING FIRST NUMBER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916781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blipFill rotWithShape="1">
                      <a:blip r:embed="rId2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PURPLE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6"/>
                    </a:solidFill>
                  </a:tcPr>
                </a:tc>
              </a:tr>
              <a:tr h="916781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TRAVERSING SECOND NUMBER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PURPLE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PURPLE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6"/>
                    </a:solidFill>
                  </a:tcPr>
                </a:tc>
              </a:tr>
              <a:tr h="916781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PURPLE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blipFill rotWithShape="1">
                      <a:blip r:embed="rId3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BLUE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1">
                        <a:lumOff val="16847"/>
                      </a:schemeClr>
                    </a:solidFill>
                  </a:tcPr>
                </a:tc>
              </a:tr>
              <a:tr h="916781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CONVERTING END OF
SECOND NUMBER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1">
                        <a:lumOff val="1684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BLUE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1684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blipFill rotWithShape="1">
                      <a:blip r:embed="rId4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916781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MOVING BACK TO GAP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916781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FILL GAP AND STOP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RED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5">
                        <a:hueOff val="-82419"/>
                        <a:satOff val="-9513"/>
                        <a:lumOff val="-1634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5" name="Arrow"/>
          <p:cNvSpPr/>
          <p:nvPr/>
        </p:nvSpPr>
        <p:spPr>
          <a:xfrm>
            <a:off x="8669204" y="3586228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6" name="Arrow"/>
          <p:cNvSpPr/>
          <p:nvPr/>
        </p:nvSpPr>
        <p:spPr>
          <a:xfrm>
            <a:off x="8669204" y="4575505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7" name="Arrow"/>
          <p:cNvSpPr/>
          <p:nvPr/>
        </p:nvSpPr>
        <p:spPr>
          <a:xfrm>
            <a:off x="8669204" y="5449953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8" name="Arrow"/>
          <p:cNvSpPr/>
          <p:nvPr/>
        </p:nvSpPr>
        <p:spPr>
          <a:xfrm flipH="1">
            <a:off x="8669204" y="6349801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9" name="Arrow"/>
          <p:cNvSpPr/>
          <p:nvPr/>
        </p:nvSpPr>
        <p:spPr>
          <a:xfrm flipH="1">
            <a:off x="8669204" y="7275049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0" name="Arrow"/>
          <p:cNvSpPr/>
          <p:nvPr/>
        </p:nvSpPr>
        <p:spPr>
          <a:xfrm flipH="1">
            <a:off x="8669204" y="8225697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1" name="Arrow"/>
          <p:cNvSpPr/>
          <p:nvPr/>
        </p:nvSpPr>
        <p:spPr>
          <a:xfrm flipH="1">
            <a:off x="8669204" y="9100145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Exercis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Exercises</a:t>
            </a:r>
          </a:p>
        </p:txBody>
      </p:sp>
      <p:sp>
        <p:nvSpPr>
          <p:cNvPr id="224" name="Work out a Turing Machine to Add 2 to a unary numb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50081" indent="-650081" defTabSz="368045">
              <a:spcBef>
                <a:spcPts val="2600"/>
              </a:spcBef>
              <a:buSzPct val="100000"/>
              <a:buAutoNum type="arabicPeriod" startAt="1"/>
              <a:defRPr sz="3275"/>
            </a:pPr>
            <a:r>
              <a:t>Work out a Turing Machine to Add 2 to a unary number</a:t>
            </a:r>
          </a:p>
          <a:p>
            <a:pPr lvl="1" marL="560069" indent="-280034" defTabSz="368045">
              <a:spcBef>
                <a:spcPts val="2600"/>
              </a:spcBef>
              <a:defRPr sz="3275"/>
            </a:pPr>
            <a:r>
              <a:t>It should add it to the right-hand end of the number leaving the number starting in the same place</a:t>
            </a:r>
          </a:p>
          <a:p>
            <a:pPr lvl="1" marL="560069" indent="-280034" defTabSz="368045">
              <a:spcBef>
                <a:spcPts val="2600"/>
              </a:spcBef>
              <a:defRPr sz="3275"/>
            </a:pPr>
            <a:r>
              <a:t>Extension …</a:t>
            </a:r>
          </a:p>
          <a:p>
            <a:pPr lvl="2" marL="840105" indent="-280034" defTabSz="368045">
              <a:spcBef>
                <a:spcPts val="2600"/>
              </a:spcBef>
              <a:defRPr sz="3275"/>
            </a:pPr>
            <a:r>
              <a:t>The Head should be left at the right hand end of the number, where it started.</a:t>
            </a:r>
          </a:p>
          <a:p>
            <a:pPr marL="650081" indent="-650081" defTabSz="368045">
              <a:spcBef>
                <a:spcPts val="2600"/>
              </a:spcBef>
              <a:buSzPct val="100000"/>
              <a:buAutoNum type="arabicPeriod" startAt="1"/>
              <a:defRPr sz="3275"/>
            </a:pPr>
            <a:r>
              <a:t>Work out a Turing Machine to DOUBLE a binary number</a:t>
            </a:r>
          </a:p>
          <a:p>
            <a:pPr lvl="1" marL="560069" indent="-280034" defTabSz="368045">
              <a:spcBef>
                <a:spcPts val="2600"/>
              </a:spcBef>
              <a:defRPr sz="3275"/>
            </a:pPr>
            <a:r>
              <a:t>The Machine can have three symbols (BLANK, 1 and 0)</a:t>
            </a:r>
          </a:p>
        </p:txBody>
      </p:sp>
      <p:pic>
        <p:nvPicPr>
          <p:cNvPr id="225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OLUTIONS"/>
          <p:cNvSpPr txBox="1"/>
          <p:nvPr>
            <p:ph type="title"/>
          </p:nvPr>
        </p:nvSpPr>
        <p:spPr>
          <a:xfrm>
            <a:off x="952500" y="3179953"/>
            <a:ext cx="11099800" cy="2159001"/>
          </a:xfrm>
          <a:prstGeom prst="rect">
            <a:avLst/>
          </a:prstGeom>
        </p:spPr>
        <p:txBody>
          <a:bodyPr/>
          <a:lstStyle/>
          <a:p>
            <a:pPr/>
            <a:r>
              <a:t>SOLUTIONS</a:t>
            </a:r>
          </a:p>
        </p:txBody>
      </p:sp>
      <p:pic>
        <p:nvPicPr>
          <p:cNvPr id="230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37496" y="-2539426"/>
            <a:ext cx="1381924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37496" y="1304732"/>
            <a:ext cx="138192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An Add 2 Instruction Table"/>
          <p:cNvSpPr txBox="1"/>
          <p:nvPr>
            <p:ph type="title"/>
          </p:nvPr>
        </p:nvSpPr>
        <p:spPr>
          <a:xfrm>
            <a:off x="952500" y="-321734"/>
            <a:ext cx="11099800" cy="2159001"/>
          </a:xfrm>
          <a:prstGeom prst="rect">
            <a:avLst/>
          </a:prstGeom>
        </p:spPr>
        <p:txBody>
          <a:bodyPr/>
          <a:lstStyle>
            <a:lvl1pPr defTabSz="514095">
              <a:defRPr sz="7040"/>
            </a:lvl1pPr>
          </a:lstStyle>
          <a:p>
            <a:pPr/>
            <a:r>
              <a:t>An Add 2 Instruction Table</a:t>
            </a:r>
          </a:p>
        </p:txBody>
      </p:sp>
      <p:graphicFrame>
        <p:nvGraphicFramePr>
          <p:cNvPr id="237" name="Table"/>
          <p:cNvGraphicFramePr/>
          <p:nvPr/>
        </p:nvGraphicFramePr>
        <p:xfrm>
          <a:off x="850900" y="1837266"/>
          <a:ext cx="5334000" cy="62865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{2708684C-4D16-4618-839F-0558EEFCDFE6}</a:tableStyleId>
              </a:tblPr>
              <a:tblGrid>
                <a:gridCol w="3058405"/>
                <a:gridCol w="1661791"/>
                <a:gridCol w="1378773"/>
                <a:gridCol w="1300780"/>
                <a:gridCol w="1843965"/>
                <a:gridCol w="1957683"/>
              </a:tblGrid>
              <a:tr h="1833562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COMMENT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CURRENT STATE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SYMBOL ON TAPE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WRITE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MOVE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NEW STATE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</a:tr>
              <a:tr h="183356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MOVE TO END 
OF NUMBER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183356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ADD 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blipFill rotWithShape="1">
                      <a:blip r:embed="rId2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183356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ADD ANOTHER 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3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RED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5">
                        <a:hueOff val="-82419"/>
                        <a:satOff val="-9513"/>
                        <a:lumOff val="-1634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8" name="Arrow"/>
          <p:cNvSpPr/>
          <p:nvPr/>
        </p:nvSpPr>
        <p:spPr>
          <a:xfrm>
            <a:off x="8669204" y="4699297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9" name="Arrow"/>
          <p:cNvSpPr/>
          <p:nvPr/>
        </p:nvSpPr>
        <p:spPr>
          <a:xfrm>
            <a:off x="8669204" y="6478854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0" name="Arrow"/>
          <p:cNvSpPr/>
          <p:nvPr/>
        </p:nvSpPr>
        <p:spPr>
          <a:xfrm>
            <a:off x="8669204" y="8466922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Add 2, returning to the start"/>
          <p:cNvSpPr txBox="1"/>
          <p:nvPr>
            <p:ph type="title"/>
          </p:nvPr>
        </p:nvSpPr>
        <p:spPr>
          <a:xfrm>
            <a:off x="984250" y="64510"/>
            <a:ext cx="11099800" cy="2159001"/>
          </a:xfrm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/>
            <a:r>
              <a:t>Add 2, returning to the start</a:t>
            </a:r>
          </a:p>
        </p:txBody>
      </p:sp>
      <p:graphicFrame>
        <p:nvGraphicFramePr>
          <p:cNvPr id="243" name="Table"/>
          <p:cNvGraphicFramePr/>
          <p:nvPr/>
        </p:nvGraphicFramePr>
        <p:xfrm>
          <a:off x="850900" y="2255260"/>
          <a:ext cx="5334001" cy="62865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{2708684C-4D16-4618-839F-0558EEFCDFE6}</a:tableStyleId>
              </a:tblPr>
              <a:tblGrid>
                <a:gridCol w="3058405"/>
                <a:gridCol w="1661791"/>
                <a:gridCol w="1378773"/>
                <a:gridCol w="1300780"/>
                <a:gridCol w="1843965"/>
                <a:gridCol w="1957683"/>
              </a:tblGrid>
              <a:tr h="122237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COMMENT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CURRENT STATE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SYMBOL ON TAPE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WRITE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MOVE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NEW STATE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MOVE TO END 
OF NUMBER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ADD 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blipFill rotWithShape="1">
                      <a:blip r:embed="rId2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ADD ANOTHER 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blipFill rotWithShape="1">
                      <a:blip r:embed="rId3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PURPLE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6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HEAD BACK TO START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PURPLE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WHITE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PURPLE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6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PURPLE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BROWN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RED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5">
                        <a:hueOff val="-82419"/>
                        <a:satOff val="-9513"/>
                        <a:lumOff val="-1634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4" name="Arrow"/>
          <p:cNvSpPr/>
          <p:nvPr/>
        </p:nvSpPr>
        <p:spPr>
          <a:xfrm>
            <a:off x="8669204" y="4176885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5" name="Arrow"/>
          <p:cNvSpPr/>
          <p:nvPr/>
        </p:nvSpPr>
        <p:spPr>
          <a:xfrm>
            <a:off x="8669204" y="5385395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6" name="Arrow"/>
          <p:cNvSpPr/>
          <p:nvPr/>
        </p:nvSpPr>
        <p:spPr>
          <a:xfrm flipH="1">
            <a:off x="8669204" y="6593904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7" name="Arrow"/>
          <p:cNvSpPr/>
          <p:nvPr/>
        </p:nvSpPr>
        <p:spPr>
          <a:xfrm flipH="1">
            <a:off x="8669204" y="7802414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8" name="Arrow"/>
          <p:cNvSpPr/>
          <p:nvPr/>
        </p:nvSpPr>
        <p:spPr>
          <a:xfrm>
            <a:off x="8669204" y="9010923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Binary Double, returning to the start…"/>
          <p:cNvSpPr txBox="1"/>
          <p:nvPr>
            <p:ph type="title"/>
          </p:nvPr>
        </p:nvSpPr>
        <p:spPr>
          <a:xfrm>
            <a:off x="952500" y="321336"/>
            <a:ext cx="11131550" cy="1515931"/>
          </a:xfrm>
          <a:prstGeom prst="rect">
            <a:avLst/>
          </a:prstGeom>
        </p:spPr>
        <p:txBody>
          <a:bodyPr/>
          <a:lstStyle/>
          <a:p>
            <a:pPr defTabSz="338835">
              <a:defRPr sz="4640"/>
            </a:pPr>
            <a:r>
              <a:t>Binary Double, returning to the start</a:t>
            </a:r>
          </a:p>
          <a:p>
            <a:pPr defTabSz="338835">
              <a:defRPr sz="4640"/>
            </a:pPr>
            <a:r>
              <a:t>(just add a 0 on the end!)</a:t>
            </a:r>
          </a:p>
        </p:txBody>
      </p:sp>
      <p:graphicFrame>
        <p:nvGraphicFramePr>
          <p:cNvPr id="251" name="Table"/>
          <p:cNvGraphicFramePr/>
          <p:nvPr/>
        </p:nvGraphicFramePr>
        <p:xfrm>
          <a:off x="850900" y="2263576"/>
          <a:ext cx="5334000" cy="62865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{2708684C-4D16-4618-839F-0558EEFCDFE6}</a:tableStyleId>
              </a:tblPr>
              <a:tblGrid>
                <a:gridCol w="3058405"/>
                <a:gridCol w="1661791"/>
                <a:gridCol w="1378773"/>
                <a:gridCol w="1300780"/>
                <a:gridCol w="1843965"/>
                <a:gridCol w="1957683"/>
              </a:tblGrid>
              <a:tr h="1047750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COMMENT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CURRENT STATE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SYMBOL ON TAPE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WRITE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MOVE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 sz="1800"/>
                      </a:pPr>
                      <a:r>
                        <a:rPr b="1" sz="2200">
                          <a:sym typeface="Helvetica Neue"/>
                        </a:rPr>
                        <a:t>NEW STATE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solidFill>
                      <a:srgbClr val="D6D5D5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TRAVERSING NUMBER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ADD A 0 AT THE START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GREEN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BLANK</a:t>
                      </a:r>
                    </a:p>
                  </a:txBody>
                  <a:tcPr marL="50800" marR="50800" marT="50800" marB="50800" anchor="ctr" anchorCtr="0" horzOverflow="overflow">
                    <a:blipFill rotWithShape="1">
                      <a:blip r:embed="rId2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RETURN TO START POSITION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LEFT
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ORANGE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BLANK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3"/>
                      <a:srcRect l="0" t="0" r="0" b="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rgbClr val="D6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RIGHT
</a:t>
                      </a:r>
                    </a:p>
                  </a:txBody>
                  <a:tcPr marL="50800" marR="50800" marT="50800" marB="50800" anchor="ctr" anchorCtr="0" horzOverflow="overflow"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200">
                          <a:sym typeface="Helvetica Neue"/>
                        </a:rPr>
                        <a:t>RED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B w="635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5">
                        <a:hueOff val="-82419"/>
                        <a:satOff val="-9513"/>
                        <a:lumOff val="-1634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2" name="Arrow"/>
          <p:cNvSpPr/>
          <p:nvPr/>
        </p:nvSpPr>
        <p:spPr>
          <a:xfrm>
            <a:off x="8669204" y="3822898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3" name="Arrow"/>
          <p:cNvSpPr/>
          <p:nvPr/>
        </p:nvSpPr>
        <p:spPr>
          <a:xfrm>
            <a:off x="8669204" y="4876800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4" name="Arrow"/>
          <p:cNvSpPr/>
          <p:nvPr/>
        </p:nvSpPr>
        <p:spPr>
          <a:xfrm flipH="1">
            <a:off x="8669204" y="5930701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5" name="Arrow"/>
          <p:cNvSpPr/>
          <p:nvPr/>
        </p:nvSpPr>
        <p:spPr>
          <a:xfrm flipH="1">
            <a:off x="8669204" y="7078198"/>
            <a:ext cx="1109796" cy="355006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6" name="Arrow"/>
          <p:cNvSpPr/>
          <p:nvPr/>
        </p:nvSpPr>
        <p:spPr>
          <a:xfrm flipH="1">
            <a:off x="8669204" y="8089172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7" name="Arrow"/>
          <p:cNvSpPr/>
          <p:nvPr/>
        </p:nvSpPr>
        <p:spPr>
          <a:xfrm>
            <a:off x="8669204" y="9100145"/>
            <a:ext cx="1109796" cy="355005"/>
          </a:xfrm>
          <a:prstGeom prst="rightArrow">
            <a:avLst>
              <a:gd name="adj1" fmla="val 32000"/>
              <a:gd name="adj2" fmla="val 20007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HEORY"/>
          <p:cNvSpPr txBox="1"/>
          <p:nvPr>
            <p:ph type="title"/>
          </p:nvPr>
        </p:nvSpPr>
        <p:spPr>
          <a:xfrm>
            <a:off x="952500" y="3179953"/>
            <a:ext cx="11099800" cy="2159001"/>
          </a:xfrm>
          <a:prstGeom prst="rect">
            <a:avLst/>
          </a:prstGeom>
        </p:spPr>
        <p:txBody>
          <a:bodyPr/>
          <a:lstStyle/>
          <a:p>
            <a:pPr/>
            <a:r>
              <a:t>THEORY</a:t>
            </a:r>
          </a:p>
        </p:txBody>
      </p:sp>
      <p:pic>
        <p:nvPicPr>
          <p:cNvPr id="260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37496" y="-2539427"/>
            <a:ext cx="1381924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37496" y="1304732"/>
            <a:ext cx="138192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As powerful as is possib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9937">
              <a:defRPr sz="7119"/>
            </a:lvl1pPr>
          </a:lstStyle>
          <a:p>
            <a:pPr/>
            <a:r>
              <a:t>As powerful as is possible</a:t>
            </a:r>
          </a:p>
        </p:txBody>
      </p:sp>
      <p:sp>
        <p:nvSpPr>
          <p:cNvPr id="267" name="Turing Machines can be programmed to do anything that any computer can d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7824" indent="-377824" defTabSz="496570">
              <a:spcBef>
                <a:spcPts val="3500"/>
              </a:spcBef>
              <a:defRPr sz="4420"/>
            </a:pPr>
            <a:r>
              <a:t>Turing Machines can be programmed to do anything that any computer can do</a:t>
            </a:r>
          </a:p>
          <a:p>
            <a:pPr lvl="1" marL="755650" indent="-377825" defTabSz="496570">
              <a:spcBef>
                <a:spcPts val="3500"/>
              </a:spcBef>
              <a:defRPr sz="4420"/>
            </a:pPr>
            <a:r>
              <a:t>They can compute any computation that it is possible for a computer to compute!</a:t>
            </a:r>
          </a:p>
          <a:p>
            <a:pPr marL="377824" indent="-377824" defTabSz="496570">
              <a:spcBef>
                <a:spcPts val="3500"/>
              </a:spcBef>
              <a:defRPr sz="4420"/>
            </a:pPr>
            <a:r>
              <a:t>Has </a:t>
            </a:r>
            <a:r>
              <a:rPr b="1"/>
              <a:t>sequence</a:t>
            </a:r>
            <a:r>
              <a:t>, </a:t>
            </a:r>
            <a:r>
              <a:rPr b="1"/>
              <a:t>selection</a:t>
            </a:r>
            <a:r>
              <a:t> &amp; </a:t>
            </a:r>
            <a:r>
              <a:rPr b="1"/>
              <a:t>repetition</a:t>
            </a:r>
          </a:p>
          <a:p>
            <a:pPr marL="377824" indent="-377824" defTabSz="496570">
              <a:spcBef>
                <a:spcPts val="3500"/>
              </a:spcBef>
              <a:defRPr sz="4420"/>
            </a:pPr>
            <a:r>
              <a:t>You create a bespoke Turing Machine to do the computation you need to be done.</a:t>
            </a:r>
          </a:p>
        </p:txBody>
      </p:sp>
      <p:pic>
        <p:nvPicPr>
          <p:cNvPr id="268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owards a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Towards a</a:t>
            </a:r>
          </a:p>
          <a:p>
            <a:pPr defTabSz="484886">
              <a:defRPr sz="6640"/>
            </a:pPr>
            <a:r>
              <a:t> Universal Turing Machine</a:t>
            </a:r>
          </a:p>
        </p:txBody>
      </p:sp>
      <p:sp>
        <p:nvSpPr>
          <p:cNvPr id="273" name="It is possible to write a program to simulate Turing Machines on a modern comput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7814" indent="-297814" defTabSz="391414">
              <a:spcBef>
                <a:spcPts val="2800"/>
              </a:spcBef>
              <a:defRPr sz="3484"/>
            </a:pPr>
            <a:r>
              <a:t>It is possible to write a program to simulate Turing Machines on a modern computer</a:t>
            </a:r>
          </a:p>
          <a:p>
            <a:pPr lvl="1" marL="595630" indent="-297815" defTabSz="391414">
              <a:spcBef>
                <a:spcPts val="2800"/>
              </a:spcBef>
              <a:defRPr sz="3484"/>
            </a:pPr>
            <a:r>
              <a:t>NB the infinite tape is a problem though!</a:t>
            </a:r>
          </a:p>
          <a:p>
            <a:pPr marL="297814" indent="-297814" defTabSz="391414">
              <a:spcBef>
                <a:spcPts val="2800"/>
              </a:spcBef>
              <a:defRPr sz="3484"/>
            </a:pPr>
            <a:r>
              <a:t>Use that idea to see Turing’s idea of a Universal Turing Machine </a:t>
            </a:r>
          </a:p>
          <a:p>
            <a:pPr marL="297814" indent="-297814" defTabSz="391414">
              <a:spcBef>
                <a:spcPts val="2800"/>
              </a:spcBef>
              <a:defRPr sz="3484"/>
            </a:pPr>
            <a:r>
              <a:t>You can create one Turing Machine (called U or UNIVERSAL) that can simulate any/all other Turing Machines</a:t>
            </a:r>
          </a:p>
          <a:p>
            <a:pPr lvl="1" marL="595630" indent="-297815" defTabSz="391414">
              <a:spcBef>
                <a:spcPts val="2800"/>
              </a:spcBef>
              <a:defRPr sz="3484"/>
            </a:pPr>
            <a:r>
              <a:t>just need to write the simulation program</a:t>
            </a:r>
          </a:p>
        </p:txBody>
      </p:sp>
      <p:pic>
        <p:nvPicPr>
          <p:cNvPr id="274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A Universal Turing Mach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880"/>
            </a:lvl1pPr>
          </a:lstStyle>
          <a:p>
            <a:pPr/>
            <a:r>
              <a:t>A Universal Turing Machine</a:t>
            </a:r>
          </a:p>
        </p:txBody>
      </p:sp>
      <p:sp>
        <p:nvSpPr>
          <p:cNvPr id="279" name="Give UNIVERSAL the description of the Turing Machine you want to simulate as data on its tape…"/>
          <p:cNvSpPr txBox="1"/>
          <p:nvPr>
            <p:ph type="body" sz="half" idx="1"/>
          </p:nvPr>
        </p:nvSpPr>
        <p:spPr>
          <a:xfrm>
            <a:off x="534506" y="2242472"/>
            <a:ext cx="5427991" cy="6286501"/>
          </a:xfrm>
          <a:prstGeom prst="rect">
            <a:avLst/>
          </a:prstGeom>
        </p:spPr>
        <p:txBody>
          <a:bodyPr/>
          <a:lstStyle/>
          <a:p>
            <a:pPr marL="297814" indent="-297814" defTabSz="391414">
              <a:spcBef>
                <a:spcPts val="2800"/>
              </a:spcBef>
              <a:defRPr sz="3484"/>
            </a:pPr>
            <a:r>
              <a:t>Give UNIVERSAL the description of the Turing Machine you want to simulate as </a:t>
            </a:r>
            <a:r>
              <a:rPr b="1"/>
              <a:t>data</a:t>
            </a:r>
            <a:r>
              <a:t> on its tape</a:t>
            </a:r>
          </a:p>
          <a:p>
            <a:pPr lvl="2" marL="893444" indent="-297815" defTabSz="391414">
              <a:spcBef>
                <a:spcPts val="2800"/>
              </a:spcBef>
              <a:defRPr sz="3484"/>
            </a:pPr>
            <a:r>
              <a:t>… the instruction table (program), the initial state, data on initial tape etc in different areas of UNIVERSAL’s tape</a:t>
            </a:r>
          </a:p>
        </p:txBody>
      </p:sp>
      <p:pic>
        <p:nvPicPr>
          <p:cNvPr id="280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UniversalTapeSymbols.pdf" descr="UniversalTapeSymbols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705119" y="2821534"/>
            <a:ext cx="6972197" cy="5837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A Universal Turing Mach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880"/>
            </a:lvl1pPr>
          </a:lstStyle>
          <a:p>
            <a:pPr/>
            <a:r>
              <a:t>A Universal Turing Machine</a:t>
            </a:r>
          </a:p>
        </p:txBody>
      </p:sp>
      <p:sp>
        <p:nvSpPr>
          <p:cNvPr id="286" name="UNIVERSAL’s instructions tell it how to interpret that description (eg following a fetch-decode-execute cycle)…"/>
          <p:cNvSpPr txBox="1"/>
          <p:nvPr>
            <p:ph type="body" sz="half" idx="1"/>
          </p:nvPr>
        </p:nvSpPr>
        <p:spPr>
          <a:xfrm>
            <a:off x="701704" y="2590800"/>
            <a:ext cx="5222586" cy="6286500"/>
          </a:xfrm>
          <a:prstGeom prst="rect">
            <a:avLst/>
          </a:prstGeom>
        </p:spPr>
        <p:txBody>
          <a:bodyPr/>
          <a:lstStyle/>
          <a:p>
            <a:pPr marL="280034" indent="-280034" defTabSz="368045">
              <a:spcBef>
                <a:spcPts val="2600"/>
              </a:spcBef>
              <a:defRPr sz="3275"/>
            </a:pPr>
            <a:r>
              <a:t>UNIVERSAL’s instructions tell it how to interpret that description (eg following a fetch-decode-execute cycle)</a:t>
            </a:r>
          </a:p>
          <a:p>
            <a:pPr marL="280034" indent="-280034" defTabSz="368045">
              <a:spcBef>
                <a:spcPts val="2600"/>
              </a:spcBef>
              <a:defRPr sz="3275"/>
            </a:pPr>
            <a:r>
              <a:t>UNIVERSAL’s instructions change the areas of its tape (ie current state and data area) based on what it finds in the instruction table area</a:t>
            </a:r>
          </a:p>
        </p:txBody>
      </p:sp>
      <p:pic>
        <p:nvPicPr>
          <p:cNvPr id="287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UniversalTapeSymbols.pdf" descr="UniversalTapeSymbols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924289" y="2815184"/>
            <a:ext cx="6972197" cy="5837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A fundamental breakthroug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A fundamental breakthrough</a:t>
            </a:r>
          </a:p>
        </p:txBody>
      </p:sp>
      <p:sp>
        <p:nvSpPr>
          <p:cNvPr id="293" name="The idea of a Universal Turing Machine is the basis for 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19937">
              <a:spcBef>
                <a:spcPts val="3700"/>
              </a:spcBef>
              <a:buSzTx/>
              <a:buNone/>
              <a:defRPr i="1" sz="2848"/>
            </a:pPr>
            <a:r>
              <a:rPr i="0" sz="3471"/>
              <a:t>The idea of a Universal Turing Machine is the basis for a</a:t>
            </a:r>
            <a:endParaRPr i="0" sz="3471"/>
          </a:p>
          <a:p>
            <a:pPr marL="395604" indent="-395604" defTabSz="519937">
              <a:spcBef>
                <a:spcPts val="3700"/>
              </a:spcBef>
              <a:defRPr i="1" sz="3471"/>
            </a:pPr>
            <a:r>
              <a:rPr b="1" i="0"/>
              <a:t>general-purpose computer </a:t>
            </a:r>
            <a:endParaRPr b="1" i="0"/>
          </a:p>
          <a:p>
            <a:pPr lvl="1" marL="791209" indent="-395604" defTabSz="519937">
              <a:spcBef>
                <a:spcPts val="3700"/>
              </a:spcBef>
              <a:defRPr i="1" sz="3471"/>
            </a:pPr>
            <a:r>
              <a:rPr i="0"/>
              <a:t>that can do anything </a:t>
            </a:r>
            <a:endParaRPr i="0"/>
          </a:p>
          <a:p>
            <a:pPr marL="395604" indent="-395604" defTabSz="519937">
              <a:spcBef>
                <a:spcPts val="3700"/>
              </a:spcBef>
              <a:defRPr i="1" sz="3471"/>
            </a:pPr>
            <a:r>
              <a:rPr i="0"/>
              <a:t>because it is controlled by</a:t>
            </a:r>
            <a:r>
              <a:rPr b="1" i="0"/>
              <a:t> a stored program</a:t>
            </a:r>
            <a:r>
              <a:rPr i="0"/>
              <a:t> that tells it what to do.</a:t>
            </a:r>
            <a:endParaRPr i="0"/>
          </a:p>
          <a:p>
            <a:pPr marL="0" indent="0" algn="ctr" defTabSz="519937">
              <a:spcBef>
                <a:spcPts val="3700"/>
              </a:spcBef>
              <a:buSzTx/>
              <a:buNone/>
              <a:defRPr b="1" i="1" sz="3471"/>
            </a:pPr>
            <a:r>
              <a:t>A fundamental theoretical breakthrough </a:t>
            </a:r>
          </a:p>
          <a:p>
            <a:pPr marL="0" indent="0" algn="ctr" defTabSz="519937">
              <a:spcBef>
                <a:spcPts val="3700"/>
              </a:spcBef>
              <a:buSzTx/>
              <a:buNone/>
              <a:defRPr b="1" i="1" sz="3471"/>
            </a:pPr>
            <a:r>
              <a:t>in computer science</a:t>
            </a:r>
          </a:p>
        </p:txBody>
      </p:sp>
      <p:pic>
        <p:nvPicPr>
          <p:cNvPr id="294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Summary</a:t>
            </a:r>
          </a:p>
        </p:txBody>
      </p:sp>
      <p:sp>
        <p:nvSpPr>
          <p:cNvPr id="299" name="A Turing Machine is just a simple model of what it is possible for computation to d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2264" indent="-342264" defTabSz="449833">
              <a:spcBef>
                <a:spcPts val="3200"/>
              </a:spcBef>
              <a:defRPr sz="4004"/>
            </a:pPr>
            <a:r>
              <a:t>A Turing Machine is just a simple model of what it is possible for computation to do</a:t>
            </a:r>
          </a:p>
          <a:p>
            <a:pPr marL="342264" indent="-342264" defTabSz="449833">
              <a:spcBef>
                <a:spcPts val="3200"/>
              </a:spcBef>
              <a:defRPr sz="4004"/>
            </a:pPr>
            <a:r>
              <a:t>Turing Machines can compute anything any real computer can compute</a:t>
            </a:r>
          </a:p>
          <a:p>
            <a:pPr marL="342264" indent="-342264" defTabSz="449833">
              <a:spcBef>
                <a:spcPts val="3200"/>
              </a:spcBef>
              <a:defRPr sz="4004"/>
            </a:pPr>
            <a:r>
              <a:t>You can make a UNIVERSAL Turing Machine that can simulate all other Turing Machines</a:t>
            </a:r>
          </a:p>
          <a:p>
            <a:pPr lvl="1" marL="684529" indent="-342264" defTabSz="449833">
              <a:spcBef>
                <a:spcPts val="3200"/>
              </a:spcBef>
              <a:defRPr sz="4004"/>
            </a:pPr>
            <a:r>
              <a:t>The description of the Turing Machine is just  the data on UNIVERSAL’s initial tape</a:t>
            </a:r>
          </a:p>
        </p:txBody>
      </p:sp>
      <p:pic>
        <p:nvPicPr>
          <p:cNvPr id="300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Isaac Computer Sci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4990">
              <a:defRPr sz="7600"/>
            </a:lvl1pPr>
          </a:lstStyle>
          <a:p>
            <a:pPr/>
            <a:r>
              <a:t>Isaac Computer Science</a:t>
            </a:r>
          </a:p>
        </p:txBody>
      </p:sp>
      <p:sp>
        <p:nvSpPr>
          <p:cNvPr id="305" name="Isaac Computer Science has detailed resources on Turing Machin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7829" indent="-417829" defTabSz="549148">
              <a:spcBef>
                <a:spcPts val="3900"/>
              </a:spcBef>
              <a:defRPr sz="4888"/>
            </a:pPr>
            <a:r>
              <a:t>Isaac Computer Science has detailed resources on Turing Machines</a:t>
            </a:r>
          </a:p>
          <a:p>
            <a:pPr marL="417829" indent="-417829" defTabSz="549148">
              <a:spcBef>
                <a:spcPts val="3900"/>
              </a:spcBef>
              <a:defRPr sz="4888"/>
            </a:pPr>
            <a:r>
              <a:t>See</a:t>
            </a:r>
          </a:p>
          <a:p>
            <a:pPr lvl="4" marL="0" indent="0" defTabSz="549148">
              <a:spcBef>
                <a:spcPts val="3900"/>
              </a:spcBef>
              <a:buSzTx/>
              <a:buNone/>
              <a:defRPr sz="4324"/>
            </a:pPr>
            <a:r>
              <a:t> </a:t>
            </a:r>
            <a:r>
              <a:rPr u="sng">
                <a:hlinkClick r:id="rId2" invalidUrl="" action="" tgtFrame="" tooltip="" history="1" highlightClick="0" endSnd="0"/>
              </a:rPr>
              <a:t>isaaccomputerscience.org/topics/</a:t>
            </a:r>
          </a:p>
          <a:p>
            <a:pPr lvl="4" marL="0" indent="0" defTabSz="549148">
              <a:spcBef>
                <a:spcPts val="3900"/>
              </a:spcBef>
              <a:buSzTx/>
              <a:buNone/>
              <a:defRPr sz="4324"/>
            </a:pPr>
            <a:r>
              <a:t>-&gt; Theory of computation (AQA)</a:t>
            </a:r>
          </a:p>
          <a:p>
            <a:pPr lvl="4" marL="0" indent="0" defTabSz="549148">
              <a:spcBef>
                <a:spcPts val="3900"/>
              </a:spcBef>
              <a:buSzTx/>
              <a:buNone/>
              <a:defRPr sz="4324"/>
            </a:pPr>
            <a:r>
              <a:t>-&gt; Turing Machines</a:t>
            </a:r>
          </a:p>
        </p:txBody>
      </p:sp>
      <p:pic>
        <p:nvPicPr>
          <p:cNvPr id="306" name="IoC_Logo_Black_AW.jpg" descr="IoC_Logo_Black_AW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QM Logo B&amp;W.pdf" descr="QM Logo B&amp;W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CS4FN logo Black.jpg" descr="CS4FN logo Black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hank You…"/>
          <p:cNvSpPr txBox="1"/>
          <p:nvPr>
            <p:ph type="title"/>
          </p:nvPr>
        </p:nvSpPr>
        <p:spPr>
          <a:xfrm>
            <a:off x="952500" y="2211805"/>
            <a:ext cx="11099800" cy="4907593"/>
          </a:xfrm>
          <a:prstGeom prst="rect">
            <a:avLst/>
          </a:prstGeom>
        </p:spPr>
        <p:txBody>
          <a:bodyPr/>
          <a:lstStyle/>
          <a:p>
            <a:pPr defTabSz="473201">
              <a:defRPr b="1" sz="8748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Thank You</a:t>
            </a:r>
          </a:p>
          <a:p>
            <a:pPr defTabSz="473201">
              <a:defRPr sz="6480"/>
            </a:pPr>
          </a:p>
          <a:p>
            <a:pPr defTabSz="473201">
              <a:defRPr sz="6480"/>
            </a:pPr>
            <a:r>
              <a:t>Our resources at </a:t>
            </a:r>
          </a:p>
          <a:p>
            <a:pPr defTabSz="473201">
              <a:defRPr sz="4050"/>
            </a:pPr>
            <a:r>
              <a:t>teachinglondoncomputing.org/turingmachine/</a:t>
            </a:r>
          </a:p>
          <a:p>
            <a:pPr defTabSz="473201">
              <a:defRPr sz="4050"/>
            </a:pPr>
            <a:r>
              <a:t>Twitter: @cs4fn</a:t>
            </a:r>
          </a:p>
        </p:txBody>
      </p:sp>
      <p:pic>
        <p:nvPicPr>
          <p:cNvPr id="311" name="IoC_Logo_Black_AW.jpg" descr="IoC_Logo_Black_A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2269" y="9105611"/>
            <a:ext cx="1845047" cy="477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484" y="8877300"/>
            <a:ext cx="2648255" cy="70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CS4FN logo Black.jpg" descr="CS4FN logo Blac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2723" y="9105611"/>
            <a:ext cx="2879354" cy="426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11438" y="-3355957"/>
            <a:ext cx="1381924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11438" y="-690962"/>
            <a:ext cx="1381924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TuringTape.pdf" descr="TuringTap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5811438" y="2779984"/>
            <a:ext cx="138192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