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528" r:id="rId2"/>
    <p:sldId id="534" r:id="rId3"/>
    <p:sldId id="535" r:id="rId4"/>
    <p:sldId id="259" r:id="rId5"/>
    <p:sldId id="553" r:id="rId6"/>
    <p:sldId id="277" r:id="rId7"/>
    <p:sldId id="538" r:id="rId8"/>
    <p:sldId id="541" r:id="rId9"/>
    <p:sldId id="540" r:id="rId10"/>
    <p:sldId id="542" r:id="rId11"/>
    <p:sldId id="539" r:id="rId12"/>
    <p:sldId id="543" r:id="rId13"/>
    <p:sldId id="544" r:id="rId14"/>
    <p:sldId id="545" r:id="rId15"/>
    <p:sldId id="555" r:id="rId16"/>
    <p:sldId id="546" r:id="rId17"/>
    <p:sldId id="547" r:id="rId18"/>
    <p:sldId id="548" r:id="rId19"/>
    <p:sldId id="549" r:id="rId20"/>
    <p:sldId id="552" r:id="rId21"/>
    <p:sldId id="554" r:id="rId22"/>
    <p:sldId id="550" r:id="rId23"/>
    <p:sldId id="532" r:id="rId24"/>
    <p:sldId id="533" r:id="rId25"/>
    <p:sldId id="556" r:id="rId26"/>
    <p:sldId id="557" r:id="rId27"/>
    <p:sldId id="558" r:id="rId28"/>
    <p:sldId id="560" r:id="rId29"/>
    <p:sldId id="561" r:id="rId30"/>
    <p:sldId id="562" r:id="rId31"/>
    <p:sldId id="563" r:id="rId32"/>
    <p:sldId id="564" r:id="rId33"/>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D81F7C"/>
    <a:srgbClr val="13548D"/>
    <a:srgbClr val="283098"/>
    <a:srgbClr val="000000"/>
    <a:srgbClr val="9DC3E6"/>
    <a:srgbClr val="9FE8FF"/>
    <a:srgbClr val="FFFFFF"/>
    <a:srgbClr val="5B9BD5"/>
    <a:srgbClr val="6698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48" autoAdjust="0"/>
    <p:restoredTop sz="74293" autoAdjust="0"/>
  </p:normalViewPr>
  <p:slideViewPr>
    <p:cSldViewPr snapToGrid="0">
      <p:cViewPr varScale="1">
        <p:scale>
          <a:sx n="70" d="100"/>
          <a:sy n="70" d="100"/>
        </p:scale>
        <p:origin x="2264" y="19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8" d="100"/>
          <a:sy n="78" d="100"/>
        </p:scale>
        <p:origin x="397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4301839" cy="340569"/>
          </a:xfrm>
          <a:prstGeom prst="rect">
            <a:avLst/>
          </a:prstGeom>
        </p:spPr>
        <p:txBody>
          <a:bodyPr vert="horz" lIns="88215" tIns="44107" rIns="88215" bIns="44107" rtlCol="0"/>
          <a:lstStyle>
            <a:lvl1pPr algn="l">
              <a:defRPr sz="1200"/>
            </a:lvl1pPr>
          </a:lstStyle>
          <a:p>
            <a:endParaRPr lang="en-GB"/>
          </a:p>
        </p:txBody>
      </p:sp>
      <p:sp>
        <p:nvSpPr>
          <p:cNvPr id="3" name="Date Placeholder 2"/>
          <p:cNvSpPr>
            <a:spLocks noGrp="1"/>
          </p:cNvSpPr>
          <p:nvPr>
            <p:ph type="dt" sz="quarter" idx="1"/>
          </p:nvPr>
        </p:nvSpPr>
        <p:spPr>
          <a:xfrm>
            <a:off x="5622582" y="2"/>
            <a:ext cx="4301839" cy="340569"/>
          </a:xfrm>
          <a:prstGeom prst="rect">
            <a:avLst/>
          </a:prstGeom>
        </p:spPr>
        <p:txBody>
          <a:bodyPr vert="horz" lIns="88215" tIns="44107" rIns="88215" bIns="44107" rtlCol="0"/>
          <a:lstStyle>
            <a:lvl1pPr algn="r">
              <a:defRPr sz="1200"/>
            </a:lvl1pPr>
          </a:lstStyle>
          <a:p>
            <a:fld id="{603AF236-80D9-4A8C-B7AC-16106669AB7F}" type="datetimeFigureOut">
              <a:rPr lang="en-GB" smtClean="0"/>
              <a:t>30/10/2019</a:t>
            </a:fld>
            <a:endParaRPr lang="en-GB"/>
          </a:p>
        </p:txBody>
      </p:sp>
      <p:sp>
        <p:nvSpPr>
          <p:cNvPr id="4" name="Footer Placeholder 3"/>
          <p:cNvSpPr>
            <a:spLocks noGrp="1"/>
          </p:cNvSpPr>
          <p:nvPr>
            <p:ph type="ftr" sz="quarter" idx="2"/>
          </p:nvPr>
        </p:nvSpPr>
        <p:spPr>
          <a:xfrm>
            <a:off x="1" y="6457107"/>
            <a:ext cx="4301839" cy="340569"/>
          </a:xfrm>
          <a:prstGeom prst="rect">
            <a:avLst/>
          </a:prstGeom>
        </p:spPr>
        <p:txBody>
          <a:bodyPr vert="horz" lIns="88215" tIns="44107" rIns="88215" bIns="44107" rtlCol="0" anchor="b"/>
          <a:lstStyle>
            <a:lvl1pPr algn="l">
              <a:defRPr sz="1200"/>
            </a:lvl1pPr>
          </a:lstStyle>
          <a:p>
            <a:endParaRPr lang="en-GB"/>
          </a:p>
        </p:txBody>
      </p:sp>
      <p:sp>
        <p:nvSpPr>
          <p:cNvPr id="5" name="Slide Number Placeholder 4"/>
          <p:cNvSpPr>
            <a:spLocks noGrp="1"/>
          </p:cNvSpPr>
          <p:nvPr>
            <p:ph type="sldNum" sz="quarter" idx="3"/>
          </p:nvPr>
        </p:nvSpPr>
        <p:spPr>
          <a:xfrm>
            <a:off x="5622582" y="6457107"/>
            <a:ext cx="4301839" cy="340569"/>
          </a:xfrm>
          <a:prstGeom prst="rect">
            <a:avLst/>
          </a:prstGeom>
        </p:spPr>
        <p:txBody>
          <a:bodyPr vert="horz" lIns="88215" tIns="44107" rIns="88215" bIns="44107" rtlCol="0" anchor="b"/>
          <a:lstStyle>
            <a:lvl1pPr algn="r">
              <a:defRPr sz="1200"/>
            </a:lvl1pPr>
          </a:lstStyle>
          <a:p>
            <a:fld id="{EA5AB32D-DCCF-48C7-8EF4-C0BB94E839F9}" type="slidenum">
              <a:rPr lang="en-GB" smtClean="0"/>
              <a:t>‹#›</a:t>
            </a:fld>
            <a:endParaRPr lang="en-GB"/>
          </a:p>
        </p:txBody>
      </p:sp>
    </p:spTree>
    <p:extLst>
      <p:ext uri="{BB962C8B-B14F-4D97-AF65-F5344CB8AC3E}">
        <p14:creationId xmlns:p14="http://schemas.microsoft.com/office/powerpoint/2010/main" val="417685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1542" cy="341064"/>
          </a:xfrm>
          <a:prstGeom prst="rect">
            <a:avLst/>
          </a:prstGeom>
        </p:spPr>
        <p:txBody>
          <a:bodyPr vert="horz" lIns="95554" tIns="47778" rIns="95554" bIns="47778" rtlCol="0"/>
          <a:lstStyle>
            <a:lvl1pPr algn="l">
              <a:defRPr sz="1300"/>
            </a:lvl1pPr>
          </a:lstStyle>
          <a:p>
            <a:endParaRPr lang="en-GB"/>
          </a:p>
        </p:txBody>
      </p:sp>
      <p:sp>
        <p:nvSpPr>
          <p:cNvPr id="3" name="Date Placeholder 2"/>
          <p:cNvSpPr>
            <a:spLocks noGrp="1"/>
          </p:cNvSpPr>
          <p:nvPr>
            <p:ph type="dt" idx="1"/>
          </p:nvPr>
        </p:nvSpPr>
        <p:spPr>
          <a:xfrm>
            <a:off x="5622800" y="0"/>
            <a:ext cx="4301542" cy="341064"/>
          </a:xfrm>
          <a:prstGeom prst="rect">
            <a:avLst/>
          </a:prstGeom>
        </p:spPr>
        <p:txBody>
          <a:bodyPr vert="horz" lIns="95554" tIns="47778" rIns="95554" bIns="47778" rtlCol="0"/>
          <a:lstStyle>
            <a:lvl1pPr algn="r">
              <a:defRPr sz="1300"/>
            </a:lvl1pPr>
          </a:lstStyle>
          <a:p>
            <a:fld id="{A93C87AB-C355-48A0-A222-B0AEC582735C}" type="datetimeFigureOut">
              <a:rPr lang="en-GB" smtClean="0"/>
              <a:t>30/10/2019</a:t>
            </a:fld>
            <a:endParaRPr lang="en-GB"/>
          </a:p>
        </p:txBody>
      </p:sp>
      <p:sp>
        <p:nvSpPr>
          <p:cNvPr id="4" name="Slide Image Placehold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5554" tIns="47778" rIns="95554" bIns="47778" rtlCol="0" anchor="ctr"/>
          <a:lstStyle/>
          <a:p>
            <a:endParaRPr lang="en-GB"/>
          </a:p>
        </p:txBody>
      </p:sp>
      <p:sp>
        <p:nvSpPr>
          <p:cNvPr id="5" name="Notes Placeholder 4"/>
          <p:cNvSpPr>
            <a:spLocks noGrp="1"/>
          </p:cNvSpPr>
          <p:nvPr>
            <p:ph type="body" sz="quarter" idx="3"/>
          </p:nvPr>
        </p:nvSpPr>
        <p:spPr>
          <a:xfrm>
            <a:off x="992665" y="3271382"/>
            <a:ext cx="7941310" cy="2676584"/>
          </a:xfrm>
          <a:prstGeom prst="rect">
            <a:avLst/>
          </a:prstGeom>
        </p:spPr>
        <p:txBody>
          <a:bodyPr vert="horz" lIns="95554" tIns="47778" rIns="95554" bIns="4777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456613"/>
            <a:ext cx="4301542" cy="341063"/>
          </a:xfrm>
          <a:prstGeom prst="rect">
            <a:avLst/>
          </a:prstGeom>
        </p:spPr>
        <p:txBody>
          <a:bodyPr vert="horz" lIns="95554" tIns="47778" rIns="95554" bIns="47778" rtlCol="0" anchor="b"/>
          <a:lstStyle>
            <a:lvl1pPr algn="l">
              <a:defRPr sz="1300"/>
            </a:lvl1pPr>
          </a:lstStyle>
          <a:p>
            <a:endParaRPr lang="en-GB"/>
          </a:p>
        </p:txBody>
      </p:sp>
      <p:sp>
        <p:nvSpPr>
          <p:cNvPr id="7" name="Slide Number Placeholder 6"/>
          <p:cNvSpPr>
            <a:spLocks noGrp="1"/>
          </p:cNvSpPr>
          <p:nvPr>
            <p:ph type="sldNum" sz="quarter" idx="5"/>
          </p:nvPr>
        </p:nvSpPr>
        <p:spPr>
          <a:xfrm>
            <a:off x="5622800" y="6456613"/>
            <a:ext cx="4301542" cy="341063"/>
          </a:xfrm>
          <a:prstGeom prst="rect">
            <a:avLst/>
          </a:prstGeom>
        </p:spPr>
        <p:txBody>
          <a:bodyPr vert="horz" lIns="95554" tIns="47778" rIns="95554" bIns="47778" rtlCol="0" anchor="b"/>
          <a:lstStyle>
            <a:lvl1pPr algn="r">
              <a:defRPr sz="13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programming, students are a vital resource as they may have used or know about other languages. </a:t>
            </a:r>
          </a:p>
        </p:txBody>
      </p:sp>
      <p:sp>
        <p:nvSpPr>
          <p:cNvPr id="4" name="Slide Number Placeholder 3"/>
          <p:cNvSpPr>
            <a:spLocks noGrp="1"/>
          </p:cNvSpPr>
          <p:nvPr>
            <p:ph type="sldNum" sz="quarter" idx="5"/>
          </p:nvPr>
        </p:nvSpPr>
        <p:spPr/>
        <p:txBody>
          <a:bodyPr/>
          <a:lstStyle/>
          <a:p>
            <a:fld id="{87E862AF-DD84-4820-B182-5C327E1627BE}" type="slidenum">
              <a:rPr lang="en-GB" smtClean="0"/>
              <a:t>3</a:t>
            </a:fld>
            <a:endParaRPr lang="en-GB"/>
          </a:p>
        </p:txBody>
      </p:sp>
    </p:spTree>
    <p:extLst>
      <p:ext uri="{BB962C8B-B14F-4D97-AF65-F5344CB8AC3E}">
        <p14:creationId xmlns:p14="http://schemas.microsoft.com/office/powerpoint/2010/main" val="609577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Richter (Reich Richter)</a:t>
            </a:r>
          </a:p>
        </p:txBody>
      </p:sp>
      <p:sp>
        <p:nvSpPr>
          <p:cNvPr id="4" name="Slide Number Placeholder 3"/>
          <p:cNvSpPr>
            <a:spLocks noGrp="1"/>
          </p:cNvSpPr>
          <p:nvPr>
            <p:ph type="sldNum" sz="quarter" idx="5"/>
          </p:nvPr>
        </p:nvSpPr>
        <p:spPr/>
        <p:txBody>
          <a:bodyPr/>
          <a:lstStyle/>
          <a:p>
            <a:fld id="{87E862AF-DD84-4820-B182-5C327E1627BE}" type="slidenum">
              <a:rPr lang="en-GB" smtClean="0"/>
              <a:t>7</a:t>
            </a:fld>
            <a:endParaRPr lang="en-GB"/>
          </a:p>
        </p:txBody>
      </p:sp>
    </p:spTree>
    <p:extLst>
      <p:ext uri="{BB962C8B-B14F-4D97-AF65-F5344CB8AC3E}">
        <p14:creationId xmlns:p14="http://schemas.microsoft.com/office/powerpoint/2010/main" val="637745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E862AF-DD84-4820-B182-5C327E1627BE}" type="slidenum">
              <a:rPr lang="en-GB" smtClean="0"/>
              <a:t>9</a:t>
            </a:fld>
            <a:endParaRPr lang="en-GB"/>
          </a:p>
        </p:txBody>
      </p:sp>
    </p:spTree>
    <p:extLst>
      <p:ext uri="{BB962C8B-B14F-4D97-AF65-F5344CB8AC3E}">
        <p14:creationId xmlns:p14="http://schemas.microsoft.com/office/powerpoint/2010/main" val="27480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bold – standard coding</a:t>
            </a:r>
          </a:p>
          <a:p>
            <a:r>
              <a:rPr lang="en-US" dirty="0"/>
              <a:t>blue – controlling display</a:t>
            </a:r>
          </a:p>
          <a:p>
            <a:r>
              <a:rPr lang="en-US" dirty="0"/>
              <a:t>pink - interaction</a:t>
            </a:r>
          </a:p>
        </p:txBody>
      </p:sp>
      <p:sp>
        <p:nvSpPr>
          <p:cNvPr id="4" name="Slide Number Placeholder 3"/>
          <p:cNvSpPr>
            <a:spLocks noGrp="1"/>
          </p:cNvSpPr>
          <p:nvPr>
            <p:ph type="sldNum" sz="quarter" idx="5"/>
          </p:nvPr>
        </p:nvSpPr>
        <p:spPr/>
        <p:txBody>
          <a:bodyPr/>
          <a:lstStyle/>
          <a:p>
            <a:fld id="{87E862AF-DD84-4820-B182-5C327E1627BE}" type="slidenum">
              <a:rPr lang="en-GB" smtClean="0"/>
              <a:t>10</a:t>
            </a:fld>
            <a:endParaRPr lang="en-GB"/>
          </a:p>
        </p:txBody>
      </p:sp>
    </p:spTree>
    <p:extLst>
      <p:ext uri="{BB962C8B-B14F-4D97-AF65-F5344CB8AC3E}">
        <p14:creationId xmlns:p14="http://schemas.microsoft.com/office/powerpoint/2010/main" val="2713903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zero and 255? greyscale</a:t>
            </a:r>
          </a:p>
          <a:p>
            <a:r>
              <a:rPr lang="en-US" dirty="0"/>
              <a:t>code order</a:t>
            </a:r>
          </a:p>
          <a:p>
            <a:r>
              <a:rPr lang="en-US" dirty="0"/>
              <a:t>origin at top left</a:t>
            </a:r>
          </a:p>
          <a:p>
            <a:r>
              <a:rPr lang="en-US" dirty="0"/>
              <a:t>grey background</a:t>
            </a:r>
          </a:p>
        </p:txBody>
      </p:sp>
      <p:sp>
        <p:nvSpPr>
          <p:cNvPr id="4" name="Slide Number Placeholder 3"/>
          <p:cNvSpPr>
            <a:spLocks noGrp="1"/>
          </p:cNvSpPr>
          <p:nvPr>
            <p:ph type="sldNum" sz="quarter" idx="5"/>
          </p:nvPr>
        </p:nvSpPr>
        <p:spPr/>
        <p:txBody>
          <a:bodyPr/>
          <a:lstStyle/>
          <a:p>
            <a:fld id="{87E862AF-DD84-4820-B182-5C327E1627BE}" type="slidenum">
              <a:rPr lang="en-GB" smtClean="0"/>
              <a:t>12</a:t>
            </a:fld>
            <a:endParaRPr lang="en-GB"/>
          </a:p>
        </p:txBody>
      </p:sp>
    </p:spTree>
    <p:extLst>
      <p:ext uri="{BB962C8B-B14F-4D97-AF65-F5344CB8AC3E}">
        <p14:creationId xmlns:p14="http://schemas.microsoft.com/office/powerpoint/2010/main" val="2824848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 outline</a:t>
            </a:r>
          </a:p>
          <a:p>
            <a:r>
              <a:rPr lang="en-US" dirty="0"/>
              <a:t>2</a:t>
            </a:r>
            <a:r>
              <a:rPr lang="en-US" baseline="30000" dirty="0"/>
              <a:t>nd</a:t>
            </a:r>
            <a:r>
              <a:rPr lang="en-US" dirty="0"/>
              <a:t> is an ellipse not circle</a:t>
            </a:r>
          </a:p>
        </p:txBody>
      </p:sp>
      <p:sp>
        <p:nvSpPr>
          <p:cNvPr id="4" name="Slide Number Placeholder 3"/>
          <p:cNvSpPr>
            <a:spLocks noGrp="1"/>
          </p:cNvSpPr>
          <p:nvPr>
            <p:ph type="sldNum" sz="quarter" idx="5"/>
          </p:nvPr>
        </p:nvSpPr>
        <p:spPr/>
        <p:txBody>
          <a:bodyPr/>
          <a:lstStyle/>
          <a:p>
            <a:fld id="{87E862AF-DD84-4820-B182-5C327E1627BE}" type="slidenum">
              <a:rPr lang="en-GB" smtClean="0"/>
              <a:t>13</a:t>
            </a:fld>
            <a:endParaRPr lang="en-GB"/>
          </a:p>
        </p:txBody>
      </p:sp>
    </p:spTree>
    <p:extLst>
      <p:ext uri="{BB962C8B-B14F-4D97-AF65-F5344CB8AC3E}">
        <p14:creationId xmlns:p14="http://schemas.microsoft.com/office/powerpoint/2010/main" val="3038919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shows trail: need to add background to top of draw()</a:t>
            </a:r>
          </a:p>
          <a:p>
            <a:r>
              <a:rPr lang="en-US" dirty="0"/>
              <a:t>also: can't write 2d have to write 2*d</a:t>
            </a:r>
          </a:p>
        </p:txBody>
      </p:sp>
      <p:sp>
        <p:nvSpPr>
          <p:cNvPr id="4" name="Slide Number Placeholder 3"/>
          <p:cNvSpPr>
            <a:spLocks noGrp="1"/>
          </p:cNvSpPr>
          <p:nvPr>
            <p:ph type="sldNum" sz="quarter" idx="5"/>
          </p:nvPr>
        </p:nvSpPr>
        <p:spPr/>
        <p:txBody>
          <a:bodyPr/>
          <a:lstStyle/>
          <a:p>
            <a:fld id="{87E862AF-DD84-4820-B182-5C327E1627BE}" type="slidenum">
              <a:rPr lang="en-GB" smtClean="0"/>
              <a:t>17</a:t>
            </a:fld>
            <a:endParaRPr lang="en-GB"/>
          </a:p>
        </p:txBody>
      </p:sp>
    </p:spTree>
    <p:extLst>
      <p:ext uri="{BB962C8B-B14F-4D97-AF65-F5344CB8AC3E}">
        <p14:creationId xmlns:p14="http://schemas.microsoft.com/office/powerpoint/2010/main" val="2238752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E862AF-DD84-4820-B182-5C327E1627BE}" type="slidenum">
              <a:rPr lang="en-GB" smtClean="0"/>
              <a:t>22</a:t>
            </a:fld>
            <a:endParaRPr lang="en-GB"/>
          </a:p>
        </p:txBody>
      </p:sp>
    </p:spTree>
    <p:extLst>
      <p:ext uri="{BB962C8B-B14F-4D97-AF65-F5344CB8AC3E}">
        <p14:creationId xmlns:p14="http://schemas.microsoft.com/office/powerpoint/2010/main" val="44245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conditional operators &amp; logical operators (&amp;&amp; || !)</a:t>
            </a:r>
          </a:p>
        </p:txBody>
      </p:sp>
      <p:sp>
        <p:nvSpPr>
          <p:cNvPr id="4" name="Slide Number Placeholder 3"/>
          <p:cNvSpPr>
            <a:spLocks noGrp="1"/>
          </p:cNvSpPr>
          <p:nvPr>
            <p:ph type="sldNum" sz="quarter" idx="5"/>
          </p:nvPr>
        </p:nvSpPr>
        <p:spPr/>
        <p:txBody>
          <a:bodyPr/>
          <a:lstStyle/>
          <a:p>
            <a:fld id="{87E862AF-DD84-4820-B182-5C327E1627BE}" type="slidenum">
              <a:rPr lang="en-GB" smtClean="0"/>
              <a:t>26</a:t>
            </a:fld>
            <a:endParaRPr lang="en-GB"/>
          </a:p>
        </p:txBody>
      </p:sp>
    </p:spTree>
    <p:extLst>
      <p:ext uri="{BB962C8B-B14F-4D97-AF65-F5344CB8AC3E}">
        <p14:creationId xmlns:p14="http://schemas.microsoft.com/office/powerpoint/2010/main" val="2674535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lots of individual circles, squares, but also drawing with</a:t>
            </a:r>
          </a:p>
        </p:txBody>
      </p:sp>
      <p:sp>
        <p:nvSpPr>
          <p:cNvPr id="4" name="Slide Number Placeholder 3"/>
          <p:cNvSpPr>
            <a:spLocks noGrp="1"/>
          </p:cNvSpPr>
          <p:nvPr>
            <p:ph type="sldNum" sz="quarter" idx="5"/>
          </p:nvPr>
        </p:nvSpPr>
        <p:spPr/>
        <p:txBody>
          <a:bodyPr/>
          <a:lstStyle/>
          <a:p>
            <a:fld id="{87E862AF-DD84-4820-B182-5C327E1627BE}" type="slidenum">
              <a:rPr lang="en-GB" smtClean="0"/>
              <a:t>30</a:t>
            </a:fld>
            <a:endParaRPr lang="en-GB"/>
          </a:p>
        </p:txBody>
      </p:sp>
    </p:spTree>
    <p:extLst>
      <p:ext uri="{BB962C8B-B14F-4D97-AF65-F5344CB8AC3E}">
        <p14:creationId xmlns:p14="http://schemas.microsoft.com/office/powerpoint/2010/main" val="3530399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teachinglondoncomputing.org/techpathways_teaching_networks/"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teachinglondoncomputing.org/techpathways_teaching_networks/"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2C9BD4D-7F57-4144-8444-088D93B8D6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29693" y="6124222"/>
            <a:ext cx="2638513" cy="490009"/>
          </a:xfrm>
          <a:prstGeom prst="rect">
            <a:avLst/>
          </a:prstGeom>
        </p:spPr>
      </p:pic>
      <p:pic>
        <p:nvPicPr>
          <p:cNvPr id="18" name="Picture 17">
            <a:extLst>
              <a:ext uri="{FF2B5EF4-FFF2-40B4-BE49-F238E27FC236}">
                <a16:creationId xmlns:a16="http://schemas.microsoft.com/office/drawing/2014/main" id="{3E3845F6-9DE2-4F6A-967E-48629A08DA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863" y="6124222"/>
            <a:ext cx="2077973" cy="541690"/>
          </a:xfrm>
          <a:prstGeom prst="rect">
            <a:avLst/>
          </a:prstGeom>
        </p:spPr>
      </p:pic>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0" y="971551"/>
            <a:ext cx="10515600" cy="895350"/>
          </a:xfrm>
        </p:spPr>
        <p:txBody>
          <a:body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37A994C1-7FA0-4894-B73E-31140D789D3B}" type="datetimeFigureOut">
              <a:rPr lang="en-GB" smtClean="0"/>
              <a:t>30/10/2019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lvl1pPr>
          </a:lstStyle>
          <a:p>
            <a:r>
              <a:rPr lang="en-GB">
                <a:hlinkClick r:id="rId2"/>
              </a:rPr>
              <a:t>https://teachinglondoncomputing.org/techpathways_teaching_networks/</a:t>
            </a:r>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4DE5FB-4894-4502-8B94-4AE46D62F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76743" y="428111"/>
            <a:ext cx="2638513" cy="490009"/>
          </a:xfrm>
          <a:prstGeom prst="rect">
            <a:avLst/>
          </a:prstGeom>
        </p:spPr>
      </p:pic>
    </p:spTree>
    <p:extLst>
      <p:ext uri="{BB962C8B-B14F-4D97-AF65-F5344CB8AC3E}">
        <p14:creationId xmlns:p14="http://schemas.microsoft.com/office/powerpoint/2010/main" val="92067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30/10/2019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30/10/2019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30/10/2019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30/10/2019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30/10/2019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lvl1pPr>
              <a:defRPr/>
            </a:lvl1pPr>
          </a:lstStyle>
          <a:p>
            <a:r>
              <a:rPr lang="en-GB">
                <a:hlinkClick r:id="rId2"/>
              </a:rPr>
              <a:t>https://teachinglondoncomputing.org/techpathways_teaching_networks/</a:t>
            </a:r>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30/10/2019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30/10/2019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30/10/2019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30/10/2019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Large Text">
    <p:spTree>
      <p:nvGrpSpPr>
        <p:cNvPr id="1" name=""/>
        <p:cNvGrpSpPr/>
        <p:nvPr/>
      </p:nvGrpSpPr>
      <p:grpSpPr>
        <a:xfrm>
          <a:off x="0" y="0"/>
          <a:ext cx="0" cy="0"/>
          <a:chOff x="0" y="0"/>
          <a:chExt cx="0" cy="0"/>
        </a:xfrm>
      </p:grpSpPr>
      <p:sp>
        <p:nvSpPr>
          <p:cNvPr id="2" name="Title 1"/>
          <p:cNvSpPr>
            <a:spLocks noGrp="1"/>
          </p:cNvSpPr>
          <p:nvPr>
            <p:ph type="title"/>
          </p:nvPr>
        </p:nvSpPr>
        <p:spPr>
          <a:xfrm>
            <a:off x="502039" y="324752"/>
            <a:ext cx="11188296" cy="1082877"/>
          </a:xfrm>
        </p:spPr>
        <p:txBody>
          <a:bodyPr/>
          <a:lstStyle/>
          <a:p>
            <a:r>
              <a:rPr lang="en-US" dirty="0"/>
              <a:t>Click to edit Master title style</a:t>
            </a:r>
            <a:endParaRPr lang="en-GB" dirty="0"/>
          </a:p>
        </p:txBody>
      </p:sp>
      <p:sp>
        <p:nvSpPr>
          <p:cNvPr id="3" name="Content Placeholder 2"/>
          <p:cNvSpPr>
            <a:spLocks noGrp="1"/>
          </p:cNvSpPr>
          <p:nvPr>
            <p:ph idx="1"/>
          </p:nvPr>
        </p:nvSpPr>
        <p:spPr>
          <a:xfrm>
            <a:off x="502039" y="1515860"/>
            <a:ext cx="6275486" cy="4475395"/>
          </a:xfrm>
        </p:spPr>
        <p:txBody>
          <a:bodyPr/>
          <a:lstStyle>
            <a:lvl1pPr>
              <a:spcAft>
                <a:spcPts val="2988"/>
              </a:spcAft>
              <a:defRPr sz="2391" b="0" i="0" baseline="0">
                <a:latin typeface="+mn-lt"/>
              </a:defRPr>
            </a:lvl1pPr>
            <a:lvl2pPr marL="179298" indent="-179298">
              <a:spcAft>
                <a:spcPts val="0"/>
              </a:spcAft>
              <a:buFont typeface="Arial" panose="020B0604020202020204" pitchFamily="34" charset="0"/>
              <a:buChar char="•"/>
              <a:defRPr sz="2391" baseline="0"/>
            </a:lvl2pPr>
            <a:lvl3pPr>
              <a:defRPr sz="2391" baseline="0"/>
            </a:lvl3pPr>
            <a:lvl4pPr>
              <a:defRPr sz="2391" baseline="0"/>
            </a:lvl4pPr>
            <a:lvl5pPr>
              <a:defRPr sz="2391"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0B868178-02AE-42FC-958D-6B8F13B60175}" type="slidenum">
              <a:rPr lang="en-GB" smtClean="0"/>
              <a:t>‹#›</a:t>
            </a:fld>
            <a:endParaRPr lang="en-GB"/>
          </a:p>
        </p:txBody>
      </p:sp>
    </p:spTree>
    <p:extLst>
      <p:ext uri="{BB962C8B-B14F-4D97-AF65-F5344CB8AC3E}">
        <p14:creationId xmlns:p14="http://schemas.microsoft.com/office/powerpoint/2010/main" val="107009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teachinglondoncomputing.org/techpathways_teaching_networks/"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30/10/2019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61761" y="6492875"/>
            <a:ext cx="56666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GB">
                <a:hlinkClick r:id="rId15"/>
              </a:rPr>
              <a:t>https://teachinglondoncomputing.org/techpathways_teaching_networks/</a:t>
            </a:r>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53F18E23-D4CE-4A5C-9D6F-129CA972669D}"/>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629746" y="348656"/>
            <a:ext cx="2317726" cy="617537"/>
          </a:xfrm>
          <a:prstGeom prst="rect">
            <a:avLst/>
          </a:prstGeom>
        </p:spPr>
      </p:pic>
      <p:pic>
        <p:nvPicPr>
          <p:cNvPr id="9" name="Picture 8">
            <a:extLst>
              <a:ext uri="{FF2B5EF4-FFF2-40B4-BE49-F238E27FC236}">
                <a16:creationId xmlns:a16="http://schemas.microsoft.com/office/drawing/2014/main" id="{9D80F313-CFCD-4ADF-A833-B8F0BF04C64E}"/>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44528" y="301961"/>
            <a:ext cx="1765247" cy="873797"/>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8"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tiff"/><Relationship Id="rId7" Type="http://schemas.openxmlformats.org/officeDocument/2006/relationships/image" Target="../media/image14.tiff"/><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3.tiff"/><Relationship Id="rId5" Type="http://schemas.openxmlformats.org/officeDocument/2006/relationships/image" Target="../media/image12.tiff"/><Relationship Id="rId4" Type="http://schemas.openxmlformats.org/officeDocument/2006/relationships/image" Target="../media/image11.tiff"/><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7.tiff"/><Relationship Id="rId3" Type="http://schemas.openxmlformats.org/officeDocument/2006/relationships/image" Target="../media/image22.tiff"/><Relationship Id="rId7" Type="http://schemas.openxmlformats.org/officeDocument/2006/relationships/image" Target="../media/image26.tiff"/><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5.tiff"/><Relationship Id="rId5" Type="http://schemas.openxmlformats.org/officeDocument/2006/relationships/image" Target="../media/image24.tiff"/><Relationship Id="rId10" Type="http://schemas.openxmlformats.org/officeDocument/2006/relationships/image" Target="../media/image29.tiff"/><Relationship Id="rId4" Type="http://schemas.openxmlformats.org/officeDocument/2006/relationships/image" Target="../media/image23.tiff"/><Relationship Id="rId9" Type="http://schemas.openxmlformats.org/officeDocument/2006/relationships/image" Target="../media/image28.tiff"/></Relationships>
</file>

<file path=ppt/slides/_rels/slide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128924" y="2216256"/>
            <a:ext cx="10145712" cy="1654175"/>
          </a:xfrm>
        </p:spPr>
        <p:txBody>
          <a:bodyPr>
            <a:noAutofit/>
          </a:bodyPr>
          <a:lstStyle/>
          <a:p>
            <a:pPr marL="0" indent="0" algn="ctr">
              <a:buNone/>
            </a:pPr>
            <a:r>
              <a:rPr lang="en-GB" sz="4000" dirty="0"/>
              <a:t>Digital Art and Design</a:t>
            </a:r>
          </a:p>
          <a:p>
            <a:pPr marL="0" indent="0" algn="ctr">
              <a:buNone/>
            </a:pPr>
            <a:endParaRPr lang="en-GB" sz="4000" dirty="0"/>
          </a:p>
          <a:p>
            <a:pPr marL="0" indent="0" algn="ctr">
              <a:buNone/>
            </a:pPr>
            <a:r>
              <a:rPr lang="en-GB" sz="4000" dirty="0"/>
              <a:t>Karen Shoop</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361356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8F9F2-23CB-EB4A-B781-D1B4B8EF167E}"/>
              </a:ext>
            </a:extLst>
          </p:cNvPr>
          <p:cNvSpPr txBox="1"/>
          <p:nvPr/>
        </p:nvSpPr>
        <p:spPr>
          <a:xfrm>
            <a:off x="1459832" y="1405169"/>
            <a:ext cx="9625264" cy="5016758"/>
          </a:xfrm>
          <a:prstGeom prst="rect">
            <a:avLst/>
          </a:prstGeom>
          <a:noFill/>
        </p:spPr>
        <p:txBody>
          <a:bodyPr wrap="square" rtlCol="0">
            <a:spAutoFit/>
          </a:bodyPr>
          <a:lstStyle/>
          <a:p>
            <a:pPr algn="ctr"/>
            <a:r>
              <a:rPr lang="en-US" sz="3200" b="1" dirty="0"/>
              <a:t>Art informing Computer Science Education</a:t>
            </a:r>
          </a:p>
          <a:p>
            <a:r>
              <a:rPr lang="en-US" sz="2400" dirty="0"/>
              <a:t>Geraint Wiggins, The previous head of QM's School of Electronic Engineering and Computer Science wrote in the Times Higher Ed (2012):</a:t>
            </a:r>
          </a:p>
          <a:p>
            <a:endParaRPr lang="en-US" sz="2400" dirty="0"/>
          </a:p>
          <a:p>
            <a:r>
              <a:rPr lang="en-US" sz="2400" dirty="0"/>
              <a:t>"</a:t>
            </a:r>
            <a:r>
              <a:rPr lang="en-GB" sz="2400" dirty="0"/>
              <a:t>The norm in computer science departments is to choose a programming language (often only one) and then define its syntax, repeatedly demonstrating the behaviour of each construct, often with simple, disparate examples. What we mostly fail to do is address what programmers starting out really need: the cognitive skills to imagine abstract processes applied to abstract objects, and to imagine problems in these terms… For my part, I have for a few years now been </a:t>
            </a:r>
            <a:r>
              <a:rPr lang="en-GB" sz="2400" b="1" dirty="0"/>
              <a:t>promoting the idea of teaching programming using techniques from the arts and design, focusing on the development of creative practice, per se</a:t>
            </a:r>
            <a:r>
              <a:rPr lang="en-GB" sz="2400" dirty="0"/>
              <a:t>. </a:t>
            </a:r>
            <a:r>
              <a:rPr lang="en-US" sz="2400" dirty="0"/>
              <a:t>"</a:t>
            </a:r>
          </a:p>
        </p:txBody>
      </p:sp>
    </p:spTree>
    <p:extLst>
      <p:ext uri="{BB962C8B-B14F-4D97-AF65-F5344CB8AC3E}">
        <p14:creationId xmlns:p14="http://schemas.microsoft.com/office/powerpoint/2010/main" val="2365889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9CE916-C542-EF49-A3FB-B19EF24B8B1B}"/>
              </a:ext>
            </a:extLst>
          </p:cNvPr>
          <p:cNvSpPr txBox="1"/>
          <p:nvPr/>
        </p:nvSpPr>
        <p:spPr>
          <a:xfrm>
            <a:off x="1415864" y="5420449"/>
            <a:ext cx="9717357" cy="923330"/>
          </a:xfrm>
          <a:prstGeom prst="rect">
            <a:avLst/>
          </a:prstGeom>
          <a:solidFill>
            <a:schemeClr val="accent4">
              <a:lumMod val="20000"/>
              <a:lumOff val="80000"/>
            </a:schemeClr>
          </a:solidFill>
          <a:ln>
            <a:solidFill>
              <a:schemeClr val="accent1"/>
            </a:solidFill>
          </a:ln>
        </p:spPr>
        <p:txBody>
          <a:bodyPr wrap="square" rtlCol="0">
            <a:spAutoFit/>
          </a:bodyPr>
          <a:lstStyle/>
          <a:p>
            <a:r>
              <a:rPr lang="en-US" dirty="0"/>
              <a:t>Coding is an activity that many students discover and importantly they </a:t>
            </a:r>
            <a:r>
              <a:rPr lang="en-US" dirty="0" err="1"/>
              <a:t>practise</a:t>
            </a:r>
            <a:r>
              <a:rPr lang="en-US" dirty="0"/>
              <a:t> outside the classroom: "if this can be done in Processing…what would I do in Python, JavaScript </a:t>
            </a:r>
            <a:r>
              <a:rPr lang="en-US" dirty="0" err="1"/>
              <a:t>etc</a:t>
            </a:r>
            <a:r>
              <a:rPr lang="en-US" dirty="0"/>
              <a:t>…". "what is the word, notation etc. used in XXX"…they can also help spot errors and support their fellow students.</a:t>
            </a:r>
          </a:p>
        </p:txBody>
      </p:sp>
      <p:pic>
        <p:nvPicPr>
          <p:cNvPr id="6" name="Picture 5">
            <a:extLst>
              <a:ext uri="{FF2B5EF4-FFF2-40B4-BE49-F238E27FC236}">
                <a16:creationId xmlns:a16="http://schemas.microsoft.com/office/drawing/2014/main" id="{C440A047-4868-C74A-A76A-E693D5750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864" y="1138990"/>
            <a:ext cx="4058626" cy="3930316"/>
          </a:xfrm>
          <a:prstGeom prst="rect">
            <a:avLst/>
          </a:prstGeom>
        </p:spPr>
      </p:pic>
      <p:pic>
        <p:nvPicPr>
          <p:cNvPr id="8" name="Picture 7">
            <a:extLst>
              <a:ext uri="{FF2B5EF4-FFF2-40B4-BE49-F238E27FC236}">
                <a16:creationId xmlns:a16="http://schemas.microsoft.com/office/drawing/2014/main" id="{EAE61D11-A083-C743-9439-45726BD88A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0989" y="1138990"/>
            <a:ext cx="3264182" cy="3150315"/>
          </a:xfrm>
          <a:prstGeom prst="rect">
            <a:avLst/>
          </a:prstGeom>
        </p:spPr>
      </p:pic>
      <p:pic>
        <p:nvPicPr>
          <p:cNvPr id="10" name="Picture 9">
            <a:extLst>
              <a:ext uri="{FF2B5EF4-FFF2-40B4-BE49-F238E27FC236}">
                <a16:creationId xmlns:a16="http://schemas.microsoft.com/office/drawing/2014/main" id="{AB9374FC-7191-0643-BEE1-F19FD287B9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1670" y="1138990"/>
            <a:ext cx="1971571" cy="1902995"/>
          </a:xfrm>
          <a:prstGeom prst="rect">
            <a:avLst/>
          </a:prstGeom>
        </p:spPr>
      </p:pic>
      <p:pic>
        <p:nvPicPr>
          <p:cNvPr id="12" name="Picture 11">
            <a:extLst>
              <a:ext uri="{FF2B5EF4-FFF2-40B4-BE49-F238E27FC236}">
                <a16:creationId xmlns:a16="http://schemas.microsoft.com/office/drawing/2014/main" id="{1E27A123-0860-944C-BBB3-AD7B65E7BF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1670" y="3210854"/>
            <a:ext cx="1974800" cy="1521567"/>
          </a:xfrm>
          <a:prstGeom prst="rect">
            <a:avLst/>
          </a:prstGeom>
        </p:spPr>
      </p:pic>
    </p:spTree>
    <p:extLst>
      <p:ext uri="{BB962C8B-B14F-4D97-AF65-F5344CB8AC3E}">
        <p14:creationId xmlns:p14="http://schemas.microsoft.com/office/powerpoint/2010/main" val="2643546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A430F6-3AFF-BE41-B012-F48F502F2FD4}"/>
              </a:ext>
            </a:extLst>
          </p:cNvPr>
          <p:cNvSpPr>
            <a:spLocks noGrp="1"/>
          </p:cNvSpPr>
          <p:nvPr>
            <p:ph idx="1"/>
          </p:nvPr>
        </p:nvSpPr>
        <p:spPr/>
        <p:txBody>
          <a:bodyPr>
            <a:normAutofit fontScale="92500" lnSpcReduction="20000"/>
          </a:bodyPr>
          <a:lstStyle/>
          <a:p>
            <a:pPr>
              <a:lnSpc>
                <a:spcPct val="120000"/>
              </a:lnSpc>
              <a:spcBef>
                <a:spcPts val="0"/>
              </a:spcBef>
              <a:spcAft>
                <a:spcPts val="0"/>
              </a:spcAft>
            </a:pPr>
            <a:r>
              <a:rPr lang="en-US" dirty="0"/>
              <a:t>Bridget Riley</a:t>
            </a:r>
          </a:p>
          <a:p>
            <a:pPr>
              <a:lnSpc>
                <a:spcPct val="120000"/>
              </a:lnSpc>
              <a:spcBef>
                <a:spcPts val="0"/>
              </a:spcBef>
              <a:spcAft>
                <a:spcPts val="0"/>
              </a:spcAft>
            </a:pPr>
            <a:r>
              <a:rPr lang="en-US" dirty="0"/>
              <a:t>Peter </a:t>
            </a:r>
            <a:r>
              <a:rPr lang="en-US" dirty="0" err="1"/>
              <a:t>Doig</a:t>
            </a:r>
            <a:endParaRPr lang="en-US" dirty="0"/>
          </a:p>
          <a:p>
            <a:pPr>
              <a:lnSpc>
                <a:spcPct val="120000"/>
              </a:lnSpc>
              <a:spcBef>
                <a:spcPts val="0"/>
              </a:spcBef>
              <a:spcAft>
                <a:spcPts val="0"/>
              </a:spcAft>
            </a:pPr>
            <a:r>
              <a:rPr lang="en-US" dirty="0"/>
              <a:t>Sonia Boyce</a:t>
            </a:r>
          </a:p>
          <a:p>
            <a:pPr>
              <a:lnSpc>
                <a:spcPct val="120000"/>
              </a:lnSpc>
              <a:spcBef>
                <a:spcPts val="0"/>
              </a:spcBef>
              <a:spcAft>
                <a:spcPts val="0"/>
              </a:spcAft>
            </a:pPr>
            <a:r>
              <a:rPr lang="en-US" dirty="0"/>
              <a:t>Chris </a:t>
            </a:r>
            <a:r>
              <a:rPr lang="en-US" dirty="0" err="1"/>
              <a:t>Ofili</a:t>
            </a:r>
            <a:endParaRPr lang="en-US" dirty="0"/>
          </a:p>
          <a:p>
            <a:pPr>
              <a:lnSpc>
                <a:spcPct val="120000"/>
              </a:lnSpc>
              <a:spcBef>
                <a:spcPts val="0"/>
              </a:spcBef>
              <a:spcAft>
                <a:spcPts val="0"/>
              </a:spcAft>
            </a:pPr>
            <a:r>
              <a:rPr lang="en-US" dirty="0"/>
              <a:t>Mira Schendel</a:t>
            </a:r>
          </a:p>
          <a:p>
            <a:pPr>
              <a:lnSpc>
                <a:spcPct val="120000"/>
              </a:lnSpc>
              <a:spcBef>
                <a:spcPts val="0"/>
              </a:spcBef>
              <a:spcAft>
                <a:spcPts val="0"/>
              </a:spcAft>
            </a:pPr>
            <a:r>
              <a:rPr lang="en-GB" dirty="0"/>
              <a:t>Piet Mondrian </a:t>
            </a:r>
          </a:p>
          <a:p>
            <a:pPr>
              <a:lnSpc>
                <a:spcPct val="120000"/>
              </a:lnSpc>
              <a:spcBef>
                <a:spcPts val="0"/>
              </a:spcBef>
              <a:spcAft>
                <a:spcPts val="0"/>
              </a:spcAft>
            </a:pPr>
            <a:r>
              <a:rPr lang="en-GB" dirty="0"/>
              <a:t>Annie Albers </a:t>
            </a:r>
          </a:p>
          <a:p>
            <a:pPr>
              <a:lnSpc>
                <a:spcPct val="120000"/>
              </a:lnSpc>
              <a:spcBef>
                <a:spcPts val="0"/>
              </a:spcBef>
              <a:spcAft>
                <a:spcPts val="0"/>
              </a:spcAft>
            </a:pPr>
            <a:r>
              <a:rPr lang="en-GB" dirty="0"/>
              <a:t>Andy Warhol</a:t>
            </a:r>
          </a:p>
          <a:p>
            <a:pPr>
              <a:lnSpc>
                <a:spcPct val="120000"/>
              </a:lnSpc>
              <a:spcBef>
                <a:spcPts val="0"/>
              </a:spcBef>
              <a:spcAft>
                <a:spcPts val="0"/>
              </a:spcAft>
            </a:pPr>
            <a:r>
              <a:rPr lang="en-GB" dirty="0"/>
              <a:t>Yayoi Kusama</a:t>
            </a:r>
          </a:p>
          <a:p>
            <a:pPr>
              <a:lnSpc>
                <a:spcPct val="120000"/>
              </a:lnSpc>
              <a:spcBef>
                <a:spcPts val="0"/>
              </a:spcBef>
              <a:spcAft>
                <a:spcPts val="0"/>
              </a:spcAft>
            </a:pPr>
            <a:r>
              <a:rPr lang="en-GB" dirty="0" err="1"/>
              <a:t>Fahrelnissa</a:t>
            </a:r>
            <a:r>
              <a:rPr lang="en-GB" dirty="0"/>
              <a:t> </a:t>
            </a:r>
            <a:r>
              <a:rPr lang="en-GB" dirty="0" err="1"/>
              <a:t>Zeid</a:t>
            </a:r>
            <a:endParaRPr lang="en-GB" dirty="0"/>
          </a:p>
          <a:p>
            <a:pPr>
              <a:lnSpc>
                <a:spcPct val="120000"/>
              </a:lnSpc>
              <a:spcBef>
                <a:spcPts val="0"/>
              </a:spcBef>
              <a:spcAft>
                <a:spcPts val="0"/>
              </a:spcAft>
            </a:pPr>
            <a:r>
              <a:rPr lang="en-GB" dirty="0"/>
              <a:t>Jasper Johns </a:t>
            </a:r>
          </a:p>
          <a:p>
            <a:pPr>
              <a:lnSpc>
                <a:spcPct val="120000"/>
              </a:lnSpc>
              <a:spcBef>
                <a:spcPts val="0"/>
              </a:spcBef>
              <a:spcAft>
                <a:spcPts val="0"/>
              </a:spcAft>
            </a:pPr>
            <a:r>
              <a:rPr lang="en-GB" dirty="0"/>
              <a:t>Robert Rauschenberg</a:t>
            </a:r>
          </a:p>
          <a:p>
            <a:endParaRPr lang="en-US" dirty="0"/>
          </a:p>
        </p:txBody>
      </p:sp>
      <p:pic>
        <p:nvPicPr>
          <p:cNvPr id="6" name="Picture 5">
            <a:extLst>
              <a:ext uri="{FF2B5EF4-FFF2-40B4-BE49-F238E27FC236}">
                <a16:creationId xmlns:a16="http://schemas.microsoft.com/office/drawing/2014/main" id="{D8F47D40-A694-894B-8EDA-0023EB4E7974}"/>
              </a:ext>
            </a:extLst>
          </p:cNvPr>
          <p:cNvPicPr>
            <a:picLocks noChangeAspect="1"/>
          </p:cNvPicPr>
          <p:nvPr/>
        </p:nvPicPr>
        <p:blipFill>
          <a:blip r:embed="rId2"/>
          <a:stretch>
            <a:fillRect/>
          </a:stretch>
        </p:blipFill>
        <p:spPr>
          <a:xfrm>
            <a:off x="2451472" y="388935"/>
            <a:ext cx="4981824" cy="1793688"/>
          </a:xfrm>
          <a:prstGeom prst="rect">
            <a:avLst/>
          </a:prstGeom>
        </p:spPr>
      </p:pic>
      <p:pic>
        <p:nvPicPr>
          <p:cNvPr id="4" name="Picture 3">
            <a:extLst>
              <a:ext uri="{FF2B5EF4-FFF2-40B4-BE49-F238E27FC236}">
                <a16:creationId xmlns:a16="http://schemas.microsoft.com/office/drawing/2014/main" id="{2B7F3B4F-F96B-B749-B85A-1D95E3747B72}"/>
              </a:ext>
            </a:extLst>
          </p:cNvPr>
          <p:cNvPicPr>
            <a:picLocks noChangeAspect="1"/>
          </p:cNvPicPr>
          <p:nvPr/>
        </p:nvPicPr>
        <p:blipFill rotWithShape="1">
          <a:blip r:embed="rId3"/>
          <a:srcRect l="10235" t="6765" r="11629" b="5286"/>
          <a:stretch/>
        </p:blipFill>
        <p:spPr>
          <a:xfrm>
            <a:off x="9660181" y="388935"/>
            <a:ext cx="2427112" cy="2731911"/>
          </a:xfrm>
          <a:prstGeom prst="rect">
            <a:avLst/>
          </a:prstGeom>
        </p:spPr>
      </p:pic>
      <p:pic>
        <p:nvPicPr>
          <p:cNvPr id="5" name="Picture 4">
            <a:extLst>
              <a:ext uri="{FF2B5EF4-FFF2-40B4-BE49-F238E27FC236}">
                <a16:creationId xmlns:a16="http://schemas.microsoft.com/office/drawing/2014/main" id="{CD2C86F5-B627-1F4A-9234-96369C0D8FFC}"/>
              </a:ext>
            </a:extLst>
          </p:cNvPr>
          <p:cNvPicPr>
            <a:picLocks noChangeAspect="1"/>
          </p:cNvPicPr>
          <p:nvPr/>
        </p:nvPicPr>
        <p:blipFill>
          <a:blip r:embed="rId4"/>
          <a:stretch>
            <a:fillRect/>
          </a:stretch>
        </p:blipFill>
        <p:spPr>
          <a:xfrm>
            <a:off x="-2984562" y="2158813"/>
            <a:ext cx="2220857" cy="2220857"/>
          </a:xfrm>
          <a:prstGeom prst="rect">
            <a:avLst/>
          </a:prstGeom>
        </p:spPr>
      </p:pic>
      <p:pic>
        <p:nvPicPr>
          <p:cNvPr id="7" name="Picture 6">
            <a:extLst>
              <a:ext uri="{FF2B5EF4-FFF2-40B4-BE49-F238E27FC236}">
                <a16:creationId xmlns:a16="http://schemas.microsoft.com/office/drawing/2014/main" id="{7C2FFAC7-B0E0-3746-8BBD-65DD335B3B32}"/>
              </a:ext>
            </a:extLst>
          </p:cNvPr>
          <p:cNvPicPr>
            <a:picLocks noChangeAspect="1"/>
          </p:cNvPicPr>
          <p:nvPr/>
        </p:nvPicPr>
        <p:blipFill>
          <a:blip r:embed="rId5"/>
          <a:stretch>
            <a:fillRect/>
          </a:stretch>
        </p:blipFill>
        <p:spPr>
          <a:xfrm>
            <a:off x="6134526" y="3434725"/>
            <a:ext cx="3304305" cy="3304305"/>
          </a:xfrm>
          <a:prstGeom prst="rect">
            <a:avLst/>
          </a:prstGeom>
        </p:spPr>
      </p:pic>
      <p:pic>
        <p:nvPicPr>
          <p:cNvPr id="8" name="Picture 7">
            <a:extLst>
              <a:ext uri="{FF2B5EF4-FFF2-40B4-BE49-F238E27FC236}">
                <a16:creationId xmlns:a16="http://schemas.microsoft.com/office/drawing/2014/main" id="{B557355B-E1B5-5F43-8439-6E5F8FA4B7E3}"/>
              </a:ext>
            </a:extLst>
          </p:cNvPr>
          <p:cNvPicPr>
            <a:picLocks noChangeAspect="1"/>
          </p:cNvPicPr>
          <p:nvPr/>
        </p:nvPicPr>
        <p:blipFill>
          <a:blip r:embed="rId6"/>
          <a:stretch>
            <a:fillRect/>
          </a:stretch>
        </p:blipFill>
        <p:spPr>
          <a:xfrm>
            <a:off x="9754289" y="3753557"/>
            <a:ext cx="2098130" cy="2756647"/>
          </a:xfrm>
          <a:prstGeom prst="rect">
            <a:avLst/>
          </a:prstGeom>
        </p:spPr>
      </p:pic>
      <p:pic>
        <p:nvPicPr>
          <p:cNvPr id="9" name="Picture 8">
            <a:extLst>
              <a:ext uri="{FF2B5EF4-FFF2-40B4-BE49-F238E27FC236}">
                <a16:creationId xmlns:a16="http://schemas.microsoft.com/office/drawing/2014/main" id="{D27C301F-B962-4F49-8939-7401DDACE87F}"/>
              </a:ext>
            </a:extLst>
          </p:cNvPr>
          <p:cNvPicPr>
            <a:picLocks noChangeAspect="1"/>
          </p:cNvPicPr>
          <p:nvPr/>
        </p:nvPicPr>
        <p:blipFill rotWithShape="1">
          <a:blip r:embed="rId7"/>
          <a:srcRect l="2085" t="2353" r="2990"/>
          <a:stretch/>
        </p:blipFill>
        <p:spPr>
          <a:xfrm>
            <a:off x="7529757" y="1125967"/>
            <a:ext cx="2098131" cy="2132386"/>
          </a:xfrm>
          <a:prstGeom prst="rect">
            <a:avLst/>
          </a:prstGeom>
        </p:spPr>
      </p:pic>
      <p:pic>
        <p:nvPicPr>
          <p:cNvPr id="13" name="Picture 12">
            <a:extLst>
              <a:ext uri="{FF2B5EF4-FFF2-40B4-BE49-F238E27FC236}">
                <a16:creationId xmlns:a16="http://schemas.microsoft.com/office/drawing/2014/main" id="{7FF8DA85-CE6E-7B4E-AD83-7DCFA2662B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01136" y="2330230"/>
            <a:ext cx="2882900" cy="1981200"/>
          </a:xfrm>
          <a:prstGeom prst="rect">
            <a:avLst/>
          </a:prstGeom>
        </p:spPr>
      </p:pic>
      <p:pic>
        <p:nvPicPr>
          <p:cNvPr id="15" name="Picture 14">
            <a:extLst>
              <a:ext uri="{FF2B5EF4-FFF2-40B4-BE49-F238E27FC236}">
                <a16:creationId xmlns:a16="http://schemas.microsoft.com/office/drawing/2014/main" id="{7B873845-7C0F-ED48-BD56-4677DCB340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57759" y="4666351"/>
            <a:ext cx="2369653" cy="1698792"/>
          </a:xfrm>
          <a:prstGeom prst="rect">
            <a:avLst/>
          </a:prstGeom>
        </p:spPr>
      </p:pic>
    </p:spTree>
    <p:extLst>
      <p:ext uri="{BB962C8B-B14F-4D97-AF65-F5344CB8AC3E}">
        <p14:creationId xmlns:p14="http://schemas.microsoft.com/office/powerpoint/2010/main" val="1735811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B914-C119-4543-AE21-329ED9CBF30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0DFFE60-0B85-BD44-9777-8467D3A5DE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36992" y="1688704"/>
            <a:ext cx="3393435" cy="3332475"/>
          </a:xfrm>
        </p:spPr>
      </p:pic>
      <p:pic>
        <p:nvPicPr>
          <p:cNvPr id="11" name="Picture 10">
            <a:extLst>
              <a:ext uri="{FF2B5EF4-FFF2-40B4-BE49-F238E27FC236}">
                <a16:creationId xmlns:a16="http://schemas.microsoft.com/office/drawing/2014/main" id="{AE291EB4-6290-5245-874B-94B31E15B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0426" y="324752"/>
            <a:ext cx="3381735" cy="3282272"/>
          </a:xfrm>
          <a:prstGeom prst="rect">
            <a:avLst/>
          </a:prstGeom>
        </p:spPr>
      </p:pic>
      <p:pic>
        <p:nvPicPr>
          <p:cNvPr id="13" name="Picture 12">
            <a:extLst>
              <a:ext uri="{FF2B5EF4-FFF2-40B4-BE49-F238E27FC236}">
                <a16:creationId xmlns:a16="http://schemas.microsoft.com/office/drawing/2014/main" id="{233A023D-7341-4B48-8CC7-A7577D0E97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7636" y="3961525"/>
            <a:ext cx="3747314" cy="2896475"/>
          </a:xfrm>
          <a:prstGeom prst="rect">
            <a:avLst/>
          </a:prstGeom>
        </p:spPr>
      </p:pic>
      <p:pic>
        <p:nvPicPr>
          <p:cNvPr id="15" name="Picture 14">
            <a:extLst>
              <a:ext uri="{FF2B5EF4-FFF2-40B4-BE49-F238E27FC236}">
                <a16:creationId xmlns:a16="http://schemas.microsoft.com/office/drawing/2014/main" id="{6C91CB65-EAF9-8147-A2BE-85D2F8181A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350" y="1688704"/>
            <a:ext cx="3291245" cy="3734746"/>
          </a:xfrm>
          <a:prstGeom prst="rect">
            <a:avLst/>
          </a:prstGeom>
        </p:spPr>
      </p:pic>
    </p:spTree>
    <p:extLst>
      <p:ext uri="{BB962C8B-B14F-4D97-AF65-F5344CB8AC3E}">
        <p14:creationId xmlns:p14="http://schemas.microsoft.com/office/powerpoint/2010/main" val="988612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E2B7B0B5-D8B9-A541-951A-ACBE87621987}"/>
              </a:ext>
            </a:extLst>
          </p:cNvPr>
          <p:cNvPicPr>
            <a:picLocks noGrp="1" noChangeAspect="1"/>
          </p:cNvPicPr>
          <p:nvPr>
            <p:ph idx="1"/>
          </p:nvPr>
        </p:nvPicPr>
        <p:blipFill>
          <a:blip r:embed="rId2"/>
          <a:stretch>
            <a:fillRect/>
          </a:stretch>
        </p:blipFill>
        <p:spPr>
          <a:xfrm>
            <a:off x="3998890" y="4143187"/>
            <a:ext cx="2117823" cy="2624104"/>
          </a:xfrm>
        </p:spPr>
      </p:pic>
      <p:pic>
        <p:nvPicPr>
          <p:cNvPr id="4" name="Picture 3">
            <a:extLst>
              <a:ext uri="{FF2B5EF4-FFF2-40B4-BE49-F238E27FC236}">
                <a16:creationId xmlns:a16="http://schemas.microsoft.com/office/drawing/2014/main" id="{CDBAADCB-DE74-DD43-8EC8-EB34739133DB}"/>
              </a:ext>
            </a:extLst>
          </p:cNvPr>
          <p:cNvPicPr>
            <a:picLocks noChangeAspect="1"/>
          </p:cNvPicPr>
          <p:nvPr/>
        </p:nvPicPr>
        <p:blipFill>
          <a:blip r:embed="rId3"/>
          <a:stretch>
            <a:fillRect/>
          </a:stretch>
        </p:blipFill>
        <p:spPr>
          <a:xfrm>
            <a:off x="9554785" y="108325"/>
            <a:ext cx="2474632" cy="2484356"/>
          </a:xfrm>
          <a:prstGeom prst="rect">
            <a:avLst/>
          </a:prstGeom>
        </p:spPr>
      </p:pic>
      <p:sp>
        <p:nvSpPr>
          <p:cNvPr id="5" name="TextBox 4">
            <a:extLst>
              <a:ext uri="{FF2B5EF4-FFF2-40B4-BE49-F238E27FC236}">
                <a16:creationId xmlns:a16="http://schemas.microsoft.com/office/drawing/2014/main" id="{5A945488-3347-E14B-84FC-CB90D92EC8BD}"/>
              </a:ext>
            </a:extLst>
          </p:cNvPr>
          <p:cNvSpPr txBox="1"/>
          <p:nvPr/>
        </p:nvSpPr>
        <p:spPr>
          <a:xfrm>
            <a:off x="10590582" y="5479509"/>
            <a:ext cx="1438835" cy="369332"/>
          </a:xfrm>
          <a:prstGeom prst="rect">
            <a:avLst/>
          </a:prstGeom>
          <a:noFill/>
          <a:ln>
            <a:solidFill>
              <a:schemeClr val="accent1"/>
            </a:solidFill>
          </a:ln>
        </p:spPr>
        <p:txBody>
          <a:bodyPr wrap="square" rtlCol="0">
            <a:spAutoFit/>
          </a:bodyPr>
          <a:lstStyle/>
          <a:p>
            <a:r>
              <a:rPr lang="en-US" dirty="0"/>
              <a:t>Frieder </a:t>
            </a:r>
            <a:r>
              <a:rPr lang="en-US" dirty="0" err="1"/>
              <a:t>Nake</a:t>
            </a:r>
            <a:endParaRPr lang="en-US" dirty="0"/>
          </a:p>
        </p:txBody>
      </p:sp>
      <p:pic>
        <p:nvPicPr>
          <p:cNvPr id="6" name="Picture 5">
            <a:extLst>
              <a:ext uri="{FF2B5EF4-FFF2-40B4-BE49-F238E27FC236}">
                <a16:creationId xmlns:a16="http://schemas.microsoft.com/office/drawing/2014/main" id="{45156624-9C09-4644-ABB8-8D83B236CF1F}"/>
              </a:ext>
            </a:extLst>
          </p:cNvPr>
          <p:cNvPicPr>
            <a:picLocks noChangeAspect="1"/>
          </p:cNvPicPr>
          <p:nvPr/>
        </p:nvPicPr>
        <p:blipFill>
          <a:blip r:embed="rId4"/>
          <a:stretch>
            <a:fillRect/>
          </a:stretch>
        </p:blipFill>
        <p:spPr>
          <a:xfrm>
            <a:off x="9504688" y="2642597"/>
            <a:ext cx="2687312" cy="2717394"/>
          </a:xfrm>
          <a:prstGeom prst="rect">
            <a:avLst/>
          </a:prstGeom>
        </p:spPr>
      </p:pic>
      <p:pic>
        <p:nvPicPr>
          <p:cNvPr id="7" name="Picture 6">
            <a:extLst>
              <a:ext uri="{FF2B5EF4-FFF2-40B4-BE49-F238E27FC236}">
                <a16:creationId xmlns:a16="http://schemas.microsoft.com/office/drawing/2014/main" id="{587BF021-F1C9-E04C-8959-1EC767E77365}"/>
              </a:ext>
            </a:extLst>
          </p:cNvPr>
          <p:cNvPicPr>
            <a:picLocks noChangeAspect="1"/>
          </p:cNvPicPr>
          <p:nvPr/>
        </p:nvPicPr>
        <p:blipFill>
          <a:blip r:embed="rId5"/>
          <a:stretch>
            <a:fillRect/>
          </a:stretch>
        </p:blipFill>
        <p:spPr>
          <a:xfrm>
            <a:off x="-21514" y="4486934"/>
            <a:ext cx="3172012" cy="2354483"/>
          </a:xfrm>
          <a:prstGeom prst="rect">
            <a:avLst/>
          </a:prstGeom>
        </p:spPr>
      </p:pic>
      <p:sp>
        <p:nvSpPr>
          <p:cNvPr id="8" name="TextBox 7">
            <a:extLst>
              <a:ext uri="{FF2B5EF4-FFF2-40B4-BE49-F238E27FC236}">
                <a16:creationId xmlns:a16="http://schemas.microsoft.com/office/drawing/2014/main" id="{A40E6AB8-6583-EB4E-AF51-F2018E53FA51}"/>
              </a:ext>
            </a:extLst>
          </p:cNvPr>
          <p:cNvSpPr txBox="1"/>
          <p:nvPr/>
        </p:nvSpPr>
        <p:spPr>
          <a:xfrm>
            <a:off x="3133421" y="5586214"/>
            <a:ext cx="760295" cy="646331"/>
          </a:xfrm>
          <a:prstGeom prst="rect">
            <a:avLst/>
          </a:prstGeom>
          <a:noFill/>
          <a:ln>
            <a:solidFill>
              <a:schemeClr val="accent1"/>
            </a:solidFill>
          </a:ln>
        </p:spPr>
        <p:txBody>
          <a:bodyPr wrap="square" rtlCol="0">
            <a:spAutoFit/>
          </a:bodyPr>
          <a:lstStyle/>
          <a:p>
            <a:r>
              <a:rPr lang="en-US" dirty="0"/>
              <a:t>Georg </a:t>
            </a:r>
            <a:r>
              <a:rPr lang="en-US" dirty="0" err="1"/>
              <a:t>Nees</a:t>
            </a:r>
            <a:endParaRPr lang="en-US" dirty="0"/>
          </a:p>
        </p:txBody>
      </p:sp>
      <p:pic>
        <p:nvPicPr>
          <p:cNvPr id="9" name="Picture 8">
            <a:extLst>
              <a:ext uri="{FF2B5EF4-FFF2-40B4-BE49-F238E27FC236}">
                <a16:creationId xmlns:a16="http://schemas.microsoft.com/office/drawing/2014/main" id="{C352A938-5A2F-454A-8168-C2748466594B}"/>
              </a:ext>
            </a:extLst>
          </p:cNvPr>
          <p:cNvPicPr>
            <a:picLocks noChangeAspect="1"/>
          </p:cNvPicPr>
          <p:nvPr/>
        </p:nvPicPr>
        <p:blipFill>
          <a:blip r:embed="rId6"/>
          <a:stretch>
            <a:fillRect/>
          </a:stretch>
        </p:blipFill>
        <p:spPr>
          <a:xfrm>
            <a:off x="6693339" y="4279359"/>
            <a:ext cx="2552700" cy="2400300"/>
          </a:xfrm>
          <a:prstGeom prst="rect">
            <a:avLst/>
          </a:prstGeom>
        </p:spPr>
      </p:pic>
      <p:sp>
        <p:nvSpPr>
          <p:cNvPr id="10" name="TextBox 9">
            <a:extLst>
              <a:ext uri="{FF2B5EF4-FFF2-40B4-BE49-F238E27FC236}">
                <a16:creationId xmlns:a16="http://schemas.microsoft.com/office/drawing/2014/main" id="{FDA78B77-4663-C74A-A302-12E22566E8A7}"/>
              </a:ext>
            </a:extLst>
          </p:cNvPr>
          <p:cNvSpPr txBox="1"/>
          <p:nvPr/>
        </p:nvSpPr>
        <p:spPr>
          <a:xfrm>
            <a:off x="9308836" y="6246788"/>
            <a:ext cx="1614021" cy="369332"/>
          </a:xfrm>
          <a:prstGeom prst="rect">
            <a:avLst/>
          </a:prstGeom>
          <a:noFill/>
          <a:ln>
            <a:solidFill>
              <a:schemeClr val="accent1"/>
            </a:solidFill>
          </a:ln>
        </p:spPr>
        <p:txBody>
          <a:bodyPr wrap="square" rtlCol="0">
            <a:spAutoFit/>
          </a:bodyPr>
          <a:lstStyle/>
          <a:p>
            <a:r>
              <a:rPr lang="en-US" dirty="0" err="1"/>
              <a:t>A.Michael</a:t>
            </a:r>
            <a:r>
              <a:rPr lang="en-US" dirty="0"/>
              <a:t> Noll</a:t>
            </a:r>
          </a:p>
        </p:txBody>
      </p:sp>
      <p:sp>
        <p:nvSpPr>
          <p:cNvPr id="13" name="TextBox 12">
            <a:extLst>
              <a:ext uri="{FF2B5EF4-FFF2-40B4-BE49-F238E27FC236}">
                <a16:creationId xmlns:a16="http://schemas.microsoft.com/office/drawing/2014/main" id="{CA313ABF-0417-0C4D-B2B6-97B870CD38E5}"/>
              </a:ext>
            </a:extLst>
          </p:cNvPr>
          <p:cNvSpPr txBox="1"/>
          <p:nvPr/>
        </p:nvSpPr>
        <p:spPr>
          <a:xfrm>
            <a:off x="4485362" y="3690446"/>
            <a:ext cx="1586365" cy="369332"/>
          </a:xfrm>
          <a:prstGeom prst="rect">
            <a:avLst/>
          </a:prstGeom>
          <a:noFill/>
          <a:ln>
            <a:solidFill>
              <a:schemeClr val="accent1"/>
            </a:solidFill>
          </a:ln>
        </p:spPr>
        <p:txBody>
          <a:bodyPr wrap="square" rtlCol="0">
            <a:spAutoFit/>
          </a:bodyPr>
          <a:lstStyle/>
          <a:p>
            <a:r>
              <a:rPr lang="en-US" dirty="0"/>
              <a:t>Aaron Marcus</a:t>
            </a:r>
          </a:p>
        </p:txBody>
      </p:sp>
      <p:sp>
        <p:nvSpPr>
          <p:cNvPr id="15" name="TextBox 14">
            <a:extLst>
              <a:ext uri="{FF2B5EF4-FFF2-40B4-BE49-F238E27FC236}">
                <a16:creationId xmlns:a16="http://schemas.microsoft.com/office/drawing/2014/main" id="{4FE2D2B0-A253-724E-BFE2-0884D6781C7E}"/>
              </a:ext>
            </a:extLst>
          </p:cNvPr>
          <p:cNvSpPr txBox="1"/>
          <p:nvPr/>
        </p:nvSpPr>
        <p:spPr>
          <a:xfrm>
            <a:off x="7451038" y="517688"/>
            <a:ext cx="1093816" cy="923330"/>
          </a:xfrm>
          <a:prstGeom prst="rect">
            <a:avLst/>
          </a:prstGeom>
          <a:noFill/>
          <a:ln>
            <a:solidFill>
              <a:schemeClr val="accent1"/>
            </a:solidFill>
          </a:ln>
        </p:spPr>
        <p:txBody>
          <a:bodyPr wrap="square" rtlCol="0">
            <a:spAutoFit/>
          </a:bodyPr>
          <a:lstStyle/>
          <a:p>
            <a:r>
              <a:rPr lang="en-US" dirty="0"/>
              <a:t>Colette &amp; Charles </a:t>
            </a:r>
            <a:r>
              <a:rPr lang="en-US" dirty="0" err="1"/>
              <a:t>Bangert</a:t>
            </a:r>
            <a:endParaRPr lang="en-US" dirty="0"/>
          </a:p>
        </p:txBody>
      </p:sp>
      <p:pic>
        <p:nvPicPr>
          <p:cNvPr id="16" name="Picture 15">
            <a:extLst>
              <a:ext uri="{FF2B5EF4-FFF2-40B4-BE49-F238E27FC236}">
                <a16:creationId xmlns:a16="http://schemas.microsoft.com/office/drawing/2014/main" id="{00C4EE31-0DF5-D046-8504-521D0DBD133C}"/>
              </a:ext>
            </a:extLst>
          </p:cNvPr>
          <p:cNvPicPr>
            <a:picLocks noChangeAspect="1"/>
          </p:cNvPicPr>
          <p:nvPr/>
        </p:nvPicPr>
        <p:blipFill>
          <a:blip r:embed="rId7"/>
          <a:stretch>
            <a:fillRect/>
          </a:stretch>
        </p:blipFill>
        <p:spPr>
          <a:xfrm>
            <a:off x="0" y="-71678"/>
            <a:ext cx="2268671" cy="2279306"/>
          </a:xfrm>
          <a:prstGeom prst="rect">
            <a:avLst/>
          </a:prstGeom>
        </p:spPr>
      </p:pic>
      <p:sp>
        <p:nvSpPr>
          <p:cNvPr id="17" name="TextBox 16">
            <a:extLst>
              <a:ext uri="{FF2B5EF4-FFF2-40B4-BE49-F238E27FC236}">
                <a16:creationId xmlns:a16="http://schemas.microsoft.com/office/drawing/2014/main" id="{11ADBA35-5689-8D49-A621-4C84166F9966}"/>
              </a:ext>
            </a:extLst>
          </p:cNvPr>
          <p:cNvSpPr txBox="1"/>
          <p:nvPr/>
        </p:nvSpPr>
        <p:spPr>
          <a:xfrm>
            <a:off x="2355466" y="598320"/>
            <a:ext cx="1643424" cy="369332"/>
          </a:xfrm>
          <a:prstGeom prst="rect">
            <a:avLst/>
          </a:prstGeom>
          <a:noFill/>
          <a:ln>
            <a:solidFill>
              <a:schemeClr val="accent1"/>
            </a:solidFill>
          </a:ln>
        </p:spPr>
        <p:txBody>
          <a:bodyPr wrap="square" rtlCol="0">
            <a:spAutoFit/>
          </a:bodyPr>
          <a:lstStyle/>
          <a:p>
            <a:r>
              <a:rPr lang="en-US" dirty="0"/>
              <a:t>Esther </a:t>
            </a:r>
            <a:r>
              <a:rPr lang="en-US" dirty="0" err="1"/>
              <a:t>Rolinson</a:t>
            </a:r>
            <a:endParaRPr lang="en-US" dirty="0"/>
          </a:p>
        </p:txBody>
      </p:sp>
      <p:pic>
        <p:nvPicPr>
          <p:cNvPr id="18" name="Picture 17">
            <a:extLst>
              <a:ext uri="{FF2B5EF4-FFF2-40B4-BE49-F238E27FC236}">
                <a16:creationId xmlns:a16="http://schemas.microsoft.com/office/drawing/2014/main" id="{22B2C867-338F-894B-B222-996712044CD7}"/>
              </a:ext>
            </a:extLst>
          </p:cNvPr>
          <p:cNvPicPr>
            <a:picLocks noChangeAspect="1"/>
          </p:cNvPicPr>
          <p:nvPr/>
        </p:nvPicPr>
        <p:blipFill>
          <a:blip r:embed="rId8"/>
          <a:stretch>
            <a:fillRect/>
          </a:stretch>
        </p:blipFill>
        <p:spPr>
          <a:xfrm>
            <a:off x="-11055" y="2236782"/>
            <a:ext cx="3290620" cy="2191553"/>
          </a:xfrm>
          <a:prstGeom prst="rect">
            <a:avLst/>
          </a:prstGeom>
        </p:spPr>
      </p:pic>
      <p:sp>
        <p:nvSpPr>
          <p:cNvPr id="19" name="TextBox 18">
            <a:extLst>
              <a:ext uri="{FF2B5EF4-FFF2-40B4-BE49-F238E27FC236}">
                <a16:creationId xmlns:a16="http://schemas.microsoft.com/office/drawing/2014/main" id="{8C741DDF-B1C4-6348-8C90-786A6DE30F37}"/>
              </a:ext>
            </a:extLst>
          </p:cNvPr>
          <p:cNvSpPr txBox="1"/>
          <p:nvPr/>
        </p:nvSpPr>
        <p:spPr>
          <a:xfrm>
            <a:off x="3384098" y="2684441"/>
            <a:ext cx="1176488" cy="923330"/>
          </a:xfrm>
          <a:prstGeom prst="rect">
            <a:avLst/>
          </a:prstGeom>
          <a:noFill/>
          <a:ln>
            <a:solidFill>
              <a:schemeClr val="accent1"/>
            </a:solidFill>
          </a:ln>
        </p:spPr>
        <p:txBody>
          <a:bodyPr wrap="square" rtlCol="0">
            <a:spAutoFit/>
          </a:bodyPr>
          <a:lstStyle/>
          <a:p>
            <a:r>
              <a:rPr lang="en-US" dirty="0"/>
              <a:t>Fabrizio Augusto </a:t>
            </a:r>
            <a:r>
              <a:rPr lang="en-US" dirty="0" err="1"/>
              <a:t>Poltronieri</a:t>
            </a:r>
            <a:endParaRPr lang="en-US" dirty="0"/>
          </a:p>
        </p:txBody>
      </p:sp>
      <p:pic>
        <p:nvPicPr>
          <p:cNvPr id="20" name="Picture 19">
            <a:extLst>
              <a:ext uri="{FF2B5EF4-FFF2-40B4-BE49-F238E27FC236}">
                <a16:creationId xmlns:a16="http://schemas.microsoft.com/office/drawing/2014/main" id="{772214A3-696B-6246-98E4-A280B58859A1}"/>
              </a:ext>
            </a:extLst>
          </p:cNvPr>
          <p:cNvPicPr>
            <a:picLocks noChangeAspect="1"/>
          </p:cNvPicPr>
          <p:nvPr/>
        </p:nvPicPr>
        <p:blipFill>
          <a:blip r:embed="rId9"/>
          <a:stretch>
            <a:fillRect/>
          </a:stretch>
        </p:blipFill>
        <p:spPr>
          <a:xfrm>
            <a:off x="7282528" y="2284275"/>
            <a:ext cx="2096566" cy="2096566"/>
          </a:xfrm>
          <a:prstGeom prst="rect">
            <a:avLst/>
          </a:prstGeom>
        </p:spPr>
      </p:pic>
      <p:pic>
        <p:nvPicPr>
          <p:cNvPr id="14" name="Picture 13">
            <a:extLst>
              <a:ext uri="{FF2B5EF4-FFF2-40B4-BE49-F238E27FC236}">
                <a16:creationId xmlns:a16="http://schemas.microsoft.com/office/drawing/2014/main" id="{4B31F016-8D7E-2644-BD6E-5D01072564CB}"/>
              </a:ext>
            </a:extLst>
          </p:cNvPr>
          <p:cNvPicPr>
            <a:picLocks noChangeAspect="1"/>
          </p:cNvPicPr>
          <p:nvPr/>
        </p:nvPicPr>
        <p:blipFill>
          <a:blip r:embed="rId10"/>
          <a:stretch>
            <a:fillRect/>
          </a:stretch>
        </p:blipFill>
        <p:spPr>
          <a:xfrm>
            <a:off x="4620345" y="496278"/>
            <a:ext cx="2721668" cy="2434617"/>
          </a:xfrm>
          <a:prstGeom prst="rect">
            <a:avLst/>
          </a:prstGeom>
        </p:spPr>
      </p:pic>
      <p:sp>
        <p:nvSpPr>
          <p:cNvPr id="23" name="TextBox 22">
            <a:extLst>
              <a:ext uri="{FF2B5EF4-FFF2-40B4-BE49-F238E27FC236}">
                <a16:creationId xmlns:a16="http://schemas.microsoft.com/office/drawing/2014/main" id="{7CF1ABE8-FE92-AD48-AD87-2A2C0E60510B}"/>
              </a:ext>
            </a:extLst>
          </p:cNvPr>
          <p:cNvSpPr txBox="1"/>
          <p:nvPr/>
        </p:nvSpPr>
        <p:spPr>
          <a:xfrm>
            <a:off x="7517704" y="2052116"/>
            <a:ext cx="1801905" cy="369332"/>
          </a:xfrm>
          <a:prstGeom prst="rect">
            <a:avLst/>
          </a:prstGeom>
          <a:noFill/>
          <a:ln>
            <a:solidFill>
              <a:schemeClr val="accent1"/>
            </a:solidFill>
          </a:ln>
        </p:spPr>
        <p:txBody>
          <a:bodyPr wrap="square" rtlCol="0">
            <a:spAutoFit/>
          </a:bodyPr>
          <a:lstStyle/>
          <a:p>
            <a:r>
              <a:rPr lang="en-US" dirty="0"/>
              <a:t>Damien </a:t>
            </a:r>
            <a:r>
              <a:rPr lang="en-US" dirty="0" err="1"/>
              <a:t>Borowik</a:t>
            </a:r>
            <a:endParaRPr lang="en-US" dirty="0"/>
          </a:p>
        </p:txBody>
      </p:sp>
    </p:spTree>
    <p:extLst>
      <p:ext uri="{BB962C8B-B14F-4D97-AF65-F5344CB8AC3E}">
        <p14:creationId xmlns:p14="http://schemas.microsoft.com/office/powerpoint/2010/main" val="815561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2ABE76-F6FE-534D-8282-3A9BEF285B11}"/>
              </a:ext>
            </a:extLst>
          </p:cNvPr>
          <p:cNvPicPr>
            <a:picLocks noChangeAspect="1"/>
          </p:cNvPicPr>
          <p:nvPr/>
        </p:nvPicPr>
        <p:blipFill rotWithShape="1">
          <a:blip r:embed="rId3"/>
          <a:srcRect r="10241"/>
          <a:stretch/>
        </p:blipFill>
        <p:spPr>
          <a:xfrm>
            <a:off x="1037984" y="1229152"/>
            <a:ext cx="4015279" cy="2516286"/>
          </a:xfrm>
          <a:prstGeom prst="rect">
            <a:avLst/>
          </a:prstGeom>
        </p:spPr>
      </p:pic>
      <p:sp>
        <p:nvSpPr>
          <p:cNvPr id="3" name="TextBox 2">
            <a:extLst>
              <a:ext uri="{FF2B5EF4-FFF2-40B4-BE49-F238E27FC236}">
                <a16:creationId xmlns:a16="http://schemas.microsoft.com/office/drawing/2014/main" id="{7C2A9DAE-A0C6-B945-A21F-2B256F6D392E}"/>
              </a:ext>
            </a:extLst>
          </p:cNvPr>
          <p:cNvSpPr txBox="1"/>
          <p:nvPr/>
        </p:nvSpPr>
        <p:spPr>
          <a:xfrm>
            <a:off x="6013412" y="1100815"/>
            <a:ext cx="5857745" cy="3046988"/>
          </a:xfrm>
          <a:prstGeom prst="rect">
            <a:avLst/>
          </a:prstGeom>
          <a:noFill/>
          <a:ln>
            <a:solidFill>
              <a:schemeClr val="accent1"/>
            </a:solidFill>
          </a:ln>
        </p:spPr>
        <p:txBody>
          <a:bodyPr wrap="square" rtlCol="0">
            <a:spAutoFit/>
          </a:bodyPr>
          <a:lstStyle/>
          <a:p>
            <a:r>
              <a:rPr lang="en-US" sz="2400" b="1" dirty="0"/>
              <a:t>Thinking like a coder:</a:t>
            </a:r>
          </a:p>
          <a:p>
            <a:pPr marL="285750" indent="-285750">
              <a:buFont typeface="Arial" panose="020B0604020202020204" pitchFamily="34" charset="0"/>
              <a:buChar char="•"/>
            </a:pPr>
            <a:r>
              <a:rPr lang="en-US" sz="2400" dirty="0"/>
              <a:t>Doing: using ready-made functions (verbs)</a:t>
            </a:r>
          </a:p>
          <a:p>
            <a:pPr marL="742950" lvl="1" indent="-285750">
              <a:buFont typeface="Arial" panose="020B0604020202020204" pitchFamily="34" charset="0"/>
              <a:buChar char="•"/>
            </a:pPr>
            <a:r>
              <a:rPr lang="en-US" sz="2400" dirty="0"/>
              <a:t>code order matters</a:t>
            </a:r>
          </a:p>
          <a:p>
            <a:pPr marL="285750" indent="-285750">
              <a:buFont typeface="Arial" panose="020B0604020202020204" pitchFamily="34" charset="0"/>
              <a:buChar char="•"/>
            </a:pPr>
            <a:r>
              <a:rPr lang="en-US" sz="2400" dirty="0"/>
              <a:t>Using things: variables (nouns)</a:t>
            </a:r>
          </a:p>
          <a:p>
            <a:pPr marL="742950" lvl="1" indent="-285750">
              <a:buFont typeface="Arial" panose="020B0604020202020204" pitchFamily="34" charset="0"/>
              <a:buChar char="•"/>
            </a:pPr>
            <a:r>
              <a:rPr lang="en-US" sz="2400" dirty="0"/>
              <a:t>help you control/change</a:t>
            </a:r>
          </a:p>
          <a:p>
            <a:pPr marL="285750" indent="-285750">
              <a:buFont typeface="Arial" panose="020B0604020202020204" pitchFamily="34" charset="0"/>
              <a:buChar char="•"/>
            </a:pPr>
            <a:r>
              <a:rPr lang="en-US" sz="2400" dirty="0"/>
              <a:t>Interaction &amp; animation</a:t>
            </a:r>
          </a:p>
          <a:p>
            <a:pPr marL="285750" indent="-285750">
              <a:buFont typeface="Arial" panose="020B0604020202020204" pitchFamily="34" charset="0"/>
              <a:buChar char="•"/>
            </a:pPr>
            <a:r>
              <a:rPr lang="en-US" sz="2400" dirty="0"/>
              <a:t>Conditions: if/else</a:t>
            </a:r>
          </a:p>
          <a:p>
            <a:pPr marL="285750" indent="-285750">
              <a:buFont typeface="Arial" panose="020B0604020202020204" pitchFamily="34" charset="0"/>
              <a:buChar char="•"/>
            </a:pPr>
            <a:r>
              <a:rPr lang="en-US" sz="2400" dirty="0"/>
              <a:t>Repetition: while (for)</a:t>
            </a:r>
          </a:p>
        </p:txBody>
      </p:sp>
      <p:sp>
        <p:nvSpPr>
          <p:cNvPr id="4" name="TextBox 3">
            <a:extLst>
              <a:ext uri="{FF2B5EF4-FFF2-40B4-BE49-F238E27FC236}">
                <a16:creationId xmlns:a16="http://schemas.microsoft.com/office/drawing/2014/main" id="{A87121D3-8B48-2844-A6AB-F5C75DDF89FF}"/>
              </a:ext>
            </a:extLst>
          </p:cNvPr>
          <p:cNvSpPr txBox="1"/>
          <p:nvPr/>
        </p:nvSpPr>
        <p:spPr>
          <a:xfrm>
            <a:off x="508595" y="3873775"/>
            <a:ext cx="11362562" cy="3046988"/>
          </a:xfrm>
          <a:prstGeom prst="rect">
            <a:avLst/>
          </a:prstGeom>
          <a:noFill/>
        </p:spPr>
        <p:txBody>
          <a:bodyPr wrap="square" rtlCol="0">
            <a:spAutoFit/>
          </a:bodyPr>
          <a:lstStyle/>
          <a:p>
            <a:r>
              <a:rPr lang="en-US" sz="2400" b="1" dirty="0"/>
              <a:t>But why??</a:t>
            </a:r>
            <a:endParaRPr lang="en-US" sz="2400" dirty="0"/>
          </a:p>
          <a:p>
            <a:pPr marL="285750" indent="-285750">
              <a:buFont typeface="Arial" panose="020B0604020202020204" pitchFamily="34" charset="0"/>
              <a:buChar char="•"/>
            </a:pPr>
            <a:r>
              <a:rPr lang="en-US" sz="2400" dirty="0"/>
              <a:t>explore marks, shapes, </a:t>
            </a:r>
            <a:r>
              <a:rPr lang="en-US" sz="2400" dirty="0" err="1"/>
              <a:t>colour</a:t>
            </a:r>
            <a:r>
              <a:rPr lang="en-US" sz="2400" dirty="0"/>
              <a:t> – before painting, drawing? alongside? instead of?</a:t>
            </a:r>
          </a:p>
          <a:p>
            <a:pPr marL="742950" lvl="1" indent="-285750">
              <a:buFont typeface="Arial" panose="020B0604020202020204" pitchFamily="34" charset="0"/>
              <a:buChar char="•"/>
            </a:pPr>
            <a:r>
              <a:rPr lang="en-US" sz="2400" dirty="0"/>
              <a:t>do not have to commit</a:t>
            </a:r>
          </a:p>
          <a:p>
            <a:pPr marL="285750" indent="-285750">
              <a:buFont typeface="Arial" panose="020B0604020202020204" pitchFamily="34" charset="0"/>
              <a:buChar char="•"/>
            </a:pPr>
            <a:r>
              <a:rPr lang="en-US" sz="2400" dirty="0"/>
              <a:t>make lots of things, maybe slightly change them</a:t>
            </a:r>
          </a:p>
          <a:p>
            <a:pPr marL="285750" indent="-285750">
              <a:buFont typeface="Arial" panose="020B0604020202020204" pitchFamily="34" charset="0"/>
              <a:buChar char="•"/>
            </a:pPr>
            <a:r>
              <a:rPr lang="en-US" sz="2400" dirty="0"/>
              <a:t>creative interaction/animation: move/grow/change with the cursor, key, randomly, by itself</a:t>
            </a:r>
          </a:p>
          <a:p>
            <a:pPr marL="742950" lvl="1" indent="-285750">
              <a:buFont typeface="Arial" panose="020B0604020202020204" pitchFamily="34" charset="0"/>
              <a:buChar char="•"/>
            </a:pPr>
            <a:r>
              <a:rPr lang="en-US" sz="2400" dirty="0"/>
              <a:t>if this happens then do that</a:t>
            </a:r>
          </a:p>
          <a:p>
            <a:pPr marL="285750" indent="-285750">
              <a:buFont typeface="Arial" panose="020B0604020202020204" pitchFamily="34" charset="0"/>
              <a:buChar char="•"/>
            </a:pPr>
            <a:r>
              <a:rPr lang="en-US" sz="2400" dirty="0"/>
              <a:t>respond to data – to help people explore (</a:t>
            </a:r>
            <a:r>
              <a:rPr lang="en-US" sz="2400" dirty="0" err="1"/>
              <a:t>visualisation</a:t>
            </a:r>
            <a:r>
              <a:rPr lang="en-US" sz="2400" dirty="0"/>
              <a:t>) or as early inspiration (data art)</a:t>
            </a:r>
          </a:p>
        </p:txBody>
      </p:sp>
    </p:spTree>
    <p:extLst>
      <p:ext uri="{BB962C8B-B14F-4D97-AF65-F5344CB8AC3E}">
        <p14:creationId xmlns:p14="http://schemas.microsoft.com/office/powerpoint/2010/main" val="325482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0AD612-1660-DD40-9147-95841469A4BC}"/>
              </a:ext>
            </a:extLst>
          </p:cNvPr>
          <p:cNvPicPr>
            <a:picLocks noChangeAspect="1"/>
          </p:cNvPicPr>
          <p:nvPr/>
        </p:nvPicPr>
        <p:blipFill rotWithShape="1">
          <a:blip r:embed="rId2"/>
          <a:srcRect l="10235" t="6765" r="11629" b="5286"/>
          <a:stretch/>
        </p:blipFill>
        <p:spPr>
          <a:xfrm>
            <a:off x="7817444" y="1428046"/>
            <a:ext cx="3595534" cy="4047065"/>
          </a:xfrm>
          <a:prstGeom prst="rect">
            <a:avLst/>
          </a:prstGeom>
        </p:spPr>
      </p:pic>
      <p:pic>
        <p:nvPicPr>
          <p:cNvPr id="3" name="Picture 2">
            <a:extLst>
              <a:ext uri="{FF2B5EF4-FFF2-40B4-BE49-F238E27FC236}">
                <a16:creationId xmlns:a16="http://schemas.microsoft.com/office/drawing/2014/main" id="{FFCF6B19-35B1-4440-9C40-E16414DAC8D6}"/>
              </a:ext>
            </a:extLst>
          </p:cNvPr>
          <p:cNvPicPr>
            <a:picLocks noChangeAspect="1"/>
          </p:cNvPicPr>
          <p:nvPr/>
        </p:nvPicPr>
        <p:blipFill>
          <a:blip r:embed="rId3"/>
          <a:stretch>
            <a:fillRect/>
          </a:stretch>
        </p:blipFill>
        <p:spPr>
          <a:xfrm>
            <a:off x="3954743" y="2881193"/>
            <a:ext cx="3573918" cy="3573918"/>
          </a:xfrm>
          <a:prstGeom prst="rect">
            <a:avLst/>
          </a:prstGeom>
        </p:spPr>
      </p:pic>
      <p:sp>
        <p:nvSpPr>
          <p:cNvPr id="4" name="TextBox 3">
            <a:extLst>
              <a:ext uri="{FF2B5EF4-FFF2-40B4-BE49-F238E27FC236}">
                <a16:creationId xmlns:a16="http://schemas.microsoft.com/office/drawing/2014/main" id="{C37C32FA-9EE0-F940-B6D6-B254C492963C}"/>
              </a:ext>
            </a:extLst>
          </p:cNvPr>
          <p:cNvSpPr txBox="1"/>
          <p:nvPr/>
        </p:nvSpPr>
        <p:spPr>
          <a:xfrm>
            <a:off x="1275643" y="1512711"/>
            <a:ext cx="6170703" cy="2862322"/>
          </a:xfrm>
          <a:prstGeom prst="rect">
            <a:avLst/>
          </a:prstGeom>
          <a:noFill/>
        </p:spPr>
        <p:txBody>
          <a:bodyPr wrap="square" rtlCol="0">
            <a:spAutoFit/>
          </a:bodyPr>
          <a:lstStyle/>
          <a:p>
            <a:r>
              <a:rPr lang="en-US" b="1" dirty="0"/>
              <a:t>MARK MAKING</a:t>
            </a:r>
          </a:p>
          <a:p>
            <a:r>
              <a:rPr lang="en-US" dirty="0"/>
              <a:t>Precursor to screen art: Texture and pattern using a typewriter</a:t>
            </a:r>
          </a:p>
          <a:p>
            <a:pPr marL="285750" indent="-285750">
              <a:buFont typeface="Arial" panose="020B0604020202020204" pitchFamily="34" charset="0"/>
              <a:buChar char="•"/>
            </a:pPr>
            <a:r>
              <a:rPr lang="en-US" dirty="0"/>
              <a:t>combination of characters</a:t>
            </a:r>
          </a:p>
          <a:p>
            <a:pPr marL="285750" indent="-285750">
              <a:buFont typeface="Arial" panose="020B0604020202020204" pitchFamily="34" charset="0"/>
              <a:buChar char="•"/>
            </a:pPr>
            <a:r>
              <a:rPr lang="en-US" dirty="0"/>
              <a:t>how to display on the screen</a:t>
            </a:r>
          </a:p>
          <a:p>
            <a:pPr marL="285750" indent="-285750">
              <a:buFont typeface="Arial" panose="020B0604020202020204" pitchFamily="34" charset="0"/>
              <a:buChar char="•"/>
            </a:pPr>
            <a:r>
              <a:rPr lang="en-US" dirty="0"/>
              <a:t>change character ✔️</a:t>
            </a:r>
          </a:p>
          <a:p>
            <a:pPr marL="285750" indent="-285750">
              <a:buFont typeface="Arial" panose="020B0604020202020204" pitchFamily="34" charset="0"/>
              <a:buChar char="•"/>
            </a:pPr>
            <a:r>
              <a:rPr lang="en-US" dirty="0"/>
              <a:t>change </a:t>
            </a:r>
            <a:r>
              <a:rPr lang="en-US" dirty="0" err="1"/>
              <a:t>colour</a:t>
            </a:r>
            <a:r>
              <a:rPr lang="en-US" dirty="0"/>
              <a:t> ✔️</a:t>
            </a:r>
          </a:p>
          <a:p>
            <a:pPr marL="285750" indent="-285750">
              <a:buFont typeface="Arial" panose="020B0604020202020204" pitchFamily="34" charset="0"/>
              <a:buChar char="•"/>
            </a:pPr>
            <a:r>
              <a:rPr lang="en-US" dirty="0"/>
              <a:t>interaction ✔️</a:t>
            </a:r>
          </a:p>
          <a:p>
            <a:pPr marL="285750" indent="-285750">
              <a:buFont typeface="Arial" panose="020B0604020202020204" pitchFamily="34" charset="0"/>
              <a:buChar char="•"/>
            </a:pPr>
            <a:r>
              <a:rPr lang="en-US" dirty="0"/>
              <a:t>repetition ✔️</a:t>
            </a:r>
          </a:p>
          <a:p>
            <a:pPr marL="285750" indent="-285750">
              <a:buFont typeface="Arial" panose="020B0604020202020204" pitchFamily="34" charset="0"/>
              <a:buChar char="•"/>
            </a:pPr>
            <a:r>
              <a:rPr lang="en-US" dirty="0"/>
              <a:t>change spacing ✔️</a:t>
            </a:r>
          </a:p>
          <a:p>
            <a:pPr marL="285750" indent="-285750">
              <a:buFont typeface="Arial" panose="020B0604020202020204" pitchFamily="34" charset="0"/>
              <a:buChar char="•"/>
            </a:pPr>
            <a:r>
              <a:rPr lang="en-US" i="1" dirty="0"/>
              <a:t>alternate lines </a:t>
            </a:r>
            <a:r>
              <a:rPr lang="en-US" dirty="0"/>
              <a:t>✔️</a:t>
            </a:r>
          </a:p>
        </p:txBody>
      </p:sp>
      <p:sp>
        <p:nvSpPr>
          <p:cNvPr id="5" name="TextBox 4">
            <a:extLst>
              <a:ext uri="{FF2B5EF4-FFF2-40B4-BE49-F238E27FC236}">
                <a16:creationId xmlns:a16="http://schemas.microsoft.com/office/drawing/2014/main" id="{E88404B6-FCBC-6245-B792-4D0EF36730AD}"/>
              </a:ext>
            </a:extLst>
          </p:cNvPr>
          <p:cNvSpPr txBox="1"/>
          <p:nvPr/>
        </p:nvSpPr>
        <p:spPr>
          <a:xfrm>
            <a:off x="9419549" y="5475111"/>
            <a:ext cx="1828800" cy="369332"/>
          </a:xfrm>
          <a:prstGeom prst="rect">
            <a:avLst/>
          </a:prstGeom>
          <a:noFill/>
        </p:spPr>
        <p:txBody>
          <a:bodyPr wrap="square" rtlCol="0">
            <a:spAutoFit/>
          </a:bodyPr>
          <a:lstStyle/>
          <a:p>
            <a:pPr algn="r"/>
            <a:r>
              <a:rPr lang="en-US" dirty="0"/>
              <a:t>Annie Albers</a:t>
            </a:r>
          </a:p>
        </p:txBody>
      </p:sp>
    </p:spTree>
    <p:extLst>
      <p:ext uri="{BB962C8B-B14F-4D97-AF65-F5344CB8AC3E}">
        <p14:creationId xmlns:p14="http://schemas.microsoft.com/office/powerpoint/2010/main" val="572998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34B7C9-85E2-A940-843F-FC906E7A60F0}"/>
              </a:ext>
            </a:extLst>
          </p:cNvPr>
          <p:cNvSpPr txBox="1"/>
          <p:nvPr/>
        </p:nvSpPr>
        <p:spPr>
          <a:xfrm>
            <a:off x="1512711" y="1648178"/>
            <a:ext cx="5520267" cy="923330"/>
          </a:xfrm>
          <a:prstGeom prst="rect">
            <a:avLst/>
          </a:prstGeom>
          <a:noFill/>
        </p:spPr>
        <p:txBody>
          <a:bodyPr wrap="square" rtlCol="0">
            <a:spAutoFit/>
          </a:bodyPr>
          <a:lstStyle/>
          <a:p>
            <a:r>
              <a:rPr lang="en-US" dirty="0"/>
              <a:t>Using the keyboard: \ / on alternate row</a:t>
            </a:r>
          </a:p>
          <a:p>
            <a:r>
              <a:rPr lang="en-US" dirty="0" err="1"/>
              <a:t>colour</a:t>
            </a:r>
            <a:r>
              <a:rPr lang="en-US" dirty="0"/>
              <a:t> changes as the cursor moves</a:t>
            </a:r>
          </a:p>
          <a:p>
            <a:r>
              <a:rPr lang="en-US" dirty="0">
                <a:latin typeface="Courier New" panose="02070309020205020404" pitchFamily="49" charset="0"/>
                <a:cs typeface="Courier New" panose="02070309020205020404" pitchFamily="49" charset="0"/>
              </a:rPr>
              <a:t>text("…", </a:t>
            </a:r>
            <a:r>
              <a:rPr lang="en-US" dirty="0" err="1">
                <a:latin typeface="Courier New" panose="02070309020205020404" pitchFamily="49" charset="0"/>
                <a:cs typeface="Courier New" panose="02070309020205020404" pitchFamily="49" charset="0"/>
              </a:rPr>
              <a:t>xLoc</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yLoc</a:t>
            </a:r>
            <a:r>
              <a:rPr lang="en-US" dirty="0">
                <a:latin typeface="Courier New" panose="02070309020205020404" pitchFamily="49" charset="0"/>
                <a:cs typeface="Courier New" panose="02070309020205020404" pitchFamily="49" charset="0"/>
              </a:rPr>
              <a:t>);</a:t>
            </a:r>
          </a:p>
        </p:txBody>
      </p:sp>
      <p:pic>
        <p:nvPicPr>
          <p:cNvPr id="4" name="Picture 3">
            <a:extLst>
              <a:ext uri="{FF2B5EF4-FFF2-40B4-BE49-F238E27FC236}">
                <a16:creationId xmlns:a16="http://schemas.microsoft.com/office/drawing/2014/main" id="{18AF65D2-4656-5A42-9630-08E9A2CF5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3375" y="2835536"/>
            <a:ext cx="3771775" cy="3724628"/>
          </a:xfrm>
          <a:prstGeom prst="rect">
            <a:avLst/>
          </a:prstGeom>
        </p:spPr>
      </p:pic>
      <p:pic>
        <p:nvPicPr>
          <p:cNvPr id="6" name="Picture 5">
            <a:extLst>
              <a:ext uri="{FF2B5EF4-FFF2-40B4-BE49-F238E27FC236}">
                <a16:creationId xmlns:a16="http://schemas.microsoft.com/office/drawing/2014/main" id="{F488A251-39AA-E94E-832C-5B3E9CD6EE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4831" y="3945696"/>
            <a:ext cx="2702292" cy="2614468"/>
          </a:xfrm>
          <a:prstGeom prst="rect">
            <a:avLst/>
          </a:prstGeom>
        </p:spPr>
      </p:pic>
      <p:pic>
        <p:nvPicPr>
          <p:cNvPr id="8" name="Picture 7">
            <a:extLst>
              <a:ext uri="{FF2B5EF4-FFF2-40B4-BE49-F238E27FC236}">
                <a16:creationId xmlns:a16="http://schemas.microsoft.com/office/drawing/2014/main" id="{CAB73DDA-D877-6944-BEE1-43270D31BA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4745" y="3879000"/>
            <a:ext cx="2815651" cy="2752613"/>
          </a:xfrm>
          <a:prstGeom prst="rect">
            <a:avLst/>
          </a:prstGeom>
        </p:spPr>
      </p:pic>
      <p:pic>
        <p:nvPicPr>
          <p:cNvPr id="10" name="Picture 9">
            <a:extLst>
              <a:ext uri="{FF2B5EF4-FFF2-40B4-BE49-F238E27FC236}">
                <a16:creationId xmlns:a16="http://schemas.microsoft.com/office/drawing/2014/main" id="{1B1A164D-DFCE-FA46-A725-680D0B778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53112" y="1113209"/>
            <a:ext cx="2803193" cy="2761039"/>
          </a:xfrm>
          <a:prstGeom prst="rect">
            <a:avLst/>
          </a:prstGeom>
        </p:spPr>
      </p:pic>
      <p:pic>
        <p:nvPicPr>
          <p:cNvPr id="12" name="Picture 11">
            <a:extLst>
              <a:ext uri="{FF2B5EF4-FFF2-40B4-BE49-F238E27FC236}">
                <a16:creationId xmlns:a16="http://schemas.microsoft.com/office/drawing/2014/main" id="{75FDC3CF-8EA7-9A4A-AD3D-1F52697AEB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0396" y="3879000"/>
            <a:ext cx="2768626" cy="2747861"/>
          </a:xfrm>
          <a:prstGeom prst="rect">
            <a:avLst/>
          </a:prstGeom>
        </p:spPr>
      </p:pic>
      <p:pic>
        <p:nvPicPr>
          <p:cNvPr id="14" name="Picture 13">
            <a:extLst>
              <a:ext uri="{FF2B5EF4-FFF2-40B4-BE49-F238E27FC236}">
                <a16:creationId xmlns:a16="http://schemas.microsoft.com/office/drawing/2014/main" id="{5F8F7607-D5DE-0F49-9D30-0EB096FDE4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72826" y="1108457"/>
            <a:ext cx="2815651" cy="2752299"/>
          </a:xfrm>
          <a:prstGeom prst="rect">
            <a:avLst/>
          </a:prstGeom>
        </p:spPr>
      </p:pic>
      <p:pic>
        <p:nvPicPr>
          <p:cNvPr id="16" name="Picture 15">
            <a:extLst>
              <a:ext uri="{FF2B5EF4-FFF2-40B4-BE49-F238E27FC236}">
                <a16:creationId xmlns:a16="http://schemas.microsoft.com/office/drawing/2014/main" id="{A872D055-2813-4044-9690-408EDA6EDA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50827" y="2619199"/>
            <a:ext cx="2714382" cy="2673359"/>
          </a:xfrm>
          <a:prstGeom prst="rect">
            <a:avLst/>
          </a:prstGeom>
        </p:spPr>
      </p:pic>
      <p:sp>
        <p:nvSpPr>
          <p:cNvPr id="17" name="TextBox 16">
            <a:extLst>
              <a:ext uri="{FF2B5EF4-FFF2-40B4-BE49-F238E27FC236}">
                <a16:creationId xmlns:a16="http://schemas.microsoft.com/office/drawing/2014/main" id="{80249ECF-C92A-B440-9414-74A0B5361EC1}"/>
              </a:ext>
            </a:extLst>
          </p:cNvPr>
          <p:cNvSpPr txBox="1"/>
          <p:nvPr/>
        </p:nvSpPr>
        <p:spPr>
          <a:xfrm>
            <a:off x="802105" y="5935579"/>
            <a:ext cx="2662990" cy="646331"/>
          </a:xfrm>
          <a:prstGeom prst="rect">
            <a:avLst/>
          </a:prstGeom>
          <a:solidFill>
            <a:schemeClr val="bg1"/>
          </a:solidFill>
        </p:spPr>
        <p:txBody>
          <a:bodyPr wrap="square" rtlCol="0">
            <a:spAutoFit/>
          </a:bodyPr>
          <a:lstStyle/>
          <a:p>
            <a:r>
              <a:rPr lang="en-US" dirty="0"/>
              <a:t>this looks nicer when the code runs</a:t>
            </a:r>
          </a:p>
        </p:txBody>
      </p:sp>
    </p:spTree>
    <p:extLst>
      <p:ext uri="{BB962C8B-B14F-4D97-AF65-F5344CB8AC3E}">
        <p14:creationId xmlns:p14="http://schemas.microsoft.com/office/powerpoint/2010/main" val="2936573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E441B5-F9A8-BE4F-B962-8B6BA53A25B1}"/>
              </a:ext>
            </a:extLst>
          </p:cNvPr>
          <p:cNvSpPr txBox="1"/>
          <p:nvPr/>
        </p:nvSpPr>
        <p:spPr>
          <a:xfrm>
            <a:off x="1347537" y="1225689"/>
            <a:ext cx="9865894" cy="5632311"/>
          </a:xfrm>
          <a:prstGeom prst="rect">
            <a:avLst/>
          </a:prstGeom>
          <a:noFill/>
        </p:spPr>
        <p:txBody>
          <a:bodyPr wrap="square" rtlCol="0">
            <a:spAutoFit/>
          </a:bodyPr>
          <a:lstStyle/>
          <a:p>
            <a:pPr lvl="1"/>
            <a:r>
              <a:rPr lang="en-US" b="1" dirty="0" err="1">
                <a:latin typeface="Courier New" panose="02070309020205020404" pitchFamily="49" charset="0"/>
                <a:cs typeface="Courier New" panose="02070309020205020404" pitchFamily="49" charset="0"/>
              </a:rPr>
              <a:t>int</a:t>
            </a:r>
            <a:r>
              <a:rPr lang="en-US" b="1" dirty="0">
                <a:latin typeface="Courier New" panose="02070309020205020404" pitchFamily="49" charset="0"/>
                <a:cs typeface="Courier New" panose="02070309020205020404" pitchFamily="49" charset="0"/>
              </a:rPr>
              <a:t> d;</a:t>
            </a:r>
          </a:p>
          <a:p>
            <a:pPr lvl="1"/>
            <a:endParaRPr lang="en-US" dirty="0">
              <a:latin typeface="Courier New" panose="02070309020205020404" pitchFamily="49" charset="0"/>
              <a:cs typeface="Courier New" panose="02070309020205020404" pitchFamily="49" charset="0"/>
            </a:endParaRPr>
          </a:p>
          <a:p>
            <a:pPr lvl="1"/>
            <a:r>
              <a:rPr lang="en-US" dirty="0">
                <a:latin typeface="Courier New" panose="02070309020205020404" pitchFamily="49" charset="0"/>
                <a:cs typeface="Courier New" panose="02070309020205020404" pitchFamily="49" charset="0"/>
              </a:rPr>
              <a:t>void setup() {</a:t>
            </a:r>
          </a:p>
          <a:p>
            <a:pPr lvl="1"/>
            <a:r>
              <a:rPr lang="en-US" dirty="0">
                <a:latin typeface="Courier New" panose="02070309020205020404" pitchFamily="49" charset="0"/>
                <a:cs typeface="Courier New" panose="02070309020205020404" pitchFamily="49" charset="0"/>
              </a:rPr>
              <a:t>  size(400, 400);</a:t>
            </a:r>
          </a:p>
          <a:p>
            <a:pPr lvl="1"/>
            <a:r>
              <a:rPr lang="en-US" dirty="0">
                <a:latin typeface="Courier New" panose="02070309020205020404" pitchFamily="49" charset="0"/>
                <a:cs typeface="Courier New" panose="02070309020205020404" pitchFamily="49" charset="0"/>
              </a:rPr>
              <a:t>  </a:t>
            </a:r>
            <a:r>
              <a:rPr lang="en-US" b="1" dirty="0">
                <a:solidFill>
                  <a:srgbClr val="0070C0"/>
                </a:solidFill>
                <a:latin typeface="Courier New" panose="02070309020205020404" pitchFamily="49" charset="0"/>
                <a:cs typeface="Courier New" panose="02070309020205020404" pitchFamily="49" charset="0"/>
              </a:rPr>
              <a:t>d=10;</a:t>
            </a:r>
          </a:p>
          <a:p>
            <a:pPr lvl="1"/>
            <a:r>
              <a:rPr lang="en-US" dirty="0">
                <a:latin typeface="Courier New" panose="02070309020205020404" pitchFamily="49" charset="0"/>
                <a:cs typeface="Courier New" panose="02070309020205020404" pitchFamily="49" charset="0"/>
              </a:rPr>
              <a:t>}</a:t>
            </a:r>
          </a:p>
          <a:p>
            <a:pPr lvl="1"/>
            <a:endParaRPr lang="en-US" dirty="0">
              <a:latin typeface="Courier New" panose="02070309020205020404" pitchFamily="49" charset="0"/>
              <a:cs typeface="Courier New" panose="02070309020205020404" pitchFamily="49" charset="0"/>
            </a:endParaRPr>
          </a:p>
          <a:p>
            <a:pPr lvl="1"/>
            <a:r>
              <a:rPr lang="en-US" dirty="0">
                <a:latin typeface="Courier New" panose="02070309020205020404" pitchFamily="49" charset="0"/>
                <a:cs typeface="Courier New" panose="02070309020205020404" pitchFamily="49" charset="0"/>
              </a:rPr>
              <a:t>void draw() {</a:t>
            </a:r>
          </a:p>
          <a:p>
            <a:pPr lvl="1"/>
            <a:r>
              <a:rPr lang="en-US" dirty="0">
                <a:latin typeface="Courier New" panose="02070309020205020404" pitchFamily="49" charset="0"/>
                <a:cs typeface="Courier New" panose="02070309020205020404" pitchFamily="49" charset="0"/>
              </a:rPr>
              <a:t>  </a:t>
            </a:r>
            <a:r>
              <a:rPr lang="en-US" b="1" dirty="0">
                <a:solidFill>
                  <a:srgbClr val="0070C0"/>
                </a:solidFill>
                <a:latin typeface="Courier New" panose="02070309020205020404" pitchFamily="49" charset="0"/>
                <a:cs typeface="Courier New" panose="02070309020205020404" pitchFamily="49" charset="0"/>
              </a:rPr>
              <a:t>background(</a:t>
            </a:r>
            <a:r>
              <a:rPr lang="en-US" b="1" dirty="0" err="1">
                <a:solidFill>
                  <a:srgbClr val="D81F7C"/>
                </a:solidFill>
                <a:latin typeface="Courier New" panose="02070309020205020404" pitchFamily="49" charset="0"/>
                <a:cs typeface="Courier New" panose="02070309020205020404" pitchFamily="49" charset="0"/>
              </a:rPr>
              <a:t>mouseX</a:t>
            </a:r>
            <a:r>
              <a:rPr lang="en-US" b="1" dirty="0">
                <a:solidFill>
                  <a:srgbClr val="0070C0"/>
                </a:solidFill>
                <a:latin typeface="Courier New" panose="02070309020205020404" pitchFamily="49" charset="0"/>
                <a:cs typeface="Courier New" panose="02070309020205020404" pitchFamily="49" charset="0"/>
              </a:rPr>
              <a:t>, </a:t>
            </a:r>
            <a:r>
              <a:rPr lang="en-US" b="1" dirty="0" err="1">
                <a:solidFill>
                  <a:srgbClr val="D81F7C"/>
                </a:solidFill>
                <a:latin typeface="Courier New" panose="02070309020205020404" pitchFamily="49" charset="0"/>
                <a:cs typeface="Courier New" panose="02070309020205020404" pitchFamily="49" charset="0"/>
              </a:rPr>
              <a:t>mouseY</a:t>
            </a:r>
            <a:r>
              <a:rPr lang="en-US" b="1" dirty="0">
                <a:solidFill>
                  <a:srgbClr val="0070C0"/>
                </a:solidFill>
                <a:latin typeface="Courier New" panose="02070309020205020404" pitchFamily="49" charset="0"/>
                <a:cs typeface="Courier New" panose="02070309020205020404" pitchFamily="49" charset="0"/>
              </a:rPr>
              <a:t>, 0);</a:t>
            </a:r>
          </a:p>
          <a:p>
            <a:pPr lvl="1"/>
            <a:r>
              <a:rPr lang="en-US" dirty="0">
                <a:latin typeface="Courier New" panose="02070309020205020404" pitchFamily="49" charset="0"/>
                <a:cs typeface="Courier New" panose="02070309020205020404" pitchFamily="49" charset="0"/>
              </a:rPr>
              <a:t>  </a:t>
            </a:r>
            <a:r>
              <a:rPr lang="en-US" b="1" dirty="0">
                <a:solidFill>
                  <a:srgbClr val="0070C0"/>
                </a:solidFill>
                <a:latin typeface="Courier New" panose="02070309020205020404" pitchFamily="49" charset="0"/>
                <a:cs typeface="Courier New" panose="02070309020205020404" pitchFamily="49" charset="0"/>
              </a:rPr>
              <a:t>fill(200,200,250);</a:t>
            </a:r>
          </a:p>
          <a:p>
            <a:pPr lvl="1"/>
            <a:r>
              <a:rPr lang="en-US" dirty="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for (</a:t>
            </a:r>
            <a:r>
              <a:rPr lang="en-US" b="1" dirty="0" err="1">
                <a:latin typeface="Courier New" panose="02070309020205020404" pitchFamily="49" charset="0"/>
                <a:cs typeface="Courier New" panose="02070309020205020404" pitchFamily="49" charset="0"/>
              </a:rPr>
              <a:t>int</a:t>
            </a:r>
            <a:r>
              <a:rPr lang="en-US" b="1" dirty="0">
                <a:latin typeface="Courier New" panose="02070309020205020404" pitchFamily="49" charset="0"/>
                <a:cs typeface="Courier New" panose="02070309020205020404" pitchFamily="49" charset="0"/>
              </a:rPr>
              <a:t> j=0; j&lt;height; j+=d) {//controls rows</a:t>
            </a:r>
          </a:p>
          <a:p>
            <a:pPr lvl="1"/>
            <a:r>
              <a:rPr lang="en-US" b="1" dirty="0">
                <a:latin typeface="Courier New" panose="02070309020205020404" pitchFamily="49" charset="0"/>
                <a:cs typeface="Courier New" panose="02070309020205020404" pitchFamily="49" charset="0"/>
              </a:rPr>
              <a:t>    for (</a:t>
            </a:r>
            <a:r>
              <a:rPr lang="en-US" b="1" dirty="0" err="1">
                <a:latin typeface="Courier New" panose="02070309020205020404" pitchFamily="49" charset="0"/>
                <a:cs typeface="Courier New" panose="02070309020205020404" pitchFamily="49" charset="0"/>
              </a:rPr>
              <a:t>int</a:t>
            </a:r>
            <a:r>
              <a:rPr lang="en-US" b="1"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i</a:t>
            </a:r>
            <a:r>
              <a:rPr lang="en-US" b="1" dirty="0">
                <a:latin typeface="Courier New" panose="02070309020205020404" pitchFamily="49" charset="0"/>
                <a:cs typeface="Courier New" panose="02070309020205020404" pitchFamily="49" charset="0"/>
              </a:rPr>
              <a:t>=0; </a:t>
            </a:r>
            <a:r>
              <a:rPr lang="en-US" b="1" dirty="0" err="1">
                <a:latin typeface="Courier New" panose="02070309020205020404" pitchFamily="49" charset="0"/>
                <a:cs typeface="Courier New" panose="02070309020205020404" pitchFamily="49" charset="0"/>
              </a:rPr>
              <a:t>i</a:t>
            </a:r>
            <a:r>
              <a:rPr lang="en-US" b="1" dirty="0">
                <a:latin typeface="Courier New" panose="02070309020205020404" pitchFamily="49" charset="0"/>
                <a:cs typeface="Courier New" panose="02070309020205020404" pitchFamily="49" charset="0"/>
              </a:rPr>
              <a:t>&lt;width; </a:t>
            </a:r>
            <a:r>
              <a:rPr lang="en-US" b="1" dirty="0" err="1">
                <a:latin typeface="Courier New" panose="02070309020205020404" pitchFamily="49" charset="0"/>
                <a:cs typeface="Courier New" panose="02070309020205020404" pitchFamily="49" charset="0"/>
              </a:rPr>
              <a:t>i</a:t>
            </a:r>
            <a:r>
              <a:rPr lang="en-US" b="1" dirty="0">
                <a:latin typeface="Courier New" panose="02070309020205020404" pitchFamily="49" charset="0"/>
                <a:cs typeface="Courier New" panose="02070309020205020404" pitchFamily="49" charset="0"/>
              </a:rPr>
              <a:t>+=d) {//controls shifting x-</a:t>
            </a:r>
            <a:r>
              <a:rPr lang="en-US" b="1" dirty="0" err="1">
                <a:latin typeface="Courier New" panose="02070309020205020404" pitchFamily="49" charset="0"/>
                <a:cs typeface="Courier New" panose="02070309020205020404" pitchFamily="49" charset="0"/>
              </a:rPr>
              <a:t>coords</a:t>
            </a:r>
            <a:endParaRPr lang="en-US" b="1" dirty="0">
              <a:latin typeface="Courier New" panose="02070309020205020404" pitchFamily="49" charset="0"/>
              <a:cs typeface="Courier New" panose="02070309020205020404" pitchFamily="49" charset="0"/>
            </a:endParaRPr>
          </a:p>
          <a:p>
            <a:pPr lvl="1"/>
            <a:r>
              <a:rPr lang="en-US" dirty="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if (j/d%2==0) </a:t>
            </a:r>
            <a:r>
              <a:rPr lang="en-US" dirty="0">
                <a:latin typeface="Courier New" panose="02070309020205020404" pitchFamily="49" charset="0"/>
                <a:cs typeface="Courier New" panose="02070309020205020404" pitchFamily="49" charset="0"/>
              </a:rPr>
              <a:t>{</a:t>
            </a:r>
          </a:p>
          <a:p>
            <a:pPr lvl="1"/>
            <a:r>
              <a:rPr lang="en-US" dirty="0">
                <a:latin typeface="Courier New" panose="02070309020205020404" pitchFamily="49" charset="0"/>
                <a:cs typeface="Courier New" panose="02070309020205020404" pitchFamily="49" charset="0"/>
              </a:rPr>
              <a:t>        </a:t>
            </a:r>
            <a:r>
              <a:rPr lang="en-US" b="1" dirty="0">
                <a:solidFill>
                  <a:srgbClr val="0070C0"/>
                </a:solidFill>
                <a:latin typeface="Courier New" panose="02070309020205020404" pitchFamily="49" charset="0"/>
                <a:cs typeface="Courier New" panose="02070309020205020404" pitchFamily="49" charset="0"/>
              </a:rPr>
              <a:t>text("/", </a:t>
            </a:r>
            <a:r>
              <a:rPr lang="en-US" b="1" dirty="0" err="1">
                <a:solidFill>
                  <a:srgbClr val="0070C0"/>
                </a:solidFill>
                <a:latin typeface="Courier New" panose="02070309020205020404" pitchFamily="49" charset="0"/>
                <a:cs typeface="Courier New" panose="02070309020205020404" pitchFamily="49" charset="0"/>
              </a:rPr>
              <a:t>i</a:t>
            </a:r>
            <a:r>
              <a:rPr lang="en-US" b="1" dirty="0">
                <a:solidFill>
                  <a:srgbClr val="0070C0"/>
                </a:solidFill>
                <a:latin typeface="Courier New" panose="02070309020205020404" pitchFamily="49" charset="0"/>
                <a:cs typeface="Courier New" panose="02070309020205020404" pitchFamily="49" charset="0"/>
              </a:rPr>
              <a:t>, j);</a:t>
            </a:r>
          </a:p>
          <a:p>
            <a:pPr lvl="1"/>
            <a:r>
              <a:rPr lang="en-US" dirty="0">
                <a:latin typeface="Courier New" panose="02070309020205020404" pitchFamily="49" charset="0"/>
                <a:cs typeface="Courier New" panose="02070309020205020404" pitchFamily="49" charset="0"/>
              </a:rPr>
              <a:t>      } </a:t>
            </a:r>
            <a:r>
              <a:rPr lang="en-US" b="1" dirty="0">
                <a:latin typeface="Courier New" panose="02070309020205020404" pitchFamily="49" charset="0"/>
                <a:cs typeface="Courier New" panose="02070309020205020404" pitchFamily="49" charset="0"/>
              </a:rPr>
              <a:t>else {</a:t>
            </a:r>
          </a:p>
          <a:p>
            <a:pPr lvl="1"/>
            <a:r>
              <a:rPr lang="en-US" dirty="0">
                <a:latin typeface="Courier New" panose="02070309020205020404" pitchFamily="49" charset="0"/>
                <a:cs typeface="Courier New" panose="02070309020205020404" pitchFamily="49" charset="0"/>
              </a:rPr>
              <a:t>        </a:t>
            </a:r>
            <a:r>
              <a:rPr lang="en-US" b="1" dirty="0">
                <a:solidFill>
                  <a:srgbClr val="0070C0"/>
                </a:solidFill>
                <a:latin typeface="Courier New" panose="02070309020205020404" pitchFamily="49" charset="0"/>
                <a:cs typeface="Courier New" panose="02070309020205020404" pitchFamily="49" charset="0"/>
              </a:rPr>
              <a:t>text("\\",</a:t>
            </a:r>
            <a:r>
              <a:rPr lang="en-US" b="1" dirty="0" err="1">
                <a:solidFill>
                  <a:srgbClr val="0070C0"/>
                </a:solidFill>
                <a:latin typeface="Courier New" panose="02070309020205020404" pitchFamily="49" charset="0"/>
                <a:cs typeface="Courier New" panose="02070309020205020404" pitchFamily="49" charset="0"/>
              </a:rPr>
              <a:t>i,j</a:t>
            </a:r>
            <a:r>
              <a:rPr lang="en-US" b="1" dirty="0">
                <a:solidFill>
                  <a:srgbClr val="0070C0"/>
                </a:solidFill>
                <a:latin typeface="Courier New" panose="02070309020205020404" pitchFamily="49" charset="0"/>
                <a:cs typeface="Courier New" panose="02070309020205020404" pitchFamily="49" charset="0"/>
              </a:rPr>
              <a:t>);</a:t>
            </a:r>
          </a:p>
          <a:p>
            <a:pPr lvl="1"/>
            <a:r>
              <a:rPr lang="en-US" dirty="0">
                <a:latin typeface="Courier New" panose="02070309020205020404" pitchFamily="49" charset="0"/>
                <a:cs typeface="Courier New" panose="02070309020205020404" pitchFamily="49" charset="0"/>
              </a:rPr>
              <a:t>      }</a:t>
            </a:r>
          </a:p>
          <a:p>
            <a:pPr lvl="1"/>
            <a:r>
              <a:rPr lang="en-US" dirty="0">
                <a:latin typeface="Courier New" panose="02070309020205020404" pitchFamily="49" charset="0"/>
                <a:cs typeface="Courier New" panose="02070309020205020404" pitchFamily="49" charset="0"/>
              </a:rPr>
              <a:t>    }</a:t>
            </a:r>
          </a:p>
          <a:p>
            <a:pPr lvl="1"/>
            <a:r>
              <a:rPr lang="en-US" dirty="0">
                <a:latin typeface="Courier New" panose="02070309020205020404" pitchFamily="49" charset="0"/>
                <a:cs typeface="Courier New" panose="02070309020205020404" pitchFamily="49" charset="0"/>
              </a:rPr>
              <a:t>  }</a:t>
            </a:r>
          </a:p>
          <a:p>
            <a:pPr lvl="1"/>
            <a:r>
              <a:rPr lang="en-US" dirty="0">
                <a:latin typeface="Courier New" panose="02070309020205020404" pitchFamily="49" charset="0"/>
                <a:cs typeface="Courier New" panose="02070309020205020404" pitchFamily="49" charset="0"/>
              </a:rPr>
              <a:t>}</a:t>
            </a:r>
          </a:p>
        </p:txBody>
      </p:sp>
      <p:sp>
        <p:nvSpPr>
          <p:cNvPr id="3" name="Line Callout 2 2">
            <a:extLst>
              <a:ext uri="{FF2B5EF4-FFF2-40B4-BE49-F238E27FC236}">
                <a16:creationId xmlns:a16="http://schemas.microsoft.com/office/drawing/2014/main" id="{6FFC154A-ACA0-6042-9718-766565107C5A}"/>
              </a:ext>
            </a:extLst>
          </p:cNvPr>
          <p:cNvSpPr/>
          <p:nvPr/>
        </p:nvSpPr>
        <p:spPr>
          <a:xfrm>
            <a:off x="5678904" y="2261937"/>
            <a:ext cx="4459707" cy="818147"/>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draw function is called </a:t>
            </a:r>
            <a:r>
              <a:rPr lang="en-US" dirty="0" err="1"/>
              <a:t>approx</a:t>
            </a:r>
            <a:r>
              <a:rPr lang="en-US" dirty="0"/>
              <a:t> 60 times per second (framerate) – animation &amp; interaction</a:t>
            </a:r>
          </a:p>
        </p:txBody>
      </p:sp>
      <p:sp>
        <p:nvSpPr>
          <p:cNvPr id="4" name="TextBox 3">
            <a:extLst>
              <a:ext uri="{FF2B5EF4-FFF2-40B4-BE49-F238E27FC236}">
                <a16:creationId xmlns:a16="http://schemas.microsoft.com/office/drawing/2014/main" id="{1AE3E6DB-A09E-CE42-A437-45C93A84735D}"/>
              </a:ext>
            </a:extLst>
          </p:cNvPr>
          <p:cNvSpPr txBox="1"/>
          <p:nvPr/>
        </p:nvSpPr>
        <p:spPr>
          <a:xfrm>
            <a:off x="7668127" y="5519673"/>
            <a:ext cx="4108561" cy="923330"/>
          </a:xfrm>
          <a:prstGeom prst="rect">
            <a:avLst/>
          </a:prstGeom>
          <a:noFill/>
          <a:ln>
            <a:solidFill>
              <a:schemeClr val="accent1"/>
            </a:solidFill>
          </a:ln>
        </p:spPr>
        <p:txBody>
          <a:bodyPr wrap="square" rtlCol="0">
            <a:spAutoFit/>
          </a:bodyPr>
          <a:lstStyle/>
          <a:p>
            <a:r>
              <a:rPr lang="en-US" dirty="0"/>
              <a:t>Python: no semi-colons; blocks controlled by indentation not by curly brackets</a:t>
            </a:r>
          </a:p>
          <a:p>
            <a:r>
              <a:rPr lang="en-US" dirty="0"/>
              <a:t>JavaScript: semi-colons optional</a:t>
            </a:r>
          </a:p>
        </p:txBody>
      </p:sp>
    </p:spTree>
    <p:extLst>
      <p:ext uri="{BB962C8B-B14F-4D97-AF65-F5344CB8AC3E}">
        <p14:creationId xmlns:p14="http://schemas.microsoft.com/office/powerpoint/2010/main" val="3940532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BFC8D6-4D8A-A04E-BBDA-2A31926FF6B3}"/>
              </a:ext>
            </a:extLst>
          </p:cNvPr>
          <p:cNvSpPr txBox="1"/>
          <p:nvPr/>
        </p:nvSpPr>
        <p:spPr>
          <a:xfrm>
            <a:off x="946484" y="1715911"/>
            <a:ext cx="10363199" cy="2123658"/>
          </a:xfrm>
          <a:prstGeom prst="rect">
            <a:avLst/>
          </a:prstGeom>
          <a:noFill/>
        </p:spPr>
        <p:txBody>
          <a:bodyPr wrap="square" rtlCol="0">
            <a:spAutoFit/>
          </a:bodyPr>
          <a:lstStyle/>
          <a:p>
            <a:pPr algn="ctr"/>
            <a:r>
              <a:rPr lang="en-US" sz="3200" b="1" dirty="0"/>
              <a:t>Concept#1: Variable </a:t>
            </a:r>
          </a:p>
          <a:p>
            <a:r>
              <a:rPr lang="en-US" sz="2800" b="1" dirty="0"/>
              <a:t>Explanation</a:t>
            </a:r>
            <a:r>
              <a:rPr lang="en-US" sz="2800" dirty="0"/>
              <a:t>: thing (noun) that can change their value. It has a:</a:t>
            </a:r>
          </a:p>
          <a:p>
            <a:pPr marL="342900" indent="-342900">
              <a:buFont typeface="Arial" panose="020B0604020202020204" pitchFamily="34" charset="0"/>
              <a:buChar char="•"/>
            </a:pPr>
            <a:r>
              <a:rPr lang="en-US" sz="2400" b="1" dirty="0">
                <a:solidFill>
                  <a:srgbClr val="2E75B6"/>
                </a:solidFill>
              </a:rPr>
              <a:t>type</a:t>
            </a:r>
            <a:r>
              <a:rPr lang="en-US" sz="2400" dirty="0"/>
              <a:t>: number? whole or decimal? textual string? just one character?</a:t>
            </a:r>
          </a:p>
          <a:p>
            <a:pPr marL="342900" indent="-342900">
              <a:buFont typeface="Arial" panose="020B0604020202020204" pitchFamily="34" charset="0"/>
              <a:buChar char="•"/>
            </a:pPr>
            <a:r>
              <a:rPr lang="en-US" sz="2400" b="1" dirty="0">
                <a:solidFill>
                  <a:srgbClr val="2E75B6"/>
                </a:solidFill>
              </a:rPr>
              <a:t>name</a:t>
            </a:r>
            <a:r>
              <a:rPr lang="en-US" sz="2400" dirty="0"/>
              <a:t>: a, b, c? diameter/</a:t>
            </a:r>
            <a:r>
              <a:rPr lang="en-US" sz="2400" dirty="0" err="1"/>
              <a:t>diam</a:t>
            </a:r>
            <a:r>
              <a:rPr lang="en-US" sz="2400" dirty="0"/>
              <a:t>/d? title?</a:t>
            </a:r>
          </a:p>
          <a:p>
            <a:pPr marL="342900" indent="-342900">
              <a:buFont typeface="Arial" panose="020B0604020202020204" pitchFamily="34" charset="0"/>
              <a:buChar char="•"/>
            </a:pPr>
            <a:r>
              <a:rPr lang="en-US" sz="2400" b="1" dirty="0">
                <a:solidFill>
                  <a:srgbClr val="2E75B6"/>
                </a:solidFill>
              </a:rPr>
              <a:t>value</a:t>
            </a:r>
            <a:r>
              <a:rPr lang="en-US" sz="2400" dirty="0"/>
              <a:t>: otherwise you can't use it</a:t>
            </a:r>
          </a:p>
        </p:txBody>
      </p:sp>
      <p:sp>
        <p:nvSpPr>
          <p:cNvPr id="3" name="TextBox 2">
            <a:extLst>
              <a:ext uri="{FF2B5EF4-FFF2-40B4-BE49-F238E27FC236}">
                <a16:creationId xmlns:a16="http://schemas.microsoft.com/office/drawing/2014/main" id="{4006D12E-F7E6-C340-B856-6DFC78DE129F}"/>
              </a:ext>
            </a:extLst>
          </p:cNvPr>
          <p:cNvSpPr txBox="1"/>
          <p:nvPr/>
        </p:nvSpPr>
        <p:spPr>
          <a:xfrm>
            <a:off x="7636043" y="5519672"/>
            <a:ext cx="4301066" cy="923330"/>
          </a:xfrm>
          <a:prstGeom prst="rect">
            <a:avLst/>
          </a:prstGeom>
          <a:noFill/>
          <a:ln>
            <a:solidFill>
              <a:schemeClr val="accent1"/>
            </a:solidFill>
          </a:ln>
        </p:spPr>
        <p:txBody>
          <a:bodyPr wrap="square" rtlCol="0">
            <a:spAutoFit/>
          </a:bodyPr>
          <a:lstStyle/>
          <a:p>
            <a:r>
              <a:rPr lang="en-US" dirty="0"/>
              <a:t>Python or JavaScript: creating variables is different in these languages. There is no need to set the type (dynamic typing)</a:t>
            </a:r>
          </a:p>
        </p:txBody>
      </p:sp>
    </p:spTree>
    <p:extLst>
      <p:ext uri="{BB962C8B-B14F-4D97-AF65-F5344CB8AC3E}">
        <p14:creationId xmlns:p14="http://schemas.microsoft.com/office/powerpoint/2010/main" val="175289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FED51A-B30C-3E4E-99DC-C787FCA91DEC}"/>
              </a:ext>
            </a:extLst>
          </p:cNvPr>
          <p:cNvSpPr txBox="1"/>
          <p:nvPr/>
        </p:nvSpPr>
        <p:spPr>
          <a:xfrm>
            <a:off x="1267326" y="1475874"/>
            <a:ext cx="9753600" cy="5262979"/>
          </a:xfrm>
          <a:prstGeom prst="rect">
            <a:avLst/>
          </a:prstGeom>
          <a:noFill/>
        </p:spPr>
        <p:txBody>
          <a:bodyPr wrap="square" rtlCol="0">
            <a:spAutoFit/>
          </a:bodyPr>
          <a:lstStyle/>
          <a:p>
            <a:r>
              <a:rPr lang="en-US" sz="2400" dirty="0"/>
              <a:t>Open a sketch window, copy,  but do not press the run/play arrow (compile &amp; run):</a:t>
            </a:r>
          </a:p>
          <a:p>
            <a:pPr lvl="1"/>
            <a:r>
              <a:rPr lang="en-US" sz="2400" dirty="0">
                <a:latin typeface="Courier New" panose="02070309020205020404" pitchFamily="49" charset="0"/>
                <a:cs typeface="Courier New" panose="02070309020205020404" pitchFamily="49" charset="0"/>
              </a:rPr>
              <a:t>size(400,400);</a:t>
            </a:r>
          </a:p>
          <a:p>
            <a:pPr lvl="1"/>
            <a:r>
              <a:rPr lang="en-US" sz="2400" dirty="0">
                <a:latin typeface="Courier New" panose="02070309020205020404" pitchFamily="49" charset="0"/>
                <a:cs typeface="Courier New" panose="02070309020205020404" pitchFamily="49" charset="0"/>
              </a:rPr>
              <a:t>fill(0);</a:t>
            </a:r>
          </a:p>
          <a:p>
            <a:pPr lvl="1"/>
            <a:r>
              <a:rPr lang="en-US" sz="2400" dirty="0">
                <a:latin typeface="Courier New" panose="02070309020205020404" pitchFamily="49" charset="0"/>
                <a:cs typeface="Courier New" panose="02070309020205020404" pitchFamily="49" charset="0"/>
              </a:rPr>
              <a:t>ellipse(width/2, height/2, 80,80);</a:t>
            </a:r>
          </a:p>
          <a:p>
            <a:pPr lvl="1"/>
            <a:r>
              <a:rPr lang="en-US" sz="2400" dirty="0">
                <a:latin typeface="Courier New" panose="02070309020205020404" pitchFamily="49" charset="0"/>
                <a:cs typeface="Courier New" panose="02070309020205020404" pitchFamily="49" charset="0"/>
              </a:rPr>
              <a:t>ellipse(0,0,40,40);</a:t>
            </a:r>
          </a:p>
          <a:p>
            <a:pPr lvl="1"/>
            <a:r>
              <a:rPr lang="en-US" sz="2400" dirty="0">
                <a:latin typeface="Courier New" panose="02070309020205020404" pitchFamily="49" charset="0"/>
                <a:cs typeface="Courier New" panose="02070309020205020404" pitchFamily="49" charset="0"/>
              </a:rPr>
              <a:t>fill(255);</a:t>
            </a:r>
          </a:p>
          <a:p>
            <a:r>
              <a:rPr lang="en-US" sz="2400" dirty="0"/>
              <a:t>What do you think will be displayed?</a:t>
            </a:r>
          </a:p>
          <a:p>
            <a:r>
              <a:rPr lang="en-US" sz="2400" dirty="0"/>
              <a:t>Now press the run arrow: is anything unexpected?</a:t>
            </a:r>
          </a:p>
          <a:p>
            <a:endParaRPr lang="en-US" sz="2400" dirty="0"/>
          </a:p>
          <a:p>
            <a:r>
              <a:rPr lang="en-US" sz="2400" dirty="0"/>
              <a:t>Explore: any corrections? change the values inside fill etc.</a:t>
            </a:r>
          </a:p>
          <a:p>
            <a:r>
              <a:rPr lang="en-US" sz="2400" dirty="0"/>
              <a:t>Now make the first ellipse larger and ensure that the second's width is still half the size of the first</a:t>
            </a:r>
          </a:p>
          <a:p>
            <a:pPr lvl="1"/>
            <a:r>
              <a:rPr lang="en-US" sz="2400" dirty="0"/>
              <a:t>How many values do you need to change?</a:t>
            </a:r>
          </a:p>
        </p:txBody>
      </p:sp>
    </p:spTree>
    <p:extLst>
      <p:ext uri="{BB962C8B-B14F-4D97-AF65-F5344CB8AC3E}">
        <p14:creationId xmlns:p14="http://schemas.microsoft.com/office/powerpoint/2010/main" val="1451482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216667-0567-F34C-A06A-A6364F99F2EC}"/>
              </a:ext>
            </a:extLst>
          </p:cNvPr>
          <p:cNvSpPr txBox="1"/>
          <p:nvPr/>
        </p:nvSpPr>
        <p:spPr>
          <a:xfrm>
            <a:off x="1267325" y="1475874"/>
            <a:ext cx="10138611" cy="4524315"/>
          </a:xfrm>
          <a:prstGeom prst="rect">
            <a:avLst/>
          </a:prstGeom>
          <a:noFill/>
        </p:spPr>
        <p:txBody>
          <a:bodyPr wrap="square" rtlCol="0">
            <a:spAutoFit/>
          </a:bodyPr>
          <a:lstStyle/>
          <a:p>
            <a:r>
              <a:rPr lang="en-US" sz="2400" dirty="0"/>
              <a:t>Modify the code:</a:t>
            </a:r>
          </a:p>
          <a:p>
            <a:r>
              <a:rPr lang="en-US" sz="2400" dirty="0"/>
              <a:t>       </a:t>
            </a:r>
            <a:r>
              <a:rPr lang="en-US" sz="2400" b="1" dirty="0" err="1">
                <a:solidFill>
                  <a:srgbClr val="283098"/>
                </a:solidFill>
                <a:latin typeface="Courier New" panose="02070309020205020404" pitchFamily="49" charset="0"/>
                <a:cs typeface="Courier New" panose="02070309020205020404" pitchFamily="49" charset="0"/>
              </a:rPr>
              <a:t>int</a:t>
            </a:r>
            <a:r>
              <a:rPr lang="en-US" sz="2400" b="1" dirty="0">
                <a:solidFill>
                  <a:srgbClr val="283098"/>
                </a:solidFill>
                <a:latin typeface="Courier New" panose="02070309020205020404" pitchFamily="49" charset="0"/>
                <a:cs typeface="Courier New" panose="02070309020205020404" pitchFamily="49" charset="0"/>
              </a:rPr>
              <a:t> </a:t>
            </a:r>
            <a:r>
              <a:rPr lang="en-US" sz="2400" b="1" dirty="0" err="1">
                <a:solidFill>
                  <a:srgbClr val="283098"/>
                </a:solidFill>
                <a:latin typeface="Courier New" panose="02070309020205020404" pitchFamily="49" charset="0"/>
                <a:cs typeface="Courier New" panose="02070309020205020404" pitchFamily="49" charset="0"/>
              </a:rPr>
              <a:t>diam</a:t>
            </a:r>
            <a:r>
              <a:rPr lang="en-US" sz="2400" b="1" dirty="0">
                <a:solidFill>
                  <a:srgbClr val="283098"/>
                </a:solidFill>
                <a:latin typeface="Courier New" panose="02070309020205020404" pitchFamily="49" charset="0"/>
                <a:cs typeface="Courier New" panose="02070309020205020404" pitchFamily="49" charset="0"/>
              </a:rPr>
              <a:t>=80;//</a:t>
            </a:r>
            <a:r>
              <a:rPr lang="en-US" sz="2400" dirty="0">
                <a:latin typeface="Courier New" panose="02070309020205020404" pitchFamily="49" charset="0"/>
                <a:cs typeface="Courier New" panose="02070309020205020404" pitchFamily="49" charset="0"/>
              </a:rPr>
              <a:t>this is a variable</a:t>
            </a:r>
          </a:p>
          <a:p>
            <a:r>
              <a:rPr lang="en-US" sz="2400" b="1" dirty="0">
                <a:solidFill>
                  <a:srgbClr val="283098"/>
                </a:solidFill>
                <a:latin typeface="Courier New" panose="02070309020205020404" pitchFamily="49" charset="0"/>
                <a:cs typeface="Courier New" panose="02070309020205020404" pitchFamily="49" charset="0"/>
              </a:rPr>
              <a:t>  //</a:t>
            </a:r>
            <a:r>
              <a:rPr lang="en-US" sz="2000" dirty="0">
                <a:latin typeface="Courier New" panose="02070309020205020404" pitchFamily="49" charset="0"/>
                <a:cs typeface="Courier New" panose="02070309020205020404" pitchFamily="49" charset="0"/>
              </a:rPr>
              <a:t>this is a comment – computer/compiler will ignore the text</a:t>
            </a:r>
          </a:p>
          <a:p>
            <a:pPr lvl="1"/>
            <a:r>
              <a:rPr lang="en-US" sz="2400" dirty="0">
                <a:latin typeface="Courier New" panose="02070309020205020404" pitchFamily="49" charset="0"/>
                <a:cs typeface="Courier New" panose="02070309020205020404" pitchFamily="49" charset="0"/>
              </a:rPr>
              <a:t>size(400,400);</a:t>
            </a:r>
          </a:p>
          <a:p>
            <a:pPr lvl="1"/>
            <a:r>
              <a:rPr lang="en-US" sz="2400" dirty="0">
                <a:latin typeface="Courier New" panose="02070309020205020404" pitchFamily="49" charset="0"/>
                <a:cs typeface="Courier New" panose="02070309020205020404" pitchFamily="49" charset="0"/>
              </a:rPr>
              <a:t>fill(0);</a:t>
            </a:r>
          </a:p>
          <a:p>
            <a:pPr lvl="1"/>
            <a:r>
              <a:rPr lang="en-US" sz="2400" dirty="0">
                <a:latin typeface="Courier New" panose="02070309020205020404" pitchFamily="49" charset="0"/>
                <a:cs typeface="Courier New" panose="02070309020205020404" pitchFamily="49" charset="0"/>
              </a:rPr>
              <a:t>ellipse(width/2, height/2, </a:t>
            </a:r>
            <a:r>
              <a:rPr lang="en-US" sz="2400" dirty="0" err="1">
                <a:latin typeface="Courier New" panose="02070309020205020404" pitchFamily="49" charset="0"/>
                <a:cs typeface="Courier New" panose="02070309020205020404" pitchFamily="49" charset="0"/>
              </a:rPr>
              <a:t>diam,diam</a:t>
            </a:r>
            <a:r>
              <a:rPr lang="en-US" sz="2400" dirty="0">
                <a:latin typeface="Courier New" panose="02070309020205020404" pitchFamily="49" charset="0"/>
                <a:cs typeface="Courier New" panose="02070309020205020404" pitchFamily="49" charset="0"/>
              </a:rPr>
              <a:t>);</a:t>
            </a:r>
          </a:p>
          <a:p>
            <a:pPr lvl="1"/>
            <a:r>
              <a:rPr lang="en-US" sz="2400" b="1" dirty="0">
                <a:solidFill>
                  <a:srgbClr val="283098"/>
                </a:solidFill>
                <a:latin typeface="Courier New" panose="02070309020205020404" pitchFamily="49" charset="0"/>
                <a:cs typeface="Courier New" panose="02070309020205020404" pitchFamily="49" charset="0"/>
              </a:rPr>
              <a:t>fill(255);//moved to above 2</a:t>
            </a:r>
            <a:r>
              <a:rPr lang="en-US" sz="2400" b="1" baseline="30000" dirty="0">
                <a:solidFill>
                  <a:srgbClr val="283098"/>
                </a:solidFill>
                <a:latin typeface="Courier New" panose="02070309020205020404" pitchFamily="49" charset="0"/>
                <a:cs typeface="Courier New" panose="02070309020205020404" pitchFamily="49" charset="0"/>
              </a:rPr>
              <a:t>nd</a:t>
            </a:r>
            <a:r>
              <a:rPr lang="en-US" sz="2400" b="1" dirty="0">
                <a:solidFill>
                  <a:srgbClr val="283098"/>
                </a:solidFill>
                <a:latin typeface="Courier New" panose="02070309020205020404" pitchFamily="49" charset="0"/>
                <a:cs typeface="Courier New" panose="02070309020205020404" pitchFamily="49" charset="0"/>
              </a:rPr>
              <a:t> ellipse – code order</a:t>
            </a:r>
          </a:p>
          <a:p>
            <a:pPr lvl="1"/>
            <a:r>
              <a:rPr lang="en-US" sz="2400" dirty="0">
                <a:latin typeface="Courier New" panose="02070309020205020404" pitchFamily="49" charset="0"/>
                <a:cs typeface="Courier New" panose="02070309020205020404" pitchFamily="49" charset="0"/>
              </a:rPr>
              <a:t>ellipse(0,0,diam/2,diam/</a:t>
            </a:r>
            <a:r>
              <a:rPr lang="en-US" sz="2400" b="1" dirty="0">
                <a:solidFill>
                  <a:srgbClr val="2E75B6"/>
                </a:solidFill>
                <a:latin typeface="Courier New" panose="02070309020205020404" pitchFamily="49" charset="0"/>
                <a:cs typeface="Courier New" panose="02070309020205020404" pitchFamily="49" charset="0"/>
              </a:rPr>
              <a:t>4</a:t>
            </a:r>
            <a:r>
              <a:rPr lang="en-US" sz="2400" dirty="0">
                <a:latin typeface="Courier New" panose="02070309020205020404" pitchFamily="49" charset="0"/>
                <a:cs typeface="Courier New" panose="02070309020205020404" pitchFamily="49" charset="0"/>
              </a:rPr>
              <a:t>);</a:t>
            </a:r>
          </a:p>
          <a:p>
            <a:r>
              <a:rPr lang="en-US" sz="2400" dirty="0"/>
              <a:t>What do you think will be displayed?</a:t>
            </a:r>
          </a:p>
          <a:p>
            <a:r>
              <a:rPr lang="en-US" sz="2400" dirty="0"/>
              <a:t>Now press the run arrow: any changes or observations?</a:t>
            </a:r>
          </a:p>
          <a:p>
            <a:endParaRPr lang="en-US" sz="2400" dirty="0"/>
          </a:p>
          <a:p>
            <a:r>
              <a:rPr lang="en-US" sz="2400" dirty="0"/>
              <a:t>Explore: change the value of diam. Use a decimal number – what happens?</a:t>
            </a:r>
          </a:p>
        </p:txBody>
      </p:sp>
      <p:sp>
        <p:nvSpPr>
          <p:cNvPr id="3" name="TextBox 2">
            <a:extLst>
              <a:ext uri="{FF2B5EF4-FFF2-40B4-BE49-F238E27FC236}">
                <a16:creationId xmlns:a16="http://schemas.microsoft.com/office/drawing/2014/main" id="{D0F29522-0F52-CB49-AAA5-A40D2889A68D}"/>
              </a:ext>
            </a:extLst>
          </p:cNvPr>
          <p:cNvSpPr txBox="1"/>
          <p:nvPr/>
        </p:nvSpPr>
        <p:spPr>
          <a:xfrm>
            <a:off x="5005138" y="6320590"/>
            <a:ext cx="6801852" cy="400110"/>
          </a:xfrm>
          <a:prstGeom prst="rect">
            <a:avLst/>
          </a:prstGeom>
          <a:noFill/>
          <a:ln>
            <a:solidFill>
              <a:schemeClr val="accent1"/>
            </a:solidFill>
          </a:ln>
        </p:spPr>
        <p:txBody>
          <a:bodyPr wrap="square" rtlCol="0">
            <a:spAutoFit/>
          </a:bodyPr>
          <a:lstStyle/>
          <a:p>
            <a:r>
              <a:rPr lang="en-US" sz="2000" dirty="0"/>
              <a:t>if your code gets messy (irregular indentation) press ctrl/</a:t>
            </a:r>
            <a:r>
              <a:rPr lang="en-US" sz="2000" dirty="0" err="1"/>
              <a:t>cmd+t</a:t>
            </a:r>
            <a:endParaRPr lang="en-US" sz="2000" dirty="0"/>
          </a:p>
        </p:txBody>
      </p:sp>
    </p:spTree>
    <p:extLst>
      <p:ext uri="{BB962C8B-B14F-4D97-AF65-F5344CB8AC3E}">
        <p14:creationId xmlns:p14="http://schemas.microsoft.com/office/powerpoint/2010/main" val="80630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055392-B5A7-344B-8554-7E7D5EE5758E}"/>
              </a:ext>
            </a:extLst>
          </p:cNvPr>
          <p:cNvSpPr/>
          <p:nvPr/>
        </p:nvSpPr>
        <p:spPr>
          <a:xfrm>
            <a:off x="1700463" y="1556084"/>
            <a:ext cx="9304421" cy="5632311"/>
          </a:xfrm>
          <a:prstGeom prst="rect">
            <a:avLst/>
          </a:prstGeom>
        </p:spPr>
        <p:txBody>
          <a:bodyPr wrap="square">
            <a:spAutoFit/>
          </a:bodyPr>
          <a:lstStyle/>
          <a:p>
            <a:r>
              <a:rPr lang="en-US" sz="2400" dirty="0"/>
              <a:t>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=80;</a:t>
            </a:r>
          </a:p>
          <a:p>
            <a:endParaRPr lang="en-US" sz="2400" dirty="0">
              <a:cs typeface="Courier New" panose="02070309020205020404" pitchFamily="49" charset="0"/>
            </a:endParaRPr>
          </a:p>
          <a:p>
            <a:r>
              <a:rPr lang="en-US" sz="2400" dirty="0">
                <a:cs typeface="Courier New" panose="02070309020205020404" pitchFamily="49" charset="0"/>
              </a:rPr>
              <a:t>it has a type: </a:t>
            </a:r>
            <a:r>
              <a:rPr lang="en-US" sz="2400" b="1" dirty="0" err="1">
                <a:cs typeface="Courier New" panose="02070309020205020404" pitchFamily="49" charset="0"/>
              </a:rPr>
              <a:t>int</a:t>
            </a:r>
            <a:endParaRPr lang="en-US" sz="2400" dirty="0">
              <a:cs typeface="Courier New" panose="02070309020205020404" pitchFamily="49" charset="0"/>
            </a:endParaRPr>
          </a:p>
          <a:p>
            <a:r>
              <a:rPr lang="en-US" sz="2400" dirty="0">
                <a:cs typeface="Courier New" panose="02070309020205020404" pitchFamily="49" charset="0"/>
              </a:rPr>
              <a:t>(</a:t>
            </a:r>
            <a:r>
              <a:rPr lang="en-US" sz="2400" i="1" dirty="0">
                <a:cs typeface="Courier New" panose="02070309020205020404" pitchFamily="49" charset="0"/>
              </a:rPr>
              <a:t>primitive</a:t>
            </a:r>
            <a:r>
              <a:rPr lang="en-US" sz="2400" dirty="0">
                <a:cs typeface="Courier New" panose="02070309020205020404" pitchFamily="49" charset="0"/>
              </a:rPr>
              <a:t>) datatype provided by Processing: whole number</a:t>
            </a:r>
          </a:p>
          <a:p>
            <a:r>
              <a:rPr lang="en-US" sz="2400" dirty="0">
                <a:cs typeface="Courier New" panose="02070309020205020404" pitchFamily="49" charset="0"/>
              </a:rPr>
              <a:t>and a name: </a:t>
            </a:r>
            <a:r>
              <a:rPr lang="en-US" sz="2400" b="1" dirty="0" err="1">
                <a:cs typeface="Courier New" panose="02070309020205020404" pitchFamily="49" charset="0"/>
              </a:rPr>
              <a:t>diam</a:t>
            </a:r>
            <a:r>
              <a:rPr lang="en-US" sz="2400" dirty="0">
                <a:cs typeface="Courier New" panose="02070309020205020404" pitchFamily="49" charset="0"/>
              </a:rPr>
              <a:t> – this makes more sense to read than a, b, c etc.</a:t>
            </a:r>
          </a:p>
          <a:p>
            <a:r>
              <a:rPr lang="en-US" sz="2400" dirty="0">
                <a:cs typeface="Courier New" panose="02070309020205020404" pitchFamily="49" charset="0"/>
              </a:rPr>
              <a:t>and has been assigned a </a:t>
            </a:r>
            <a:r>
              <a:rPr lang="en-US" sz="2400" b="1" dirty="0">
                <a:cs typeface="Courier New" panose="02070309020205020404" pitchFamily="49" charset="0"/>
              </a:rPr>
              <a:t>value</a:t>
            </a:r>
            <a:r>
              <a:rPr lang="en-US" sz="2400" dirty="0">
                <a:cs typeface="Courier New" panose="02070309020205020404" pitchFamily="49" charset="0"/>
              </a:rPr>
              <a:t> using equals (single =): 80</a:t>
            </a:r>
          </a:p>
          <a:p>
            <a:r>
              <a:rPr lang="en-US" sz="2400" dirty="0">
                <a:cs typeface="Courier New" panose="02070309020205020404" pitchFamily="49" charset="0"/>
              </a:rPr>
              <a:t>…and we could change this value</a:t>
            </a:r>
          </a:p>
          <a:p>
            <a:endParaRPr lang="en-US" sz="2400" dirty="0">
              <a:cs typeface="Courier New" panose="02070309020205020404" pitchFamily="49" charset="0"/>
            </a:endParaRPr>
          </a:p>
          <a:p>
            <a:r>
              <a:rPr lang="en-US" sz="2400" dirty="0">
                <a:cs typeface="Courier New" panose="02070309020205020404" pitchFamily="49" charset="0"/>
              </a:rPr>
              <a:t>-&gt;</a:t>
            </a:r>
            <a:r>
              <a:rPr lang="en-US" sz="2400" b="1" i="1" dirty="0">
                <a:cs typeface="Courier New" panose="02070309020205020404" pitchFamily="49" charset="0"/>
              </a:rPr>
              <a:t>Variables are the nouns/properties/things in your system that can change value</a:t>
            </a:r>
            <a:endParaRPr lang="en-US" sz="2400" i="1" dirty="0">
              <a:cs typeface="Courier New" panose="02070309020205020404" pitchFamily="49" charset="0"/>
            </a:endParaRPr>
          </a:p>
          <a:p>
            <a:endParaRPr lang="en-US" sz="2400" b="1" i="1" dirty="0">
              <a:cs typeface="Courier New" panose="02070309020205020404" pitchFamily="49" charset="0"/>
            </a:endParaRPr>
          </a:p>
          <a:p>
            <a:r>
              <a:rPr lang="en-US" sz="2400" dirty="0">
                <a:cs typeface="Courier New" panose="02070309020205020404" pitchFamily="49" charset="0"/>
              </a:rPr>
              <a:t>Other useful types: float (decimal), char (character):</a:t>
            </a:r>
          </a:p>
          <a:p>
            <a:r>
              <a:rPr lang="en-US" sz="2400" dirty="0">
                <a:latin typeface="Courier New" panose="02070309020205020404" pitchFamily="49" charset="0"/>
                <a:cs typeface="Courier New" panose="02070309020205020404" pitchFamily="49" charset="0"/>
              </a:rPr>
              <a:t>float f=2.3; </a:t>
            </a:r>
          </a:p>
          <a:p>
            <a:r>
              <a:rPr lang="en-US" sz="2400" dirty="0">
                <a:latin typeface="Courier New" panose="02070309020205020404" pitchFamily="49" charset="0"/>
                <a:cs typeface="Courier New" panose="02070309020205020404" pitchFamily="49" charset="0"/>
              </a:rPr>
              <a:t>char c = 'a'; 	char c2 = '|';		char c3='7';</a:t>
            </a:r>
          </a:p>
          <a:p>
            <a:endParaRPr lang="en-US" sz="2400" dirty="0">
              <a:cs typeface="Courier New" panose="02070309020205020404" pitchFamily="49" charset="0"/>
            </a:endParaRPr>
          </a:p>
        </p:txBody>
      </p:sp>
    </p:spTree>
    <p:extLst>
      <p:ext uri="{BB962C8B-B14F-4D97-AF65-F5344CB8AC3E}">
        <p14:creationId xmlns:p14="http://schemas.microsoft.com/office/powerpoint/2010/main" val="4244196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6D0DFA-ADC3-994B-A6FB-5E95FB17E089}"/>
              </a:ext>
            </a:extLst>
          </p:cNvPr>
          <p:cNvSpPr txBox="1"/>
          <p:nvPr/>
        </p:nvSpPr>
        <p:spPr>
          <a:xfrm>
            <a:off x="2048256" y="1645920"/>
            <a:ext cx="8302752" cy="3539430"/>
          </a:xfrm>
          <a:prstGeom prst="rect">
            <a:avLst/>
          </a:prstGeom>
          <a:noFill/>
        </p:spPr>
        <p:txBody>
          <a:bodyPr wrap="square" rtlCol="0">
            <a:spAutoFit/>
          </a:bodyPr>
          <a:lstStyle/>
          <a:p>
            <a:r>
              <a:rPr lang="en-US" sz="2800" dirty="0"/>
              <a:t>Previous code: written directly into the sketch</a:t>
            </a:r>
          </a:p>
          <a:p>
            <a:pPr marL="342900" indent="-342900">
              <a:buFont typeface="Arial" panose="020B0604020202020204" pitchFamily="34" charset="0"/>
              <a:buChar char="•"/>
            </a:pPr>
            <a:r>
              <a:rPr lang="en-US" sz="2800" dirty="0"/>
              <a:t>one line of code -&gt; shape (circle/rectangle/line…)</a:t>
            </a:r>
          </a:p>
          <a:p>
            <a:pPr marL="342900" indent="-342900">
              <a:buFont typeface="Arial" panose="020B0604020202020204" pitchFamily="34" charset="0"/>
              <a:buChar char="•"/>
            </a:pPr>
            <a:r>
              <a:rPr lang="en-US" sz="2800" dirty="0"/>
              <a:t>two lines of code -&gt; </a:t>
            </a:r>
            <a:r>
              <a:rPr lang="en-US" sz="2800" dirty="0" err="1"/>
              <a:t>colour</a:t>
            </a:r>
            <a:r>
              <a:rPr lang="en-US" sz="2800" dirty="0"/>
              <a:t> + shape etc.</a:t>
            </a:r>
          </a:p>
          <a:p>
            <a:pPr marL="342900" indent="-342900">
              <a:buFont typeface="Arial" panose="020B0604020202020204" pitchFamily="34" charset="0"/>
              <a:buChar char="•"/>
            </a:pPr>
            <a:endParaRPr lang="en-US" sz="2800" dirty="0"/>
          </a:p>
          <a:p>
            <a:r>
              <a:rPr lang="en-US" sz="2800" dirty="0"/>
              <a:t>Future examples will put our code inside two code blocks </a:t>
            </a:r>
            <a:r>
              <a:rPr lang="en-US" sz="2800" dirty="0">
                <a:latin typeface="Courier New" panose="02070309020205020404" pitchFamily="49" charset="0"/>
                <a:cs typeface="Courier New" panose="02070309020205020404" pitchFamily="49" charset="0"/>
              </a:rPr>
              <a:t>setup()…</a:t>
            </a:r>
            <a:r>
              <a:rPr lang="en-US" sz="2800" dirty="0">
                <a:cs typeface="Courier New" panose="02070309020205020404" pitchFamily="49" charset="0"/>
              </a:rPr>
              <a:t>called once at the start </a:t>
            </a:r>
          </a:p>
          <a:p>
            <a:pPr marL="457200" indent="-457200">
              <a:buFont typeface="Arial" panose="020B0604020202020204" pitchFamily="34" charset="0"/>
              <a:buChar char="•"/>
            </a:pPr>
            <a:r>
              <a:rPr lang="en-US" sz="2800" dirty="0">
                <a:latin typeface="Courier New" panose="02070309020205020404" pitchFamily="49" charset="0"/>
                <a:cs typeface="Courier New" panose="02070309020205020404" pitchFamily="49" charset="0"/>
              </a:rPr>
              <a:t>draw()</a:t>
            </a:r>
            <a:r>
              <a:rPr lang="en-US" sz="2800" dirty="0">
                <a:cs typeface="Courier New" panose="02070309020205020404" pitchFamily="49" charset="0"/>
              </a:rPr>
              <a:t>…called repeatedly (frames) – interaction/animation</a:t>
            </a:r>
            <a:endParaRPr 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892951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B9A494-DA86-6F42-8771-22CC9953D953}"/>
              </a:ext>
            </a:extLst>
          </p:cNvPr>
          <p:cNvSpPr/>
          <p:nvPr/>
        </p:nvSpPr>
        <p:spPr>
          <a:xfrm>
            <a:off x="1700463" y="1556084"/>
            <a:ext cx="9304421" cy="5262979"/>
          </a:xfrm>
          <a:prstGeom prst="rect">
            <a:avLst/>
          </a:prstGeom>
        </p:spPr>
        <p:txBody>
          <a:bodyPr wrap="square">
            <a:spAutoFit/>
          </a:bodyPr>
          <a:lstStyle/>
          <a:p>
            <a:r>
              <a:rPr lang="en-US" sz="2400" dirty="0"/>
              <a:t>Once you have a variable you can use code to change values </a:t>
            </a:r>
          </a:p>
          <a:p>
            <a:pPr lvl="1"/>
            <a:r>
              <a:rPr lang="en-US" sz="2400" b="1" dirty="0" err="1">
                <a:solidFill>
                  <a:srgbClr val="00B050"/>
                </a:solidFill>
                <a:latin typeface="Courier New" panose="02070309020205020404" pitchFamily="49" charset="0"/>
                <a:cs typeface="Courier New" panose="02070309020205020404" pitchFamily="49" charset="0"/>
              </a:rPr>
              <a:t>int</a:t>
            </a:r>
            <a:r>
              <a:rPr lang="en-US" sz="2400" b="1" dirty="0">
                <a:solidFill>
                  <a:srgbClr val="00B050"/>
                </a:solidFill>
                <a:latin typeface="Courier New" panose="02070309020205020404" pitchFamily="49" charset="0"/>
                <a:cs typeface="Courier New" panose="02070309020205020404" pitchFamily="49" charset="0"/>
              </a:rPr>
              <a:t> </a:t>
            </a:r>
            <a:r>
              <a:rPr lang="en-US" sz="2400" b="1" dirty="0" err="1">
                <a:solidFill>
                  <a:srgbClr val="00B050"/>
                </a:solidFill>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=80;</a:t>
            </a:r>
          </a:p>
          <a:p>
            <a:pPr lvl="1"/>
            <a:r>
              <a:rPr lang="en-US" sz="2400" b="1" dirty="0" err="1">
                <a:solidFill>
                  <a:srgbClr val="0070C0"/>
                </a:solidFill>
                <a:latin typeface="Courier New" panose="02070309020205020404" pitchFamily="49" charset="0"/>
                <a:cs typeface="Courier New" panose="02070309020205020404" pitchFamily="49" charset="0"/>
              </a:rPr>
              <a:t>int</a:t>
            </a:r>
            <a:r>
              <a:rPr lang="en-US" sz="2400" b="1" dirty="0">
                <a:solidFill>
                  <a:srgbClr val="0070C0"/>
                </a:solidFill>
                <a:latin typeface="Courier New" panose="02070309020205020404" pitchFamily="49" charset="0"/>
                <a:cs typeface="Courier New" panose="02070309020205020404" pitchFamily="49" charset="0"/>
              </a:rPr>
              <a:t> speed=2;</a:t>
            </a:r>
          </a:p>
          <a:p>
            <a:pPr lvl="1"/>
            <a:endParaRPr lang="en-US" sz="2400" dirty="0">
              <a:latin typeface="Courier New" panose="02070309020205020404" pitchFamily="49" charset="0"/>
              <a:cs typeface="Courier New" panose="02070309020205020404" pitchFamily="49" charset="0"/>
            </a:endParaRPr>
          </a:p>
          <a:p>
            <a:pPr lvl="1"/>
            <a:r>
              <a:rPr lang="en-US" sz="2400" dirty="0">
                <a:latin typeface="Courier New" panose="02070309020205020404" pitchFamily="49" charset="0"/>
                <a:cs typeface="Courier New" panose="02070309020205020404" pitchFamily="49" charset="0"/>
              </a:rPr>
              <a:t>void setup() {</a:t>
            </a:r>
          </a:p>
          <a:p>
            <a:pPr lvl="1"/>
            <a:r>
              <a:rPr lang="en-US" sz="2400" dirty="0">
                <a:latin typeface="Courier New" panose="02070309020205020404" pitchFamily="49" charset="0"/>
                <a:cs typeface="Courier New" panose="02070309020205020404" pitchFamily="49" charset="0"/>
              </a:rPr>
              <a:t>  size(400, 400);</a:t>
            </a:r>
          </a:p>
          <a:p>
            <a:pPr lvl="1"/>
            <a:r>
              <a:rPr lang="en-US" sz="2400" dirty="0">
                <a:latin typeface="Courier New" panose="02070309020205020404" pitchFamily="49" charset="0"/>
                <a:cs typeface="Courier New" panose="02070309020205020404" pitchFamily="49" charset="0"/>
              </a:rPr>
              <a:t>  background(255);//??</a:t>
            </a:r>
          </a:p>
          <a:p>
            <a:pPr lvl="1"/>
            <a:r>
              <a:rPr lang="en-US" sz="2400" dirty="0">
                <a:latin typeface="Courier New" panose="02070309020205020404" pitchFamily="49" charset="0"/>
                <a:cs typeface="Courier New" panose="02070309020205020404" pitchFamily="49" charset="0"/>
              </a:rPr>
              <a:t>}</a:t>
            </a:r>
          </a:p>
          <a:p>
            <a:pPr lvl="1"/>
            <a:endParaRPr lang="en-US" sz="2400" dirty="0">
              <a:latin typeface="Courier New" panose="02070309020205020404" pitchFamily="49" charset="0"/>
              <a:cs typeface="Courier New" panose="02070309020205020404" pitchFamily="49" charset="0"/>
            </a:endParaRPr>
          </a:p>
          <a:p>
            <a:pPr lvl="1"/>
            <a:r>
              <a:rPr lang="en-US" sz="2400" dirty="0">
                <a:latin typeface="Courier New" panose="02070309020205020404" pitchFamily="49" charset="0"/>
                <a:cs typeface="Courier New" panose="02070309020205020404" pitchFamily="49" charset="0"/>
              </a:rPr>
              <a:t>void draw() {</a:t>
            </a:r>
          </a:p>
          <a:p>
            <a:pPr lvl="1"/>
            <a:r>
              <a:rPr lang="en-US" sz="2400" dirty="0">
                <a:latin typeface="Courier New" panose="02070309020205020404" pitchFamily="49" charset="0"/>
                <a:cs typeface="Courier New" panose="02070309020205020404" pitchFamily="49" charset="0"/>
              </a:rPr>
              <a:t>  fill(255, 255, 0);//secondary </a:t>
            </a:r>
            <a:r>
              <a:rPr lang="en-US" sz="2400" dirty="0" err="1">
                <a:latin typeface="Courier New" panose="02070309020205020404" pitchFamily="49" charset="0"/>
                <a:cs typeface="Courier New" panose="02070309020205020404" pitchFamily="49" charset="0"/>
              </a:rPr>
              <a:t>colour</a:t>
            </a:r>
            <a:endParaRPr lang="en-US" sz="2400" dirty="0">
              <a:latin typeface="Courier New" panose="02070309020205020404" pitchFamily="49" charset="0"/>
              <a:cs typeface="Courier New" panose="02070309020205020404" pitchFamily="49" charset="0"/>
            </a:endParaRPr>
          </a:p>
          <a:p>
            <a:pPr lvl="1"/>
            <a:r>
              <a:rPr lang="en-US" sz="2400" dirty="0">
                <a:latin typeface="Courier New" panose="02070309020205020404" pitchFamily="49" charset="0"/>
                <a:cs typeface="Courier New" panose="02070309020205020404" pitchFamily="49" charset="0"/>
              </a:rPr>
              <a:t>  ellipse(width/2, height/2, </a:t>
            </a:r>
            <a:r>
              <a:rPr lang="en-US" sz="2400" b="1" dirty="0" err="1">
                <a:solidFill>
                  <a:srgbClr val="00B050"/>
                </a:solidFill>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 </a:t>
            </a:r>
            <a:r>
              <a:rPr lang="en-US" sz="2400" b="1" dirty="0" err="1">
                <a:solidFill>
                  <a:srgbClr val="00B050"/>
                </a:solidFill>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a:t>
            </a:r>
          </a:p>
          <a:p>
            <a:pPr lvl="1"/>
            <a:r>
              <a:rPr lang="en-US" sz="2400" dirty="0">
                <a:latin typeface="Courier New" panose="02070309020205020404" pitchFamily="49" charset="0"/>
                <a:cs typeface="Courier New" panose="02070309020205020404" pitchFamily="49" charset="0"/>
              </a:rPr>
              <a:t>  </a:t>
            </a:r>
            <a:r>
              <a:rPr lang="en-US" sz="2400" b="1" dirty="0" err="1">
                <a:solidFill>
                  <a:srgbClr val="00B050"/>
                </a:solidFill>
                <a:latin typeface="Courier New" panose="02070309020205020404" pitchFamily="49" charset="0"/>
                <a:cs typeface="Courier New" panose="02070309020205020404" pitchFamily="49" charset="0"/>
              </a:rPr>
              <a:t>diam</a:t>
            </a:r>
            <a:r>
              <a:rPr lang="en-US" sz="2400" b="1" dirty="0">
                <a:solidFill>
                  <a:srgbClr val="00B050"/>
                </a:solidFill>
                <a:latin typeface="Courier New" panose="02070309020205020404" pitchFamily="49" charset="0"/>
                <a:cs typeface="Courier New" panose="02070309020205020404" pitchFamily="49" charset="0"/>
              </a:rPr>
              <a:t>+=</a:t>
            </a:r>
            <a:r>
              <a:rPr lang="en-US" sz="2400" b="1" dirty="0">
                <a:solidFill>
                  <a:srgbClr val="0070C0"/>
                </a:solidFill>
                <a:latin typeface="Courier New" panose="02070309020205020404" pitchFamily="49" charset="0"/>
                <a:cs typeface="Courier New" panose="02070309020205020404" pitchFamily="49" charset="0"/>
              </a:rPr>
              <a:t>speed;</a:t>
            </a:r>
            <a:r>
              <a:rPr lang="en-US" sz="2400" dirty="0">
                <a:latin typeface="Courier New" panose="02070309020205020404" pitchFamily="49" charset="0"/>
                <a:cs typeface="Courier New" panose="02070309020205020404" pitchFamily="49" charset="0"/>
              </a:rPr>
              <a:t>//or </a:t>
            </a:r>
            <a:r>
              <a:rPr lang="en-US" sz="2400" b="1" dirty="0" err="1">
                <a:solidFill>
                  <a:srgbClr val="0070C0"/>
                </a:solidFill>
                <a:latin typeface="Courier New" panose="02070309020205020404" pitchFamily="49" charset="0"/>
                <a:cs typeface="Courier New" panose="02070309020205020404" pitchFamily="49" charset="0"/>
              </a:rPr>
              <a:t>diam</a:t>
            </a:r>
            <a:r>
              <a:rPr lang="en-US" sz="2400" b="1" dirty="0">
                <a:solidFill>
                  <a:srgbClr val="0070C0"/>
                </a:solidFill>
                <a:latin typeface="Courier New" panose="02070309020205020404" pitchFamily="49" charset="0"/>
                <a:cs typeface="Courier New" panose="02070309020205020404" pitchFamily="49" charset="0"/>
              </a:rPr>
              <a:t>=</a:t>
            </a:r>
            <a:r>
              <a:rPr lang="en-US" sz="2400" b="1" dirty="0" err="1">
                <a:solidFill>
                  <a:srgbClr val="0070C0"/>
                </a:solidFill>
                <a:latin typeface="Courier New" panose="02070309020205020404" pitchFamily="49" charset="0"/>
                <a:cs typeface="Courier New" panose="02070309020205020404" pitchFamily="49" charset="0"/>
              </a:rPr>
              <a:t>diam+speed</a:t>
            </a:r>
            <a:r>
              <a:rPr lang="en-US" sz="2400" b="1" dirty="0">
                <a:solidFill>
                  <a:srgbClr val="0070C0"/>
                </a:solidFill>
                <a:latin typeface="Courier New" panose="02070309020205020404" pitchFamily="49" charset="0"/>
                <a:cs typeface="Courier New" panose="02070309020205020404" pitchFamily="49" charset="0"/>
              </a:rPr>
              <a:t>; </a:t>
            </a:r>
          </a:p>
          <a:p>
            <a:pPr lvl="1"/>
            <a:r>
              <a:rPr lang="en-US" sz="24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999721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B9A494-DA86-6F42-8771-22CC9953D953}"/>
              </a:ext>
            </a:extLst>
          </p:cNvPr>
          <p:cNvSpPr/>
          <p:nvPr/>
        </p:nvSpPr>
        <p:spPr>
          <a:xfrm>
            <a:off x="1700463" y="1556084"/>
            <a:ext cx="9994232" cy="5262979"/>
          </a:xfrm>
          <a:prstGeom prst="rect">
            <a:avLst/>
          </a:prstGeom>
        </p:spPr>
        <p:txBody>
          <a:bodyPr wrap="square">
            <a:spAutoFit/>
          </a:bodyPr>
          <a:lstStyle/>
          <a:p>
            <a:pPr lvl="1"/>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=80;</a:t>
            </a:r>
          </a:p>
          <a:p>
            <a:pPr lvl="1"/>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speed=2;//higher numbers -&gt; faster</a:t>
            </a:r>
          </a:p>
          <a:p>
            <a:pPr lvl="1"/>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a:t>
            </a:r>
            <a:r>
              <a:rPr lang="en-US" sz="2400" b="1" dirty="0" err="1">
                <a:solidFill>
                  <a:srgbClr val="2E75B6"/>
                </a:solidFill>
                <a:latin typeface="Courier New" panose="02070309020205020404" pitchFamily="49" charset="0"/>
                <a:cs typeface="Courier New" panose="02070309020205020404" pitchFamily="49" charset="0"/>
              </a:rPr>
              <a:t>posX</a:t>
            </a:r>
            <a:r>
              <a:rPr lang="en-US" sz="2400" dirty="0">
                <a:latin typeface="Courier New" panose="02070309020205020404" pitchFamily="49" charset="0"/>
                <a:cs typeface="Courier New" panose="02070309020205020404" pitchFamily="49" charset="0"/>
              </a:rPr>
              <a:t>=2</a:t>
            </a:r>
            <a:r>
              <a:rPr lang="en-US" sz="2400" b="1" dirty="0">
                <a:solidFill>
                  <a:srgbClr val="2E75B6"/>
                </a:solidFill>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;//use </a:t>
            </a:r>
            <a:r>
              <a:rPr lang="en-US" sz="2400" b="1" dirty="0">
                <a:solidFill>
                  <a:srgbClr val="7030A0"/>
                </a:solidFill>
                <a:latin typeface="Courier New" panose="02070309020205020404" pitchFamily="49" charset="0"/>
                <a:cs typeface="Courier New" panose="02070309020205020404" pitchFamily="49" charset="0"/>
              </a:rPr>
              <a:t>*</a:t>
            </a:r>
            <a:r>
              <a:rPr lang="en-US" sz="2400" dirty="0">
                <a:latin typeface="Courier New" panose="02070309020205020404" pitchFamily="49" charset="0"/>
                <a:cs typeface="Courier New" panose="02070309020205020404" pitchFamily="49" charset="0"/>
              </a:rPr>
              <a:t> not x for multiply</a:t>
            </a:r>
          </a:p>
          <a:p>
            <a:pPr lvl="1"/>
            <a:endParaRPr lang="en-US" sz="2400" dirty="0">
              <a:latin typeface="Courier New" panose="02070309020205020404" pitchFamily="49" charset="0"/>
              <a:cs typeface="Courier New" panose="02070309020205020404" pitchFamily="49" charset="0"/>
            </a:endParaRPr>
          </a:p>
          <a:p>
            <a:pPr lvl="1"/>
            <a:r>
              <a:rPr lang="en-US" sz="2400" dirty="0">
                <a:latin typeface="Courier New" panose="02070309020205020404" pitchFamily="49" charset="0"/>
                <a:cs typeface="Courier New" panose="02070309020205020404" pitchFamily="49" charset="0"/>
              </a:rPr>
              <a:t>void setup() {</a:t>
            </a:r>
          </a:p>
          <a:p>
            <a:pPr lvl="1"/>
            <a:r>
              <a:rPr lang="en-US" sz="2400" dirty="0">
                <a:latin typeface="Courier New" panose="02070309020205020404" pitchFamily="49" charset="0"/>
                <a:cs typeface="Courier New" panose="02070309020205020404" pitchFamily="49" charset="0"/>
              </a:rPr>
              <a:t>  size(400, 400);</a:t>
            </a:r>
          </a:p>
          <a:p>
            <a:pPr lvl="1"/>
            <a:r>
              <a:rPr lang="en-US" sz="2400" dirty="0">
                <a:latin typeface="Courier New" panose="02070309020205020404" pitchFamily="49" charset="0"/>
                <a:cs typeface="Courier New" panose="02070309020205020404" pitchFamily="49" charset="0"/>
              </a:rPr>
              <a:t>  background(255);</a:t>
            </a:r>
          </a:p>
          <a:p>
            <a:pPr lvl="1"/>
            <a:r>
              <a:rPr lang="en-US" sz="2400" dirty="0">
                <a:latin typeface="Courier New" panose="02070309020205020404" pitchFamily="49" charset="0"/>
                <a:cs typeface="Courier New" panose="02070309020205020404" pitchFamily="49" charset="0"/>
              </a:rPr>
              <a:t>}</a:t>
            </a:r>
          </a:p>
          <a:p>
            <a:pPr lvl="1"/>
            <a:endParaRPr lang="en-US" sz="2400" dirty="0">
              <a:latin typeface="Courier New" panose="02070309020205020404" pitchFamily="49" charset="0"/>
              <a:cs typeface="Courier New" panose="02070309020205020404" pitchFamily="49" charset="0"/>
            </a:endParaRPr>
          </a:p>
          <a:p>
            <a:pPr lvl="1"/>
            <a:r>
              <a:rPr lang="en-US" sz="2400" dirty="0">
                <a:latin typeface="Courier New" panose="02070309020205020404" pitchFamily="49" charset="0"/>
                <a:cs typeface="Courier New" panose="02070309020205020404" pitchFamily="49" charset="0"/>
              </a:rPr>
              <a:t>void draw() {</a:t>
            </a:r>
          </a:p>
          <a:p>
            <a:pPr lvl="1"/>
            <a:r>
              <a:rPr lang="en-US" sz="2400" dirty="0">
                <a:latin typeface="Courier New" panose="02070309020205020404" pitchFamily="49" charset="0"/>
                <a:cs typeface="Courier New" panose="02070309020205020404" pitchFamily="49" charset="0"/>
              </a:rPr>
              <a:t>  fill(255, 0, 255);//different secondary </a:t>
            </a:r>
            <a:r>
              <a:rPr lang="en-US" sz="2400" dirty="0" err="1">
                <a:latin typeface="Courier New" panose="02070309020205020404" pitchFamily="49" charset="0"/>
                <a:cs typeface="Courier New" panose="02070309020205020404" pitchFamily="49" charset="0"/>
              </a:rPr>
              <a:t>colour</a:t>
            </a:r>
            <a:endParaRPr lang="en-US" sz="2400" dirty="0">
              <a:latin typeface="Courier New" panose="02070309020205020404" pitchFamily="49" charset="0"/>
              <a:cs typeface="Courier New" panose="02070309020205020404" pitchFamily="49" charset="0"/>
            </a:endParaRPr>
          </a:p>
          <a:p>
            <a:pPr lvl="1"/>
            <a:r>
              <a:rPr lang="en-US" sz="2400" dirty="0">
                <a:latin typeface="Courier New" panose="02070309020205020404" pitchFamily="49" charset="0"/>
                <a:cs typeface="Courier New" panose="02070309020205020404" pitchFamily="49" charset="0"/>
              </a:rPr>
              <a:t>  ellipse(</a:t>
            </a:r>
            <a:r>
              <a:rPr lang="en-US" sz="2400" b="1" dirty="0" err="1">
                <a:solidFill>
                  <a:srgbClr val="2E75B6"/>
                </a:solidFill>
                <a:latin typeface="Courier New" panose="02070309020205020404" pitchFamily="49" charset="0"/>
                <a:cs typeface="Courier New" panose="02070309020205020404" pitchFamily="49" charset="0"/>
              </a:rPr>
              <a:t>posX</a:t>
            </a:r>
            <a:r>
              <a:rPr lang="en-US" sz="2400" dirty="0">
                <a:latin typeface="Courier New" panose="02070309020205020404" pitchFamily="49" charset="0"/>
                <a:cs typeface="Courier New" panose="02070309020205020404" pitchFamily="49" charset="0"/>
              </a:rPr>
              <a:t>, height/2, </a:t>
            </a:r>
            <a:r>
              <a:rPr lang="en-US" sz="2400" dirty="0" err="1">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diam</a:t>
            </a:r>
            <a:r>
              <a:rPr lang="en-US" sz="2400" dirty="0">
                <a:latin typeface="Courier New" panose="02070309020205020404" pitchFamily="49" charset="0"/>
                <a:cs typeface="Courier New" panose="02070309020205020404" pitchFamily="49" charset="0"/>
              </a:rPr>
              <a:t>);</a:t>
            </a:r>
          </a:p>
          <a:p>
            <a:pPr lvl="1"/>
            <a:r>
              <a:rPr lang="en-US" sz="2400" dirty="0">
                <a:latin typeface="Courier New" panose="02070309020205020404" pitchFamily="49" charset="0"/>
                <a:cs typeface="Courier New" panose="02070309020205020404" pitchFamily="49" charset="0"/>
              </a:rPr>
              <a:t>  </a:t>
            </a:r>
            <a:r>
              <a:rPr lang="en-US" sz="2400" b="1" dirty="0" err="1">
                <a:solidFill>
                  <a:srgbClr val="2E75B6"/>
                </a:solidFill>
                <a:latin typeface="Courier New" panose="02070309020205020404" pitchFamily="49" charset="0"/>
                <a:cs typeface="Courier New" panose="02070309020205020404" pitchFamily="49" charset="0"/>
              </a:rPr>
              <a:t>posX</a:t>
            </a:r>
            <a:r>
              <a:rPr lang="en-US" sz="2400" dirty="0">
                <a:latin typeface="Courier New" panose="02070309020205020404" pitchFamily="49" charset="0"/>
                <a:cs typeface="Courier New" panose="02070309020205020404" pitchFamily="49" charset="0"/>
              </a:rPr>
              <a:t>+=speed;//or </a:t>
            </a:r>
            <a:r>
              <a:rPr lang="en-US" sz="2400" dirty="0" err="1">
                <a:latin typeface="Courier New" panose="02070309020205020404" pitchFamily="49" charset="0"/>
                <a:cs typeface="Courier New" panose="02070309020205020404" pitchFamily="49" charset="0"/>
              </a:rPr>
              <a:t>posX</a:t>
            </a:r>
            <a:r>
              <a:rPr lang="en-US" sz="2400"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posX+speed</a:t>
            </a:r>
            <a:r>
              <a:rPr lang="en-US" sz="2400" dirty="0">
                <a:latin typeface="Courier New" panose="02070309020205020404" pitchFamily="49" charset="0"/>
                <a:cs typeface="Courier New" panose="02070309020205020404" pitchFamily="49" charset="0"/>
              </a:rPr>
              <a:t>;</a:t>
            </a:r>
          </a:p>
          <a:p>
            <a:pPr lvl="1"/>
            <a:r>
              <a:rPr lang="en-US" sz="2400" dirty="0">
                <a:latin typeface="Courier New" panose="02070309020205020404" pitchFamily="49" charset="0"/>
                <a:cs typeface="Courier New" panose="02070309020205020404" pitchFamily="49" charset="0"/>
              </a:rPr>
              <a:t>}</a:t>
            </a:r>
            <a:endParaRPr lang="en-US" sz="2400" dirty="0">
              <a:cs typeface="Courier New" panose="02070309020205020404" pitchFamily="49" charset="0"/>
            </a:endParaRPr>
          </a:p>
        </p:txBody>
      </p:sp>
    </p:spTree>
    <p:extLst>
      <p:ext uri="{BB962C8B-B14F-4D97-AF65-F5344CB8AC3E}">
        <p14:creationId xmlns:p14="http://schemas.microsoft.com/office/powerpoint/2010/main" val="1717419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38272F-997F-DE40-B202-58CA725CE460}"/>
              </a:ext>
            </a:extLst>
          </p:cNvPr>
          <p:cNvSpPr txBox="1"/>
          <p:nvPr/>
        </p:nvSpPr>
        <p:spPr>
          <a:xfrm>
            <a:off x="1491915" y="1540043"/>
            <a:ext cx="10202779" cy="4524315"/>
          </a:xfrm>
          <a:prstGeom prst="rect">
            <a:avLst/>
          </a:prstGeom>
          <a:noFill/>
        </p:spPr>
        <p:txBody>
          <a:bodyPr wrap="square" rtlCol="0">
            <a:spAutoFit/>
          </a:bodyPr>
          <a:lstStyle/>
          <a:p>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=80;</a:t>
            </a:r>
          </a:p>
          <a:p>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speed=1;//higher numbers -&gt; faster</a:t>
            </a:r>
          </a:p>
          <a:p>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=2*</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not x for multiply</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void setup() {</a:t>
            </a:r>
          </a:p>
          <a:p>
            <a:r>
              <a:rPr lang="en-US" dirty="0">
                <a:latin typeface="Courier New" panose="02070309020205020404" pitchFamily="49" charset="0"/>
                <a:cs typeface="Courier New" panose="02070309020205020404" pitchFamily="49" charset="0"/>
              </a:rPr>
              <a:t>  size(400, 400);</a:t>
            </a:r>
          </a:p>
          <a:p>
            <a:r>
              <a:rPr lang="en-US" dirty="0">
                <a:latin typeface="Courier New" panose="02070309020205020404" pitchFamily="49" charset="0"/>
                <a:cs typeface="Courier New" panose="02070309020205020404" pitchFamily="49" charset="0"/>
              </a:rPr>
              <a:t>  background(255);</a:t>
            </a:r>
          </a:p>
          <a:p>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//the trail works well here</a:t>
            </a:r>
          </a:p>
          <a:p>
            <a:r>
              <a:rPr lang="en-US" dirty="0">
                <a:latin typeface="Courier New" panose="02070309020205020404" pitchFamily="49" charset="0"/>
                <a:cs typeface="Courier New" panose="02070309020205020404" pitchFamily="49" charset="0"/>
              </a:rPr>
              <a:t>void draw() {</a:t>
            </a:r>
          </a:p>
          <a:p>
            <a:r>
              <a:rPr lang="en-US" dirty="0">
                <a:latin typeface="Courier New" panose="02070309020205020404" pitchFamily="49" charset="0"/>
                <a:cs typeface="Courier New" panose="02070309020205020404" pitchFamily="49" charset="0"/>
              </a:rPr>
              <a:t>  fill(255, 0, 255);//different secondary </a:t>
            </a:r>
            <a:r>
              <a:rPr lang="en-US" dirty="0" err="1">
                <a:latin typeface="Courier New" panose="02070309020205020404" pitchFamily="49" charset="0"/>
                <a:cs typeface="Courier New" panose="02070309020205020404" pitchFamily="49" charset="0"/>
              </a:rPr>
              <a:t>colour</a:t>
            </a:r>
            <a:endParaRPr lang="en-US"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  ellipse(</a:t>
            </a:r>
            <a:r>
              <a:rPr lang="en-US" b="1" dirty="0" err="1">
                <a:solidFill>
                  <a:srgbClr val="0070C0"/>
                </a:solidFill>
                <a:latin typeface="Courier New" panose="02070309020205020404" pitchFamily="49" charset="0"/>
                <a:cs typeface="Courier New" panose="02070309020205020404" pitchFamily="49" charset="0"/>
              </a:rPr>
              <a:t>pos</a:t>
            </a:r>
            <a:r>
              <a:rPr lang="en-US" b="1" dirty="0">
                <a:latin typeface="Courier New" panose="02070309020205020404" pitchFamily="49" charset="0"/>
                <a:cs typeface="Courier New" panose="02070309020205020404" pitchFamily="49" charset="0"/>
              </a:rPr>
              <a:t>, height/2, </a:t>
            </a:r>
            <a:r>
              <a:rPr lang="en-US" b="1" dirty="0" err="1">
                <a:latin typeface="Courier New" panose="02070309020205020404" pitchFamily="49" charset="0"/>
                <a:cs typeface="Courier New" panose="02070309020205020404" pitchFamily="49" charset="0"/>
              </a:rPr>
              <a:t>diam</a:t>
            </a:r>
            <a:r>
              <a:rPr lang="en-US" b="1"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diam</a:t>
            </a:r>
            <a:r>
              <a:rPr lang="en-US" b="1"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fill(0,255,255,150);</a:t>
            </a:r>
          </a:p>
          <a:p>
            <a:r>
              <a:rPr lang="en-US" dirty="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ellipse(width/2, </a:t>
            </a:r>
            <a:r>
              <a:rPr lang="en-US" b="1" dirty="0" err="1">
                <a:solidFill>
                  <a:srgbClr val="0070C0"/>
                </a:solidFill>
                <a:latin typeface="Courier New" panose="02070309020205020404" pitchFamily="49" charset="0"/>
                <a:cs typeface="Courier New" panose="02070309020205020404" pitchFamily="49" charset="0"/>
              </a:rPr>
              <a:t>pos</a:t>
            </a:r>
            <a:r>
              <a:rPr lang="en-US" b="1"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diam</a:t>
            </a:r>
            <a:r>
              <a:rPr lang="en-US" b="1"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diam</a:t>
            </a:r>
            <a:r>
              <a:rPr lang="en-US" b="1"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a:t>
            </a:r>
            <a:r>
              <a:rPr lang="en-US" b="1" dirty="0" err="1">
                <a:solidFill>
                  <a:srgbClr val="0070C0"/>
                </a:solidFill>
                <a:latin typeface="Courier New" panose="02070309020205020404" pitchFamily="49" charset="0"/>
                <a:cs typeface="Courier New" panose="02070309020205020404" pitchFamily="49" charset="0"/>
              </a:rPr>
              <a:t>pos</a:t>
            </a:r>
            <a:r>
              <a:rPr lang="en-US" b="1" dirty="0">
                <a:solidFill>
                  <a:srgbClr val="0070C0"/>
                </a:solidFill>
                <a:latin typeface="Courier New" panose="02070309020205020404" pitchFamily="49" charset="0"/>
                <a:cs typeface="Courier New" panose="02070309020205020404" pitchFamily="49" charset="0"/>
              </a:rPr>
              <a:t>+=speed</a:t>
            </a:r>
            <a:r>
              <a:rPr lang="en-US" dirty="0">
                <a:latin typeface="Courier New" panose="02070309020205020404" pitchFamily="49" charset="0"/>
                <a:cs typeface="Courier New" panose="02070309020205020404" pitchFamily="49" charset="0"/>
              </a:rPr>
              <a:t>;//or </a:t>
            </a:r>
            <a:r>
              <a:rPr lang="en-US" dirty="0" err="1">
                <a:latin typeface="Courier New" panose="02070309020205020404" pitchFamily="49" charset="0"/>
                <a:cs typeface="Courier New" panose="02070309020205020404" pitchFamily="49" charset="0"/>
              </a:rPr>
              <a:t>posX</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posX+speed</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a:t>
            </a:r>
          </a:p>
        </p:txBody>
      </p:sp>
      <p:sp>
        <p:nvSpPr>
          <p:cNvPr id="3" name="TextBox 2">
            <a:extLst>
              <a:ext uri="{FF2B5EF4-FFF2-40B4-BE49-F238E27FC236}">
                <a16:creationId xmlns:a16="http://schemas.microsoft.com/office/drawing/2014/main" id="{0666BBA3-5840-FA44-B906-8F9A5FB50C68}"/>
              </a:ext>
            </a:extLst>
          </p:cNvPr>
          <p:cNvSpPr txBox="1"/>
          <p:nvPr/>
        </p:nvSpPr>
        <p:spPr>
          <a:xfrm>
            <a:off x="8887326" y="4780547"/>
            <a:ext cx="1892969" cy="369332"/>
          </a:xfrm>
          <a:prstGeom prst="rect">
            <a:avLst/>
          </a:prstGeom>
          <a:noFill/>
          <a:ln>
            <a:solidFill>
              <a:schemeClr val="accent1"/>
            </a:solidFill>
          </a:ln>
        </p:spPr>
        <p:txBody>
          <a:bodyPr wrap="square" rtlCol="0">
            <a:spAutoFit/>
          </a:bodyPr>
          <a:lstStyle/>
          <a:p>
            <a:r>
              <a:rPr lang="en-US" dirty="0"/>
              <a:t>now two circles</a:t>
            </a:r>
          </a:p>
        </p:txBody>
      </p:sp>
    </p:spTree>
    <p:extLst>
      <p:ext uri="{BB962C8B-B14F-4D97-AF65-F5344CB8AC3E}">
        <p14:creationId xmlns:p14="http://schemas.microsoft.com/office/powerpoint/2010/main" val="3740405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CA7301-17B9-E94A-9A96-29041A55C024}"/>
              </a:ext>
            </a:extLst>
          </p:cNvPr>
          <p:cNvSpPr txBox="1"/>
          <p:nvPr/>
        </p:nvSpPr>
        <p:spPr>
          <a:xfrm>
            <a:off x="962525" y="374730"/>
            <a:ext cx="11053011" cy="6278642"/>
          </a:xfrm>
          <a:prstGeom prst="rect">
            <a:avLst/>
          </a:prstGeom>
          <a:solidFill>
            <a:schemeClr val="bg1"/>
          </a:solidFill>
        </p:spPr>
        <p:txBody>
          <a:bodyPr wrap="square" rtlCol="0">
            <a:spAutoFit/>
          </a:bodyPr>
          <a:lstStyle/>
          <a:p>
            <a:r>
              <a:rPr lang="en-US" sz="1200" dirty="0" err="1">
                <a:latin typeface="Courier New" panose="02070309020205020404" pitchFamily="49" charset="0"/>
                <a:cs typeface="Courier New" panose="02070309020205020404" pitchFamily="49" charset="0"/>
              </a:rPr>
              <a:t>int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diam</a:t>
            </a:r>
            <a:r>
              <a:rPr lang="en-US" sz="1200" dirty="0">
                <a:latin typeface="Courier New" panose="02070309020205020404" pitchFamily="49" charset="0"/>
                <a:cs typeface="Courier New" panose="02070309020205020404" pitchFamily="49" charset="0"/>
              </a:rPr>
              <a:t>=80;</a:t>
            </a:r>
          </a:p>
          <a:p>
            <a:r>
              <a:rPr lang="en-US" sz="1200" dirty="0" err="1">
                <a:latin typeface="Courier New" panose="02070309020205020404" pitchFamily="49" charset="0"/>
                <a:cs typeface="Courier New" panose="02070309020205020404" pitchFamily="49" charset="0"/>
              </a:rPr>
              <a:t>int</a:t>
            </a:r>
            <a:r>
              <a:rPr lang="en-US" sz="1200" dirty="0">
                <a:latin typeface="Courier New" panose="02070309020205020404" pitchFamily="49" charset="0"/>
                <a:cs typeface="Courier New" panose="02070309020205020404" pitchFamily="49" charset="0"/>
              </a:rPr>
              <a:t> speed=1;//higher numbers -&gt; faster</a:t>
            </a:r>
          </a:p>
          <a:p>
            <a:r>
              <a:rPr lang="en-US" sz="1200" dirty="0" err="1">
                <a:latin typeface="Courier New" panose="02070309020205020404" pitchFamily="49" charset="0"/>
                <a:cs typeface="Courier New" panose="02070309020205020404" pitchFamily="49" charset="0"/>
              </a:rPr>
              <a:t>int</a:t>
            </a:r>
            <a:r>
              <a:rPr lang="en-US" sz="1200" dirty="0">
                <a:latin typeface="Courier New" panose="02070309020205020404" pitchFamily="49" charset="0"/>
                <a:cs typeface="Courier New" panose="02070309020205020404" pitchFamily="49" charset="0"/>
              </a:rPr>
              <a:t> </a:t>
            </a:r>
            <a:r>
              <a:rPr lang="en-US" sz="1200" dirty="0" err="1">
                <a:latin typeface="Courier New" panose="02070309020205020404" pitchFamily="49" charset="0"/>
                <a:cs typeface="Courier New" panose="02070309020205020404" pitchFamily="49" charset="0"/>
              </a:rPr>
              <a:t>pos</a:t>
            </a:r>
            <a:r>
              <a:rPr lang="en-US" sz="1200" dirty="0">
                <a:latin typeface="Courier New" panose="02070309020205020404" pitchFamily="49" charset="0"/>
                <a:cs typeface="Courier New" panose="02070309020205020404" pitchFamily="49" charset="0"/>
              </a:rPr>
              <a:t>=2*</a:t>
            </a:r>
            <a:r>
              <a:rPr lang="en-US" sz="1200" dirty="0" err="1">
                <a:latin typeface="Courier New" panose="02070309020205020404" pitchFamily="49" charset="0"/>
                <a:cs typeface="Courier New" panose="02070309020205020404" pitchFamily="49" charset="0"/>
              </a:rPr>
              <a:t>diam</a:t>
            </a:r>
            <a:r>
              <a:rPr lang="en-US" sz="1200" dirty="0">
                <a:latin typeface="Courier New" panose="02070309020205020404" pitchFamily="49" charset="0"/>
                <a:cs typeface="Courier New" panose="02070309020205020404" pitchFamily="49" charset="0"/>
              </a:rPr>
              <a:t>;//* not x for multiply</a:t>
            </a:r>
          </a:p>
          <a:p>
            <a:endParaRPr lang="en-US"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void setup() {</a:t>
            </a:r>
          </a:p>
          <a:p>
            <a:r>
              <a:rPr lang="en-US" sz="1050" dirty="0">
                <a:latin typeface="Courier New" panose="02070309020205020404" pitchFamily="49" charset="0"/>
                <a:cs typeface="Courier New" panose="02070309020205020404" pitchFamily="49" charset="0"/>
              </a:rPr>
              <a:t>  size(400, 400);</a:t>
            </a:r>
          </a:p>
          <a:p>
            <a:r>
              <a:rPr lang="en-US" sz="1050" dirty="0">
                <a:latin typeface="Courier New" panose="02070309020205020404" pitchFamily="49" charset="0"/>
                <a:cs typeface="Courier New" panose="02070309020205020404" pitchFamily="49" charset="0"/>
              </a:rPr>
              <a:t>  background(255);</a:t>
            </a:r>
          </a:p>
          <a:p>
            <a:r>
              <a:rPr lang="en-US" sz="1050"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void draw() {</a:t>
            </a:r>
          </a:p>
          <a:p>
            <a:r>
              <a:rPr lang="en-US" dirty="0">
                <a:latin typeface="Courier New" panose="02070309020205020404" pitchFamily="49" charset="0"/>
                <a:cs typeface="Courier New" panose="02070309020205020404" pitchFamily="49" charset="0"/>
              </a:rPr>
              <a:t>  background(250,250,240); //can comment out to get the trail back</a:t>
            </a:r>
          </a:p>
          <a:p>
            <a:r>
              <a:rPr lang="en-US" dirty="0">
                <a:latin typeface="Courier New" panose="02070309020205020404" pitchFamily="49" charset="0"/>
                <a:cs typeface="Courier New" panose="02070309020205020404" pitchFamily="49" charset="0"/>
              </a:rPr>
              <a:t>  fill(255, 0, 255);//different secondary </a:t>
            </a:r>
            <a:r>
              <a:rPr lang="en-US" dirty="0" err="1">
                <a:latin typeface="Courier New" panose="02070309020205020404" pitchFamily="49" charset="0"/>
                <a:cs typeface="Courier New" panose="02070309020205020404" pitchFamily="49" charset="0"/>
              </a:rPr>
              <a:t>colour</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  ellipse(</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 height/2,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fill(255, 200, 255, 100);//different secondary </a:t>
            </a:r>
            <a:r>
              <a:rPr lang="en-US" dirty="0" err="1">
                <a:latin typeface="Courier New" panose="02070309020205020404" pitchFamily="49" charset="0"/>
                <a:cs typeface="Courier New" panose="02070309020205020404" pitchFamily="49" charset="0"/>
              </a:rPr>
              <a:t>colour</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  ellipse(</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diam+height</a:t>
            </a:r>
            <a:r>
              <a:rPr lang="en-US" dirty="0">
                <a:latin typeface="Courier New" panose="02070309020205020404" pitchFamily="49" charset="0"/>
                <a:cs typeface="Courier New" panose="02070309020205020404" pitchFamily="49" charset="0"/>
              </a:rPr>
              <a:t>/2,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fill(200, 200, 255, 100);//different secondary </a:t>
            </a:r>
            <a:r>
              <a:rPr lang="en-US" dirty="0" err="1">
                <a:latin typeface="Courier New" panose="02070309020205020404" pitchFamily="49" charset="0"/>
                <a:cs typeface="Courier New" panose="02070309020205020404" pitchFamily="49" charset="0"/>
              </a:rPr>
              <a:t>colour</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  ellipse(</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 height/2-diam,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fill(0,255,255,150);</a:t>
            </a:r>
          </a:p>
          <a:p>
            <a:r>
              <a:rPr lang="en-US" dirty="0">
                <a:latin typeface="Courier New" panose="02070309020205020404" pitchFamily="49" charset="0"/>
                <a:cs typeface="Courier New" panose="02070309020205020404" pitchFamily="49" charset="0"/>
              </a:rPr>
              <a:t>  ellipse(width/2, </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fill(200,255,255,150);</a:t>
            </a:r>
          </a:p>
          <a:p>
            <a:r>
              <a:rPr lang="en-US" dirty="0">
                <a:latin typeface="Courier New" panose="02070309020205020404" pitchFamily="49" charset="0"/>
                <a:cs typeface="Courier New" panose="02070309020205020404" pitchFamily="49" charset="0"/>
              </a:rPr>
              <a:t>  ellipse(</a:t>
            </a:r>
            <a:r>
              <a:rPr lang="en-US" dirty="0" err="1">
                <a:latin typeface="Courier New" panose="02070309020205020404" pitchFamily="49" charset="0"/>
                <a:cs typeface="Courier New" panose="02070309020205020404" pitchFamily="49" charset="0"/>
              </a:rPr>
              <a:t>diam+width</a:t>
            </a:r>
            <a:r>
              <a:rPr lang="en-US" dirty="0">
                <a:latin typeface="Courier New" panose="02070309020205020404" pitchFamily="49" charset="0"/>
                <a:cs typeface="Courier New" panose="02070309020205020404" pitchFamily="49" charset="0"/>
              </a:rPr>
              <a:t>/2, </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fill(200,255,200,150);</a:t>
            </a:r>
          </a:p>
          <a:p>
            <a:r>
              <a:rPr lang="en-US" dirty="0">
                <a:latin typeface="Courier New" panose="02070309020205020404" pitchFamily="49" charset="0"/>
                <a:cs typeface="Courier New" panose="02070309020205020404" pitchFamily="49" charset="0"/>
              </a:rPr>
              <a:t>  ellipse(width/2-diam, </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pos</a:t>
            </a:r>
            <a:r>
              <a:rPr lang="en-US" dirty="0">
                <a:latin typeface="Courier New" panose="02070309020205020404" pitchFamily="49" charset="0"/>
                <a:cs typeface="Courier New" panose="02070309020205020404" pitchFamily="49" charset="0"/>
              </a:rPr>
              <a:t>+=speed;//or </a:t>
            </a:r>
            <a:r>
              <a:rPr lang="en-US" dirty="0" err="1">
                <a:latin typeface="Courier New" panose="02070309020205020404" pitchFamily="49" charset="0"/>
                <a:cs typeface="Courier New" panose="02070309020205020404" pitchFamily="49" charset="0"/>
              </a:rPr>
              <a:t>posX</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posX+speed</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a:t>
            </a:r>
          </a:p>
          <a:p>
            <a:endParaRPr lang="en-US" dirty="0">
              <a:latin typeface="Courier New" panose="02070309020205020404" pitchFamily="49" charset="0"/>
              <a:cs typeface="Courier New" panose="02070309020205020404" pitchFamily="49" charset="0"/>
            </a:endParaRPr>
          </a:p>
        </p:txBody>
      </p:sp>
      <p:sp>
        <p:nvSpPr>
          <p:cNvPr id="3" name="TextBox 2">
            <a:extLst>
              <a:ext uri="{FF2B5EF4-FFF2-40B4-BE49-F238E27FC236}">
                <a16:creationId xmlns:a16="http://schemas.microsoft.com/office/drawing/2014/main" id="{63FEBBEC-1276-044F-8F3C-4912BD4C5DB7}"/>
              </a:ext>
            </a:extLst>
          </p:cNvPr>
          <p:cNvSpPr txBox="1"/>
          <p:nvPr/>
        </p:nvSpPr>
        <p:spPr>
          <a:xfrm>
            <a:off x="7315201" y="4122821"/>
            <a:ext cx="4555958" cy="2677656"/>
          </a:xfrm>
          <a:prstGeom prst="rect">
            <a:avLst/>
          </a:prstGeom>
          <a:noFill/>
          <a:ln>
            <a:solidFill>
              <a:schemeClr val="accent1"/>
            </a:solidFill>
          </a:ln>
        </p:spPr>
        <p:txBody>
          <a:bodyPr wrap="square" rtlCol="0">
            <a:spAutoFit/>
          </a:bodyPr>
          <a:lstStyle/>
          <a:p>
            <a:r>
              <a:rPr lang="en-US" sz="2400" dirty="0"/>
              <a:t>But it's starting to get difficult to manage. What if I want 10 circles? 100? 1000?</a:t>
            </a:r>
          </a:p>
          <a:p>
            <a:endParaRPr lang="en-US" sz="2400" dirty="0"/>
          </a:p>
          <a:p>
            <a:r>
              <a:rPr lang="en-US" sz="2400" dirty="0"/>
              <a:t>and the shapes disappear – can they reappear? bounce? stop at the edge? Other shapes?</a:t>
            </a:r>
          </a:p>
        </p:txBody>
      </p:sp>
    </p:spTree>
    <p:extLst>
      <p:ext uri="{BB962C8B-B14F-4D97-AF65-F5344CB8AC3E}">
        <p14:creationId xmlns:p14="http://schemas.microsoft.com/office/powerpoint/2010/main" val="3757115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FB96DF-94AD-AF42-8BCF-AB72958961F2}"/>
              </a:ext>
            </a:extLst>
          </p:cNvPr>
          <p:cNvSpPr txBox="1"/>
          <p:nvPr/>
        </p:nvSpPr>
        <p:spPr>
          <a:xfrm>
            <a:off x="304799" y="338644"/>
            <a:ext cx="5069305" cy="5909310"/>
          </a:xfrm>
          <a:prstGeom prst="rect">
            <a:avLst/>
          </a:prstGeom>
          <a:solidFill>
            <a:schemeClr val="bg1"/>
          </a:solidFill>
        </p:spPr>
        <p:txBody>
          <a:bodyPr wrap="square" rtlCol="0">
            <a:spAutoFit/>
          </a:bodyPr>
          <a:lstStyle/>
          <a:p>
            <a:r>
              <a:rPr lang="en-US" dirty="0">
                <a:latin typeface="Courier New" panose="02070309020205020404" pitchFamily="49" charset="0"/>
                <a:cs typeface="Courier New" panose="02070309020205020404" pitchFamily="49" charset="0"/>
              </a:rPr>
              <a:t>void setup(){</a:t>
            </a:r>
          </a:p>
          <a:p>
            <a:r>
              <a:rPr lang="en-US" dirty="0">
                <a:latin typeface="Courier New" panose="02070309020205020404" pitchFamily="49" charset="0"/>
                <a:cs typeface="Courier New" panose="02070309020205020404" pitchFamily="49" charset="0"/>
              </a:rPr>
              <a:t>  size(400,400);</a:t>
            </a:r>
          </a:p>
          <a:p>
            <a:r>
              <a:rPr lang="en-US" dirty="0">
                <a:latin typeface="Courier New" panose="02070309020205020404" pitchFamily="49" charset="0"/>
                <a:cs typeface="Courier New" panose="02070309020205020404" pitchFamily="49" charset="0"/>
              </a:rPr>
              <a:t>  background(200,230,255);</a:t>
            </a:r>
          </a:p>
          <a:p>
            <a:r>
              <a:rPr lang="en-US" dirty="0">
                <a:latin typeface="Courier New" panose="02070309020205020404" pitchFamily="49" charset="0"/>
                <a:cs typeface="Courier New" panose="02070309020205020404" pitchFamily="49" charset="0"/>
              </a:rPr>
              <a:t>}</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void draw(){</a:t>
            </a:r>
          </a:p>
          <a:p>
            <a:r>
              <a:rPr lang="en-US" dirty="0">
                <a:latin typeface="Courier New" panose="02070309020205020404" pitchFamily="49" charset="0"/>
                <a:cs typeface="Courier New" panose="02070309020205020404" pitchFamily="49" charset="0"/>
              </a:rPr>
              <a:t>  </a:t>
            </a:r>
            <a:r>
              <a:rPr lang="en-US" b="1" dirty="0">
                <a:solidFill>
                  <a:srgbClr val="13548D"/>
                </a:solidFill>
                <a:latin typeface="Courier New" panose="02070309020205020404" pitchFamily="49" charset="0"/>
                <a:cs typeface="Courier New" panose="02070309020205020404" pitchFamily="49" charset="0"/>
              </a:rPr>
              <a:t>float thickness</a:t>
            </a:r>
            <a:r>
              <a:rPr lang="en-US" dirty="0">
                <a:latin typeface="Courier New" panose="02070309020205020404" pitchFamily="49" charset="0"/>
                <a:cs typeface="Courier New" panose="02070309020205020404" pitchFamily="49" charset="0"/>
              </a:rPr>
              <a:t>=random(2,8);</a:t>
            </a:r>
          </a:p>
          <a:p>
            <a:r>
              <a:rPr lang="en-US" dirty="0">
                <a:latin typeface="Courier New" panose="02070309020205020404" pitchFamily="49" charset="0"/>
                <a:cs typeface="Courier New" panose="02070309020205020404" pitchFamily="49" charset="0"/>
              </a:rPr>
              <a:t>  </a:t>
            </a:r>
            <a:r>
              <a:rPr lang="en-US" b="1" dirty="0" err="1">
                <a:solidFill>
                  <a:srgbClr val="7030A0"/>
                </a:solidFill>
                <a:latin typeface="Courier New" panose="02070309020205020404" pitchFamily="49" charset="0"/>
                <a:cs typeface="Courier New" panose="02070309020205020404" pitchFamily="49" charset="0"/>
              </a:rPr>
              <a:t>strokeWeight</a:t>
            </a:r>
            <a:r>
              <a:rPr lang="en-US" dirty="0">
                <a:latin typeface="Courier New" panose="02070309020205020404" pitchFamily="49" charset="0"/>
                <a:cs typeface="Courier New" panose="02070309020205020404" pitchFamily="49" charset="0"/>
              </a:rPr>
              <a:t>(thickness);</a:t>
            </a:r>
          </a:p>
          <a:p>
            <a:r>
              <a:rPr lang="en-US" dirty="0">
                <a:latin typeface="Courier New" panose="02070309020205020404" pitchFamily="49" charset="0"/>
                <a:cs typeface="Courier New" panose="02070309020205020404" pitchFamily="49" charset="0"/>
              </a:rPr>
              <a:t>  </a:t>
            </a:r>
            <a:r>
              <a:rPr lang="en-US" b="1" dirty="0">
                <a:solidFill>
                  <a:srgbClr val="13548D"/>
                </a:solidFill>
                <a:latin typeface="Courier New" panose="02070309020205020404" pitchFamily="49" charset="0"/>
                <a:cs typeface="Courier New" panose="02070309020205020404" pitchFamily="49" charset="0"/>
              </a:rPr>
              <a:t>float blue </a:t>
            </a:r>
            <a:r>
              <a:rPr lang="en-US" dirty="0">
                <a:latin typeface="Courier New" panose="02070309020205020404" pitchFamily="49" charset="0"/>
                <a:cs typeface="Courier New" panose="02070309020205020404" pitchFamily="49" charset="0"/>
              </a:rPr>
              <a:t>= random(255);</a:t>
            </a:r>
          </a:p>
          <a:p>
            <a:r>
              <a:rPr lang="en-US" dirty="0">
                <a:latin typeface="Courier New" panose="02070309020205020404" pitchFamily="49" charset="0"/>
                <a:cs typeface="Courier New" panose="02070309020205020404" pitchFamily="49" charset="0"/>
              </a:rPr>
              <a:t>  </a:t>
            </a:r>
            <a:r>
              <a:rPr lang="en-US" b="1" dirty="0">
                <a:solidFill>
                  <a:srgbClr val="13548D"/>
                </a:solidFill>
                <a:latin typeface="Courier New" panose="02070309020205020404" pitchFamily="49" charset="0"/>
                <a:cs typeface="Courier New" panose="02070309020205020404" pitchFamily="49" charset="0"/>
              </a:rPr>
              <a:t>float green </a:t>
            </a:r>
            <a:r>
              <a:rPr lang="en-US" dirty="0">
                <a:latin typeface="Courier New" panose="02070309020205020404" pitchFamily="49" charset="0"/>
                <a:cs typeface="Courier New" panose="02070309020205020404" pitchFamily="49" charset="0"/>
              </a:rPr>
              <a:t>= random(50,200);</a:t>
            </a:r>
          </a:p>
          <a:p>
            <a:r>
              <a:rPr lang="en-US" dirty="0">
                <a:latin typeface="Courier New" panose="02070309020205020404" pitchFamily="49" charset="0"/>
                <a:cs typeface="Courier New" panose="02070309020205020404" pitchFamily="49" charset="0"/>
              </a:rPr>
              <a:t>  </a:t>
            </a:r>
            <a:r>
              <a:rPr lang="en-US" b="1" dirty="0">
                <a:solidFill>
                  <a:srgbClr val="7030A0"/>
                </a:solidFill>
                <a:latin typeface="Courier New" panose="02070309020205020404" pitchFamily="49" charset="0"/>
                <a:cs typeface="Courier New" panose="02070309020205020404" pitchFamily="49" charset="0"/>
              </a:rPr>
              <a:t>stroke</a:t>
            </a:r>
            <a:r>
              <a:rPr lang="en-US" dirty="0">
                <a:latin typeface="Courier New" panose="02070309020205020404" pitchFamily="49" charset="0"/>
                <a:cs typeface="Courier New" panose="02070309020205020404" pitchFamily="49" charset="0"/>
              </a:rPr>
              <a:t>(0,green,blue,100);</a:t>
            </a:r>
          </a:p>
          <a:p>
            <a:r>
              <a:rPr lang="en-US" dirty="0">
                <a:latin typeface="Courier New" panose="02070309020205020404" pitchFamily="49" charset="0"/>
                <a:cs typeface="Courier New" panose="02070309020205020404" pitchFamily="49" charset="0"/>
              </a:rPr>
              <a:t>  </a:t>
            </a:r>
            <a:r>
              <a:rPr lang="en-US" b="1" dirty="0">
                <a:solidFill>
                  <a:srgbClr val="13548D"/>
                </a:solidFill>
                <a:latin typeface="Courier New" panose="02070309020205020404" pitchFamily="49" charset="0"/>
                <a:cs typeface="Courier New" panose="02070309020205020404" pitchFamily="49" charset="0"/>
              </a:rPr>
              <a:t>float </a:t>
            </a:r>
            <a:r>
              <a:rPr lang="en-US" b="1" dirty="0" err="1">
                <a:solidFill>
                  <a:srgbClr val="13548D"/>
                </a:solidFill>
                <a:latin typeface="Courier New" panose="02070309020205020404" pitchFamily="49" charset="0"/>
                <a:cs typeface="Courier New" panose="02070309020205020404" pitchFamily="49" charset="0"/>
              </a:rPr>
              <a:t>startX</a:t>
            </a:r>
            <a:r>
              <a:rPr lang="en-US" dirty="0">
                <a:latin typeface="Courier New" panose="02070309020205020404" pitchFamily="49" charset="0"/>
                <a:cs typeface="Courier New" panose="02070309020205020404" pitchFamily="49" charset="0"/>
              </a:rPr>
              <a:t>=random(width);</a:t>
            </a:r>
          </a:p>
          <a:p>
            <a:r>
              <a:rPr lang="en-US" dirty="0">
                <a:latin typeface="Courier New" panose="02070309020205020404" pitchFamily="49" charset="0"/>
                <a:cs typeface="Courier New" panose="02070309020205020404" pitchFamily="49" charset="0"/>
              </a:rPr>
              <a:t>  </a:t>
            </a:r>
            <a:r>
              <a:rPr lang="en-US" b="1" dirty="0">
                <a:solidFill>
                  <a:srgbClr val="13548D"/>
                </a:solidFill>
                <a:latin typeface="Courier New" panose="02070309020205020404" pitchFamily="49" charset="0"/>
                <a:cs typeface="Courier New" panose="02070309020205020404" pitchFamily="49" charset="0"/>
              </a:rPr>
              <a:t>float </a:t>
            </a:r>
            <a:r>
              <a:rPr lang="en-US" b="1" dirty="0" err="1">
                <a:solidFill>
                  <a:srgbClr val="13548D"/>
                </a:solidFill>
                <a:latin typeface="Courier New" panose="02070309020205020404" pitchFamily="49" charset="0"/>
                <a:cs typeface="Courier New" panose="02070309020205020404" pitchFamily="49" charset="0"/>
              </a:rPr>
              <a:t>endX</a:t>
            </a:r>
            <a:r>
              <a:rPr lang="en-US" b="1" dirty="0">
                <a:solidFill>
                  <a:srgbClr val="13548D"/>
                </a:solidFill>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 random(width);</a:t>
            </a:r>
          </a:p>
          <a:p>
            <a:r>
              <a:rPr lang="en-US" dirty="0">
                <a:latin typeface="Courier New" panose="02070309020205020404" pitchFamily="49" charset="0"/>
                <a:cs typeface="Courier New" panose="02070309020205020404" pitchFamily="49" charset="0"/>
              </a:rPr>
              <a:t>  </a:t>
            </a:r>
            <a:r>
              <a:rPr lang="en-US" b="1" dirty="0">
                <a:solidFill>
                  <a:srgbClr val="7030A0"/>
                </a:solidFill>
                <a:latin typeface="Courier New" panose="02070309020205020404" pitchFamily="49" charset="0"/>
                <a:cs typeface="Courier New" panose="02070309020205020404" pitchFamily="49" charset="0"/>
              </a:rPr>
              <a:t>line(startX,0, </a:t>
            </a:r>
            <a:r>
              <a:rPr lang="en-US" b="1" dirty="0" err="1">
                <a:solidFill>
                  <a:srgbClr val="7030A0"/>
                </a:solidFill>
                <a:latin typeface="Courier New" panose="02070309020205020404" pitchFamily="49" charset="0"/>
                <a:cs typeface="Courier New" panose="02070309020205020404" pitchFamily="49" charset="0"/>
              </a:rPr>
              <a:t>endX,height</a:t>
            </a:r>
            <a:r>
              <a:rPr lang="en-US" b="1" dirty="0">
                <a:solidFill>
                  <a:srgbClr val="7030A0"/>
                </a:solidFill>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  </a:t>
            </a:r>
            <a:r>
              <a:rPr lang="en-US" b="1" dirty="0">
                <a:solidFill>
                  <a:srgbClr val="D81F7C"/>
                </a:solidFill>
                <a:latin typeface="Courier New" panose="02070309020205020404" pitchFamily="49" charset="0"/>
                <a:cs typeface="Courier New" panose="02070309020205020404" pitchFamily="49" charset="0"/>
              </a:rPr>
              <a:t>if(</a:t>
            </a:r>
            <a:r>
              <a:rPr lang="en-US" b="1" dirty="0" err="1">
                <a:solidFill>
                  <a:srgbClr val="D81F7C"/>
                </a:solidFill>
                <a:latin typeface="Courier New" panose="02070309020205020404" pitchFamily="49" charset="0"/>
                <a:cs typeface="Courier New" panose="02070309020205020404" pitchFamily="49" charset="0"/>
              </a:rPr>
              <a:t>keyPressed</a:t>
            </a:r>
            <a:r>
              <a:rPr lang="en-US" b="1" dirty="0">
                <a:solidFill>
                  <a:srgbClr val="D81F7C"/>
                </a:solidFill>
                <a:latin typeface="Courier New" panose="02070309020205020404" pitchFamily="49" charset="0"/>
                <a:cs typeface="Courier New" panose="02070309020205020404" pitchFamily="49" charset="0"/>
              </a:rPr>
              <a:t>){</a:t>
            </a:r>
          </a:p>
          <a:p>
            <a:r>
              <a:rPr lang="en-US" b="1" dirty="0">
                <a:solidFill>
                  <a:srgbClr val="D81F7C"/>
                </a:solidFill>
                <a:latin typeface="Courier New" panose="02070309020205020404" pitchFamily="49" charset="0"/>
                <a:cs typeface="Courier New" panose="02070309020205020404" pitchFamily="49" charset="0"/>
              </a:rPr>
              <a:t>    if(key=='p'){</a:t>
            </a:r>
          </a:p>
          <a:p>
            <a:r>
              <a:rPr lang="en-US" b="1" dirty="0">
                <a:solidFill>
                  <a:srgbClr val="D81F7C"/>
                </a:solidFill>
                <a:latin typeface="Courier New" panose="02070309020205020404" pitchFamily="49" charset="0"/>
                <a:cs typeface="Courier New" panose="02070309020205020404" pitchFamily="49" charset="0"/>
              </a:rPr>
              <a:t>      </a:t>
            </a:r>
            <a:r>
              <a:rPr lang="en-US" b="1" dirty="0" err="1">
                <a:solidFill>
                  <a:srgbClr val="D81F7C"/>
                </a:solidFill>
                <a:latin typeface="Courier New" panose="02070309020205020404" pitchFamily="49" charset="0"/>
                <a:cs typeface="Courier New" panose="02070309020205020404" pitchFamily="49" charset="0"/>
              </a:rPr>
              <a:t>saveFrame</a:t>
            </a:r>
            <a:r>
              <a:rPr lang="en-US" b="1" dirty="0">
                <a:solidFill>
                  <a:srgbClr val="D81F7C"/>
                </a:solidFill>
                <a:latin typeface="Courier New" panose="02070309020205020404" pitchFamily="49" charset="0"/>
                <a:cs typeface="Courier New" panose="02070309020205020404" pitchFamily="49" charset="0"/>
              </a:rPr>
              <a:t>("###.jpg");</a:t>
            </a:r>
          </a:p>
          <a:p>
            <a:r>
              <a:rPr lang="en-US" b="1" dirty="0">
                <a:solidFill>
                  <a:srgbClr val="D81F7C"/>
                </a:solidFill>
                <a:latin typeface="Courier New" panose="02070309020205020404" pitchFamily="49" charset="0"/>
                <a:cs typeface="Courier New" panose="02070309020205020404" pitchFamily="49" charset="0"/>
              </a:rPr>
              <a:t>    }</a:t>
            </a:r>
          </a:p>
          <a:p>
            <a:r>
              <a:rPr lang="en-US" b="1" dirty="0">
                <a:solidFill>
                  <a:srgbClr val="D81F7C"/>
                </a:solidFill>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a:t>
            </a:r>
          </a:p>
        </p:txBody>
      </p:sp>
      <p:sp>
        <p:nvSpPr>
          <p:cNvPr id="3" name="TextBox 2">
            <a:extLst>
              <a:ext uri="{FF2B5EF4-FFF2-40B4-BE49-F238E27FC236}">
                <a16:creationId xmlns:a16="http://schemas.microsoft.com/office/drawing/2014/main" id="{D6781F2B-4E58-454C-A10B-F6671603BCDD}"/>
              </a:ext>
            </a:extLst>
          </p:cNvPr>
          <p:cNvSpPr txBox="1"/>
          <p:nvPr/>
        </p:nvSpPr>
        <p:spPr>
          <a:xfrm>
            <a:off x="7113938" y="385011"/>
            <a:ext cx="4780547" cy="5355312"/>
          </a:xfrm>
          <a:prstGeom prst="rect">
            <a:avLst/>
          </a:prstGeom>
          <a:solidFill>
            <a:schemeClr val="bg1"/>
          </a:solidFill>
        </p:spPr>
        <p:txBody>
          <a:bodyPr wrap="square" rtlCol="0">
            <a:spAutoFit/>
          </a:bodyPr>
          <a:lstStyle/>
          <a:p>
            <a:r>
              <a:rPr lang="en-US" b="1" dirty="0" err="1">
                <a:solidFill>
                  <a:srgbClr val="D81F7C"/>
                </a:solidFill>
                <a:latin typeface="Courier New" panose="02070309020205020404" pitchFamily="49" charset="0"/>
                <a:cs typeface="Courier New" panose="02070309020205020404" pitchFamily="49" charset="0"/>
              </a:rPr>
              <a:t>PImage</a:t>
            </a:r>
            <a:r>
              <a:rPr lang="en-US" b="1" dirty="0">
                <a:solidFill>
                  <a:srgbClr val="D81F7C"/>
                </a:solidFill>
                <a:latin typeface="Courier New" panose="02070309020205020404" pitchFamily="49" charset="0"/>
                <a:cs typeface="Courier New" panose="02070309020205020404" pitchFamily="49" charset="0"/>
              </a:rPr>
              <a:t> pic;</a:t>
            </a:r>
          </a:p>
          <a:p>
            <a:r>
              <a:rPr lang="en-US" dirty="0">
                <a:latin typeface="Courier New" panose="02070309020205020404" pitchFamily="49" charset="0"/>
                <a:cs typeface="Courier New" panose="02070309020205020404" pitchFamily="49" charset="0"/>
              </a:rPr>
              <a:t>void setup(){</a:t>
            </a:r>
          </a:p>
          <a:p>
            <a:r>
              <a:rPr lang="en-US" dirty="0">
                <a:latin typeface="Courier New" panose="02070309020205020404" pitchFamily="49" charset="0"/>
                <a:cs typeface="Courier New" panose="02070309020205020404" pitchFamily="49" charset="0"/>
              </a:rPr>
              <a:t>  size(400,400);</a:t>
            </a:r>
          </a:p>
          <a:p>
            <a:r>
              <a:rPr lang="en-US" dirty="0">
                <a:latin typeface="Courier New" panose="02070309020205020404" pitchFamily="49" charset="0"/>
                <a:cs typeface="Courier New" panose="02070309020205020404" pitchFamily="49" charset="0"/>
              </a:rPr>
              <a:t>  background(200,230,255);</a:t>
            </a:r>
          </a:p>
          <a:p>
            <a:r>
              <a:rPr lang="en-US" dirty="0">
                <a:latin typeface="Courier New" panose="02070309020205020404" pitchFamily="49" charset="0"/>
                <a:cs typeface="Courier New" panose="02070309020205020404" pitchFamily="49" charset="0"/>
              </a:rPr>
              <a:t>  </a:t>
            </a:r>
            <a:r>
              <a:rPr lang="en-US" b="1" dirty="0">
                <a:solidFill>
                  <a:srgbClr val="D81F7C"/>
                </a:solidFill>
                <a:latin typeface="Courier New" panose="02070309020205020404" pitchFamily="49" charset="0"/>
                <a:cs typeface="Courier New" panose="02070309020205020404" pitchFamily="49" charset="0"/>
              </a:rPr>
              <a:t>pic=</a:t>
            </a:r>
            <a:r>
              <a:rPr lang="en-US" b="1" dirty="0" err="1">
                <a:solidFill>
                  <a:srgbClr val="D81F7C"/>
                </a:solidFill>
                <a:latin typeface="Courier New" panose="02070309020205020404" pitchFamily="49" charset="0"/>
                <a:cs typeface="Courier New" panose="02070309020205020404" pitchFamily="49" charset="0"/>
              </a:rPr>
              <a:t>loadImage</a:t>
            </a:r>
            <a:r>
              <a:rPr lang="en-US" b="1" dirty="0">
                <a:solidFill>
                  <a:srgbClr val="D81F7C"/>
                </a:solidFill>
                <a:latin typeface="Courier New" panose="02070309020205020404" pitchFamily="49" charset="0"/>
                <a:cs typeface="Courier New" panose="02070309020205020404" pitchFamily="49" charset="0"/>
              </a:rPr>
              <a:t>("</a:t>
            </a:r>
            <a:r>
              <a:rPr lang="en-US" b="1" dirty="0" err="1">
                <a:solidFill>
                  <a:srgbClr val="D81F7C"/>
                </a:solidFill>
                <a:latin typeface="Courier New" panose="02070309020205020404" pitchFamily="49" charset="0"/>
                <a:cs typeface="Courier New" panose="02070309020205020404" pitchFamily="49" charset="0"/>
              </a:rPr>
              <a:t>pic.jpg</a:t>
            </a:r>
            <a:r>
              <a:rPr lang="en-US" b="1" dirty="0">
                <a:solidFill>
                  <a:srgbClr val="D81F7C"/>
                </a:solidFill>
                <a:latin typeface="Courier New" panose="02070309020205020404" pitchFamily="49" charset="0"/>
                <a:cs typeface="Courier New" panose="02070309020205020404" pitchFamily="49" charset="0"/>
              </a:rPr>
              <a:t>");</a:t>
            </a:r>
          </a:p>
          <a:p>
            <a:r>
              <a:rPr lang="en-US" b="1" dirty="0">
                <a:solidFill>
                  <a:srgbClr val="D81F7C"/>
                </a:solidFill>
                <a:latin typeface="Courier New" panose="02070309020205020404" pitchFamily="49" charset="0"/>
                <a:cs typeface="Courier New" panose="02070309020205020404" pitchFamily="49" charset="0"/>
              </a:rPr>
              <a:t>  </a:t>
            </a:r>
            <a:r>
              <a:rPr lang="en-US" b="1" dirty="0" err="1">
                <a:solidFill>
                  <a:srgbClr val="D81F7C"/>
                </a:solidFill>
                <a:latin typeface="Courier New" panose="02070309020205020404" pitchFamily="49" charset="0"/>
                <a:cs typeface="Courier New" panose="02070309020205020404" pitchFamily="49" charset="0"/>
              </a:rPr>
              <a:t>pic.resize</a:t>
            </a:r>
            <a:r>
              <a:rPr lang="en-US" b="1" dirty="0">
                <a:solidFill>
                  <a:srgbClr val="D81F7C"/>
                </a:solidFill>
                <a:latin typeface="Courier New" panose="02070309020205020404" pitchFamily="49" charset="0"/>
                <a:cs typeface="Courier New" panose="02070309020205020404" pitchFamily="49" charset="0"/>
              </a:rPr>
              <a:t>(80,80);</a:t>
            </a:r>
          </a:p>
          <a:p>
            <a:r>
              <a:rPr lang="en-US" dirty="0">
                <a:latin typeface="Courier New" panose="02070309020205020404" pitchFamily="49" charset="0"/>
                <a:cs typeface="Courier New" panose="02070309020205020404" pitchFamily="49" charset="0"/>
              </a:rPr>
              <a:t>  </a:t>
            </a:r>
            <a:r>
              <a:rPr lang="en-US" b="1" dirty="0" err="1">
                <a:solidFill>
                  <a:srgbClr val="7030A0"/>
                </a:solidFill>
                <a:latin typeface="Courier New" panose="02070309020205020404" pitchFamily="49" charset="0"/>
                <a:cs typeface="Courier New" panose="02070309020205020404" pitchFamily="49" charset="0"/>
              </a:rPr>
              <a:t>frameRate</a:t>
            </a:r>
            <a:r>
              <a:rPr lang="en-US" b="1" dirty="0">
                <a:solidFill>
                  <a:srgbClr val="7030A0"/>
                </a:solidFill>
                <a:latin typeface="Courier New" panose="02070309020205020404" pitchFamily="49" charset="0"/>
                <a:cs typeface="Courier New" panose="02070309020205020404" pitchFamily="49" charset="0"/>
              </a:rPr>
              <a:t>(2);//slows down</a:t>
            </a:r>
          </a:p>
          <a:p>
            <a:r>
              <a:rPr lang="en-US" dirty="0">
                <a:latin typeface="Courier New" panose="02070309020205020404" pitchFamily="49" charset="0"/>
                <a:cs typeface="Courier New" panose="02070309020205020404" pitchFamily="49" charset="0"/>
              </a:rPr>
              <a:t>}</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void draw(){</a:t>
            </a:r>
          </a:p>
          <a:p>
            <a:r>
              <a:rPr lang="en-US" dirty="0">
                <a:latin typeface="Courier New" panose="02070309020205020404" pitchFamily="49" charset="0"/>
                <a:cs typeface="Courier New" panose="02070309020205020404" pitchFamily="49" charset="0"/>
              </a:rPr>
              <a:t>  float </a:t>
            </a:r>
            <a:r>
              <a:rPr lang="en-US" dirty="0" err="1">
                <a:latin typeface="Courier New" panose="02070309020205020404" pitchFamily="49" charset="0"/>
                <a:cs typeface="Courier New" panose="02070309020205020404" pitchFamily="49" charset="0"/>
              </a:rPr>
              <a:t>startX</a:t>
            </a:r>
            <a:r>
              <a:rPr lang="en-US" dirty="0">
                <a:latin typeface="Courier New" panose="02070309020205020404" pitchFamily="49" charset="0"/>
                <a:cs typeface="Courier New" panose="02070309020205020404" pitchFamily="49" charset="0"/>
              </a:rPr>
              <a:t>=random(width);</a:t>
            </a:r>
          </a:p>
          <a:p>
            <a:r>
              <a:rPr lang="en-US" dirty="0">
                <a:latin typeface="Courier New" panose="02070309020205020404" pitchFamily="49" charset="0"/>
                <a:cs typeface="Courier New" panose="02070309020205020404" pitchFamily="49" charset="0"/>
              </a:rPr>
              <a:t>  float </a:t>
            </a:r>
            <a:r>
              <a:rPr lang="en-US" dirty="0" err="1">
                <a:latin typeface="Courier New" panose="02070309020205020404" pitchFamily="49" charset="0"/>
                <a:cs typeface="Courier New" panose="02070309020205020404" pitchFamily="49" charset="0"/>
              </a:rPr>
              <a:t>startY</a:t>
            </a:r>
            <a:r>
              <a:rPr lang="en-US" dirty="0">
                <a:latin typeface="Courier New" panose="02070309020205020404" pitchFamily="49" charset="0"/>
                <a:cs typeface="Courier New" panose="02070309020205020404" pitchFamily="49" charset="0"/>
              </a:rPr>
              <a:t> = random(height);</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  </a:t>
            </a:r>
            <a:r>
              <a:rPr lang="en-US" b="1" dirty="0">
                <a:solidFill>
                  <a:srgbClr val="D81F7C"/>
                </a:solidFill>
                <a:latin typeface="Courier New" panose="02070309020205020404" pitchFamily="49" charset="0"/>
                <a:cs typeface="Courier New" panose="02070309020205020404" pitchFamily="49" charset="0"/>
              </a:rPr>
              <a:t>image(</a:t>
            </a:r>
            <a:r>
              <a:rPr lang="en-US" b="1" dirty="0" err="1">
                <a:solidFill>
                  <a:srgbClr val="D81F7C"/>
                </a:solidFill>
                <a:latin typeface="Courier New" panose="02070309020205020404" pitchFamily="49" charset="0"/>
                <a:cs typeface="Courier New" panose="02070309020205020404" pitchFamily="49" charset="0"/>
              </a:rPr>
              <a:t>pic,startX,startY</a:t>
            </a:r>
            <a:r>
              <a:rPr lang="en-US" b="1" dirty="0">
                <a:solidFill>
                  <a:srgbClr val="D81F7C"/>
                </a:solidFill>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  if(</a:t>
            </a:r>
            <a:r>
              <a:rPr lang="en-US" b="1" u="sng" dirty="0" err="1">
                <a:solidFill>
                  <a:srgbClr val="2E75B6"/>
                </a:solidFill>
                <a:latin typeface="Courier New" panose="02070309020205020404" pitchFamily="49" charset="0"/>
                <a:cs typeface="Courier New" panose="02070309020205020404" pitchFamily="49" charset="0"/>
              </a:rPr>
              <a:t>mouse</a:t>
            </a:r>
            <a:r>
              <a:rPr lang="en-US" b="1" dirty="0" err="1">
                <a:solidFill>
                  <a:srgbClr val="7030A0"/>
                </a:solidFill>
                <a:latin typeface="Courier New" panose="02070309020205020404" pitchFamily="49" charset="0"/>
                <a:cs typeface="Courier New" panose="02070309020205020404" pitchFamily="49" charset="0"/>
              </a:rPr>
              <a:t>Pressed</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saveFrame</a:t>
            </a:r>
            <a:r>
              <a:rPr lang="en-US" b="1" dirty="0">
                <a:latin typeface="Courier New" panose="02070309020205020404" pitchFamily="49" charset="0"/>
                <a:cs typeface="Courier New" panose="02070309020205020404" pitchFamily="49" charset="0"/>
              </a:rPr>
              <a:t>("###.jpg");</a:t>
            </a:r>
          </a:p>
          <a:p>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a:t>
            </a:r>
          </a:p>
        </p:txBody>
      </p:sp>
      <p:pic>
        <p:nvPicPr>
          <p:cNvPr id="4" name="Picture 3">
            <a:extLst>
              <a:ext uri="{FF2B5EF4-FFF2-40B4-BE49-F238E27FC236}">
                <a16:creationId xmlns:a16="http://schemas.microsoft.com/office/drawing/2014/main" id="{B24F73B0-ABA7-5246-AB5C-EBE8D0BDE4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6241" y="385011"/>
            <a:ext cx="1986536" cy="1986536"/>
          </a:xfrm>
          <a:prstGeom prst="rect">
            <a:avLst/>
          </a:prstGeom>
        </p:spPr>
      </p:pic>
      <p:pic>
        <p:nvPicPr>
          <p:cNvPr id="5" name="Picture 4">
            <a:extLst>
              <a:ext uri="{FF2B5EF4-FFF2-40B4-BE49-F238E27FC236}">
                <a16:creationId xmlns:a16="http://schemas.microsoft.com/office/drawing/2014/main" id="{E1066832-88F9-2747-98F8-34558286B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922" y="1812125"/>
            <a:ext cx="1481174" cy="1481174"/>
          </a:xfrm>
          <a:prstGeom prst="rect">
            <a:avLst/>
          </a:prstGeom>
        </p:spPr>
      </p:pic>
      <p:pic>
        <p:nvPicPr>
          <p:cNvPr id="6" name="Picture 5">
            <a:extLst>
              <a:ext uri="{FF2B5EF4-FFF2-40B4-BE49-F238E27FC236}">
                <a16:creationId xmlns:a16="http://schemas.microsoft.com/office/drawing/2014/main" id="{42C9D983-63B5-1E49-A27D-9936B9093F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816" y="2717864"/>
            <a:ext cx="1506953" cy="1506953"/>
          </a:xfrm>
          <a:prstGeom prst="rect">
            <a:avLst/>
          </a:prstGeom>
        </p:spPr>
      </p:pic>
      <p:pic>
        <p:nvPicPr>
          <p:cNvPr id="7" name="Picture 6">
            <a:extLst>
              <a:ext uri="{FF2B5EF4-FFF2-40B4-BE49-F238E27FC236}">
                <a16:creationId xmlns:a16="http://schemas.microsoft.com/office/drawing/2014/main" id="{3204C25A-3564-E647-8DE5-14AF2A019F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5300" y="4720413"/>
            <a:ext cx="2068638" cy="2068638"/>
          </a:xfrm>
          <a:prstGeom prst="rect">
            <a:avLst/>
          </a:prstGeom>
        </p:spPr>
      </p:pic>
      <p:sp>
        <p:nvSpPr>
          <p:cNvPr id="8" name="TextBox 7">
            <a:extLst>
              <a:ext uri="{FF2B5EF4-FFF2-40B4-BE49-F238E27FC236}">
                <a16:creationId xmlns:a16="http://schemas.microsoft.com/office/drawing/2014/main" id="{25180C3A-5426-764F-A858-405B32407430}"/>
              </a:ext>
            </a:extLst>
          </p:cNvPr>
          <p:cNvSpPr txBox="1"/>
          <p:nvPr/>
        </p:nvSpPr>
        <p:spPr>
          <a:xfrm>
            <a:off x="8694821" y="5614737"/>
            <a:ext cx="3199664" cy="1200329"/>
          </a:xfrm>
          <a:prstGeom prst="rect">
            <a:avLst/>
          </a:prstGeom>
          <a:noFill/>
          <a:ln>
            <a:solidFill>
              <a:schemeClr val="accent1"/>
            </a:solidFill>
          </a:ln>
        </p:spPr>
        <p:txBody>
          <a:bodyPr wrap="square" rtlCol="0">
            <a:spAutoFit/>
          </a:bodyPr>
          <a:lstStyle/>
          <a:p>
            <a:r>
              <a:rPr lang="en-US" dirty="0"/>
              <a:t>I first saved this sketch, then copied one of the jpg files from the previous sketch, renamed </a:t>
            </a:r>
            <a:r>
              <a:rPr lang="en-US" dirty="0" err="1"/>
              <a:t>pic.jpg</a:t>
            </a:r>
            <a:endParaRPr lang="en-US" dirty="0"/>
          </a:p>
        </p:txBody>
      </p:sp>
      <p:sp>
        <p:nvSpPr>
          <p:cNvPr id="9" name="TextBox 8">
            <a:extLst>
              <a:ext uri="{FF2B5EF4-FFF2-40B4-BE49-F238E27FC236}">
                <a16:creationId xmlns:a16="http://schemas.microsoft.com/office/drawing/2014/main" id="{ECBC5CF8-0281-1748-885A-8FF0AA6A981C}"/>
              </a:ext>
            </a:extLst>
          </p:cNvPr>
          <p:cNvSpPr txBox="1"/>
          <p:nvPr/>
        </p:nvSpPr>
        <p:spPr>
          <a:xfrm>
            <a:off x="1288209" y="5614737"/>
            <a:ext cx="2732144" cy="1200329"/>
          </a:xfrm>
          <a:prstGeom prst="rect">
            <a:avLst/>
          </a:prstGeom>
          <a:noFill/>
          <a:ln>
            <a:solidFill>
              <a:schemeClr val="accent1"/>
            </a:solidFill>
          </a:ln>
        </p:spPr>
        <p:txBody>
          <a:bodyPr wrap="square" rtlCol="0">
            <a:spAutoFit/>
          </a:bodyPr>
          <a:lstStyle/>
          <a:p>
            <a:r>
              <a:rPr lang="en-US" dirty="0"/>
              <a:t>need to save the sketch </a:t>
            </a:r>
            <a:r>
              <a:rPr lang="en-US" dirty="0" err="1"/>
              <a:t>tp</a:t>
            </a:r>
            <a:r>
              <a:rPr lang="en-US" dirty="0"/>
              <a:t> automatically create a folder for the jpg files that are produced</a:t>
            </a:r>
          </a:p>
        </p:txBody>
      </p:sp>
    </p:spTree>
    <p:extLst>
      <p:ext uri="{BB962C8B-B14F-4D97-AF65-F5344CB8AC3E}">
        <p14:creationId xmlns:p14="http://schemas.microsoft.com/office/powerpoint/2010/main" val="134346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42D0C8-0B28-8D47-B6D0-D203C19E90C9}"/>
              </a:ext>
            </a:extLst>
          </p:cNvPr>
          <p:cNvPicPr>
            <a:picLocks noChangeAspect="1"/>
          </p:cNvPicPr>
          <p:nvPr/>
        </p:nvPicPr>
        <p:blipFill>
          <a:blip r:embed="rId2"/>
          <a:stretch>
            <a:fillRect/>
          </a:stretch>
        </p:blipFill>
        <p:spPr>
          <a:xfrm>
            <a:off x="256674" y="1110914"/>
            <a:ext cx="6636084" cy="4977064"/>
          </a:xfrm>
          <a:prstGeom prst="rect">
            <a:avLst/>
          </a:prstGeom>
        </p:spPr>
      </p:pic>
      <p:pic>
        <p:nvPicPr>
          <p:cNvPr id="3" name="Picture 2">
            <a:extLst>
              <a:ext uri="{FF2B5EF4-FFF2-40B4-BE49-F238E27FC236}">
                <a16:creationId xmlns:a16="http://schemas.microsoft.com/office/drawing/2014/main" id="{5FE05AF1-D5EF-2E40-9B14-9446762E33A5}"/>
              </a:ext>
            </a:extLst>
          </p:cNvPr>
          <p:cNvPicPr>
            <a:picLocks noChangeAspect="1"/>
          </p:cNvPicPr>
          <p:nvPr/>
        </p:nvPicPr>
        <p:blipFill>
          <a:blip r:embed="rId3"/>
          <a:stretch>
            <a:fillRect/>
          </a:stretch>
        </p:blipFill>
        <p:spPr>
          <a:xfrm>
            <a:off x="5411537" y="1828797"/>
            <a:ext cx="6636086" cy="4977065"/>
          </a:xfrm>
          <a:prstGeom prst="rect">
            <a:avLst/>
          </a:prstGeom>
        </p:spPr>
      </p:pic>
    </p:spTree>
    <p:extLst>
      <p:ext uri="{BB962C8B-B14F-4D97-AF65-F5344CB8AC3E}">
        <p14:creationId xmlns:p14="http://schemas.microsoft.com/office/powerpoint/2010/main" val="249033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B42817-B9B9-314B-93E6-310AF263F1EF}"/>
              </a:ext>
            </a:extLst>
          </p:cNvPr>
          <p:cNvSpPr txBox="1"/>
          <p:nvPr/>
        </p:nvSpPr>
        <p:spPr>
          <a:xfrm>
            <a:off x="2005263" y="1166382"/>
            <a:ext cx="5454315" cy="5570756"/>
          </a:xfrm>
          <a:prstGeom prst="rect">
            <a:avLst/>
          </a:prstGeom>
          <a:solidFill>
            <a:schemeClr val="bg1"/>
          </a:solidFill>
        </p:spPr>
        <p:txBody>
          <a:bodyPr wrap="square" rtlCol="0">
            <a:spAutoFit/>
          </a:bodyPr>
          <a:lstStyle/>
          <a:p>
            <a:r>
              <a:rPr lang="en-US" sz="1600" dirty="0" err="1">
                <a:latin typeface="Courier New" panose="02070309020205020404" pitchFamily="49" charset="0"/>
                <a:cs typeface="Courier New" panose="02070309020205020404" pitchFamily="49" charset="0"/>
              </a:rPr>
              <a:t>int</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diam</a:t>
            </a:r>
            <a:r>
              <a:rPr lang="en-US" sz="1600" dirty="0">
                <a:latin typeface="Courier New" panose="02070309020205020404" pitchFamily="49" charset="0"/>
                <a:cs typeface="Courier New" panose="02070309020205020404" pitchFamily="49" charset="0"/>
              </a:rPr>
              <a:t>;</a:t>
            </a:r>
          </a:p>
          <a:p>
            <a:r>
              <a:rPr lang="en-US" sz="1600" dirty="0">
                <a:latin typeface="Courier New" panose="02070309020205020404" pitchFamily="49" charset="0"/>
                <a:cs typeface="Courier New" panose="02070309020205020404" pitchFamily="49" charset="0"/>
              </a:rPr>
              <a:t>float </a:t>
            </a:r>
            <a:r>
              <a:rPr lang="en-US" sz="1600" dirty="0" err="1">
                <a:latin typeface="Courier New" panose="02070309020205020404" pitchFamily="49" charset="0"/>
                <a:cs typeface="Courier New" panose="02070309020205020404" pitchFamily="49" charset="0"/>
              </a:rPr>
              <a:t>posX</a:t>
            </a:r>
            <a:r>
              <a:rPr lang="en-US" sz="1600" dirty="0">
                <a:latin typeface="Courier New" panose="02070309020205020404" pitchFamily="49" charset="0"/>
                <a:cs typeface="Courier New" panose="02070309020205020404" pitchFamily="49" charset="0"/>
              </a:rPr>
              <a:t>;</a:t>
            </a:r>
          </a:p>
          <a:p>
            <a:r>
              <a:rPr lang="en-US" sz="1600" dirty="0">
                <a:latin typeface="Courier New" panose="02070309020205020404" pitchFamily="49" charset="0"/>
                <a:cs typeface="Courier New" panose="02070309020205020404" pitchFamily="49" charset="0"/>
              </a:rPr>
              <a:t>float speed;</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void setup(){</a:t>
            </a:r>
          </a:p>
          <a:p>
            <a:r>
              <a:rPr lang="en-US" sz="1600" dirty="0">
                <a:latin typeface="Courier New" panose="02070309020205020404" pitchFamily="49" charset="0"/>
                <a:cs typeface="Courier New" panose="02070309020205020404" pitchFamily="49" charset="0"/>
              </a:rPr>
              <a:t> size(400,400);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diam</a:t>
            </a:r>
            <a:r>
              <a:rPr lang="en-US" sz="1600" dirty="0">
                <a:latin typeface="Courier New" panose="02070309020205020404" pitchFamily="49" charset="0"/>
                <a:cs typeface="Courier New" panose="02070309020205020404" pitchFamily="49" charset="0"/>
              </a:rPr>
              <a:t>=20;</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posX</a:t>
            </a:r>
            <a:r>
              <a:rPr lang="en-US" sz="1600" dirty="0">
                <a:latin typeface="Courier New" panose="02070309020205020404" pitchFamily="49" charset="0"/>
                <a:cs typeface="Courier New" panose="02070309020205020404" pitchFamily="49" charset="0"/>
              </a:rPr>
              <a:t>=width/2;</a:t>
            </a:r>
          </a:p>
          <a:p>
            <a:r>
              <a:rPr lang="en-US" sz="1600" dirty="0">
                <a:latin typeface="Courier New" panose="02070309020205020404" pitchFamily="49" charset="0"/>
                <a:cs typeface="Courier New" panose="02070309020205020404" pitchFamily="49" charset="0"/>
              </a:rPr>
              <a:t> speed=1.5;</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noStroke</a:t>
            </a:r>
            <a:r>
              <a:rPr lang="en-US" sz="1600" dirty="0">
                <a:latin typeface="Courier New" panose="02070309020205020404" pitchFamily="49" charset="0"/>
                <a:cs typeface="Courier New" panose="02070309020205020404" pitchFamily="49" charset="0"/>
              </a:rPr>
              <a:t>();</a:t>
            </a:r>
          </a:p>
          <a:p>
            <a:r>
              <a:rPr lang="en-US" sz="1600" dirty="0">
                <a:latin typeface="Courier New" panose="02070309020205020404" pitchFamily="49" charset="0"/>
                <a:cs typeface="Courier New" panose="02070309020205020404" pitchFamily="49" charset="0"/>
              </a:rPr>
              <a:t>}</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void draw(){</a:t>
            </a:r>
          </a:p>
          <a:p>
            <a:r>
              <a:rPr lang="en-US" dirty="0">
                <a:latin typeface="Courier New" panose="02070309020205020404" pitchFamily="49" charset="0"/>
                <a:cs typeface="Courier New" panose="02070309020205020404" pitchFamily="49" charset="0"/>
              </a:rPr>
              <a:t>  background(</a:t>
            </a:r>
            <a:r>
              <a:rPr lang="en-US" dirty="0" err="1">
                <a:latin typeface="Courier New" panose="02070309020205020404" pitchFamily="49" charset="0"/>
                <a:cs typeface="Courier New" panose="02070309020205020404" pitchFamily="49" charset="0"/>
              </a:rPr>
              <a:t>posX</a:t>
            </a:r>
            <a:r>
              <a:rPr lang="en-US" dirty="0">
                <a:latin typeface="Courier New" panose="02070309020205020404" pitchFamily="49" charset="0"/>
                <a:cs typeface="Courier New" panose="02070309020205020404" pitchFamily="49" charset="0"/>
              </a:rPr>
              <a:t>/2,0, 200);</a:t>
            </a:r>
          </a:p>
          <a:p>
            <a:r>
              <a:rPr lang="en-US" dirty="0">
                <a:latin typeface="Courier New" panose="02070309020205020404" pitchFamily="49" charset="0"/>
                <a:cs typeface="Courier New" panose="02070309020205020404" pitchFamily="49" charset="0"/>
              </a:rPr>
              <a:t>  fill(</a:t>
            </a:r>
            <a:r>
              <a:rPr lang="en-US" dirty="0" err="1">
                <a:latin typeface="Courier New" panose="02070309020205020404" pitchFamily="49" charset="0"/>
                <a:cs typeface="Courier New" panose="02070309020205020404" pitchFamily="49" charset="0"/>
              </a:rPr>
              <a:t>posX</a:t>
            </a:r>
            <a:r>
              <a:rPr lang="en-US" dirty="0">
                <a:latin typeface="Courier New" panose="02070309020205020404" pitchFamily="49" charset="0"/>
                <a:cs typeface="Courier New" panose="02070309020205020404" pitchFamily="49" charset="0"/>
              </a:rPr>
              <a:t>/2, 200,width-posX);</a:t>
            </a:r>
          </a:p>
          <a:p>
            <a:r>
              <a:rPr lang="en-US" dirty="0">
                <a:latin typeface="Courier New" panose="02070309020205020404" pitchFamily="49" charset="0"/>
                <a:cs typeface="Courier New" panose="02070309020205020404" pitchFamily="49" charset="0"/>
              </a:rPr>
              <a:t>  ellipse(</a:t>
            </a:r>
            <a:r>
              <a:rPr lang="en-US" dirty="0" err="1">
                <a:latin typeface="Courier New" panose="02070309020205020404" pitchFamily="49" charset="0"/>
                <a:cs typeface="Courier New" panose="02070309020205020404" pitchFamily="49" charset="0"/>
              </a:rPr>
              <a:t>posX,height</a:t>
            </a:r>
            <a:r>
              <a:rPr lang="en-US" dirty="0">
                <a:latin typeface="Courier New" panose="02070309020205020404" pitchFamily="49" charset="0"/>
                <a:cs typeface="Courier New" panose="02070309020205020404" pitchFamily="49" charset="0"/>
              </a:rPr>
              <a:t>/2, diam,2*</a:t>
            </a:r>
            <a:r>
              <a:rPr lang="en-US" dirty="0" err="1">
                <a:latin typeface="Courier New" panose="02070309020205020404" pitchFamily="49" charset="0"/>
                <a:cs typeface="Courier New" panose="02070309020205020404" pitchFamily="49" charset="0"/>
              </a:rPr>
              <a:t>diam</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posX</a:t>
            </a:r>
            <a:r>
              <a:rPr lang="en-US" dirty="0">
                <a:latin typeface="Courier New" panose="02070309020205020404" pitchFamily="49" charset="0"/>
                <a:cs typeface="Courier New" panose="02070309020205020404" pitchFamily="49" charset="0"/>
              </a:rPr>
              <a:t>+=speed;</a:t>
            </a:r>
          </a:p>
          <a:p>
            <a:r>
              <a:rPr lang="en-US" b="1" dirty="0">
                <a:latin typeface="Courier New" panose="02070309020205020404" pitchFamily="49" charset="0"/>
                <a:cs typeface="Courier New" panose="02070309020205020404" pitchFamily="49" charset="0"/>
              </a:rPr>
              <a:t>  if(</a:t>
            </a:r>
            <a:r>
              <a:rPr lang="en-US" b="1" dirty="0" err="1">
                <a:latin typeface="Courier New" panose="02070309020205020404" pitchFamily="49" charset="0"/>
                <a:cs typeface="Courier New" panose="02070309020205020404" pitchFamily="49" charset="0"/>
              </a:rPr>
              <a:t>posX</a:t>
            </a:r>
            <a:r>
              <a:rPr lang="en-US" b="1" dirty="0">
                <a:latin typeface="Courier New" panose="02070309020205020404" pitchFamily="49" charset="0"/>
                <a:cs typeface="Courier New" panose="02070309020205020404" pitchFamily="49" charset="0"/>
              </a:rPr>
              <a:t>&gt;=</a:t>
            </a:r>
            <a:r>
              <a:rPr lang="en-US" b="1" dirty="0" err="1">
                <a:latin typeface="Courier New" panose="02070309020205020404" pitchFamily="49" charset="0"/>
                <a:cs typeface="Courier New" panose="02070309020205020404" pitchFamily="49" charset="0"/>
              </a:rPr>
              <a:t>width+diam</a:t>
            </a:r>
            <a:r>
              <a:rPr lang="en-US" b="1" dirty="0">
                <a:latin typeface="Courier New" panose="02070309020205020404" pitchFamily="49" charset="0"/>
                <a:cs typeface="Courier New" panose="02070309020205020404" pitchFamily="49" charset="0"/>
              </a:rPr>
              <a:t>/2){</a:t>
            </a:r>
          </a:p>
          <a:p>
            <a:r>
              <a:rPr lang="en-US" b="1" dirty="0">
                <a:latin typeface="Courier New" panose="02070309020205020404" pitchFamily="49" charset="0"/>
                <a:cs typeface="Courier New" panose="02070309020205020404" pitchFamily="49" charset="0"/>
              </a:rPr>
              <a:t>    </a:t>
            </a:r>
            <a:r>
              <a:rPr lang="en-US" b="1" dirty="0" err="1">
                <a:latin typeface="Courier New" panose="02070309020205020404" pitchFamily="49" charset="0"/>
                <a:cs typeface="Courier New" panose="02070309020205020404" pitchFamily="49" charset="0"/>
              </a:rPr>
              <a:t>posX</a:t>
            </a:r>
            <a:r>
              <a:rPr lang="en-US" b="1" dirty="0">
                <a:latin typeface="Courier New" panose="02070309020205020404" pitchFamily="49" charset="0"/>
                <a:cs typeface="Courier New" panose="02070309020205020404" pitchFamily="49" charset="0"/>
              </a:rPr>
              <a:t>=-</a:t>
            </a:r>
            <a:r>
              <a:rPr lang="en-US" b="1" dirty="0" err="1">
                <a:latin typeface="Courier New" panose="02070309020205020404" pitchFamily="49" charset="0"/>
                <a:cs typeface="Courier New" panose="02070309020205020404" pitchFamily="49" charset="0"/>
              </a:rPr>
              <a:t>diam</a:t>
            </a:r>
            <a:r>
              <a:rPr lang="en-US" b="1" dirty="0">
                <a:latin typeface="Courier New" panose="02070309020205020404" pitchFamily="49" charset="0"/>
                <a:cs typeface="Courier New" panose="02070309020205020404" pitchFamily="49" charset="0"/>
              </a:rPr>
              <a:t>/2;</a:t>
            </a:r>
          </a:p>
          <a:p>
            <a:r>
              <a:rPr lang="en-US" b="1"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a:t>
            </a:r>
          </a:p>
        </p:txBody>
      </p:sp>
      <p:sp>
        <p:nvSpPr>
          <p:cNvPr id="10" name="TextBox 9">
            <a:extLst>
              <a:ext uri="{FF2B5EF4-FFF2-40B4-BE49-F238E27FC236}">
                <a16:creationId xmlns:a16="http://schemas.microsoft.com/office/drawing/2014/main" id="{51DDEE86-15BE-AC47-B7FE-07C11AF540D6}"/>
              </a:ext>
            </a:extLst>
          </p:cNvPr>
          <p:cNvSpPr txBox="1"/>
          <p:nvPr/>
        </p:nvSpPr>
        <p:spPr>
          <a:xfrm>
            <a:off x="5518484" y="1274104"/>
            <a:ext cx="6176211" cy="2677656"/>
          </a:xfrm>
          <a:prstGeom prst="rect">
            <a:avLst/>
          </a:prstGeom>
          <a:solidFill>
            <a:schemeClr val="accent4">
              <a:lumMod val="20000"/>
              <a:lumOff val="80000"/>
            </a:schemeClr>
          </a:solidFill>
          <a:ln>
            <a:solidFill>
              <a:schemeClr val="accent1"/>
            </a:solidFill>
          </a:ln>
        </p:spPr>
        <p:txBody>
          <a:bodyPr wrap="square" rtlCol="0">
            <a:spAutoFit/>
          </a:bodyPr>
          <a:lstStyle/>
          <a:p>
            <a:r>
              <a:rPr lang="en-US" sz="2400" dirty="0"/>
              <a:t>In the afternoon:</a:t>
            </a:r>
          </a:p>
          <a:p>
            <a:pPr marL="285750" indent="-285750">
              <a:buFont typeface="Arial" panose="020B0604020202020204" pitchFamily="34" charset="0"/>
              <a:buChar char="•"/>
            </a:pPr>
            <a:r>
              <a:rPr lang="en-US" sz="2400" dirty="0"/>
              <a:t>how might your images/shapes/</a:t>
            </a:r>
            <a:r>
              <a:rPr lang="en-US" sz="2400" dirty="0" err="1"/>
              <a:t>colours</a:t>
            </a:r>
            <a:r>
              <a:rPr lang="en-US" sz="2400" dirty="0"/>
              <a:t> change according to certain conditions</a:t>
            </a:r>
          </a:p>
          <a:p>
            <a:pPr marL="742950" lvl="1" indent="-285750">
              <a:buFont typeface="Arial" panose="020B0604020202020204" pitchFamily="34" charset="0"/>
              <a:buChar char="•"/>
            </a:pPr>
            <a:r>
              <a:rPr lang="en-US" sz="2400" dirty="0"/>
              <a:t>[games: collision detection, items going off the window]</a:t>
            </a:r>
          </a:p>
          <a:p>
            <a:pPr marL="285750" indent="-285750">
              <a:buFont typeface="Arial" panose="020B0604020202020204" pitchFamily="34" charset="0"/>
              <a:buChar char="•"/>
            </a:pPr>
            <a:r>
              <a:rPr lang="en-US" sz="2400" dirty="0"/>
              <a:t>multiples without writing lots of lines</a:t>
            </a:r>
          </a:p>
          <a:p>
            <a:pPr marL="285750" indent="-285750">
              <a:buFont typeface="Arial" panose="020B0604020202020204" pitchFamily="34" charset="0"/>
              <a:buChar char="•"/>
            </a:pPr>
            <a:r>
              <a:rPr lang="en-US" sz="2400" dirty="0"/>
              <a:t>moving with the cursor</a:t>
            </a:r>
          </a:p>
        </p:txBody>
      </p:sp>
    </p:spTree>
    <p:extLst>
      <p:ext uri="{BB962C8B-B14F-4D97-AF65-F5344CB8AC3E}">
        <p14:creationId xmlns:p14="http://schemas.microsoft.com/office/powerpoint/2010/main" val="250168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128924" y="2216256"/>
            <a:ext cx="10145712" cy="1654175"/>
          </a:xfrm>
        </p:spPr>
        <p:txBody>
          <a:bodyPr>
            <a:noAutofit/>
          </a:bodyPr>
          <a:lstStyle/>
          <a:p>
            <a:pPr marL="0" indent="0" algn="ctr">
              <a:buNone/>
            </a:pPr>
            <a:r>
              <a:rPr lang="en-GB" sz="4000" dirty="0"/>
              <a:t>Lunch</a:t>
            </a:r>
          </a:p>
          <a:p>
            <a:pPr marL="0" indent="0" algn="ctr">
              <a:buNone/>
            </a:pPr>
            <a:endParaRPr lang="en-GB" sz="4000" dirty="0"/>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690851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128924" y="2216256"/>
            <a:ext cx="10145712" cy="1654175"/>
          </a:xfrm>
        </p:spPr>
        <p:txBody>
          <a:bodyPr>
            <a:noAutofit/>
          </a:bodyPr>
          <a:lstStyle/>
          <a:p>
            <a:pPr marL="0" indent="0" algn="ctr">
              <a:buNone/>
            </a:pPr>
            <a:r>
              <a:rPr lang="en-GB" sz="4000" dirty="0"/>
              <a:t>Digital Art and Design</a:t>
            </a:r>
          </a:p>
          <a:p>
            <a:pPr marL="0" indent="0" algn="ctr">
              <a:buNone/>
            </a:pPr>
            <a:endParaRPr lang="en-GB" sz="4000" dirty="0"/>
          </a:p>
          <a:p>
            <a:pPr marL="0" indent="0" algn="ctr">
              <a:buNone/>
            </a:pPr>
            <a:r>
              <a:rPr lang="en-GB" sz="4000" dirty="0"/>
              <a:t>Karen Shoop</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752397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D96F65-E9E3-904D-B64A-528C75AEF934}"/>
              </a:ext>
            </a:extLst>
          </p:cNvPr>
          <p:cNvSpPr txBox="1"/>
          <p:nvPr/>
        </p:nvSpPr>
        <p:spPr>
          <a:xfrm>
            <a:off x="2084832" y="1426464"/>
            <a:ext cx="9089136" cy="5262979"/>
          </a:xfrm>
          <a:prstGeom prst="rect">
            <a:avLst/>
          </a:prstGeom>
          <a:noFill/>
        </p:spPr>
        <p:txBody>
          <a:bodyPr wrap="square" rtlCol="0">
            <a:spAutoFit/>
          </a:bodyPr>
          <a:lstStyle/>
          <a:p>
            <a:pPr algn="ctr"/>
            <a:r>
              <a:rPr lang="en-US" sz="2800" dirty="0"/>
              <a:t>Response: what do you want to happen</a:t>
            </a:r>
          </a:p>
          <a:p>
            <a:r>
              <a:rPr lang="en-US" sz="2800" dirty="0"/>
              <a:t>Animation?</a:t>
            </a:r>
          </a:p>
          <a:p>
            <a:pPr marL="457200" indent="-457200">
              <a:buFont typeface="Arial" panose="020B0604020202020204" pitchFamily="34" charset="0"/>
              <a:buChar char="•"/>
            </a:pPr>
            <a:r>
              <a:rPr lang="en-US" sz="2800" dirty="0"/>
              <a:t>if it's in that area the </a:t>
            </a:r>
            <a:r>
              <a:rPr lang="en-US" sz="2800" dirty="0" err="1"/>
              <a:t>colour</a:t>
            </a:r>
            <a:r>
              <a:rPr lang="en-US" sz="2800" dirty="0"/>
              <a:t> changes to </a:t>
            </a:r>
            <a:r>
              <a:rPr lang="en-US" sz="2800" dirty="0" err="1"/>
              <a:t>xxxx</a:t>
            </a:r>
            <a:endParaRPr lang="en-US" sz="2800" dirty="0"/>
          </a:p>
          <a:p>
            <a:pPr marL="457200" indent="-457200">
              <a:buFont typeface="Arial" panose="020B0604020202020204" pitchFamily="34" charset="0"/>
              <a:buChar char="•"/>
            </a:pPr>
            <a:r>
              <a:rPr lang="en-US" sz="2800" dirty="0"/>
              <a:t>If the ball goes off the edge it reappears the other side</a:t>
            </a:r>
          </a:p>
          <a:p>
            <a:pPr marL="457200" indent="-457200">
              <a:buFont typeface="Arial" panose="020B0604020202020204" pitchFamily="34" charset="0"/>
              <a:buChar char="•"/>
            </a:pPr>
            <a:r>
              <a:rPr lang="en-US" sz="2800" dirty="0"/>
              <a:t>if it hits </a:t>
            </a:r>
            <a:r>
              <a:rPr lang="en-US" sz="2800" dirty="0" err="1"/>
              <a:t>xxxxx</a:t>
            </a:r>
            <a:r>
              <a:rPr lang="en-US" sz="2800" dirty="0"/>
              <a:t> it bounces</a:t>
            </a:r>
          </a:p>
          <a:p>
            <a:r>
              <a:rPr lang="en-US" sz="2800" dirty="0"/>
              <a:t>Interaction?</a:t>
            </a:r>
          </a:p>
          <a:p>
            <a:pPr marL="457200" indent="-457200">
              <a:buFont typeface="Arial" panose="020B0604020202020204" pitchFamily="34" charset="0"/>
              <a:buChar char="•"/>
            </a:pPr>
            <a:r>
              <a:rPr lang="en-US" sz="2800" dirty="0"/>
              <a:t>If my cursor moves…</a:t>
            </a:r>
          </a:p>
          <a:p>
            <a:pPr marL="457200" indent="-457200">
              <a:buFont typeface="Arial" panose="020B0604020202020204" pitchFamily="34" charset="0"/>
              <a:buChar char="•"/>
            </a:pPr>
            <a:r>
              <a:rPr lang="en-US" sz="2800" dirty="0"/>
              <a:t>If I press..</a:t>
            </a:r>
          </a:p>
          <a:p>
            <a:pPr marL="457200" indent="-457200">
              <a:buFont typeface="Arial" panose="020B0604020202020204" pitchFamily="34" charset="0"/>
              <a:buChar char="•"/>
            </a:pPr>
            <a:r>
              <a:rPr lang="en-US" sz="2800" dirty="0"/>
              <a:t>If I click the mouse</a:t>
            </a:r>
          </a:p>
          <a:p>
            <a:r>
              <a:rPr lang="en-US" sz="2800" dirty="0"/>
              <a:t>Rules</a:t>
            </a:r>
          </a:p>
          <a:p>
            <a:pPr marL="457200" indent="-457200">
              <a:buFont typeface="Arial" panose="020B0604020202020204" pitchFamily="34" charset="0"/>
              <a:buChar char="•"/>
            </a:pPr>
            <a:r>
              <a:rPr lang="en-US" sz="2800" dirty="0"/>
              <a:t>If the variable is greater than </a:t>
            </a:r>
            <a:r>
              <a:rPr lang="en-US" sz="2800" dirty="0" err="1"/>
              <a:t>xxxx</a:t>
            </a:r>
            <a:r>
              <a:rPr lang="en-US" sz="2800" dirty="0"/>
              <a:t> change </a:t>
            </a:r>
            <a:r>
              <a:rPr lang="en-US" sz="2800" dirty="0" err="1"/>
              <a:t>colour</a:t>
            </a:r>
            <a:r>
              <a:rPr lang="en-US" sz="2800" dirty="0"/>
              <a:t>/size</a:t>
            </a:r>
          </a:p>
          <a:p>
            <a:endParaRPr lang="en-US" sz="2800" dirty="0"/>
          </a:p>
        </p:txBody>
      </p:sp>
    </p:spTree>
    <p:extLst>
      <p:ext uri="{BB962C8B-B14F-4D97-AF65-F5344CB8AC3E}">
        <p14:creationId xmlns:p14="http://schemas.microsoft.com/office/powerpoint/2010/main" val="3922852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1C3336-695B-044A-B740-AB45406CF9D6}"/>
              </a:ext>
            </a:extLst>
          </p:cNvPr>
          <p:cNvSpPr txBox="1"/>
          <p:nvPr/>
        </p:nvSpPr>
        <p:spPr>
          <a:xfrm>
            <a:off x="1092788" y="1203847"/>
            <a:ext cx="10363199" cy="2739211"/>
          </a:xfrm>
          <a:prstGeom prst="rect">
            <a:avLst/>
          </a:prstGeom>
          <a:noFill/>
        </p:spPr>
        <p:txBody>
          <a:bodyPr wrap="square" rtlCol="0">
            <a:spAutoFit/>
          </a:bodyPr>
          <a:lstStyle/>
          <a:p>
            <a:pPr algn="ctr"/>
            <a:r>
              <a:rPr lang="en-US" sz="3200" b="1" dirty="0"/>
              <a:t>Concept#2: conditional statements (if/else)</a:t>
            </a:r>
          </a:p>
          <a:p>
            <a:r>
              <a:rPr lang="en-US" sz="2800" b="1" dirty="0"/>
              <a:t>Concept</a:t>
            </a:r>
            <a:r>
              <a:rPr lang="en-US" sz="2800" dirty="0"/>
              <a:t>: </a:t>
            </a:r>
          </a:p>
          <a:p>
            <a:r>
              <a:rPr lang="en-US" sz="2800" dirty="0"/>
              <a:t>if/else: if (this condition in the brackets is true) THEN execute the code in the following block OTHERWISE execute the code in the next block</a:t>
            </a:r>
          </a:p>
          <a:p>
            <a:pPr algn="ctr"/>
            <a:r>
              <a:rPr lang="en-US" sz="2800" dirty="0">
                <a:latin typeface="Courier New" panose="02070309020205020404" pitchFamily="49" charset="0"/>
                <a:cs typeface="Courier New" panose="02070309020205020404" pitchFamily="49" charset="0"/>
              </a:rPr>
              <a:t>if(x==5){//make red circle}</a:t>
            </a:r>
          </a:p>
          <a:p>
            <a:pPr algn="ctr"/>
            <a:r>
              <a:rPr lang="en-US" sz="2800" dirty="0">
                <a:latin typeface="Courier New" panose="02070309020205020404" pitchFamily="49" charset="0"/>
                <a:cs typeface="Courier New" panose="02070309020205020404" pitchFamily="49" charset="0"/>
              </a:rPr>
              <a:t>else {//make orange square}</a:t>
            </a:r>
          </a:p>
        </p:txBody>
      </p:sp>
      <p:pic>
        <p:nvPicPr>
          <p:cNvPr id="4" name="Picture 3">
            <a:extLst>
              <a:ext uri="{FF2B5EF4-FFF2-40B4-BE49-F238E27FC236}">
                <a16:creationId xmlns:a16="http://schemas.microsoft.com/office/drawing/2014/main" id="{2D893357-DA97-474A-8F7D-13B2FCB5C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4964" y="4656836"/>
            <a:ext cx="3987800" cy="2921000"/>
          </a:xfrm>
          <a:prstGeom prst="rect">
            <a:avLst/>
          </a:prstGeom>
        </p:spPr>
      </p:pic>
      <p:sp>
        <p:nvSpPr>
          <p:cNvPr id="5" name="TextBox 4">
            <a:extLst>
              <a:ext uri="{FF2B5EF4-FFF2-40B4-BE49-F238E27FC236}">
                <a16:creationId xmlns:a16="http://schemas.microsoft.com/office/drawing/2014/main" id="{BD7ED592-081B-F549-AF30-BBD167A15E79}"/>
              </a:ext>
            </a:extLst>
          </p:cNvPr>
          <p:cNvSpPr txBox="1"/>
          <p:nvPr/>
        </p:nvSpPr>
        <p:spPr>
          <a:xfrm>
            <a:off x="4242816" y="3995678"/>
            <a:ext cx="4791456" cy="2862322"/>
          </a:xfrm>
          <a:prstGeom prst="rect">
            <a:avLst/>
          </a:prstGeom>
          <a:noFill/>
        </p:spPr>
        <p:txBody>
          <a:bodyPr wrap="square" rtlCol="0">
            <a:spAutoFit/>
          </a:bodyPr>
          <a:lstStyle/>
          <a:p>
            <a:r>
              <a:rPr lang="en-US" sz="2000" b="1" dirty="0">
                <a:cs typeface="Courier New" panose="02070309020205020404" pitchFamily="49" charset="0"/>
              </a:rPr>
              <a:t>if</a:t>
            </a:r>
            <a:r>
              <a:rPr lang="en-US" sz="2000" dirty="0">
                <a:cs typeface="Courier New" panose="02070309020205020404" pitchFamily="49" charset="0"/>
              </a:rPr>
              <a:t>(condition1){</a:t>
            </a:r>
          </a:p>
          <a:p>
            <a:r>
              <a:rPr lang="en-US" sz="2000" dirty="0">
                <a:cs typeface="Courier New" panose="02070309020205020404" pitchFamily="49" charset="0"/>
              </a:rPr>
              <a:t>//code to execute if condition1 is true</a:t>
            </a:r>
          </a:p>
          <a:p>
            <a:r>
              <a:rPr lang="en-US" sz="2000" dirty="0">
                <a:cs typeface="Courier New" panose="02070309020205020404" pitchFamily="49" charset="0"/>
              </a:rPr>
              <a:t>}</a:t>
            </a:r>
          </a:p>
          <a:p>
            <a:r>
              <a:rPr lang="en-US" sz="2000" b="1" dirty="0">
                <a:cs typeface="Courier New" panose="02070309020205020404" pitchFamily="49" charset="0"/>
              </a:rPr>
              <a:t>else if</a:t>
            </a:r>
            <a:r>
              <a:rPr lang="en-US" sz="2000" dirty="0">
                <a:cs typeface="Courier New" panose="02070309020205020404" pitchFamily="49" charset="0"/>
              </a:rPr>
              <a:t>(condition2){</a:t>
            </a:r>
          </a:p>
          <a:p>
            <a:r>
              <a:rPr lang="en-US" sz="2000" dirty="0">
                <a:cs typeface="Courier New" panose="02070309020205020404" pitchFamily="49" charset="0"/>
              </a:rPr>
              <a:t>//code to execute if condition2 is true</a:t>
            </a:r>
          </a:p>
          <a:p>
            <a:r>
              <a:rPr lang="en-US" sz="2000" dirty="0">
                <a:cs typeface="Courier New" panose="02070309020205020404" pitchFamily="49" charset="0"/>
              </a:rPr>
              <a:t>}</a:t>
            </a:r>
          </a:p>
          <a:p>
            <a:r>
              <a:rPr lang="en-US" sz="2000" b="1" dirty="0">
                <a:cs typeface="Courier New" panose="02070309020205020404" pitchFamily="49" charset="0"/>
              </a:rPr>
              <a:t>else</a:t>
            </a:r>
            <a:r>
              <a:rPr lang="en-US" sz="2000" dirty="0">
                <a:cs typeface="Courier New" panose="02070309020205020404" pitchFamily="49" charset="0"/>
              </a:rPr>
              <a:t>{</a:t>
            </a:r>
          </a:p>
          <a:p>
            <a:r>
              <a:rPr lang="en-US" sz="2000" dirty="0">
                <a:cs typeface="Courier New" panose="02070309020205020404" pitchFamily="49" charset="0"/>
              </a:rPr>
              <a:t>//will run if no previous condition is true</a:t>
            </a:r>
          </a:p>
          <a:p>
            <a:r>
              <a:rPr lang="en-US" sz="2000" dirty="0">
                <a:cs typeface="Courier New" panose="02070309020205020404" pitchFamily="49" charset="0"/>
              </a:rPr>
              <a:t>}</a:t>
            </a:r>
          </a:p>
        </p:txBody>
      </p:sp>
    </p:spTree>
    <p:extLst>
      <p:ext uri="{BB962C8B-B14F-4D97-AF65-F5344CB8AC3E}">
        <p14:creationId xmlns:p14="http://schemas.microsoft.com/office/powerpoint/2010/main" val="4011019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55E002-AA0C-5F45-8F9E-18FBFEE443CC}"/>
              </a:ext>
            </a:extLst>
          </p:cNvPr>
          <p:cNvSpPr/>
          <p:nvPr/>
        </p:nvSpPr>
        <p:spPr>
          <a:xfrm>
            <a:off x="341376" y="1297537"/>
            <a:ext cx="6096000" cy="5262979"/>
          </a:xfrm>
          <a:prstGeom prst="rect">
            <a:avLst/>
          </a:prstGeom>
        </p:spPr>
        <p:txBody>
          <a:bodyPr>
            <a:spAutoFit/>
          </a:bodyPr>
          <a:lstStyle/>
          <a:p>
            <a:r>
              <a:rPr lang="en-US" sz="2400" dirty="0">
                <a:latin typeface="Courier New" panose="02070309020205020404" pitchFamily="49" charset="0"/>
                <a:cs typeface="Courier New" panose="02070309020205020404" pitchFamily="49" charset="0"/>
              </a:rPr>
              <a:t>void setup(){</a:t>
            </a:r>
          </a:p>
          <a:p>
            <a:r>
              <a:rPr lang="en-US" sz="2400" dirty="0">
                <a:latin typeface="Courier New" panose="02070309020205020404" pitchFamily="49" charset="0"/>
                <a:cs typeface="Courier New" panose="02070309020205020404" pitchFamily="49" charset="0"/>
              </a:rPr>
              <a:t>  size(400,400);</a:t>
            </a:r>
          </a:p>
          <a:p>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noStroke</a:t>
            </a:r>
            <a:r>
              <a:rPr lang="en-US" sz="2400"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a:t>
            </a:r>
          </a:p>
          <a:p>
            <a:endParaRPr lang="en-US" sz="2400" dirty="0">
              <a:latin typeface="Courier New" panose="02070309020205020404" pitchFamily="49" charset="0"/>
              <a:cs typeface="Courier New" panose="02070309020205020404" pitchFamily="49" charset="0"/>
            </a:endParaRPr>
          </a:p>
          <a:p>
            <a:r>
              <a:rPr lang="en-US" sz="2400" dirty="0">
                <a:latin typeface="Courier New" panose="02070309020205020404" pitchFamily="49" charset="0"/>
                <a:cs typeface="Courier New" panose="02070309020205020404" pitchFamily="49" charset="0"/>
              </a:rPr>
              <a:t>void draw(){</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if</a:t>
            </a:r>
            <a:r>
              <a:rPr lang="en-US" sz="2400" dirty="0">
                <a:latin typeface="Courier New" panose="02070309020205020404" pitchFamily="49" charset="0"/>
                <a:cs typeface="Courier New" panose="02070309020205020404" pitchFamily="49" charset="0"/>
              </a:rPr>
              <a:t>(</a:t>
            </a:r>
            <a:r>
              <a:rPr lang="en-US" sz="2400" dirty="0" err="1">
                <a:latin typeface="Courier New" panose="02070309020205020404" pitchFamily="49" charset="0"/>
                <a:cs typeface="Courier New" panose="02070309020205020404" pitchFamily="49" charset="0"/>
              </a:rPr>
              <a:t>mouseX</a:t>
            </a:r>
            <a:r>
              <a:rPr lang="en-US" sz="2400" dirty="0">
                <a:latin typeface="Courier New" panose="02070309020205020404" pitchFamily="49" charset="0"/>
                <a:cs typeface="Courier New" panose="02070309020205020404" pitchFamily="49" charset="0"/>
              </a:rPr>
              <a:t>&gt;width/2)</a:t>
            </a:r>
            <a:r>
              <a:rPr lang="en-US" sz="2400" b="1"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    fill(200,255,50);</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else{</a:t>
            </a:r>
          </a:p>
          <a:p>
            <a:r>
              <a:rPr lang="en-US" sz="2400" dirty="0">
                <a:latin typeface="Courier New" panose="02070309020205020404" pitchFamily="49" charset="0"/>
                <a:cs typeface="Courier New" panose="02070309020205020404" pitchFamily="49" charset="0"/>
              </a:rPr>
              <a:t>    fill(50,255,200);</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  ellipse(mouseX,mouseY,50,50);</a:t>
            </a:r>
          </a:p>
          <a:p>
            <a:r>
              <a:rPr lang="en-US" sz="2400" dirty="0">
                <a:latin typeface="Courier New" panose="02070309020205020404" pitchFamily="49" charset="0"/>
                <a:cs typeface="Courier New" panose="02070309020205020404" pitchFamily="49" charset="0"/>
              </a:rPr>
              <a:t>}</a:t>
            </a:r>
          </a:p>
        </p:txBody>
      </p:sp>
      <p:sp>
        <p:nvSpPr>
          <p:cNvPr id="3" name="Rectangle 2">
            <a:extLst>
              <a:ext uri="{FF2B5EF4-FFF2-40B4-BE49-F238E27FC236}">
                <a16:creationId xmlns:a16="http://schemas.microsoft.com/office/drawing/2014/main" id="{4984D4CF-C564-AD47-B982-EBEB450A92A7}"/>
              </a:ext>
            </a:extLst>
          </p:cNvPr>
          <p:cNvSpPr/>
          <p:nvPr/>
        </p:nvSpPr>
        <p:spPr>
          <a:xfrm>
            <a:off x="6291072" y="856357"/>
            <a:ext cx="6748272" cy="6001643"/>
          </a:xfrm>
          <a:prstGeom prst="rect">
            <a:avLst/>
          </a:prstGeom>
        </p:spPr>
        <p:txBody>
          <a:bodyPr wrap="square">
            <a:spAutoFit/>
          </a:bodyPr>
          <a:lstStyle/>
          <a:p>
            <a:r>
              <a:rPr lang="en-US" sz="2400" dirty="0">
                <a:latin typeface="Courier New" panose="02070309020205020404" pitchFamily="49" charset="0"/>
                <a:cs typeface="Courier New" panose="02070309020205020404" pitchFamily="49" charset="0"/>
              </a:rPr>
              <a:t>void setup(){</a:t>
            </a:r>
          </a:p>
          <a:p>
            <a:r>
              <a:rPr lang="en-US" sz="2400" dirty="0">
                <a:latin typeface="Courier New" panose="02070309020205020404" pitchFamily="49" charset="0"/>
                <a:cs typeface="Courier New" panose="02070309020205020404" pitchFamily="49" charset="0"/>
              </a:rPr>
              <a:t>  size(400,400);</a:t>
            </a:r>
          </a:p>
          <a:p>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noStroke</a:t>
            </a:r>
            <a:r>
              <a:rPr lang="en-US" sz="2400"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a:t>
            </a:r>
          </a:p>
          <a:p>
            <a:endParaRPr lang="en-US" sz="2400" dirty="0">
              <a:latin typeface="Courier New" panose="02070309020205020404" pitchFamily="49" charset="0"/>
              <a:cs typeface="Courier New" panose="02070309020205020404" pitchFamily="49" charset="0"/>
            </a:endParaRPr>
          </a:p>
          <a:p>
            <a:r>
              <a:rPr lang="en-US" sz="2400" dirty="0">
                <a:latin typeface="Courier New" panose="02070309020205020404" pitchFamily="49" charset="0"/>
                <a:cs typeface="Courier New" panose="02070309020205020404" pitchFamily="49" charset="0"/>
              </a:rPr>
              <a:t>void draw(){</a:t>
            </a:r>
          </a:p>
          <a:p>
            <a:r>
              <a:rPr lang="en-US" sz="2400" dirty="0">
                <a:latin typeface="Courier New" panose="02070309020205020404" pitchFamily="49" charset="0"/>
                <a:cs typeface="Courier New" panose="02070309020205020404" pitchFamily="49" charset="0"/>
              </a:rPr>
              <a:t>  if(</a:t>
            </a:r>
            <a:r>
              <a:rPr lang="en-US" sz="2400" dirty="0" err="1">
                <a:latin typeface="Courier New" panose="02070309020205020404" pitchFamily="49" charset="0"/>
                <a:cs typeface="Courier New" panose="02070309020205020404" pitchFamily="49" charset="0"/>
              </a:rPr>
              <a:t>mouseX</a:t>
            </a:r>
            <a:r>
              <a:rPr lang="en-US" sz="2400" dirty="0">
                <a:latin typeface="Courier New" panose="02070309020205020404" pitchFamily="49" charset="0"/>
                <a:cs typeface="Courier New" panose="02070309020205020404" pitchFamily="49" charset="0"/>
              </a:rPr>
              <a:t>&gt;width/2){</a:t>
            </a:r>
          </a:p>
          <a:p>
            <a:r>
              <a:rPr lang="en-US" sz="2400" dirty="0">
                <a:latin typeface="Courier New" panose="02070309020205020404" pitchFamily="49" charset="0"/>
                <a:cs typeface="Courier New" panose="02070309020205020404" pitchFamily="49" charset="0"/>
              </a:rPr>
              <a:t>    fill(200,255,50);    ellipse(mouseX,mouseY,50,50);</a:t>
            </a:r>
          </a:p>
          <a:p>
            <a:endParaRPr lang="en-US" sz="2400" dirty="0">
              <a:latin typeface="Courier New" panose="02070309020205020404" pitchFamily="49" charset="0"/>
              <a:cs typeface="Courier New" panose="02070309020205020404" pitchFamily="49" charset="0"/>
            </a:endParaRPr>
          </a:p>
          <a:p>
            <a:r>
              <a:rPr lang="en-US" sz="2400" dirty="0">
                <a:latin typeface="Courier New" panose="02070309020205020404" pitchFamily="49" charset="0"/>
                <a:cs typeface="Courier New" panose="02070309020205020404" pitchFamily="49" charset="0"/>
              </a:rPr>
              <a:t>  }</a:t>
            </a:r>
          </a:p>
          <a:p>
            <a:r>
              <a:rPr lang="en-US" sz="2400" dirty="0">
                <a:latin typeface="Courier New" panose="02070309020205020404" pitchFamily="49" charset="0"/>
                <a:cs typeface="Courier New" panose="02070309020205020404" pitchFamily="49" charset="0"/>
              </a:rPr>
              <a:t>  else{</a:t>
            </a:r>
          </a:p>
          <a:p>
            <a:r>
              <a:rPr lang="en-US" sz="2400" dirty="0">
                <a:latin typeface="Courier New" panose="02070309020205020404" pitchFamily="49" charset="0"/>
                <a:cs typeface="Courier New" panose="02070309020205020404" pitchFamily="49" charset="0"/>
              </a:rPr>
              <a:t>    fill(50,255,200);</a:t>
            </a:r>
          </a:p>
          <a:p>
            <a:r>
              <a:rPr lang="en-US" sz="2400" dirty="0">
                <a:latin typeface="Courier New" panose="02070309020205020404" pitchFamily="49" charset="0"/>
                <a:cs typeface="Courier New" panose="02070309020205020404" pitchFamily="49" charset="0"/>
              </a:rPr>
              <a:t>  ellipse(mouseX,mouseY,</a:t>
            </a:r>
            <a:r>
              <a:rPr lang="en-US" sz="2400" b="1" dirty="0">
                <a:latin typeface="Courier New" panose="02070309020205020404" pitchFamily="49" charset="0"/>
                <a:cs typeface="Courier New" panose="02070309020205020404" pitchFamily="49" charset="0"/>
              </a:rPr>
              <a:t>2</a:t>
            </a:r>
            <a:r>
              <a:rPr lang="en-US" sz="2400" dirty="0">
                <a:latin typeface="Courier New" panose="02070309020205020404" pitchFamily="49" charset="0"/>
                <a:cs typeface="Courier New" panose="02070309020205020404" pitchFamily="49" charset="0"/>
              </a:rPr>
              <a:t>0,50);</a:t>
            </a:r>
          </a:p>
          <a:p>
            <a:r>
              <a:rPr lang="en-US" sz="2400" dirty="0">
                <a:latin typeface="Courier New" panose="02070309020205020404" pitchFamily="49" charset="0"/>
                <a:cs typeface="Courier New" panose="02070309020205020404" pitchFamily="49" charset="0"/>
              </a:rPr>
              <a:t>  }</a:t>
            </a:r>
          </a:p>
          <a:p>
            <a:r>
              <a:rPr lang="en-US" sz="2400" dirty="0">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272707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B46DB-5607-4A4A-A99C-96234DF29C31}"/>
              </a:ext>
            </a:extLst>
          </p:cNvPr>
          <p:cNvSpPr/>
          <p:nvPr/>
        </p:nvSpPr>
        <p:spPr>
          <a:xfrm>
            <a:off x="579120" y="1516993"/>
            <a:ext cx="6096000" cy="5262979"/>
          </a:xfrm>
          <a:prstGeom prst="rect">
            <a:avLst/>
          </a:prstGeom>
        </p:spPr>
        <p:txBody>
          <a:bodyPr>
            <a:spAutoFit/>
          </a:bodyPr>
          <a:lstStyle/>
          <a:p>
            <a:r>
              <a:rPr lang="en-US" sz="2400" dirty="0">
                <a:latin typeface="Courier New" panose="02070309020205020404" pitchFamily="49" charset="0"/>
                <a:cs typeface="Courier New" panose="02070309020205020404" pitchFamily="49" charset="0"/>
              </a:rPr>
              <a:t>void setup(){</a:t>
            </a:r>
          </a:p>
          <a:p>
            <a:r>
              <a:rPr lang="en-US" sz="2400" dirty="0">
                <a:latin typeface="Courier New" panose="02070309020205020404" pitchFamily="49" charset="0"/>
                <a:cs typeface="Courier New" panose="02070309020205020404" pitchFamily="49" charset="0"/>
              </a:rPr>
              <a:t>  size(400,400);</a:t>
            </a:r>
          </a:p>
          <a:p>
            <a:r>
              <a:rPr lang="en-US" sz="2400"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noFill</a:t>
            </a:r>
            <a:r>
              <a:rPr lang="en-US" sz="2400" b="1"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a:t>
            </a:r>
          </a:p>
          <a:p>
            <a:endParaRPr lang="en-US" sz="2400" dirty="0">
              <a:latin typeface="Courier New" panose="02070309020205020404" pitchFamily="49" charset="0"/>
              <a:cs typeface="Courier New" panose="02070309020205020404" pitchFamily="49" charset="0"/>
            </a:endParaRPr>
          </a:p>
          <a:p>
            <a:r>
              <a:rPr lang="en-US" sz="2400" dirty="0">
                <a:latin typeface="Courier New" panose="02070309020205020404" pitchFamily="49" charset="0"/>
                <a:cs typeface="Courier New" panose="02070309020205020404" pitchFamily="49" charset="0"/>
              </a:rPr>
              <a:t>void draw(){ </a:t>
            </a:r>
          </a:p>
          <a:p>
            <a:r>
              <a:rPr lang="en-US" sz="2400" dirty="0">
                <a:latin typeface="Courier New" panose="02070309020205020404" pitchFamily="49" charset="0"/>
                <a:cs typeface="Courier New" panose="02070309020205020404" pitchFamily="49" charset="0"/>
              </a:rPr>
              <a:t>  if(</a:t>
            </a:r>
            <a:r>
              <a:rPr lang="en-US" sz="2400" dirty="0" err="1">
                <a:latin typeface="Courier New" panose="02070309020205020404" pitchFamily="49" charset="0"/>
                <a:cs typeface="Courier New" panose="02070309020205020404" pitchFamily="49" charset="0"/>
              </a:rPr>
              <a:t>mouseX</a:t>
            </a:r>
            <a:r>
              <a:rPr lang="en-US" sz="2400" dirty="0">
                <a:latin typeface="Courier New" panose="02070309020205020404" pitchFamily="49" charset="0"/>
                <a:cs typeface="Courier New" panose="02070309020205020404" pitchFamily="49" charset="0"/>
              </a:rPr>
              <a:t>&gt;width/2){</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background</a:t>
            </a:r>
            <a:r>
              <a:rPr lang="en-US" sz="2400" dirty="0">
                <a:latin typeface="Courier New" panose="02070309020205020404" pitchFamily="49" charset="0"/>
                <a:cs typeface="Courier New" panose="02070309020205020404" pitchFamily="49" charset="0"/>
              </a:rPr>
              <a:t>(200,255,50); </a:t>
            </a:r>
          </a:p>
          <a:p>
            <a:r>
              <a:rPr lang="en-US" sz="2400" dirty="0">
                <a:latin typeface="Courier New" panose="02070309020205020404" pitchFamily="49" charset="0"/>
                <a:cs typeface="Courier New" panose="02070309020205020404" pitchFamily="49" charset="0"/>
              </a:rPr>
              <a:t>  }</a:t>
            </a:r>
          </a:p>
          <a:p>
            <a:r>
              <a:rPr lang="en-US" sz="2400" dirty="0">
                <a:latin typeface="Courier New" panose="02070309020205020404" pitchFamily="49" charset="0"/>
                <a:cs typeface="Courier New" panose="02070309020205020404" pitchFamily="49" charset="0"/>
              </a:rPr>
              <a:t>  else{</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background</a:t>
            </a:r>
            <a:r>
              <a:rPr lang="en-US" sz="2400" dirty="0">
                <a:latin typeface="Courier New" panose="02070309020205020404" pitchFamily="49" charset="0"/>
                <a:cs typeface="Courier New" panose="02070309020205020404" pitchFamily="49" charset="0"/>
              </a:rPr>
              <a:t>(50,255,200);</a:t>
            </a:r>
          </a:p>
          <a:p>
            <a:r>
              <a:rPr lang="en-US" sz="2400" dirty="0">
                <a:latin typeface="Courier New" panose="02070309020205020404" pitchFamily="49" charset="0"/>
                <a:cs typeface="Courier New" panose="02070309020205020404" pitchFamily="49" charset="0"/>
              </a:rPr>
              <a:t>  }</a:t>
            </a:r>
          </a:p>
          <a:p>
            <a:r>
              <a:rPr lang="en-US" sz="2400" dirty="0">
                <a:latin typeface="Courier New" panose="02070309020205020404" pitchFamily="49" charset="0"/>
                <a:cs typeface="Courier New" panose="02070309020205020404" pitchFamily="49" charset="0"/>
              </a:rPr>
              <a:t> ellipse(mouseX,mouseY,20,50);</a:t>
            </a:r>
          </a:p>
          <a:p>
            <a:r>
              <a:rPr lang="en-US" sz="2400" dirty="0">
                <a:latin typeface="Courier New" panose="02070309020205020404" pitchFamily="49" charset="0"/>
                <a:cs typeface="Courier New" panose="02070309020205020404" pitchFamily="49" charset="0"/>
              </a:rPr>
              <a:t>}</a:t>
            </a:r>
          </a:p>
        </p:txBody>
      </p:sp>
      <p:sp>
        <p:nvSpPr>
          <p:cNvPr id="3" name="TextBox 2">
            <a:extLst>
              <a:ext uri="{FF2B5EF4-FFF2-40B4-BE49-F238E27FC236}">
                <a16:creationId xmlns:a16="http://schemas.microsoft.com/office/drawing/2014/main" id="{097D6223-36EF-2E45-A681-A0F5FCACEAF8}"/>
              </a:ext>
            </a:extLst>
          </p:cNvPr>
          <p:cNvSpPr txBox="1"/>
          <p:nvPr/>
        </p:nvSpPr>
        <p:spPr>
          <a:xfrm>
            <a:off x="6675120" y="1682496"/>
            <a:ext cx="5266944" cy="4708981"/>
          </a:xfrm>
          <a:prstGeom prst="rect">
            <a:avLst/>
          </a:prstGeom>
          <a:noFill/>
        </p:spPr>
        <p:txBody>
          <a:bodyPr wrap="square" rtlCol="0">
            <a:spAutoFit/>
          </a:bodyPr>
          <a:lstStyle/>
          <a:p>
            <a:r>
              <a:rPr lang="en-US" sz="2000" dirty="0">
                <a:latin typeface="Courier New" panose="02070309020205020404" pitchFamily="49" charset="0"/>
                <a:cs typeface="Courier New" panose="02070309020205020404" pitchFamily="49" charset="0"/>
              </a:rPr>
              <a:t>void setup(){</a:t>
            </a:r>
          </a:p>
          <a:p>
            <a:r>
              <a:rPr lang="en-US" sz="2000" dirty="0">
                <a:latin typeface="Courier New" panose="02070309020205020404" pitchFamily="49" charset="0"/>
                <a:cs typeface="Courier New" panose="02070309020205020404" pitchFamily="49" charset="0"/>
              </a:rPr>
              <a:t>  size(400,400);</a:t>
            </a:r>
          </a:p>
          <a:p>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noFill</a:t>
            </a:r>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a:t>
            </a:r>
          </a:p>
          <a:p>
            <a:endParaRPr lang="en-US" sz="2000" dirty="0">
              <a:latin typeface="Courier New" panose="02070309020205020404" pitchFamily="49" charset="0"/>
              <a:cs typeface="Courier New" panose="02070309020205020404" pitchFamily="49" charset="0"/>
            </a:endParaRPr>
          </a:p>
          <a:p>
            <a:r>
              <a:rPr lang="en-US" sz="2000" dirty="0">
                <a:latin typeface="Courier New" panose="02070309020205020404" pitchFamily="49" charset="0"/>
                <a:cs typeface="Courier New" panose="02070309020205020404" pitchFamily="49" charset="0"/>
              </a:rPr>
              <a:t>void draw(){ </a:t>
            </a:r>
          </a:p>
          <a:p>
            <a:r>
              <a:rPr lang="en-US" sz="2000" dirty="0">
                <a:latin typeface="Courier New" panose="02070309020205020404" pitchFamily="49" charset="0"/>
                <a:cs typeface="Courier New" panose="02070309020205020404" pitchFamily="49" charset="0"/>
              </a:rPr>
              <a:t>  if(</a:t>
            </a:r>
            <a:r>
              <a:rPr lang="en-US" sz="2000" dirty="0" err="1">
                <a:latin typeface="Courier New" panose="02070309020205020404" pitchFamily="49" charset="0"/>
                <a:cs typeface="Courier New" panose="02070309020205020404" pitchFamily="49" charset="0"/>
              </a:rPr>
              <a:t>mouseX</a:t>
            </a:r>
            <a:r>
              <a:rPr lang="en-US" sz="2000" dirty="0">
                <a:latin typeface="Courier New" panose="02070309020205020404" pitchFamily="49" charset="0"/>
                <a:cs typeface="Courier New" panose="02070309020205020404" pitchFamily="49" charset="0"/>
              </a:rPr>
              <a:t>&gt;width/2){</a:t>
            </a:r>
          </a:p>
          <a:p>
            <a:r>
              <a:rPr lang="en-US" sz="2000"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background(</a:t>
            </a:r>
            <a:r>
              <a:rPr lang="en-US" b="1" dirty="0">
                <a:latin typeface="Courier New" panose="02070309020205020404" pitchFamily="49" charset="0"/>
                <a:cs typeface="Courier New" panose="02070309020205020404" pitchFamily="49" charset="0"/>
              </a:rPr>
              <a:t>mouseX-200</a:t>
            </a:r>
            <a:r>
              <a:rPr lang="en-US" dirty="0">
                <a:latin typeface="Courier New" panose="02070309020205020404" pitchFamily="49" charset="0"/>
                <a:cs typeface="Courier New" panose="02070309020205020404" pitchFamily="49" charset="0"/>
              </a:rPr>
              <a:t>,255,50); </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else{</a:t>
            </a:r>
          </a:p>
          <a:p>
            <a:r>
              <a:rPr lang="en-US" sz="2000" dirty="0">
                <a:latin typeface="Courier New" panose="02070309020205020404" pitchFamily="49" charset="0"/>
                <a:cs typeface="Courier New" panose="02070309020205020404" pitchFamily="49" charset="0"/>
              </a:rPr>
              <a:t>    background(</a:t>
            </a:r>
            <a:r>
              <a:rPr lang="en-US" sz="2000" b="1" dirty="0">
                <a:latin typeface="Courier New" panose="02070309020205020404" pitchFamily="49" charset="0"/>
                <a:cs typeface="Courier New" panose="02070309020205020404" pitchFamily="49" charset="0"/>
              </a:rPr>
              <a:t>mouseY</a:t>
            </a:r>
            <a:r>
              <a:rPr lang="en-US" sz="2000" dirty="0">
                <a:latin typeface="Courier New" panose="02070309020205020404" pitchFamily="49" charset="0"/>
                <a:cs typeface="Courier New" panose="02070309020205020404" pitchFamily="49" charset="0"/>
              </a:rPr>
              <a:t>,255,200);</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ellipse(mouseX,mouseY,20,50);</a:t>
            </a:r>
          </a:p>
          <a:p>
            <a:r>
              <a:rPr lang="en-US" sz="2000" b="1" dirty="0">
                <a:latin typeface="Courier New" panose="02070309020205020404" pitchFamily="49" charset="0"/>
                <a:cs typeface="Courier New" panose="02070309020205020404" pitchFamily="49" charset="0"/>
              </a:rPr>
              <a:t> //ellipse(mouseY,mouseX,50,20);</a:t>
            </a:r>
          </a:p>
          <a:p>
            <a:r>
              <a:rPr lang="en-US" sz="20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130447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99562F-D351-7844-8EFA-BB8EED11AD39}"/>
              </a:ext>
            </a:extLst>
          </p:cNvPr>
          <p:cNvSpPr txBox="1"/>
          <p:nvPr/>
        </p:nvSpPr>
        <p:spPr>
          <a:xfrm>
            <a:off x="1828800" y="1444752"/>
            <a:ext cx="8869680" cy="5632311"/>
          </a:xfrm>
          <a:prstGeom prst="rect">
            <a:avLst/>
          </a:prstGeom>
          <a:noFill/>
        </p:spPr>
        <p:txBody>
          <a:bodyPr wrap="square" rtlCol="0">
            <a:spAutoFit/>
          </a:bodyPr>
          <a:lstStyle/>
          <a:p>
            <a:r>
              <a:rPr lang="en-US" sz="2400" dirty="0">
                <a:latin typeface="Courier New" panose="02070309020205020404" pitchFamily="49" charset="0"/>
                <a:cs typeface="Courier New" panose="02070309020205020404" pitchFamily="49" charset="0"/>
              </a:rPr>
              <a:t>if(</a:t>
            </a:r>
            <a:r>
              <a:rPr lang="en-US" sz="2400" dirty="0" err="1">
                <a:latin typeface="Courier New" panose="02070309020205020404" pitchFamily="49" charset="0"/>
                <a:cs typeface="Courier New" panose="02070309020205020404" pitchFamily="49" charset="0"/>
              </a:rPr>
              <a:t>mouseX</a:t>
            </a:r>
            <a:r>
              <a:rPr lang="en-US" sz="2400" dirty="0">
                <a:latin typeface="Courier New" panose="02070309020205020404" pitchFamily="49" charset="0"/>
                <a:cs typeface="Courier New" panose="02070309020205020404" pitchFamily="49" charset="0"/>
              </a:rPr>
              <a:t>&gt;width/2){then run these instructions}</a:t>
            </a:r>
          </a:p>
          <a:p>
            <a:r>
              <a:rPr lang="en-US" sz="2400" dirty="0">
                <a:latin typeface="Courier New" panose="02070309020205020404" pitchFamily="49" charset="0"/>
                <a:cs typeface="Courier New" panose="02070309020205020404" pitchFamily="49" charset="0"/>
              </a:rPr>
              <a:t>if(</a:t>
            </a:r>
            <a:r>
              <a:rPr lang="en-US" sz="2400" dirty="0" err="1">
                <a:latin typeface="Courier New" panose="02070309020205020404" pitchFamily="49" charset="0"/>
                <a:cs typeface="Courier New" panose="02070309020205020404" pitchFamily="49" charset="0"/>
              </a:rPr>
              <a:t>mouseY</a:t>
            </a:r>
            <a:r>
              <a:rPr lang="en-US" sz="2400" dirty="0">
                <a:latin typeface="Courier New" panose="02070309020205020404" pitchFamily="49" charset="0"/>
                <a:cs typeface="Courier New" panose="02070309020205020404" pitchFamily="49" charset="0"/>
              </a:rPr>
              <a:t>&lt;=50)</a:t>
            </a:r>
          </a:p>
          <a:p>
            <a:r>
              <a:rPr lang="en-US" sz="2400" dirty="0">
                <a:latin typeface="Courier New" panose="02070309020205020404" pitchFamily="49" charset="0"/>
                <a:cs typeface="Courier New" panose="02070309020205020404" pitchFamily="49" charset="0"/>
              </a:rPr>
              <a:t>float rand=random(7);</a:t>
            </a:r>
          </a:p>
          <a:p>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 x =</a:t>
            </a:r>
            <a:r>
              <a:rPr lang="en-US" sz="2400" dirty="0" err="1">
                <a:latin typeface="Courier New" panose="02070309020205020404" pitchFamily="49" charset="0"/>
                <a:cs typeface="Courier New" panose="02070309020205020404" pitchFamily="49" charset="0"/>
              </a:rPr>
              <a:t>int</a:t>
            </a:r>
            <a:r>
              <a:rPr lang="en-US" sz="2400" dirty="0">
                <a:latin typeface="Courier New" panose="02070309020205020404" pitchFamily="49" charset="0"/>
                <a:cs typeface="Courier New" panose="02070309020205020404" pitchFamily="49" charset="0"/>
              </a:rPr>
              <a:t>(rand);</a:t>
            </a:r>
          </a:p>
          <a:p>
            <a:r>
              <a:rPr lang="en-US" sz="2400" dirty="0">
                <a:latin typeface="Courier New" panose="02070309020205020404" pitchFamily="49" charset="0"/>
                <a:cs typeface="Courier New" panose="02070309020205020404" pitchFamily="49" charset="0"/>
              </a:rPr>
              <a:t>if(rand==3)…if(rand!=3)…if(rand&gt;=5)</a:t>
            </a:r>
          </a:p>
          <a:p>
            <a:r>
              <a:rPr lang="en-US" sz="2400" dirty="0">
                <a:cs typeface="Courier New" panose="02070309020205020404" pitchFamily="49" charset="0"/>
              </a:rPr>
              <a:t>things I want to check:</a:t>
            </a:r>
          </a:p>
          <a:p>
            <a:r>
              <a:rPr lang="en-US" sz="2400" dirty="0">
                <a:latin typeface="Courier New" panose="02070309020205020404" pitchFamily="49" charset="0"/>
                <a:cs typeface="Courier New" panose="02070309020205020404" pitchFamily="49" charset="0"/>
              </a:rPr>
              <a:t>if (this is an even number)</a:t>
            </a:r>
          </a:p>
          <a:p>
            <a:r>
              <a:rPr lang="en-US" sz="2400" dirty="0">
                <a:latin typeface="Courier New" panose="02070309020205020404" pitchFamily="49" charset="0"/>
                <a:cs typeface="Courier New" panose="02070309020205020404" pitchFamily="49" charset="0"/>
              </a:rPr>
              <a:t>if (this circle overlaps with that circle)</a:t>
            </a:r>
          </a:p>
          <a:p>
            <a:r>
              <a:rPr lang="en-US" sz="2400" dirty="0">
                <a:latin typeface="Courier New" panose="02070309020205020404" pitchFamily="49" charset="0"/>
                <a:cs typeface="Courier New" panose="02070309020205020404" pitchFamily="49" charset="0"/>
              </a:rPr>
              <a:t>if (this block collides with that one)</a:t>
            </a:r>
          </a:p>
          <a:p>
            <a:r>
              <a:rPr lang="en-US" sz="2400" dirty="0">
                <a:latin typeface="Courier New" panose="02070309020205020404" pitchFamily="49" charset="0"/>
                <a:cs typeface="Courier New" panose="02070309020205020404" pitchFamily="49" charset="0"/>
              </a:rPr>
              <a:t>if (the circle has hit the edge)</a:t>
            </a:r>
          </a:p>
          <a:p>
            <a:r>
              <a:rPr lang="en-US" sz="2400" dirty="0">
                <a:latin typeface="Courier New" panose="02070309020205020404" pitchFamily="49" charset="0"/>
                <a:cs typeface="Courier New" panose="02070309020205020404" pitchFamily="49" charset="0"/>
              </a:rPr>
              <a:t>if (the circle has disappeared off the edge)</a:t>
            </a:r>
          </a:p>
          <a:p>
            <a:r>
              <a:rPr lang="en-US" sz="2400" dirty="0">
                <a:latin typeface="Courier New" panose="02070309020205020404" pitchFamily="49" charset="0"/>
                <a:cs typeface="Courier New" panose="02070309020205020404" pitchFamily="49" charset="0"/>
              </a:rPr>
              <a:t>if (I press UP/DOWN etc. .mouse..)</a:t>
            </a:r>
          </a:p>
          <a:p>
            <a:r>
              <a:rPr lang="en-US" sz="2400" dirty="0">
                <a:cs typeface="Courier New" panose="02070309020205020404" pitchFamily="49" charset="0"/>
              </a:rPr>
              <a:t>what might your students want to do</a:t>
            </a:r>
          </a:p>
          <a:p>
            <a:endParaRPr lang="en-US" sz="2400" dirty="0">
              <a:latin typeface="Courier New" panose="02070309020205020404" pitchFamily="49" charset="0"/>
              <a:cs typeface="Courier New" panose="02070309020205020404" pitchFamily="49" charset="0"/>
            </a:endParaRPr>
          </a:p>
          <a:p>
            <a:endParaRPr lang="en-US" sz="2400" dirty="0"/>
          </a:p>
        </p:txBody>
      </p:sp>
    </p:spTree>
    <p:extLst>
      <p:ext uri="{BB962C8B-B14F-4D97-AF65-F5344CB8AC3E}">
        <p14:creationId xmlns:p14="http://schemas.microsoft.com/office/powerpoint/2010/main" val="2309478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9B6173-F95C-D845-B6FD-71246A9BAB09}"/>
              </a:ext>
            </a:extLst>
          </p:cNvPr>
          <p:cNvSpPr txBox="1"/>
          <p:nvPr/>
        </p:nvSpPr>
        <p:spPr>
          <a:xfrm>
            <a:off x="2011680" y="1006233"/>
            <a:ext cx="9034272" cy="6186309"/>
          </a:xfrm>
          <a:prstGeom prst="rect">
            <a:avLst/>
          </a:prstGeom>
          <a:noFill/>
        </p:spPr>
        <p:txBody>
          <a:bodyPr wrap="square" rtlCol="0">
            <a:spAutoFit/>
          </a:bodyPr>
          <a:lstStyle/>
          <a:p>
            <a:r>
              <a:rPr lang="en-US" sz="2000" dirty="0" err="1">
                <a:latin typeface="Courier New" panose="02070309020205020404" pitchFamily="49" charset="0"/>
                <a:cs typeface="Courier New" panose="02070309020205020404" pitchFamily="49" charset="0"/>
              </a:rPr>
              <a:t>int</a:t>
            </a:r>
            <a:r>
              <a:rPr lang="en-US" sz="2000" dirty="0">
                <a:latin typeface="Courier New" panose="02070309020205020404" pitchFamily="49" charset="0"/>
                <a:cs typeface="Courier New" panose="02070309020205020404" pitchFamily="49" charset="0"/>
              </a:rPr>
              <a:t> d;</a:t>
            </a:r>
          </a:p>
          <a:p>
            <a:endParaRPr lang="en-US" sz="2000" dirty="0">
              <a:latin typeface="Courier New" panose="02070309020205020404" pitchFamily="49" charset="0"/>
              <a:cs typeface="Courier New" panose="02070309020205020404" pitchFamily="49" charset="0"/>
            </a:endParaRPr>
          </a:p>
          <a:p>
            <a:r>
              <a:rPr lang="en-US" sz="2000" dirty="0">
                <a:latin typeface="Courier New" panose="02070309020205020404" pitchFamily="49" charset="0"/>
                <a:cs typeface="Courier New" panose="02070309020205020404" pitchFamily="49" charset="0"/>
              </a:rPr>
              <a:t>void setup () {</a:t>
            </a:r>
          </a:p>
          <a:p>
            <a:r>
              <a:rPr lang="en-US" sz="2000" dirty="0">
                <a:latin typeface="Courier New" panose="02070309020205020404" pitchFamily="49" charset="0"/>
                <a:cs typeface="Courier New" panose="02070309020205020404" pitchFamily="49" charset="0"/>
              </a:rPr>
              <a:t>  size(400, 400);</a:t>
            </a:r>
          </a:p>
          <a:p>
            <a:r>
              <a:rPr lang="en-US" sz="2000" dirty="0">
                <a:latin typeface="Courier New" panose="02070309020205020404" pitchFamily="49" charset="0"/>
                <a:cs typeface="Courier New" panose="02070309020205020404" pitchFamily="49" charset="0"/>
              </a:rPr>
              <a:t>  background(255, 200, 200);</a:t>
            </a:r>
          </a:p>
          <a:p>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rectMode</a:t>
            </a:r>
            <a:r>
              <a:rPr lang="en-US" sz="2000" dirty="0">
                <a:latin typeface="Courier New" panose="02070309020205020404" pitchFamily="49" charset="0"/>
                <a:cs typeface="Courier New" panose="02070309020205020404" pitchFamily="49" charset="0"/>
              </a:rPr>
              <a:t>(CENTER);</a:t>
            </a:r>
          </a:p>
          <a:p>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noFill</a:t>
            </a:r>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d=50;</a:t>
            </a:r>
          </a:p>
          <a:p>
            <a:r>
              <a:rPr lang="en-US" sz="2000" dirty="0">
                <a:latin typeface="Courier New" panose="02070309020205020404" pitchFamily="49" charset="0"/>
                <a:cs typeface="Courier New" panose="02070309020205020404" pitchFamily="49" charset="0"/>
              </a:rPr>
              <a:t>}</a:t>
            </a:r>
          </a:p>
          <a:p>
            <a:endParaRPr lang="en-US" sz="2000" dirty="0">
              <a:latin typeface="Courier New" panose="02070309020205020404" pitchFamily="49" charset="0"/>
              <a:cs typeface="Courier New" panose="02070309020205020404" pitchFamily="49" charset="0"/>
            </a:endParaRPr>
          </a:p>
          <a:p>
            <a:r>
              <a:rPr lang="en-US" sz="2000" dirty="0">
                <a:latin typeface="Courier New" panose="02070309020205020404" pitchFamily="49" charset="0"/>
                <a:cs typeface="Courier New" panose="02070309020205020404" pitchFamily="49" charset="0"/>
              </a:rPr>
              <a:t>void draw() {</a:t>
            </a:r>
          </a:p>
          <a:p>
            <a:r>
              <a:rPr lang="en-US" sz="2000" b="1" dirty="0">
                <a:latin typeface="Courier New" panose="02070309020205020404" pitchFamily="49" charset="0"/>
                <a:cs typeface="Courier New" panose="02070309020205020404" pitchFamily="49" charset="0"/>
              </a:rPr>
              <a:t>  if (</a:t>
            </a:r>
            <a:r>
              <a:rPr lang="en-US" sz="2000" b="1" dirty="0" err="1">
                <a:latin typeface="Courier New" panose="02070309020205020404" pitchFamily="49" charset="0"/>
                <a:cs typeface="Courier New" panose="02070309020205020404" pitchFamily="49" charset="0"/>
              </a:rPr>
              <a:t>keyPressed</a:t>
            </a:r>
            <a:r>
              <a:rPr lang="en-US" sz="2000" b="1" dirty="0">
                <a:latin typeface="Courier New" panose="02070309020205020404" pitchFamily="49" charset="0"/>
                <a:cs typeface="Courier New" panose="02070309020205020404" pitchFamily="49" charset="0"/>
              </a:rPr>
              <a:t>) {</a:t>
            </a:r>
          </a:p>
          <a:p>
            <a:r>
              <a:rPr lang="en-US" sz="2000" b="1" dirty="0">
                <a:latin typeface="Courier New" panose="02070309020205020404" pitchFamily="49" charset="0"/>
                <a:cs typeface="Courier New" panose="02070309020205020404" pitchFamily="49" charset="0"/>
              </a:rPr>
              <a:t>    if (key=='e') {</a:t>
            </a:r>
          </a:p>
          <a:p>
            <a:r>
              <a:rPr lang="en-US" sz="2000" dirty="0">
                <a:latin typeface="Courier New" panose="02070309020205020404" pitchFamily="49" charset="0"/>
                <a:cs typeface="Courier New" panose="02070309020205020404" pitchFamily="49" charset="0"/>
              </a:rPr>
              <a:t>      ellipse(</a:t>
            </a:r>
            <a:r>
              <a:rPr lang="en-US" sz="2000" dirty="0" err="1">
                <a:latin typeface="Courier New" panose="02070309020205020404" pitchFamily="49" charset="0"/>
                <a:cs typeface="Courier New" panose="02070309020205020404" pitchFamily="49" charset="0"/>
              </a:rPr>
              <a:t>mouseX</a:t>
            </a: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mouseY</a:t>
            </a:r>
            <a:r>
              <a:rPr lang="en-US" sz="2000" dirty="0">
                <a:latin typeface="Courier New" panose="02070309020205020404" pitchFamily="49" charset="0"/>
                <a:cs typeface="Courier New" panose="02070309020205020404" pitchFamily="49" charset="0"/>
              </a:rPr>
              <a:t>, d, d);</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a:t>
            </a:r>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else if (key=='r') {</a:t>
            </a:r>
          </a:p>
          <a:p>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rect</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mouseX</a:t>
            </a: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mouseY</a:t>
            </a:r>
            <a:r>
              <a:rPr lang="en-US" sz="2000" dirty="0">
                <a:latin typeface="Courier New" panose="02070309020205020404" pitchFamily="49" charset="0"/>
                <a:cs typeface="Courier New" panose="02070309020205020404" pitchFamily="49" charset="0"/>
              </a:rPr>
              <a:t>, d, d);</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a:t>
            </a:r>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else if (key=='s') {</a:t>
            </a:r>
          </a:p>
          <a:p>
            <a:r>
              <a:rPr lang="en-US" sz="2000" dirty="0">
                <a:latin typeface="Courier New" panose="02070309020205020404" pitchFamily="49" charset="0"/>
                <a:cs typeface="Courier New" panose="02070309020205020404" pitchFamily="49" charset="0"/>
              </a:rPr>
              <a:t>      arc(</a:t>
            </a:r>
            <a:r>
              <a:rPr lang="en-US" sz="2000" dirty="0" err="1">
                <a:latin typeface="Courier New" panose="02070309020205020404" pitchFamily="49" charset="0"/>
                <a:cs typeface="Courier New" panose="02070309020205020404" pitchFamily="49" charset="0"/>
              </a:rPr>
              <a:t>mouseX</a:t>
            </a: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mouseY</a:t>
            </a:r>
            <a:r>
              <a:rPr lang="en-US" sz="2000" dirty="0">
                <a:latin typeface="Courier New" panose="02070309020205020404" pitchFamily="49" charset="0"/>
                <a:cs typeface="Courier New" panose="02070309020205020404" pitchFamily="49" charset="0"/>
              </a:rPr>
              <a:t>, d, d, 0, PI);</a:t>
            </a:r>
          </a:p>
          <a:p>
            <a:r>
              <a:rPr lang="en-US" sz="2000" dirty="0">
                <a:latin typeface="Courier New" panose="02070309020205020404" pitchFamily="49" charset="0"/>
                <a:cs typeface="Courier New" panose="02070309020205020404" pitchFamily="49" charset="0"/>
              </a:rPr>
              <a:t>    }}}</a:t>
            </a:r>
          </a:p>
          <a:p>
            <a:endParaRPr lang="en-US" dirty="0"/>
          </a:p>
        </p:txBody>
      </p:sp>
    </p:spTree>
    <p:extLst>
      <p:ext uri="{BB962C8B-B14F-4D97-AF65-F5344CB8AC3E}">
        <p14:creationId xmlns:p14="http://schemas.microsoft.com/office/powerpoint/2010/main" val="2385770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CFD3FF-97A4-024D-97F2-A0437410FBA8}"/>
              </a:ext>
            </a:extLst>
          </p:cNvPr>
          <p:cNvSpPr txBox="1"/>
          <p:nvPr/>
        </p:nvSpPr>
        <p:spPr>
          <a:xfrm>
            <a:off x="946484" y="1715911"/>
            <a:ext cx="10363199" cy="2308324"/>
          </a:xfrm>
          <a:prstGeom prst="rect">
            <a:avLst/>
          </a:prstGeom>
          <a:noFill/>
        </p:spPr>
        <p:txBody>
          <a:bodyPr wrap="square" rtlCol="0">
            <a:spAutoFit/>
          </a:bodyPr>
          <a:lstStyle/>
          <a:p>
            <a:pPr algn="ctr"/>
            <a:r>
              <a:rPr lang="en-US" sz="3200" b="1" dirty="0"/>
              <a:t>Concept#3: while command</a:t>
            </a:r>
          </a:p>
          <a:p>
            <a:r>
              <a:rPr lang="en-US" sz="2800" b="1" dirty="0"/>
              <a:t>Concept</a:t>
            </a:r>
            <a:r>
              <a:rPr lang="en-US" sz="2800" dirty="0"/>
              <a:t>: </a:t>
            </a:r>
          </a:p>
          <a:p>
            <a:r>
              <a:rPr lang="en-US" sz="2800" b="1" dirty="0"/>
              <a:t>while</a:t>
            </a:r>
            <a:r>
              <a:rPr lang="en-US" sz="2800" dirty="0"/>
              <a:t> (the condition in the brackets is true) THEN execute the code in the following block </a:t>
            </a:r>
          </a:p>
          <a:p>
            <a:r>
              <a:rPr lang="en-US" sz="2800" dirty="0"/>
              <a:t>RISK: this loop might never terminate! Need to modify</a:t>
            </a:r>
          </a:p>
        </p:txBody>
      </p:sp>
    </p:spTree>
    <p:extLst>
      <p:ext uri="{BB962C8B-B14F-4D97-AF65-F5344CB8AC3E}">
        <p14:creationId xmlns:p14="http://schemas.microsoft.com/office/powerpoint/2010/main" val="1178318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E41561-738A-6F4E-B902-77A54B16E838}"/>
              </a:ext>
            </a:extLst>
          </p:cNvPr>
          <p:cNvSpPr txBox="1"/>
          <p:nvPr/>
        </p:nvSpPr>
        <p:spPr>
          <a:xfrm>
            <a:off x="1463040" y="1481328"/>
            <a:ext cx="9582912" cy="4616648"/>
          </a:xfrm>
          <a:prstGeom prst="rect">
            <a:avLst/>
          </a:prstGeom>
          <a:noFill/>
        </p:spPr>
        <p:txBody>
          <a:bodyPr wrap="square" rtlCol="0">
            <a:spAutoFit/>
          </a:bodyPr>
          <a:lstStyle/>
          <a:p>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w;</a:t>
            </a:r>
          </a:p>
          <a:p>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x;</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void setup(){</a:t>
            </a:r>
          </a:p>
          <a:p>
            <a:r>
              <a:rPr lang="en-US" dirty="0">
                <a:latin typeface="Courier New" panose="02070309020205020404" pitchFamily="49" charset="0"/>
                <a:cs typeface="Courier New" panose="02070309020205020404" pitchFamily="49" charset="0"/>
              </a:rPr>
              <a:t>  size(600,400);</a:t>
            </a:r>
          </a:p>
          <a:p>
            <a:r>
              <a:rPr lang="en-US" dirty="0">
                <a:latin typeface="Courier New" panose="02070309020205020404" pitchFamily="49" charset="0"/>
                <a:cs typeface="Courier New" panose="02070309020205020404" pitchFamily="49" charset="0"/>
              </a:rPr>
              <a:t>  w=20;</a:t>
            </a:r>
          </a:p>
          <a:p>
            <a:r>
              <a:rPr lang="en-US" dirty="0">
                <a:latin typeface="Courier New" panose="02070309020205020404" pitchFamily="49" charset="0"/>
                <a:cs typeface="Courier New" panose="02070309020205020404" pitchFamily="49" charset="0"/>
              </a:rPr>
              <a:t>  x=0;</a:t>
            </a:r>
          </a:p>
          <a:p>
            <a:r>
              <a:rPr lang="en-US" dirty="0">
                <a:latin typeface="Courier New" panose="02070309020205020404" pitchFamily="49" charset="0"/>
                <a:cs typeface="Courier New" panose="02070309020205020404" pitchFamily="49" charset="0"/>
              </a:rPr>
              <a:t>}</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void draw(){</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while(x&lt;width){</a:t>
            </a:r>
          </a:p>
          <a:p>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rect</a:t>
            </a:r>
            <a:r>
              <a:rPr lang="en-US" sz="2400" dirty="0">
                <a:latin typeface="Courier New" panose="02070309020205020404" pitchFamily="49" charset="0"/>
                <a:cs typeface="Courier New" panose="02070309020205020404" pitchFamily="49" charset="0"/>
              </a:rPr>
              <a:t>(x,0,w,height);</a:t>
            </a:r>
          </a:p>
          <a:p>
            <a:r>
              <a:rPr lang="en-US" sz="2400" dirty="0">
                <a:latin typeface="Courier New" panose="02070309020205020404" pitchFamily="49" charset="0"/>
                <a:cs typeface="Courier New" panose="02070309020205020404" pitchFamily="49" charset="0"/>
              </a:rPr>
              <a:t>    x=</a:t>
            </a:r>
            <a:r>
              <a:rPr lang="en-US" sz="2400" dirty="0" err="1">
                <a:latin typeface="Courier New" panose="02070309020205020404" pitchFamily="49" charset="0"/>
                <a:cs typeface="Courier New" panose="02070309020205020404" pitchFamily="49" charset="0"/>
              </a:rPr>
              <a:t>x+w</a:t>
            </a:r>
            <a:r>
              <a:rPr lang="en-US" sz="2400"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602581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7246</TotalTime>
  <Words>2793</Words>
  <Application>Microsoft Macintosh PowerPoint</Application>
  <PresentationFormat>Widescreen</PresentationFormat>
  <Paragraphs>434</Paragraphs>
  <Slides>32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King's College London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Karen Shoop</cp:lastModifiedBy>
  <cp:revision>328</cp:revision>
  <cp:lastPrinted>2019-06-27T16:21:30Z</cp:lastPrinted>
  <dcterms:created xsi:type="dcterms:W3CDTF">2016-10-31T22:10:00Z</dcterms:created>
  <dcterms:modified xsi:type="dcterms:W3CDTF">2019-10-31T10:32:04Z</dcterms:modified>
</cp:coreProperties>
</file>