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handoutMasterIdLst>
    <p:handoutMasterId r:id="rId6"/>
  </p:handoutMasterIdLst>
  <p:sldIdLst>
    <p:sldId id="306" r:id="rId2"/>
    <p:sldId id="522" r:id="rId3"/>
    <p:sldId id="525" r:id="rId4"/>
  </p:sldIdLst>
  <p:sldSz cx="12192000" cy="6858000"/>
  <p:notesSz cx="9926638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548D"/>
    <a:srgbClr val="FFFFFF"/>
    <a:srgbClr val="9FE8FF"/>
    <a:srgbClr val="5B9BD5"/>
    <a:srgbClr val="283098"/>
    <a:srgbClr val="D81F7C"/>
    <a:srgbClr val="2E75B6"/>
    <a:srgbClr val="6698C0"/>
    <a:srgbClr val="C7ECF2"/>
    <a:srgbClr val="E2F0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3" autoAdjust="0"/>
    <p:restoredTop sz="86401" autoAdjust="0"/>
  </p:normalViewPr>
  <p:slideViewPr>
    <p:cSldViewPr snapToGrid="0">
      <p:cViewPr varScale="1">
        <p:scale>
          <a:sx n="97" d="100"/>
          <a:sy n="97" d="100"/>
        </p:scale>
        <p:origin x="96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8" d="100"/>
          <a:sy n="78" d="100"/>
        </p:scale>
        <p:origin x="397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4301839" cy="340569"/>
          </a:xfrm>
          <a:prstGeom prst="rect">
            <a:avLst/>
          </a:prstGeom>
        </p:spPr>
        <p:txBody>
          <a:bodyPr vert="horz" lIns="88215" tIns="44107" rIns="88215" bIns="44107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2582" y="2"/>
            <a:ext cx="4301839" cy="340569"/>
          </a:xfrm>
          <a:prstGeom prst="rect">
            <a:avLst/>
          </a:prstGeom>
        </p:spPr>
        <p:txBody>
          <a:bodyPr vert="horz" lIns="88215" tIns="44107" rIns="88215" bIns="44107" rtlCol="0"/>
          <a:lstStyle>
            <a:lvl1pPr algn="r">
              <a:defRPr sz="1200"/>
            </a:lvl1pPr>
          </a:lstStyle>
          <a:p>
            <a:fld id="{603AF236-80D9-4A8C-B7AC-16106669AB7F}" type="datetimeFigureOut">
              <a:rPr lang="en-GB" smtClean="0"/>
              <a:t>03/10/2019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457107"/>
            <a:ext cx="4301839" cy="340569"/>
          </a:xfrm>
          <a:prstGeom prst="rect">
            <a:avLst/>
          </a:prstGeom>
        </p:spPr>
        <p:txBody>
          <a:bodyPr vert="horz" lIns="88215" tIns="44107" rIns="88215" bIns="44107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2582" y="6457107"/>
            <a:ext cx="4301839" cy="340569"/>
          </a:xfrm>
          <a:prstGeom prst="rect">
            <a:avLst/>
          </a:prstGeom>
        </p:spPr>
        <p:txBody>
          <a:bodyPr vert="horz" lIns="88215" tIns="44107" rIns="88215" bIns="44107" rtlCol="0" anchor="b"/>
          <a:lstStyle>
            <a:lvl1pPr algn="r">
              <a:defRPr sz="1200"/>
            </a:lvl1pPr>
          </a:lstStyle>
          <a:p>
            <a:fld id="{EA5AB32D-DCCF-48C7-8EF4-C0BB94E839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68586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1542" cy="341064"/>
          </a:xfrm>
          <a:prstGeom prst="rect">
            <a:avLst/>
          </a:prstGeom>
        </p:spPr>
        <p:txBody>
          <a:bodyPr vert="horz" lIns="95554" tIns="47778" rIns="95554" bIns="47778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800" y="0"/>
            <a:ext cx="4301542" cy="341064"/>
          </a:xfrm>
          <a:prstGeom prst="rect">
            <a:avLst/>
          </a:prstGeom>
        </p:spPr>
        <p:txBody>
          <a:bodyPr vert="horz" lIns="95554" tIns="47778" rIns="95554" bIns="47778" rtlCol="0"/>
          <a:lstStyle>
            <a:lvl1pPr algn="r">
              <a:defRPr sz="1300"/>
            </a:lvl1pPr>
          </a:lstStyle>
          <a:p>
            <a:fld id="{A93C87AB-C355-48A0-A222-B0AEC582735C}" type="datetimeFigureOut">
              <a:rPr lang="en-GB" smtClean="0"/>
              <a:t>03/10/2019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54" tIns="47778" rIns="95554" bIns="47778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665" y="3271382"/>
            <a:ext cx="7941310" cy="2676584"/>
          </a:xfrm>
          <a:prstGeom prst="rect">
            <a:avLst/>
          </a:prstGeom>
        </p:spPr>
        <p:txBody>
          <a:bodyPr vert="horz" lIns="95554" tIns="47778" rIns="95554" bIns="4777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6456613"/>
            <a:ext cx="4301542" cy="341063"/>
          </a:xfrm>
          <a:prstGeom prst="rect">
            <a:avLst/>
          </a:prstGeom>
        </p:spPr>
        <p:txBody>
          <a:bodyPr vert="horz" lIns="95554" tIns="47778" rIns="95554" bIns="47778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800" y="6456613"/>
            <a:ext cx="4301542" cy="341063"/>
          </a:xfrm>
          <a:prstGeom prst="rect">
            <a:avLst/>
          </a:prstGeom>
        </p:spPr>
        <p:txBody>
          <a:bodyPr vert="horz" lIns="95554" tIns="47778" rIns="95554" bIns="47778" rtlCol="0" anchor="b"/>
          <a:lstStyle>
            <a:lvl1pPr algn="r">
              <a:defRPr sz="1300"/>
            </a:lvl1pPr>
          </a:lstStyle>
          <a:p>
            <a:fld id="{87E862AF-DD84-4820-B182-5C327E1627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271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Say thank you to all the sponsors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E862AF-DD84-4820-B182-5C327E1627B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2504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teachinglondoncomputing.org/techpathways_teaching_networks/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s://teachinglondoncomputing.org/techpathways_teaching_networks/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2C9BD4D-7F57-4144-8444-088D93B8D6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743" y="428111"/>
            <a:ext cx="2638513" cy="49000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C518425-5BB7-4BA7-A9D5-229A55D27D6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8762" y="5801422"/>
            <a:ext cx="1947740" cy="89223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B5160DF-DA1B-4489-AB1C-A029C8C9601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50" y="5801422"/>
            <a:ext cx="2299040" cy="87401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E3845F6-9DE2-4F6A-967E-48629A08DA6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9038" y="6057547"/>
            <a:ext cx="2077973" cy="5416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39C1732-8CF9-44B4-BE0E-78EE5EAE29E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351" y="6152221"/>
            <a:ext cx="2661775" cy="447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39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971551"/>
            <a:ext cx="10515600" cy="89535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03/10/2019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>
                <a:hlinkClick r:id="rId2"/>
              </a:rPr>
              <a:t>https://teachinglondoncomputing.org/techpathways_teaching_networks/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3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74DE5FB-4894-4502-8B94-4AE46D62F7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743" y="428111"/>
            <a:ext cx="2638513" cy="49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79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03/10/2019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356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03/10/2019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557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03/10/2019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037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03/10/2019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942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03/10/2019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>
                <a:hlinkClick r:id="rId2"/>
              </a:rPr>
              <a:t>https://teachinglondoncomputing.org/techpathways_teaching_networks/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303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03/10/2019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477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03/10/2019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159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03/10/2019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0747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4C1-7FA0-4894-B73E-31140D789D3B}" type="datetimeFigureOut">
              <a:rPr lang="en-GB" smtClean="0"/>
              <a:t>03/10/2019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CE1EE-7BC0-4847-9915-B5F337835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572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teachinglondoncomputing.org/techpathways_teaching_networks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994C1-7FA0-4894-B73E-31140D789D3B}" type="datetimeFigureOut">
              <a:rPr lang="en-GB" smtClean="0"/>
              <a:t>03/10/2019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1761" y="6492875"/>
            <a:ext cx="56666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>
                <a:hlinkClick r:id="rId14"/>
              </a:rPr>
              <a:t>https://teachinglondoncomputing.org/techpathways_teaching_networks/</a:t>
            </a:r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63553" y="117014"/>
            <a:ext cx="12240228" cy="6904299"/>
          </a:xfrm>
          <a:prstGeom prst="rect">
            <a:avLst/>
          </a:prstGeom>
          <a:noFill/>
          <a:ln w="2286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3F18E23-D4CE-4A5C-9D6F-129CA972669D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9746" y="348656"/>
            <a:ext cx="2317726" cy="6175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E82AC23-B8E1-4617-BD87-A02CC9F6E1E5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53" y="314239"/>
            <a:ext cx="1393921" cy="689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46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4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teachinglondoncomputing.org/techpathways_games_dev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NtaCapTCiYWBf1yNjce2klfpJ0_GguXSnUi12uu8kEA/edit?usp=sharing" TargetMode="External"/><Relationship Id="rId7" Type="http://schemas.openxmlformats.org/officeDocument/2006/relationships/hyperlink" Target="https://creativecommons.org/licenses/by-sa/3.0/" TargetMode="External"/><Relationship Id="rId2" Type="http://schemas.openxmlformats.org/officeDocument/2006/relationships/hyperlink" Target="https://forms.gle/3AQ5Vf4A5trYTGP27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commons.wikimedia.org/wiki/File:USB_Stick.jpg" TargetMode="External"/><Relationship Id="rId5" Type="http://schemas.openxmlformats.org/officeDocument/2006/relationships/image" Target="../media/image8.jpeg"/><Relationship Id="rId4" Type="http://schemas.openxmlformats.org/officeDocument/2006/relationships/hyperlink" Target="http://teachinglondoncomputing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524000" y="3723572"/>
            <a:ext cx="10009632" cy="1655762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en-GB" dirty="0"/>
              <a:t>Day 2 </a:t>
            </a:r>
          </a:p>
          <a:p>
            <a:pPr marL="0" indent="0" algn="ctr">
              <a:buNone/>
            </a:pPr>
            <a:r>
              <a:rPr lang="en-GB" dirty="0"/>
              <a:t>Estelle Ashman &amp; Jane Waite</a:t>
            </a:r>
          </a:p>
          <a:p>
            <a:endParaRPr lang="en-GB" dirty="0"/>
          </a:p>
          <a:p>
            <a:pPr marL="0" indent="0" algn="ctr">
              <a:buNone/>
            </a:pPr>
            <a:r>
              <a:rPr lang="en-GB" dirty="0">
                <a:hlinkClick r:id="rId3"/>
              </a:rPr>
              <a:t>https://</a:t>
            </a:r>
            <a:r>
              <a:rPr lang="en-GB" dirty="0" err="1">
                <a:hlinkClick r:id="rId3"/>
              </a:rPr>
              <a:t>teachinglondoncomputing.org</a:t>
            </a:r>
            <a:r>
              <a:rPr lang="en-GB" dirty="0">
                <a:hlinkClick r:id="rId3"/>
              </a:rPr>
              <a:t>/</a:t>
            </a:r>
            <a:r>
              <a:rPr lang="en-GB" dirty="0" err="1">
                <a:hlinkClick r:id="rId3"/>
              </a:rPr>
              <a:t>techpathways_games_dev</a:t>
            </a:r>
            <a:endParaRPr lang="en-GB" dirty="0"/>
          </a:p>
          <a:p>
            <a:pPr marL="0" indent="0" algn="ctr">
              <a:buNone/>
            </a:pPr>
            <a:r>
              <a:rPr lang="en-GB" dirty="0"/>
              <a:t>#</a:t>
            </a:r>
            <a:r>
              <a:rPr lang="en-GB" dirty="0" err="1"/>
              <a:t>AllyPallyGamesDev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383175" y="515073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ctrTitle" idx="4294967295"/>
          </p:nvPr>
        </p:nvSpPr>
        <p:spPr>
          <a:xfrm>
            <a:off x="1524000" y="1122363"/>
            <a:ext cx="9144000" cy="2387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TechPathways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Teaching Games Development</a:t>
            </a:r>
            <a:br>
              <a:rPr lang="en-US" dirty="0"/>
            </a:br>
            <a:r>
              <a:rPr lang="en-US" dirty="0"/>
              <a:t>WASH UP</a:t>
            </a:r>
          </a:p>
        </p:txBody>
      </p:sp>
    </p:spTree>
    <p:extLst>
      <p:ext uri="{BB962C8B-B14F-4D97-AF65-F5344CB8AC3E}">
        <p14:creationId xmlns:p14="http://schemas.microsoft.com/office/powerpoint/2010/main" val="4259221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1880692"/>
              </p:ext>
            </p:extLst>
          </p:nvPr>
        </p:nvGraphicFramePr>
        <p:xfrm>
          <a:off x="324465" y="1295409"/>
          <a:ext cx="11543070" cy="44102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17290">
                  <a:extLst>
                    <a:ext uri="{9D8B030D-6E8A-4147-A177-3AD203B41FA5}">
                      <a16:colId xmlns:a16="http://schemas.microsoft.com/office/drawing/2014/main" val="2912592664"/>
                    </a:ext>
                  </a:extLst>
                </a:gridCol>
                <a:gridCol w="9625780">
                  <a:extLst>
                    <a:ext uri="{9D8B030D-6E8A-4147-A177-3AD203B41FA5}">
                      <a16:colId xmlns:a16="http://schemas.microsoft.com/office/drawing/2014/main" val="1522030354"/>
                    </a:ext>
                  </a:extLst>
                </a:gridCol>
              </a:tblGrid>
              <a:tr h="11074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b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Day</a:t>
                      </a:r>
                      <a:r>
                        <a:rPr lang="en-GB" sz="3200" b="0" baseline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</a:t>
                      </a:r>
                      <a:endParaRPr lang="en-GB" sz="3200" b="0" dirty="0">
                        <a:effectLst/>
                        <a:latin typeface="Ubuntu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>
                    <a:solidFill>
                      <a:srgbClr val="2271B2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3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BAFTA/ </a:t>
                      </a:r>
                      <a:r>
                        <a:rPr lang="en-GB" sz="3200" b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YGD</a:t>
                      </a:r>
                      <a:r>
                        <a:rPr lang="en-GB" sz="3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Games Design – concept workshop</a:t>
                      </a:r>
                    </a:p>
                    <a:p>
                      <a:pPr marL="457200" indent="-4572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3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OCR - </a:t>
                      </a:r>
                      <a:r>
                        <a:rPr lang="en-GB" sz="3200" b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iMedia</a:t>
                      </a:r>
                      <a:r>
                        <a:rPr lang="en-GB" sz="3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delivery and good practise 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3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BAFTA/ </a:t>
                      </a:r>
                      <a:r>
                        <a:rPr lang="en-GB" sz="3200" b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YGD</a:t>
                      </a:r>
                      <a:r>
                        <a:rPr lang="en-GB" sz="3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 Ubisoft -  Industry talks </a:t>
                      </a:r>
                    </a:p>
                  </a:txBody>
                  <a:tcPr marL="50800" marR="50800" marT="50800" marB="50800">
                    <a:solidFill>
                      <a:srgbClr val="9FE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9831"/>
                  </a:ext>
                </a:extLst>
              </a:tr>
              <a:tr h="5856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b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Day 2 </a:t>
                      </a:r>
                    </a:p>
                  </a:txBody>
                  <a:tcPr marL="50800" marR="50800" marT="50800" marB="50800">
                    <a:solidFill>
                      <a:srgbClr val="2271B2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3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QMUL - Pedagogy themes</a:t>
                      </a:r>
                    </a:p>
                    <a:p>
                      <a:pPr marL="457200" indent="-4572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3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Digital School House/ </a:t>
                      </a:r>
                      <a:r>
                        <a:rPr lang="en-GB" sz="3200" b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Scirra</a:t>
                      </a:r>
                      <a:r>
                        <a:rPr lang="en-GB" sz="3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- Games Development with Construct 3.</a:t>
                      </a:r>
                    </a:p>
                  </a:txBody>
                  <a:tcPr marL="50800" marR="50800" marT="50800" marB="50800">
                    <a:solidFill>
                      <a:srgbClr val="E1F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4206472"/>
                  </a:ext>
                </a:extLst>
              </a:tr>
              <a:tr h="5856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b="0" dirty="0"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Optional</a:t>
                      </a:r>
                    </a:p>
                  </a:txBody>
                  <a:tcPr marL="50800" marR="50800" marT="50800" marB="50800">
                    <a:solidFill>
                      <a:srgbClr val="2271B2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3200" b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QMUL Support for School Case Studies and Writing up</a:t>
                      </a:r>
                    </a:p>
                    <a:p>
                      <a:pPr marL="457200" indent="-4572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3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Ubuntu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QMUL/ BAFTA/Digital School House – Industry visits</a:t>
                      </a:r>
                    </a:p>
                  </a:txBody>
                  <a:tcPr marL="50800" marR="50800" marT="50800" marB="50800">
                    <a:solidFill>
                      <a:srgbClr val="9FE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5295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7292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8A9AF86-A80D-4697-9D86-571CEEA111F2}"/>
              </a:ext>
            </a:extLst>
          </p:cNvPr>
          <p:cNvSpPr/>
          <p:nvPr/>
        </p:nvSpPr>
        <p:spPr>
          <a:xfrm>
            <a:off x="869187" y="1076459"/>
            <a:ext cx="11322813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/>
              <a:t>1. Working walls review</a:t>
            </a:r>
          </a:p>
          <a:p>
            <a:r>
              <a:rPr lang="en-GB" sz="3600" dirty="0"/>
              <a:t>2. Next Steps (post course aftercare)</a:t>
            </a:r>
          </a:p>
          <a:p>
            <a:pPr marL="1143000" lvl="1" indent="-685800">
              <a:buFont typeface="Arial" panose="020B0604020202020204" pitchFamily="34" charset="0"/>
              <a:buChar char="•"/>
            </a:pPr>
            <a:r>
              <a:rPr lang="en-GB" sz="3600" b="1" dirty="0">
                <a:hlinkClick r:id="rId2"/>
              </a:rPr>
              <a:t>Post Course Survey</a:t>
            </a:r>
            <a:endParaRPr lang="en-GB" sz="3600" b="1" dirty="0"/>
          </a:p>
          <a:p>
            <a:pPr marL="1943100" lvl="3" indent="-571500">
              <a:buFont typeface="Arial" panose="020B0604020202020204" pitchFamily="34" charset="0"/>
              <a:buChar char="•"/>
            </a:pPr>
            <a:r>
              <a:rPr lang="en-GB" sz="2400" dirty="0"/>
              <a:t>Request an industry volunteer</a:t>
            </a:r>
          </a:p>
          <a:p>
            <a:pPr marL="1943100" lvl="3" indent="-571500">
              <a:buFont typeface="Arial" panose="020B0604020202020204" pitchFamily="34" charset="0"/>
              <a:buChar char="•"/>
            </a:pPr>
            <a:r>
              <a:rPr lang="en-GB" sz="2400" dirty="0"/>
              <a:t>Ask to take part in a case study</a:t>
            </a:r>
          </a:p>
          <a:p>
            <a:pPr marL="1943100" lvl="3" indent="-571500">
              <a:buFont typeface="Arial" panose="020B0604020202020204" pitchFamily="34" charset="0"/>
              <a:buChar char="•"/>
            </a:pPr>
            <a:r>
              <a:rPr lang="en-GB" sz="2400" dirty="0"/>
              <a:t>Help us improve the course</a:t>
            </a:r>
          </a:p>
          <a:p>
            <a:pPr marL="1943100" lvl="3" indent="-571500">
              <a:buFont typeface="Arial" panose="020B0604020202020204" pitchFamily="34" charset="0"/>
              <a:buChar char="•"/>
            </a:pPr>
            <a:r>
              <a:rPr lang="en-GB" sz="2400" dirty="0"/>
              <a:t>Research element</a:t>
            </a:r>
          </a:p>
          <a:p>
            <a:pPr marL="1143000" lvl="1" indent="-685800">
              <a:buFont typeface="Arial" panose="020B0604020202020204" pitchFamily="34" charset="0"/>
              <a:buChar char="•"/>
            </a:pPr>
            <a:r>
              <a:rPr lang="en-GB" sz="3600" dirty="0">
                <a:hlinkClick r:id="rId3"/>
              </a:rPr>
              <a:t>Collaborative Google Doc</a:t>
            </a:r>
            <a:endParaRPr lang="en-GB" sz="3600" dirty="0"/>
          </a:p>
          <a:p>
            <a:pPr marL="1143000" lvl="1" indent="-685800">
              <a:buFont typeface="Arial" panose="020B0604020202020204" pitchFamily="34" charset="0"/>
              <a:buChar char="•"/>
            </a:pPr>
            <a:r>
              <a:rPr lang="en-GB" sz="3600" dirty="0">
                <a:hlinkClick r:id="rId4"/>
              </a:rPr>
              <a:t>Webpage with resources</a:t>
            </a:r>
            <a:endParaRPr lang="en-GB" sz="3600" dirty="0"/>
          </a:p>
          <a:p>
            <a:pPr marL="1943100" lvl="3" indent="-571500">
              <a:buFont typeface="Arial" panose="020B0604020202020204" pitchFamily="34" charset="0"/>
              <a:buChar char="•"/>
            </a:pPr>
            <a:r>
              <a:rPr lang="en-GB" sz="2400" dirty="0"/>
              <a:t>Construct 3 licences/ lesson planning</a:t>
            </a:r>
          </a:p>
          <a:p>
            <a:pPr marL="1943100" lvl="3" indent="-571500">
              <a:buFont typeface="Arial" panose="020B0604020202020204" pitchFamily="34" charset="0"/>
              <a:buChar char="•"/>
            </a:pPr>
            <a:r>
              <a:rPr lang="en-GB" sz="2400" dirty="0"/>
              <a:t>Further reading and research</a:t>
            </a:r>
          </a:p>
          <a:p>
            <a:r>
              <a:rPr lang="en-GB" sz="3600" dirty="0"/>
              <a:t>3. Questions &amp; Answers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BD1643-0F15-4CFB-BBFB-8A467E223A8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9903572" y="2815390"/>
            <a:ext cx="2098417" cy="121572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BD1DB52-04AA-42D8-ACF1-C976AB74275C}"/>
              </a:ext>
            </a:extLst>
          </p:cNvPr>
          <p:cNvSpPr txBox="1"/>
          <p:nvPr/>
        </p:nvSpPr>
        <p:spPr>
          <a:xfrm>
            <a:off x="10378951" y="4007494"/>
            <a:ext cx="1718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>
                <a:hlinkClick r:id="rId6" tooltip="http://commons.wikimedia.org/wiki/File:USB_Stick.jpg"/>
              </a:rPr>
              <a:t>This Photo</a:t>
            </a:r>
            <a:r>
              <a:rPr lang="en-GB" sz="900" dirty="0"/>
              <a:t> by Unknown Author is licensed under </a:t>
            </a:r>
            <a:r>
              <a:rPr lang="en-GB" sz="900" dirty="0">
                <a:hlinkClick r:id="rId7" tooltip="https://creativecommons.org/licenses/by-sa/3.0/"/>
              </a:rPr>
              <a:t>CC BY-SA</a:t>
            </a:r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1213883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4334</TotalTime>
  <Words>159</Words>
  <Application>Microsoft Office PowerPoint</Application>
  <PresentationFormat>Widescreen</PresentationFormat>
  <Paragraphs>31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Ubuntu</vt:lpstr>
      <vt:lpstr>Office Theme</vt:lpstr>
      <vt:lpstr>TechPathways  Teaching Games Development WASH UP</vt:lpstr>
      <vt:lpstr>PowerPoint Presentation</vt:lpstr>
      <vt:lpstr>PowerPoint Presentation</vt:lpstr>
    </vt:vector>
  </TitlesOfParts>
  <Company>King's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Sentance, Sue</dc:creator>
  <cp:lastModifiedBy>Jane Lisa Waite</cp:lastModifiedBy>
  <cp:revision>236</cp:revision>
  <cp:lastPrinted>2019-06-27T16:21:30Z</cp:lastPrinted>
  <dcterms:created xsi:type="dcterms:W3CDTF">2016-10-31T22:10:00Z</dcterms:created>
  <dcterms:modified xsi:type="dcterms:W3CDTF">2019-10-03T20:43:36Z</dcterms:modified>
</cp:coreProperties>
</file>