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306" r:id="rId2"/>
    <p:sldId id="270" r:id="rId3"/>
    <p:sldId id="522" r:id="rId4"/>
    <p:sldId id="301" r:id="rId5"/>
    <p:sldId id="455" r:id="rId6"/>
    <p:sldId id="520" r:id="rId7"/>
    <p:sldId id="512" r:id="rId8"/>
    <p:sldId id="283" r:id="rId9"/>
    <p:sldId id="433" r:id="rId10"/>
    <p:sldId id="513" r:id="rId11"/>
    <p:sldId id="515" r:id="rId12"/>
    <p:sldId id="334" r:id="rId13"/>
    <p:sldId id="267" r:id="rId14"/>
    <p:sldId id="514" r:id="rId15"/>
    <p:sldId id="266" r:id="rId16"/>
    <p:sldId id="337" r:id="rId17"/>
    <p:sldId id="338" r:id="rId18"/>
    <p:sldId id="339" r:id="rId19"/>
    <p:sldId id="340" r:id="rId20"/>
    <p:sldId id="519" r:id="rId21"/>
    <p:sldId id="518" r:id="rId22"/>
    <p:sldId id="521" r:id="rId23"/>
    <p:sldId id="524" r:id="rId24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548D"/>
    <a:srgbClr val="FFFFFF"/>
    <a:srgbClr val="9FE8FF"/>
    <a:srgbClr val="5B9BD5"/>
    <a:srgbClr val="283098"/>
    <a:srgbClr val="D81F7C"/>
    <a:srgbClr val="2E75B6"/>
    <a:srgbClr val="6698C0"/>
    <a:srgbClr val="C7ECF2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401" autoAdjust="0"/>
  </p:normalViewPr>
  <p:slideViewPr>
    <p:cSldViewPr snapToGrid="0">
      <p:cViewPr varScale="1">
        <p:scale>
          <a:sx n="97" d="100"/>
          <a:sy n="97" d="100"/>
        </p:scale>
        <p:origin x="9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/>
      <dgm:spPr/>
      <dgm:t>
        <a:bodyPr/>
        <a:lstStyle/>
        <a:p>
          <a:r>
            <a:rPr lang="en-GB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400" b="1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/>
      <dgm:spPr/>
      <dgm:t>
        <a:bodyPr/>
        <a:lstStyle/>
        <a:p>
          <a:r>
            <a:rPr lang="en-GB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/>
      <dgm:spPr/>
      <dgm:t>
        <a:bodyPr/>
        <a:lstStyle/>
        <a:p>
          <a:r>
            <a:rPr lang="en-GB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0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 custT="1"/>
      <dgm:spPr/>
      <dgm:t>
        <a:bodyPr/>
        <a:lstStyle/>
        <a:p>
          <a:r>
            <a:rPr lang="en-GB" sz="1800" b="1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/>
      <dgm:spPr/>
      <dgm:t>
        <a:bodyPr/>
        <a:lstStyle/>
        <a:p>
          <a:r>
            <a:rPr lang="en-GB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0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 custT="1"/>
      <dgm:spPr/>
      <dgm:t>
        <a:bodyPr/>
        <a:lstStyle/>
        <a:p>
          <a:r>
            <a:rPr lang="en-GB" sz="1000" b="0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 custT="1"/>
      <dgm:spPr/>
      <dgm:t>
        <a:bodyPr/>
        <a:lstStyle/>
        <a:p>
          <a:r>
            <a:rPr lang="en-GB" sz="1200" b="1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 custScaleX="133792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500" b="1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/>
      <dgm:spPr/>
      <dgm:t>
        <a:bodyPr/>
        <a:lstStyle/>
        <a:p>
          <a:r>
            <a:rPr lang="en-GB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1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/>
      <dgm:spPr/>
      <dgm:t>
        <a:bodyPr/>
        <a:lstStyle/>
        <a:p>
          <a:r>
            <a:rPr lang="en-GB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 custT="1"/>
      <dgm:spPr/>
      <dgm:t>
        <a:bodyPr/>
        <a:lstStyle/>
        <a:p>
          <a:r>
            <a:rPr lang="en-GB" sz="1600" b="1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1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/>
      <dgm:spPr/>
      <dgm:t>
        <a:bodyPr/>
        <a:lstStyle/>
        <a:p>
          <a:r>
            <a:rPr lang="en-GB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 custT="1"/>
      <dgm:spPr/>
      <dgm:t>
        <a:bodyPr/>
        <a:lstStyle/>
        <a:p>
          <a:r>
            <a:rPr lang="en-GB" sz="1200" b="0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1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/>
      <dgm:spPr/>
      <dgm:t>
        <a:bodyPr/>
        <a:lstStyle/>
        <a:p>
          <a:r>
            <a:rPr lang="en-GB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9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Make</a:t>
          </a:r>
        </a:p>
      </dsp:txBody>
      <dsp:txXfrm>
        <a:off x="1418070" y="220971"/>
        <a:ext cx="820048" cy="3625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75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76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Predict</a:t>
          </a:r>
        </a:p>
      </dsp:txBody>
      <dsp:txXfrm>
        <a:off x="262423" y="228326"/>
        <a:ext cx="774754" cy="342571"/>
      </dsp:txXfrm>
    </dsp:sp>
    <dsp:sp modelId="{84D16E37-56E1-478C-AFC8-39C64A3461CA}">
      <dsp:nvSpPr>
        <dsp:cNvPr id="0" name=""/>
        <dsp:cNvSpPr/>
      </dsp:nvSpPr>
      <dsp:spPr>
        <a:xfrm>
          <a:off x="107716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855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Run</a:t>
          </a:r>
        </a:p>
      </dsp:txBody>
      <dsp:txXfrm>
        <a:off x="1339213" y="228326"/>
        <a:ext cx="774754" cy="342571"/>
      </dsp:txXfrm>
    </dsp:sp>
    <dsp:sp modelId="{FA60D0C0-8819-4F04-AE46-D446669581F2}">
      <dsp:nvSpPr>
        <dsp:cNvPr id="0" name=""/>
        <dsp:cNvSpPr/>
      </dsp:nvSpPr>
      <dsp:spPr>
        <a:xfrm>
          <a:off x="215395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405344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Investigate</a:t>
          </a:r>
        </a:p>
      </dsp:txBody>
      <dsp:txXfrm>
        <a:off x="2416002" y="228326"/>
        <a:ext cx="774754" cy="3425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9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Make</a:t>
          </a:r>
        </a:p>
      </dsp:txBody>
      <dsp:txXfrm>
        <a:off x="1418070" y="220971"/>
        <a:ext cx="820048" cy="3625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75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76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kern="1200" dirty="0"/>
            <a:t>Predict</a:t>
          </a:r>
        </a:p>
      </dsp:txBody>
      <dsp:txXfrm>
        <a:off x="262423" y="228326"/>
        <a:ext cx="774754" cy="342571"/>
      </dsp:txXfrm>
    </dsp:sp>
    <dsp:sp modelId="{84D16E37-56E1-478C-AFC8-39C64A3461CA}">
      <dsp:nvSpPr>
        <dsp:cNvPr id="0" name=""/>
        <dsp:cNvSpPr/>
      </dsp:nvSpPr>
      <dsp:spPr>
        <a:xfrm>
          <a:off x="107716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855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Run</a:t>
          </a:r>
        </a:p>
      </dsp:txBody>
      <dsp:txXfrm>
        <a:off x="1339213" y="228326"/>
        <a:ext cx="774754" cy="342571"/>
      </dsp:txXfrm>
    </dsp:sp>
    <dsp:sp modelId="{FA60D0C0-8819-4F04-AE46-D446669581F2}">
      <dsp:nvSpPr>
        <dsp:cNvPr id="0" name=""/>
        <dsp:cNvSpPr/>
      </dsp:nvSpPr>
      <dsp:spPr>
        <a:xfrm>
          <a:off x="215395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405344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Investigate</a:t>
          </a:r>
        </a:p>
      </dsp:txBody>
      <dsp:txXfrm>
        <a:off x="2416002" y="228326"/>
        <a:ext cx="774754" cy="3425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7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7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8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Make</a:t>
          </a:r>
        </a:p>
      </dsp:txBody>
      <dsp:txXfrm>
        <a:off x="1418069" y="220971"/>
        <a:ext cx="820048" cy="3625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45" y="127224"/>
          <a:ext cx="940525" cy="363043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151" y="217985"/>
          <a:ext cx="794221" cy="3630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kern="1200" dirty="0"/>
            <a:t>Predict</a:t>
          </a:r>
        </a:p>
      </dsp:txBody>
      <dsp:txXfrm>
        <a:off x="261784" y="228618"/>
        <a:ext cx="772955" cy="341777"/>
      </dsp:txXfrm>
    </dsp:sp>
    <dsp:sp modelId="{84D16E37-56E1-478C-AFC8-39C64A3461CA}">
      <dsp:nvSpPr>
        <dsp:cNvPr id="0" name=""/>
        <dsp:cNvSpPr/>
      </dsp:nvSpPr>
      <dsp:spPr>
        <a:xfrm>
          <a:off x="1074634" y="127224"/>
          <a:ext cx="940525" cy="363043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5441" y="217985"/>
          <a:ext cx="794221" cy="3630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kern="1200" dirty="0"/>
            <a:t>Run</a:t>
          </a:r>
        </a:p>
      </dsp:txBody>
      <dsp:txXfrm>
        <a:off x="1336074" y="228618"/>
        <a:ext cx="772955" cy="341777"/>
      </dsp:txXfrm>
    </dsp:sp>
    <dsp:sp modelId="{FA60D0C0-8819-4F04-AE46-D446669581F2}">
      <dsp:nvSpPr>
        <dsp:cNvPr id="0" name=""/>
        <dsp:cNvSpPr/>
      </dsp:nvSpPr>
      <dsp:spPr>
        <a:xfrm>
          <a:off x="2148924" y="127224"/>
          <a:ext cx="940525" cy="363043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265539" y="217985"/>
          <a:ext cx="1062605" cy="3630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Investigate</a:t>
          </a:r>
        </a:p>
      </dsp:txBody>
      <dsp:txXfrm>
        <a:off x="2276172" y="228618"/>
        <a:ext cx="1041339" cy="3417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9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Make</a:t>
          </a:r>
        </a:p>
      </dsp:txBody>
      <dsp:txXfrm>
        <a:off x="1418070" y="220971"/>
        <a:ext cx="820048" cy="3625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75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76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Predict</a:t>
          </a:r>
        </a:p>
      </dsp:txBody>
      <dsp:txXfrm>
        <a:off x="262423" y="228326"/>
        <a:ext cx="774754" cy="342571"/>
      </dsp:txXfrm>
    </dsp:sp>
    <dsp:sp modelId="{84D16E37-56E1-478C-AFC8-39C64A3461CA}">
      <dsp:nvSpPr>
        <dsp:cNvPr id="0" name=""/>
        <dsp:cNvSpPr/>
      </dsp:nvSpPr>
      <dsp:spPr>
        <a:xfrm>
          <a:off x="107716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855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Run</a:t>
          </a:r>
        </a:p>
      </dsp:txBody>
      <dsp:txXfrm>
        <a:off x="1339213" y="228326"/>
        <a:ext cx="774754" cy="342571"/>
      </dsp:txXfrm>
    </dsp:sp>
    <dsp:sp modelId="{FA60D0C0-8819-4F04-AE46-D446669581F2}">
      <dsp:nvSpPr>
        <dsp:cNvPr id="0" name=""/>
        <dsp:cNvSpPr/>
      </dsp:nvSpPr>
      <dsp:spPr>
        <a:xfrm>
          <a:off x="215395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405344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Investigate</a:t>
          </a:r>
        </a:p>
      </dsp:txBody>
      <dsp:txXfrm>
        <a:off x="2416002" y="228326"/>
        <a:ext cx="774754" cy="3425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9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Make</a:t>
          </a:r>
        </a:p>
      </dsp:txBody>
      <dsp:txXfrm>
        <a:off x="1418070" y="220971"/>
        <a:ext cx="820048" cy="3625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75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76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Predict</a:t>
          </a:r>
        </a:p>
      </dsp:txBody>
      <dsp:txXfrm>
        <a:off x="262423" y="228326"/>
        <a:ext cx="774754" cy="342571"/>
      </dsp:txXfrm>
    </dsp:sp>
    <dsp:sp modelId="{84D16E37-56E1-478C-AFC8-39C64A3461CA}">
      <dsp:nvSpPr>
        <dsp:cNvPr id="0" name=""/>
        <dsp:cNvSpPr/>
      </dsp:nvSpPr>
      <dsp:spPr>
        <a:xfrm>
          <a:off x="107716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855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Run</a:t>
          </a:r>
        </a:p>
      </dsp:txBody>
      <dsp:txXfrm>
        <a:off x="1339213" y="228326"/>
        <a:ext cx="774754" cy="342571"/>
      </dsp:txXfrm>
    </dsp:sp>
    <dsp:sp modelId="{FA60D0C0-8819-4F04-AE46-D446669581F2}">
      <dsp:nvSpPr>
        <dsp:cNvPr id="0" name=""/>
        <dsp:cNvSpPr/>
      </dsp:nvSpPr>
      <dsp:spPr>
        <a:xfrm>
          <a:off x="215395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405344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Investigate</a:t>
          </a:r>
        </a:p>
      </dsp:txBody>
      <dsp:txXfrm>
        <a:off x="2416002" y="228326"/>
        <a:ext cx="774754" cy="34257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697" y="59262"/>
          <a:ext cx="725076" cy="279879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194051" y="129232"/>
          <a:ext cx="612286" cy="279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Modify</a:t>
          </a:r>
        </a:p>
      </dsp:txBody>
      <dsp:txXfrm>
        <a:off x="202248" y="137429"/>
        <a:ext cx="595892" cy="263485"/>
      </dsp:txXfrm>
    </dsp:sp>
    <dsp:sp modelId="{96A08E6D-D502-4FC8-93B8-9E4E145B86FE}">
      <dsp:nvSpPr>
        <dsp:cNvPr id="0" name=""/>
        <dsp:cNvSpPr/>
      </dsp:nvSpPr>
      <dsp:spPr>
        <a:xfrm>
          <a:off x="828896" y="59262"/>
          <a:ext cx="725076" cy="279879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022250" y="129232"/>
          <a:ext cx="612286" cy="279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Make</a:t>
          </a:r>
        </a:p>
      </dsp:txBody>
      <dsp:txXfrm>
        <a:off x="1030447" y="137429"/>
        <a:ext cx="595892" cy="26348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272" y="68923"/>
          <a:ext cx="685028" cy="264420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182946" y="135029"/>
          <a:ext cx="578468" cy="264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Predict</a:t>
          </a:r>
        </a:p>
      </dsp:txBody>
      <dsp:txXfrm>
        <a:off x="190691" y="142774"/>
        <a:ext cx="562978" cy="248930"/>
      </dsp:txXfrm>
    </dsp:sp>
    <dsp:sp modelId="{84D16E37-56E1-478C-AFC8-39C64A3461CA}">
      <dsp:nvSpPr>
        <dsp:cNvPr id="0" name=""/>
        <dsp:cNvSpPr/>
      </dsp:nvSpPr>
      <dsp:spPr>
        <a:xfrm>
          <a:off x="782726" y="68923"/>
          <a:ext cx="685028" cy="264420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965401" y="135029"/>
          <a:ext cx="578468" cy="264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Run</a:t>
          </a:r>
        </a:p>
      </dsp:txBody>
      <dsp:txXfrm>
        <a:off x="973146" y="142774"/>
        <a:ext cx="562978" cy="248930"/>
      </dsp:txXfrm>
    </dsp:sp>
    <dsp:sp modelId="{FA60D0C0-8819-4F04-AE46-D446669581F2}">
      <dsp:nvSpPr>
        <dsp:cNvPr id="0" name=""/>
        <dsp:cNvSpPr/>
      </dsp:nvSpPr>
      <dsp:spPr>
        <a:xfrm>
          <a:off x="1565181" y="68923"/>
          <a:ext cx="685028" cy="264420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1747855" y="135029"/>
          <a:ext cx="578468" cy="264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Investigate</a:t>
          </a:r>
        </a:p>
      </dsp:txBody>
      <dsp:txXfrm>
        <a:off x="1755600" y="142774"/>
        <a:ext cx="562978" cy="248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82" y="2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/>
          <a:lstStyle>
            <a:lvl1pPr algn="r">
              <a:defRPr sz="1200"/>
            </a:lvl1pPr>
          </a:lstStyle>
          <a:p>
            <a:fld id="{603AF236-80D9-4A8C-B7AC-16106669AB7F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107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82" y="6457107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 anchor="b"/>
          <a:lstStyle>
            <a:lvl1pPr algn="r">
              <a:defRPr sz="1200"/>
            </a:lvl1pPr>
          </a:lstStyle>
          <a:p>
            <a:fld id="{EA5AB32D-DCCF-48C7-8EF4-C0BB94E839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85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2" cy="341064"/>
          </a:xfrm>
          <a:prstGeom prst="rect">
            <a:avLst/>
          </a:prstGeom>
        </p:spPr>
        <p:txBody>
          <a:bodyPr vert="horz" lIns="95554" tIns="47778" rIns="95554" bIns="4777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2" cy="341064"/>
          </a:xfrm>
          <a:prstGeom prst="rect">
            <a:avLst/>
          </a:prstGeom>
        </p:spPr>
        <p:txBody>
          <a:bodyPr vert="horz" lIns="95554" tIns="47778" rIns="95554" bIns="47778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4" tIns="47778" rIns="95554" bIns="4777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2"/>
            <a:ext cx="7941310" cy="2676584"/>
          </a:xfrm>
          <a:prstGeom prst="rect">
            <a:avLst/>
          </a:prstGeom>
        </p:spPr>
        <p:txBody>
          <a:bodyPr vert="horz" lIns="95554" tIns="47778" rIns="95554" bIns="4777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1542" cy="341063"/>
          </a:xfrm>
          <a:prstGeom prst="rect">
            <a:avLst/>
          </a:prstGeom>
        </p:spPr>
        <p:txBody>
          <a:bodyPr vert="horz" lIns="95554" tIns="47778" rIns="95554" bIns="4777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0" y="6456613"/>
            <a:ext cx="4301542" cy="341063"/>
          </a:xfrm>
          <a:prstGeom prst="rect">
            <a:avLst/>
          </a:prstGeom>
        </p:spPr>
        <p:txBody>
          <a:bodyPr vert="horz" lIns="95554" tIns="47778" rIns="95554" bIns="47778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Say thank you to all the sponsors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504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03d58a7d4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2588" y="469900"/>
            <a:ext cx="4170362" cy="2346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503d58a7d4_0_57:notes"/>
          <p:cNvSpPr txBox="1">
            <a:spLocks noGrp="1"/>
          </p:cNvSpPr>
          <p:nvPr>
            <p:ph type="body" idx="1"/>
          </p:nvPr>
        </p:nvSpPr>
        <p:spPr>
          <a:xfrm>
            <a:off x="1001474" y="2973848"/>
            <a:ext cx="8011784" cy="2817329"/>
          </a:xfrm>
          <a:prstGeom prst="rect">
            <a:avLst/>
          </a:prstGeom>
        </p:spPr>
        <p:txBody>
          <a:bodyPr spcFirstLastPara="1" wrap="square" lIns="91409" tIns="91409" rIns="91409" bIns="91409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9358313" y="257175"/>
            <a:ext cx="2297112" cy="12922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2101573" y="1634665"/>
            <a:ext cx="16812507" cy="1548627"/>
          </a:xfrm>
          <a:prstGeom prst="rect">
            <a:avLst/>
          </a:prstGeom>
        </p:spPr>
        <p:txBody>
          <a:bodyPr lIns="95522" tIns="95522" rIns="95522" bIns="95522" anchor="t" anchorCtr="0">
            <a:noAutofit/>
          </a:bodyPr>
          <a:lstStyle/>
          <a:p>
            <a:r>
              <a:rPr lang="en-GB" baseline="0" dirty="0"/>
              <a:t>What are the 4 components of PCK</a:t>
            </a:r>
          </a:p>
          <a:p>
            <a:pPr marL="228559" indent="-228559">
              <a:buAutoNum type="arabicPeriod"/>
            </a:pPr>
            <a:r>
              <a:rPr lang="en-GB" baseline="0" dirty="0"/>
              <a:t>Goals (LO, threshold concepts)</a:t>
            </a:r>
          </a:p>
          <a:p>
            <a:pPr marL="228559" indent="-228559">
              <a:buAutoNum type="arabicPeriod"/>
            </a:pPr>
            <a:r>
              <a:rPr lang="en-GB" baseline="0" dirty="0"/>
              <a:t>Assessment</a:t>
            </a:r>
          </a:p>
          <a:p>
            <a:pPr marL="228559" indent="-228559">
              <a:buAutoNum type="arabicPeriod"/>
            </a:pPr>
            <a:r>
              <a:rPr lang="en-GB" baseline="0" dirty="0"/>
              <a:t>Instructional Approaches</a:t>
            </a:r>
          </a:p>
          <a:p>
            <a:pPr marL="228559" indent="-228559">
              <a:buAutoNum type="arabicPeriod"/>
            </a:pPr>
            <a:r>
              <a:rPr lang="en-GB" baseline="0" dirty="0"/>
              <a:t>How children learn (misconceptions)</a:t>
            </a:r>
          </a:p>
        </p:txBody>
      </p:sp>
    </p:spTree>
    <p:extLst>
      <p:ext uri="{BB962C8B-B14F-4D97-AF65-F5344CB8AC3E}">
        <p14:creationId xmlns:p14="http://schemas.microsoft.com/office/powerpoint/2010/main" val="3272308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445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inglondoncomputing.org/techpathways_teaching_networks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inglondoncomputing.org/techpathways_teaching_networks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teachinglondoncomputing.org/techpathways_games_dev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2C9BD4D-7F57-4144-8444-088D93B8D6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43" y="428111"/>
            <a:ext cx="2638513" cy="4900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518425-5BB7-4BA7-A9D5-229A55D27D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762" y="5801422"/>
            <a:ext cx="1947740" cy="8922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5160DF-DA1B-4489-AB1C-A029C8C960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50" y="5801422"/>
            <a:ext cx="2299040" cy="8740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E3845F6-9DE2-4F6A-967E-48629A08DA6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038" y="6057547"/>
            <a:ext cx="2077973" cy="5416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86E244-CAA5-4312-9CDD-4F2F81C8AF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351" y="6104884"/>
            <a:ext cx="2661775" cy="44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971551"/>
            <a:ext cx="10515600" cy="8953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hlinkClick r:id="rId2"/>
              </a:rPr>
              <a:t>https://teachinglondoncomputing.org/techpathways_teaching_networks/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4DE5FB-4894-4502-8B94-4AE46D62F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43" y="428111"/>
            <a:ext cx="2638513" cy="49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7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hlinkClick r:id="rId2"/>
              </a:rPr>
              <a:t>https://teachinglondoncomputing.org/techpathways_teaching_networks/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A188B0-FE52-4896-A105-EC1C3FEFBE1C}"/>
              </a:ext>
            </a:extLst>
          </p:cNvPr>
          <p:cNvSpPr/>
          <p:nvPr userDrawn="1"/>
        </p:nvSpPr>
        <p:spPr>
          <a:xfrm>
            <a:off x="5857875" y="6488668"/>
            <a:ext cx="7203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"/>
              </a:rPr>
              <a:t>http://</a:t>
            </a:r>
            <a:r>
              <a:rPr lang="en-GB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"/>
              </a:rPr>
              <a:t>teachinglondoncomputing.org</a:t>
            </a:r>
            <a:r>
              <a:rPr lang="en-GB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"/>
              </a:rPr>
              <a:t>/</a:t>
            </a:r>
            <a:r>
              <a:rPr lang="en-GB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"/>
              </a:rPr>
              <a:t>techpathways_games_dev</a:t>
            </a:r>
            <a:r>
              <a:rPr lang="en-GB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702BE0-E280-443C-850A-DFE4C4DC0185}"/>
              </a:ext>
            </a:extLst>
          </p:cNvPr>
          <p:cNvSpPr txBox="1"/>
          <p:nvPr userDrawn="1"/>
        </p:nvSpPr>
        <p:spPr>
          <a:xfrm>
            <a:off x="266700" y="6488668"/>
            <a:ext cx="208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#</a:t>
            </a:r>
            <a:r>
              <a:rPr lang="en-GB" dirty="0" err="1"/>
              <a:t>AllyPallyGamesDev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9B8781-3190-4C93-B2FE-8AADE38E83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925" y="429824"/>
            <a:ext cx="2895987" cy="53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47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039" y="324752"/>
            <a:ext cx="11188296" cy="108287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039" y="1515860"/>
            <a:ext cx="6275486" cy="4475395"/>
          </a:xfrm>
        </p:spPr>
        <p:txBody>
          <a:bodyPr/>
          <a:lstStyle>
            <a:lvl1pPr>
              <a:spcAft>
                <a:spcPts val="2988"/>
              </a:spcAft>
              <a:defRPr sz="2391" b="0" i="0" baseline="0">
                <a:latin typeface="+mn-lt"/>
              </a:defRPr>
            </a:lvl1pPr>
            <a:lvl2pPr marL="179298" indent="-179298">
              <a:spcAft>
                <a:spcPts val="0"/>
              </a:spcAft>
              <a:buFont typeface="Arial" panose="020B0604020202020204" pitchFamily="34" charset="0"/>
              <a:buChar char="•"/>
              <a:defRPr sz="2391" baseline="0"/>
            </a:lvl2pPr>
            <a:lvl3pPr>
              <a:defRPr sz="2391" baseline="0"/>
            </a:lvl3pPr>
            <a:lvl4pPr>
              <a:defRPr sz="2391" baseline="0"/>
            </a:lvl4pPr>
            <a:lvl5pPr>
              <a:defRPr sz="2391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09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Text +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039" y="324752"/>
            <a:ext cx="11188296" cy="10828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039" y="1515860"/>
            <a:ext cx="6275486" cy="4223278"/>
          </a:xfrm>
        </p:spPr>
        <p:txBody>
          <a:bodyPr/>
          <a:lstStyle>
            <a:lvl1pPr>
              <a:spcAft>
                <a:spcPts val="2988"/>
              </a:spcAft>
              <a:defRPr sz="2391" b="0" i="0" baseline="0">
                <a:latin typeface="+mn-lt"/>
              </a:defRPr>
            </a:lvl1pPr>
            <a:lvl2pPr marL="179298" indent="-179298">
              <a:spcAft>
                <a:spcPts val="0"/>
              </a:spcAft>
              <a:buFont typeface="Arial" panose="020B0604020202020204" pitchFamily="34" charset="0"/>
              <a:buChar char="•"/>
              <a:defRPr sz="2391" baseline="0"/>
            </a:lvl2pPr>
            <a:lvl3pPr>
              <a:defRPr sz="2391" baseline="0"/>
            </a:lvl3pPr>
            <a:lvl4pPr>
              <a:defRPr sz="2391" baseline="0"/>
            </a:lvl4pPr>
            <a:lvl5pPr>
              <a:defRPr sz="2391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100264" y="1515860"/>
            <a:ext cx="4554210" cy="42232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368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teachinglondoncomputing.org/techpathways_teaching_networks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1761" y="6492875"/>
            <a:ext cx="56666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hlinkClick r:id="rId17"/>
              </a:rPr>
              <a:t>https://teachinglondoncomputing.org/techpathways_teaching_networks/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3F18E23-D4CE-4A5C-9D6F-129CA972669D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46" y="348656"/>
            <a:ext cx="2317726" cy="6175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80F313-CFCD-4ADF-A833-B8F0BF04C64E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28" y="301961"/>
            <a:ext cx="1765247" cy="87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4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7" r:id="rId13"/>
    <p:sldLayoutId id="2147483678" r:id="rId14"/>
    <p:sldLayoutId id="2147483679" r:id="rId1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londoncomputing.org/techpathways_games_de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jpeg"/><Relationship Id="rId11" Type="http://schemas.openxmlformats.org/officeDocument/2006/relationships/image" Target="../media/image25.sv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27.pn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hyperlink" Target="https://scratch.mit.edu/projects/164555770/#player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2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27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2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openxmlformats.org/officeDocument/2006/relationships/diagramData" Target="../diagrams/data12.xml"/><Relationship Id="rId3" Type="http://schemas.openxmlformats.org/officeDocument/2006/relationships/image" Target="../media/image28.png"/><Relationship Id="rId7" Type="http://schemas.openxmlformats.org/officeDocument/2006/relationships/image" Target="../media/image31.jpeg"/><Relationship Id="rId12" Type="http://schemas.microsoft.com/office/2007/relationships/diagramDrawing" Target="../diagrams/drawing11.xml"/><Relationship Id="rId17" Type="http://schemas.microsoft.com/office/2007/relationships/diagramDrawing" Target="../diagrams/drawing12.xml"/><Relationship Id="rId2" Type="http://schemas.openxmlformats.org/officeDocument/2006/relationships/image" Target="../media/image11.jpg"/><Relationship Id="rId16" Type="http://schemas.openxmlformats.org/officeDocument/2006/relationships/diagramColors" Target="../diagrams/colors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11" Type="http://schemas.openxmlformats.org/officeDocument/2006/relationships/diagramColors" Target="../diagrams/colors11.xml"/><Relationship Id="rId5" Type="http://schemas.openxmlformats.org/officeDocument/2006/relationships/hyperlink" Target="https://pixabay.com/en/post-it-note-post-it-reminder-1235338/" TargetMode="External"/><Relationship Id="rId1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1.xml"/><Relationship Id="rId4" Type="http://schemas.openxmlformats.org/officeDocument/2006/relationships/image" Target="../media/image29.jpeg"/><Relationship Id="rId9" Type="http://schemas.openxmlformats.org/officeDocument/2006/relationships/diagramLayout" Target="../diagrams/layout11.xml"/><Relationship Id="rId14" Type="http://schemas.openxmlformats.org/officeDocument/2006/relationships/diagramLayout" Target="../diagrams/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post-it-note-post-it-reminder-1235338/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5/2978249.2978272" TargetMode="External"/><Relationship Id="rId2" Type="http://schemas.openxmlformats.org/officeDocument/2006/relationships/hyperlink" Target="https://doi.org/10.1145/1151954.106746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524000" y="3723572"/>
            <a:ext cx="10009632" cy="165576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GB" dirty="0"/>
              <a:t>Day 2 </a:t>
            </a:r>
          </a:p>
          <a:p>
            <a:pPr marL="0" indent="0" algn="ctr">
              <a:buNone/>
            </a:pPr>
            <a:r>
              <a:rPr lang="en-GB" dirty="0"/>
              <a:t>Estelle Ashman &amp; Jane Waite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teachinglondoncomputing.org</a:t>
            </a:r>
            <a:r>
              <a:rPr lang="en-GB" dirty="0">
                <a:hlinkClick r:id="rId3"/>
              </a:rPr>
              <a:t>/</a:t>
            </a:r>
            <a:r>
              <a:rPr lang="en-GB" dirty="0" err="1">
                <a:hlinkClick r:id="rId3"/>
              </a:rPr>
              <a:t>techpathways_games_dev</a:t>
            </a:r>
            <a:endParaRPr lang="en-GB" dirty="0"/>
          </a:p>
          <a:p>
            <a:pPr marL="0" indent="0" algn="ctr">
              <a:buNone/>
            </a:pPr>
            <a:r>
              <a:rPr lang="en-GB" dirty="0"/>
              <a:t>#</a:t>
            </a:r>
            <a:r>
              <a:rPr lang="en-GB" dirty="0" err="1"/>
              <a:t>AllyPallyGamesDev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TechPathways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Teaching Games Development</a:t>
            </a:r>
          </a:p>
        </p:txBody>
      </p:sp>
    </p:spTree>
    <p:extLst>
      <p:ext uri="{BB962C8B-B14F-4D97-AF65-F5344CB8AC3E}">
        <p14:creationId xmlns:p14="http://schemas.microsoft.com/office/powerpoint/2010/main" val="42592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0"/>
          <p:cNvSpPr txBox="1"/>
          <p:nvPr/>
        </p:nvSpPr>
        <p:spPr>
          <a:xfrm>
            <a:off x="161567" y="1859200"/>
            <a:ext cx="7951200" cy="49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507987">
              <a:lnSpc>
                <a:spcPct val="115000"/>
              </a:lnSpc>
              <a:buClr>
                <a:schemeClr val="dk2"/>
              </a:buClr>
              <a:buSzPts val="2400"/>
              <a:buChar char="●"/>
            </a:pPr>
            <a:r>
              <a:rPr lang="en-GB" sz="3200" dirty="0">
                <a:solidFill>
                  <a:schemeClr val="dk2"/>
                </a:solidFill>
              </a:rPr>
              <a:t>Funded by the Mayor of London under the ‘Digital Talent’ programme.</a:t>
            </a:r>
            <a:endParaRPr sz="3200" dirty="0">
              <a:solidFill>
                <a:schemeClr val="dk2"/>
              </a:solidFill>
            </a:endParaRPr>
          </a:p>
          <a:p>
            <a:pPr marL="609585" indent="-507987">
              <a:lnSpc>
                <a:spcPct val="115000"/>
              </a:lnSpc>
              <a:buClr>
                <a:schemeClr val="dk2"/>
              </a:buClr>
              <a:buSzPts val="2400"/>
              <a:buChar char="●"/>
            </a:pPr>
            <a:r>
              <a:rPr lang="en-GB" sz="3200" dirty="0">
                <a:solidFill>
                  <a:schemeClr val="dk2"/>
                </a:solidFill>
              </a:rPr>
              <a:t>Free CPD for educators of 11-24 year olds.</a:t>
            </a:r>
            <a:endParaRPr sz="3200" dirty="0">
              <a:solidFill>
                <a:schemeClr val="dk2"/>
              </a:solidFill>
            </a:endParaRPr>
          </a:p>
          <a:p>
            <a:pPr marL="609585" indent="-507987">
              <a:lnSpc>
                <a:spcPct val="115000"/>
              </a:lnSpc>
              <a:buClr>
                <a:schemeClr val="dk2"/>
              </a:buClr>
              <a:buSzPts val="2400"/>
              <a:buChar char="●"/>
            </a:pPr>
            <a:r>
              <a:rPr lang="en-GB" sz="3200" dirty="0">
                <a:solidFill>
                  <a:schemeClr val="dk2"/>
                </a:solidFill>
              </a:rPr>
              <a:t>Short courses and Depth courses</a:t>
            </a:r>
            <a:endParaRPr sz="3200" dirty="0">
              <a:solidFill>
                <a:schemeClr val="dk2"/>
              </a:solidFill>
            </a:endParaRPr>
          </a:p>
          <a:p>
            <a:pPr marL="609585" indent="-507987">
              <a:lnSpc>
                <a:spcPct val="115000"/>
              </a:lnSpc>
              <a:buClr>
                <a:schemeClr val="dk2"/>
              </a:buClr>
              <a:buSzPts val="2400"/>
              <a:buChar char="●"/>
            </a:pPr>
            <a:r>
              <a:rPr lang="en-GB" sz="3200" dirty="0">
                <a:solidFill>
                  <a:schemeClr val="dk2"/>
                </a:solidFill>
              </a:rPr>
              <a:t>Strong links to industry.</a:t>
            </a:r>
            <a:endParaRPr sz="3200" dirty="0">
              <a:solidFill>
                <a:schemeClr val="dk2"/>
              </a:solidFill>
            </a:endParaRPr>
          </a:p>
          <a:p>
            <a:pPr marL="609585" indent="-507987">
              <a:lnSpc>
                <a:spcPct val="115000"/>
              </a:lnSpc>
              <a:buClr>
                <a:schemeClr val="dk2"/>
              </a:buClr>
              <a:buSzPts val="2400"/>
              <a:buChar char="●"/>
            </a:pPr>
            <a:r>
              <a:rPr lang="en-GB" sz="3200" dirty="0">
                <a:solidFill>
                  <a:schemeClr val="dk2"/>
                </a:solidFill>
              </a:rPr>
              <a:t>Partnership between London </a:t>
            </a:r>
            <a:r>
              <a:rPr lang="en-GB" sz="3200" dirty="0" err="1">
                <a:solidFill>
                  <a:schemeClr val="dk2"/>
                </a:solidFill>
              </a:rPr>
              <a:t>CLC</a:t>
            </a:r>
            <a:r>
              <a:rPr lang="en-GB" sz="3200" dirty="0">
                <a:solidFill>
                  <a:schemeClr val="dk2"/>
                </a:solidFill>
              </a:rPr>
              <a:t> and Queen Mary, University of London.</a:t>
            </a:r>
            <a:endParaRPr sz="3200" dirty="0">
              <a:solidFill>
                <a:srgbClr val="333333"/>
              </a:solidFill>
              <a:highlight>
                <a:srgbClr val="F2F2F2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" name="Google Shape;119;p30"/>
          <p:cNvSpPr txBox="1"/>
          <p:nvPr/>
        </p:nvSpPr>
        <p:spPr>
          <a:xfrm>
            <a:off x="364401" y="1050019"/>
            <a:ext cx="9329200" cy="10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4000" dirty="0">
                <a:latin typeface="+mj-lt"/>
                <a:ea typeface="Ubuntu"/>
                <a:cs typeface="Ubuntu"/>
                <a:sym typeface="Ubuntu"/>
              </a:rPr>
              <a:t>What is TechPathways London?</a:t>
            </a:r>
            <a:endParaRPr sz="4000" dirty="0">
              <a:latin typeface="+mj-lt"/>
              <a:ea typeface="Ubuntu"/>
              <a:cs typeface="Ubuntu"/>
              <a:sym typeface="Ubuntu"/>
            </a:endParaRPr>
          </a:p>
        </p:txBody>
      </p:sp>
      <p:pic>
        <p:nvPicPr>
          <p:cNvPr id="120" name="Google Shape;12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2767" y="1666699"/>
            <a:ext cx="3832167" cy="4526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880692"/>
              </p:ext>
            </p:extLst>
          </p:nvPr>
        </p:nvGraphicFramePr>
        <p:xfrm>
          <a:off x="324465" y="1295409"/>
          <a:ext cx="11543070" cy="4410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7290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9625780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1107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GB" sz="32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BAFTA/ </a:t>
                      </a:r>
                      <a:r>
                        <a:rPr lang="en-GB" sz="3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YGD</a:t>
                      </a: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Games Design – concept workshop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OCR - </a:t>
                      </a:r>
                      <a:r>
                        <a:rPr lang="en-GB" sz="3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iMedia</a:t>
                      </a: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delivery and good practise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BAFTA/ </a:t>
                      </a:r>
                      <a:r>
                        <a:rPr lang="en-GB" sz="3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YGD</a:t>
                      </a: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Ubisoft -  Industry talks </a:t>
                      </a: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58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 2 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QMUL - Pedagogy themes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School House/ </a:t>
                      </a:r>
                      <a:r>
                        <a:rPr lang="en-GB" sz="3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Scirra</a:t>
                      </a: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- Games Development with Construct 3.</a:t>
                      </a:r>
                    </a:p>
                  </a:txBody>
                  <a:tcPr marL="50800" marR="50800" marT="50800" marB="50800">
                    <a:solidFill>
                      <a:srgbClr val="E1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206472"/>
                  </a:ext>
                </a:extLst>
              </a:tr>
              <a:tr h="58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Optional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QMUL Support for School Case Studies and Writing up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QMUL/ BAFTA/Digital School House – Industry visits</a:t>
                      </a: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292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F5FAA7A-AA9F-4687-8306-107C18DF5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30306"/>
              </p:ext>
            </p:extLst>
          </p:nvPr>
        </p:nvGraphicFramePr>
        <p:xfrm>
          <a:off x="981149" y="1827267"/>
          <a:ext cx="10404606" cy="42168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1141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7733465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Ubuntu" panose="020B0604020202020204" charset="0"/>
                        </a:rPr>
                        <a:t>Day- Session</a:t>
                      </a:r>
                      <a:endParaRPr lang="en-GB" sz="16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10:30 – 11:00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Arrival,</a:t>
                      </a:r>
                      <a:r>
                        <a:rPr lang="en-GB" sz="1900" b="0" baseline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registration, drinks</a:t>
                      </a:r>
                      <a:endParaRPr lang="en-GB" sz="19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238583"/>
                  </a:ext>
                </a:extLst>
              </a:tr>
              <a:tr h="354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11:00 – 11:30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Overview and Pedagogy themes</a:t>
                      </a:r>
                    </a:p>
                  </a:txBody>
                  <a:tcPr marL="50800" marR="50800" marT="50800" marB="50800">
                    <a:solidFill>
                      <a:srgbClr val="E1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438647"/>
                  </a:ext>
                </a:extLst>
              </a:tr>
              <a:tr h="4261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11:30 – 12:30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Digital Schoolhouse Introduction to Construct 3, classroom set-up and creation of a basic game</a:t>
                      </a:r>
                      <a:endParaRPr lang="en-GB" sz="19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06211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12:30 – 1:00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Lunch (now provided – so shorter time!)</a:t>
                      </a: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00758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baseline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1:00 – 2:15</a:t>
                      </a:r>
                      <a:endParaRPr lang="en-GB" sz="19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Creation of a more advanced game with details of how this links to the </a:t>
                      </a:r>
                      <a:r>
                        <a:rPr lang="en-GB" sz="2000" dirty="0" err="1"/>
                        <a:t>iMedia</a:t>
                      </a:r>
                      <a:r>
                        <a:rPr lang="en-GB" sz="2000" dirty="0"/>
                        <a:t> course</a:t>
                      </a:r>
                      <a:endParaRPr lang="en-GB" sz="19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E1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13310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2:15 – 2:30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Break</a:t>
                      </a: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98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2:30 – 3:10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More creation of advanced games</a:t>
                      </a: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3:10- 4:00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Review of </a:t>
                      </a:r>
                      <a:r>
                        <a:rPr lang="en-GB" sz="1900" b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pedagogy, next steps and Q&amp;A</a:t>
                      </a:r>
                      <a:endParaRPr lang="en-GB" sz="19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43811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CCC294F-4962-4582-9F00-2BD3F2DC95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9936" y="1063150"/>
            <a:ext cx="11362267" cy="764117"/>
          </a:xfrm>
        </p:spPr>
        <p:txBody>
          <a:bodyPr/>
          <a:lstStyle/>
          <a:p>
            <a:r>
              <a:rPr lang="en-GB" dirty="0"/>
              <a:t>Days outline</a:t>
            </a:r>
          </a:p>
        </p:txBody>
      </p:sp>
    </p:spTree>
    <p:extLst>
      <p:ext uri="{BB962C8B-B14F-4D97-AF65-F5344CB8AC3E}">
        <p14:creationId xmlns:p14="http://schemas.microsoft.com/office/powerpoint/2010/main" val="850318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20458" y="2910523"/>
            <a:ext cx="10145712" cy="1654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/>
              <a:t>Research and pedagogy </a:t>
            </a:r>
          </a:p>
          <a:p>
            <a:pPr marL="0" indent="0" algn="ctr">
              <a:buNone/>
            </a:pPr>
            <a:r>
              <a:rPr lang="en-GB" sz="4000" dirty="0"/>
              <a:t>themes for  teaching games development 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Jane Waite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41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DB7AA2-E45A-4EB3-BF43-3DFECD80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27AFBF-DBA9-40BB-A1F9-21653D7C58C4}"/>
              </a:ext>
            </a:extLst>
          </p:cNvPr>
          <p:cNvSpPr txBox="1">
            <a:spLocks/>
          </p:cNvSpPr>
          <p:nvPr/>
        </p:nvSpPr>
        <p:spPr>
          <a:xfrm>
            <a:off x="365972" y="3872801"/>
            <a:ext cx="11826028" cy="575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dirty="0">
                <a:solidFill>
                  <a:schemeClr val="tx1"/>
                </a:solidFill>
                <a:latin typeface="+mj-lt"/>
              </a:rPr>
              <a:t>Aim: Introduce pedagogical themes that will be useful for the teaching of games development and particularly that will be exemplified in the next session</a:t>
            </a:r>
          </a:p>
          <a:p>
            <a:pPr algn="l"/>
            <a:endParaRPr lang="en-GB" sz="2800" dirty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en-GB" sz="2800" dirty="0">
                <a:solidFill>
                  <a:schemeClr val="tx1"/>
                </a:solidFill>
                <a:latin typeface="+mj-lt"/>
              </a:rPr>
              <a:t>Learning objectives:</a:t>
            </a:r>
            <a:endParaRPr lang="en-GB" sz="2800" dirty="0">
              <a:solidFill>
                <a:schemeClr val="tx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Pedagogical Content Knowledge  (PCK)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Semantic Waves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PRIMM (and the underlying theories)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Start to think about alternative instructional approaches</a:t>
            </a:r>
          </a:p>
          <a:p>
            <a:pPr marL="971550" lvl="1" indent="-514350">
              <a:buFont typeface="+mj-lt"/>
              <a:buAutoNum type="arabicPeriod"/>
            </a:pPr>
            <a:endParaRPr lang="en-GB" sz="2800" dirty="0"/>
          </a:p>
          <a:p>
            <a:pPr lvl="1"/>
            <a:r>
              <a:rPr lang="en-GB" sz="2800" dirty="0"/>
              <a:t>RAG your current knowledge of each.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30231B-DAF9-4D4C-9388-D4C12CB3FBE5}"/>
              </a:ext>
            </a:extLst>
          </p:cNvPr>
          <p:cNvSpPr txBox="1">
            <a:spLocks/>
          </p:cNvSpPr>
          <p:nvPr/>
        </p:nvSpPr>
        <p:spPr>
          <a:xfrm>
            <a:off x="365972" y="9302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Objectives of this session</a:t>
            </a:r>
          </a:p>
        </p:txBody>
      </p:sp>
    </p:spTree>
    <p:extLst>
      <p:ext uri="{BB962C8B-B14F-4D97-AF65-F5344CB8AC3E}">
        <p14:creationId xmlns:p14="http://schemas.microsoft.com/office/powerpoint/2010/main" val="1735488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papert image">
            <a:extLst>
              <a:ext uri="{FF2B5EF4-FFF2-40B4-BE49-F238E27FC236}">
                <a16:creationId xmlns:a16="http://schemas.microsoft.com/office/drawing/2014/main" id="{C1F7FC88-911F-4254-9602-AF41F6DF9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505" y="3535532"/>
            <a:ext cx="1059062" cy="7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CEA16F-E80B-4C43-8E4D-34898CC38CBF}"/>
              </a:ext>
            </a:extLst>
          </p:cNvPr>
          <p:cNvSpPr/>
          <p:nvPr/>
        </p:nvSpPr>
        <p:spPr>
          <a:xfrm>
            <a:off x="623763" y="1755489"/>
            <a:ext cx="10368087" cy="2805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Limited research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recurrent theme across studies was a tension between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constructivist </a:t>
            </a:r>
            <a:r>
              <a:rPr lang="en-GB" sz="2400" dirty="0">
                <a:solidFill>
                  <a:srgbClr val="FF0000"/>
                </a:solidFill>
              </a:rPr>
              <a:t>exploration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constructionist </a:t>
            </a:r>
            <a:r>
              <a:rPr lang="en-GB" sz="2400" dirty="0">
                <a:solidFill>
                  <a:srgbClr val="FF0000"/>
                </a:solidFill>
              </a:rPr>
              <a:t>making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a </a:t>
            </a:r>
            <a:r>
              <a:rPr lang="en-GB" sz="2400" dirty="0">
                <a:solidFill>
                  <a:srgbClr val="FF0000"/>
                </a:solidFill>
              </a:rPr>
              <a:t>controlled progression of teaching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C3462A5-5CFE-404D-8F13-FB2FE7AD61E1}"/>
              </a:ext>
            </a:extLst>
          </p:cNvPr>
          <p:cNvGrpSpPr/>
          <p:nvPr/>
        </p:nvGrpSpPr>
        <p:grpSpPr>
          <a:xfrm>
            <a:off x="9401197" y="2586082"/>
            <a:ext cx="1134370" cy="808562"/>
            <a:chOff x="1114308" y="1008669"/>
            <a:chExt cx="1255668" cy="987845"/>
          </a:xfrm>
        </p:grpSpPr>
        <p:pic>
          <p:nvPicPr>
            <p:cNvPr id="8" name="Picture 2" descr="Image result for piaget images">
              <a:extLst>
                <a:ext uri="{FF2B5EF4-FFF2-40B4-BE49-F238E27FC236}">
                  <a16:creationId xmlns:a16="http://schemas.microsoft.com/office/drawing/2014/main" id="{9BA449DA-94B4-43A2-ABB3-10625A9214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78" r="4014" b="61116"/>
            <a:stretch/>
          </p:blipFill>
          <p:spPr bwMode="auto">
            <a:xfrm>
              <a:off x="1203649" y="1008669"/>
              <a:ext cx="1166327" cy="908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20E5C62-82E5-40F9-A9E0-7A6464B86277}"/>
                </a:ext>
              </a:extLst>
            </p:cNvPr>
            <p:cNvSpPr txBox="1"/>
            <p:nvPr/>
          </p:nvSpPr>
          <p:spPr>
            <a:xfrm>
              <a:off x="1114308" y="1714499"/>
              <a:ext cx="1077739" cy="282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>
                  <a:solidFill>
                    <a:schemeClr val="bg2">
                      <a:lumMod val="90000"/>
                    </a:schemeClr>
                  </a:solidFill>
                </a:rPr>
                <a:t>Jean Piaget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BCC5709-3D64-4612-96B6-4696313FE95C}"/>
              </a:ext>
            </a:extLst>
          </p:cNvPr>
          <p:cNvSpPr/>
          <p:nvPr/>
        </p:nvSpPr>
        <p:spPr>
          <a:xfrm>
            <a:off x="2474424" y="4682412"/>
            <a:ext cx="65192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is concern about focusing on just one theory.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1669B6-BFCF-4F38-B2E2-D266661F2A2C}"/>
              </a:ext>
            </a:extLst>
          </p:cNvPr>
          <p:cNvGrpSpPr/>
          <p:nvPr/>
        </p:nvGrpSpPr>
        <p:grpSpPr>
          <a:xfrm>
            <a:off x="1832760" y="5279733"/>
            <a:ext cx="8526479" cy="426691"/>
            <a:chOff x="856523" y="3745767"/>
            <a:chExt cx="5507797" cy="209752"/>
          </a:xfrm>
        </p:grpSpPr>
        <p:graphicFrame>
          <p:nvGraphicFramePr>
            <p:cNvPr id="12" name="Shape 241">
              <a:extLst>
                <a:ext uri="{FF2B5EF4-FFF2-40B4-BE49-F238E27FC236}">
                  <a16:creationId xmlns:a16="http://schemas.microsoft.com/office/drawing/2014/main" id="{6F38E11D-B3CC-4764-94F1-2C11DF046FF7}"/>
                </a:ext>
              </a:extLst>
            </p:cNvPr>
            <p:cNvGraphicFramePr/>
            <p:nvPr>
              <p:extLst/>
            </p:nvPr>
          </p:nvGraphicFramePr>
          <p:xfrm>
            <a:off x="856523" y="3745767"/>
            <a:ext cx="5507797" cy="209752"/>
          </p:xfrm>
          <a:graphic>
            <a:graphicData uri="http://schemas.openxmlformats.org/drawingml/2006/table">
              <a:tbl>
                <a:tblPr>
                  <a:tableStyleId>{3C2FFA5D-87B4-456A-9821-1D502468CF0F}</a:tableStyleId>
                </a:tblPr>
                <a:tblGrid>
                  <a:gridCol w="2619126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112482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39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2404871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</a:tblGrid>
                <a:tr h="367665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</a:rPr>
                          <a:t>Controlled teaching</a:t>
                        </a: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0" algn="ctr"/>
                        <a:endParaRPr lang="en-GB" sz="16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0" algn="ctr" rtl="0">
                          <a:spcBef>
                            <a:spcPts val="0"/>
                          </a:spcBef>
                          <a:buNone/>
                        </a:pPr>
                        <a:endParaRPr lang="en-GB" sz="16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</a:rPr>
                          <a:t>Exploration</a:t>
                        </a: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BF482CE-320E-4417-8351-292421A24B8B}"/>
                </a:ext>
              </a:extLst>
            </p:cNvPr>
            <p:cNvCxnSpPr>
              <a:cxnSpLocks/>
            </p:cNvCxnSpPr>
            <p:nvPr/>
          </p:nvCxnSpPr>
          <p:spPr>
            <a:xfrm>
              <a:off x="2091458" y="3850643"/>
              <a:ext cx="3546360" cy="0"/>
            </a:xfrm>
            <a:prstGeom prst="straightConnector1">
              <a:avLst/>
            </a:prstGeom>
            <a:ln w="76200" cap="flat" cmpd="sng" algn="ctr">
              <a:solidFill>
                <a:srgbClr val="E6E6E6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742E83F-3230-4A7F-A877-15BF5843B906}"/>
              </a:ext>
            </a:extLst>
          </p:cNvPr>
          <p:cNvSpPr/>
          <p:nvPr/>
        </p:nvSpPr>
        <p:spPr>
          <a:xfrm>
            <a:off x="1955222" y="5812810"/>
            <a:ext cx="8039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GB" sz="2400" dirty="0">
                <a:solidFill>
                  <a:srgbClr val="FF0000"/>
                </a:solidFill>
              </a:rPr>
              <a:t> blended 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approach is suggested from studies across contexts.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5540D6-43B8-415D-8C84-36B62C7B1EAE}"/>
              </a:ext>
            </a:extLst>
          </p:cNvPr>
          <p:cNvSpPr/>
          <p:nvPr/>
        </p:nvSpPr>
        <p:spPr>
          <a:xfrm>
            <a:off x="8759103" y="6396335"/>
            <a:ext cx="2644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(Waite, 2017)</a:t>
            </a:r>
          </a:p>
        </p:txBody>
      </p:sp>
      <p:sp>
        <p:nvSpPr>
          <p:cNvPr id="16" name="Title 7">
            <a:extLst>
              <a:ext uri="{FF2B5EF4-FFF2-40B4-BE49-F238E27FC236}">
                <a16:creationId xmlns:a16="http://schemas.microsoft.com/office/drawing/2014/main" id="{A91DEC72-0BE3-4180-95CE-62D13A7925A9}"/>
              </a:ext>
            </a:extLst>
          </p:cNvPr>
          <p:cNvSpPr txBox="1">
            <a:spLocks/>
          </p:cNvSpPr>
          <p:nvPr/>
        </p:nvSpPr>
        <p:spPr>
          <a:xfrm>
            <a:off x="476250" y="971551"/>
            <a:ext cx="10515600" cy="89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Teaching Games Development in Schools</a:t>
            </a:r>
          </a:p>
        </p:txBody>
      </p:sp>
    </p:spTree>
    <p:extLst>
      <p:ext uri="{BB962C8B-B14F-4D97-AF65-F5344CB8AC3E}">
        <p14:creationId xmlns:p14="http://schemas.microsoft.com/office/powerpoint/2010/main" val="1902559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68177" y="1966335"/>
            <a:ext cx="6721485" cy="40412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Content 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</a:rPr>
              <a:t>Knowledge</a:t>
            </a:r>
          </a:p>
        </p:txBody>
      </p:sp>
      <p:sp>
        <p:nvSpPr>
          <p:cNvPr id="14" name="Oval 13"/>
          <p:cNvSpPr/>
          <p:nvPr/>
        </p:nvSpPr>
        <p:spPr>
          <a:xfrm>
            <a:off x="4970033" y="1976768"/>
            <a:ext cx="6721485" cy="40412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Pedagogical 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</a:rPr>
              <a:t>Knowledge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10445" y="5045170"/>
            <a:ext cx="2008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/>
              <a:t>Hardware and peripherals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52547" y="4446285"/>
            <a:ext cx="1838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Game play controls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2480" y="3178656"/>
            <a:ext cx="2461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Interactions, events and 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36159" y="6515063"/>
            <a:ext cx="6627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/>
              <a:t>Adapted version of pedagogical content knowledge (PCK)  (Shulman, 1986)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89662" y="3628396"/>
            <a:ext cx="3445565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33" dirty="0"/>
              <a:t>planning, progression, assessment, relationships, interventions, differentiation, inclusion, relevance, feedback, questioning, scaffolding, visualisations, active learning, direct teaching, discovery learning,  resources…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1B55B6-A582-4AFA-A6C7-BA8BCFA65307}"/>
              </a:ext>
            </a:extLst>
          </p:cNvPr>
          <p:cNvSpPr/>
          <p:nvPr/>
        </p:nvSpPr>
        <p:spPr>
          <a:xfrm>
            <a:off x="5296061" y="2907507"/>
            <a:ext cx="18778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Pedagogical Content Knowledge </a:t>
            </a:r>
          </a:p>
          <a:p>
            <a:pPr algn="ctr"/>
            <a:r>
              <a:rPr lang="en-GB" sz="2400" dirty="0">
                <a:solidFill>
                  <a:srgbClr val="FF0000"/>
                </a:solidFill>
              </a:rPr>
              <a:t>(PCK)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0BD46EE2-1B1D-42E9-BA2E-6F0E4FAE2EF3}"/>
              </a:ext>
            </a:extLst>
          </p:cNvPr>
          <p:cNvSpPr/>
          <p:nvPr/>
        </p:nvSpPr>
        <p:spPr>
          <a:xfrm rot="10800000">
            <a:off x="5827984" y="4757662"/>
            <a:ext cx="983226" cy="14060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56D2ED0-91D5-4D02-8849-F8D69532BC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6250" y="1084262"/>
            <a:ext cx="10515600" cy="895350"/>
          </a:xfrm>
        </p:spPr>
        <p:txBody>
          <a:bodyPr/>
          <a:lstStyle/>
          <a:p>
            <a:r>
              <a:rPr lang="en-GB" dirty="0"/>
              <a:t>In order to teach game development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045E6F-9942-4935-8EAE-8595E631D25D}"/>
              </a:ext>
            </a:extLst>
          </p:cNvPr>
          <p:cNvSpPr txBox="1"/>
          <p:nvPr/>
        </p:nvSpPr>
        <p:spPr>
          <a:xfrm flipH="1">
            <a:off x="3373291" y="3715944"/>
            <a:ext cx="159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/>
              <a:t>Using algorithms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E92488-435A-48FC-BA30-5F59906E3E64}"/>
              </a:ext>
            </a:extLst>
          </p:cNvPr>
          <p:cNvSpPr txBox="1"/>
          <p:nvPr/>
        </p:nvSpPr>
        <p:spPr>
          <a:xfrm>
            <a:off x="1459030" y="2664129"/>
            <a:ext cx="971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/>
              <a:t>Assets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27981" y="6125951"/>
            <a:ext cx="270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Semantic waves, PRIMM….</a:t>
            </a:r>
          </a:p>
        </p:txBody>
      </p:sp>
    </p:spTree>
    <p:extLst>
      <p:ext uri="{BB962C8B-B14F-4D97-AF65-F5344CB8AC3E}">
        <p14:creationId xmlns:p14="http://schemas.microsoft.com/office/powerpoint/2010/main" val="282253754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6" grpId="0"/>
      <p:bldP spid="18" grpId="0"/>
      <p:bldP spid="20" grpId="0"/>
      <p:bldP spid="21" grpId="0"/>
      <p:bldP spid="4" grpId="0"/>
      <p:bldP spid="7" grpId="0" animBg="1"/>
      <p:bldP spid="13" grpId="0"/>
      <p:bldP spid="15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4AC4764-598B-42F0-830D-5205344ECC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6250" y="971551"/>
            <a:ext cx="10515600" cy="895350"/>
          </a:xfrm>
        </p:spPr>
        <p:txBody>
          <a:bodyPr/>
          <a:lstStyle/>
          <a:p>
            <a:r>
              <a:rPr lang="en-GB" dirty="0"/>
              <a:t>Semantic Waves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D575B5-1ACF-42DB-A153-6138BD417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1788234"/>
            <a:ext cx="8854289" cy="3657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EB791E-8BF7-4848-BD45-9E9755FBBDD5}"/>
              </a:ext>
            </a:extLst>
          </p:cNvPr>
          <p:cNvSpPr txBox="1"/>
          <p:nvPr/>
        </p:nvSpPr>
        <p:spPr>
          <a:xfrm>
            <a:off x="4790155" y="5517117"/>
            <a:ext cx="6100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Example of a semantic wave in Biology teaching (</a:t>
            </a:r>
            <a:r>
              <a:rPr lang="en-GB" dirty="0" err="1"/>
              <a:t>Maton</a:t>
            </a:r>
            <a:r>
              <a:rPr lang="en-GB" dirty="0"/>
              <a:t>, 2013)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76DDF2-B30C-4533-8ECA-387DE5E323DD}"/>
              </a:ext>
            </a:extLst>
          </p:cNvPr>
          <p:cNvSpPr txBox="1"/>
          <p:nvPr/>
        </p:nvSpPr>
        <p:spPr>
          <a:xfrm>
            <a:off x="1383030" y="5988212"/>
            <a:ext cx="10051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Density – meaning – from technical (packed) to everyday meaning (unpacked)</a:t>
            </a:r>
          </a:p>
          <a:p>
            <a:r>
              <a:rPr lang="en-GB" sz="2400" dirty="0"/>
              <a:t>Gravity – context - from theory to practical/personal context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89D277-ADD1-473E-ABD8-288FB98DF0B3}"/>
              </a:ext>
            </a:extLst>
          </p:cNvPr>
          <p:cNvSpPr txBox="1"/>
          <p:nvPr/>
        </p:nvSpPr>
        <p:spPr>
          <a:xfrm>
            <a:off x="10353491" y="2566290"/>
            <a:ext cx="1838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Summary statement</a:t>
            </a:r>
          </a:p>
        </p:txBody>
      </p:sp>
    </p:spTree>
    <p:extLst>
      <p:ext uri="{BB962C8B-B14F-4D97-AF65-F5344CB8AC3E}">
        <p14:creationId xmlns:p14="http://schemas.microsoft.com/office/powerpoint/2010/main" val="329412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D4B278F-C346-42A4-A093-9ABE6EF2E6FB}"/>
              </a:ext>
            </a:extLst>
          </p:cNvPr>
          <p:cNvGrpSpPr/>
          <p:nvPr/>
        </p:nvGrpSpPr>
        <p:grpSpPr>
          <a:xfrm>
            <a:off x="861060" y="1607873"/>
            <a:ext cx="10687444" cy="4089750"/>
            <a:chOff x="1982839" y="2084832"/>
            <a:chExt cx="9010987" cy="3896426"/>
          </a:xfrm>
          <a:solidFill>
            <a:srgbClr val="13548D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59ED7CF-517E-4916-B11C-EA8CB434A53D}"/>
                </a:ext>
              </a:extLst>
            </p:cNvPr>
            <p:cNvSpPr/>
            <p:nvPr/>
          </p:nvSpPr>
          <p:spPr>
            <a:xfrm>
              <a:off x="1983574" y="2084832"/>
              <a:ext cx="8943504" cy="1344168"/>
            </a:xfrm>
            <a:custGeom>
              <a:avLst/>
              <a:gdLst>
                <a:gd name="connsiteX0" fmla="*/ 0 w 8354505"/>
                <a:gd name="connsiteY0" fmla="*/ 127368 h 1273683"/>
                <a:gd name="connsiteX1" fmla="*/ 127368 w 8354505"/>
                <a:gd name="connsiteY1" fmla="*/ 0 h 1273683"/>
                <a:gd name="connsiteX2" fmla="*/ 8227137 w 8354505"/>
                <a:gd name="connsiteY2" fmla="*/ 0 h 1273683"/>
                <a:gd name="connsiteX3" fmla="*/ 8354505 w 8354505"/>
                <a:gd name="connsiteY3" fmla="*/ 127368 h 1273683"/>
                <a:gd name="connsiteX4" fmla="*/ 8354505 w 8354505"/>
                <a:gd name="connsiteY4" fmla="*/ 1146315 h 1273683"/>
                <a:gd name="connsiteX5" fmla="*/ 8227137 w 8354505"/>
                <a:gd name="connsiteY5" fmla="*/ 1273683 h 1273683"/>
                <a:gd name="connsiteX6" fmla="*/ 127368 w 8354505"/>
                <a:gd name="connsiteY6" fmla="*/ 1273683 h 1273683"/>
                <a:gd name="connsiteX7" fmla="*/ 0 w 8354505"/>
                <a:gd name="connsiteY7" fmla="*/ 1146315 h 1273683"/>
                <a:gd name="connsiteX8" fmla="*/ 0 w 8354505"/>
                <a:gd name="connsiteY8" fmla="*/ 127368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54505" h="1273683">
                  <a:moveTo>
                    <a:pt x="0" y="127368"/>
                  </a:moveTo>
                  <a:cubicBezTo>
                    <a:pt x="0" y="57025"/>
                    <a:pt x="57025" y="0"/>
                    <a:pt x="127368" y="0"/>
                  </a:cubicBezTo>
                  <a:lnTo>
                    <a:pt x="8227137" y="0"/>
                  </a:lnTo>
                  <a:cubicBezTo>
                    <a:pt x="8297480" y="0"/>
                    <a:pt x="8354505" y="57025"/>
                    <a:pt x="8354505" y="127368"/>
                  </a:cubicBezTo>
                  <a:lnTo>
                    <a:pt x="8354505" y="1146315"/>
                  </a:lnTo>
                  <a:cubicBezTo>
                    <a:pt x="8354505" y="1216658"/>
                    <a:pt x="8297480" y="1273683"/>
                    <a:pt x="8227137" y="1273683"/>
                  </a:cubicBezTo>
                  <a:lnTo>
                    <a:pt x="127368" y="1273683"/>
                  </a:lnTo>
                  <a:cubicBezTo>
                    <a:pt x="57025" y="1273683"/>
                    <a:pt x="0" y="1216658"/>
                    <a:pt x="0" y="1146315"/>
                  </a:cubicBezTo>
                  <a:lnTo>
                    <a:pt x="0" y="127368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5894" tIns="245894" rIns="245894" bIns="245894" numCol="1" spcCol="1270" anchor="ctr" anchorCtr="0">
              <a:noAutofit/>
            </a:bodyPr>
            <a:lstStyle/>
            <a:p>
              <a:pPr algn="ctr" defTabSz="2435215">
                <a:lnSpc>
                  <a:spcPct val="90000"/>
                </a:lnSpc>
                <a:spcAft>
                  <a:spcPct val="35000"/>
                </a:spcAft>
              </a:pPr>
              <a:r>
                <a:rPr lang="en-GB" sz="3984" dirty="0"/>
                <a:t>Predict     Run     Investigate     Modify     Make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AB38ABD-402E-4343-B23D-8DA84B92D688}"/>
                </a:ext>
              </a:extLst>
            </p:cNvPr>
            <p:cNvSpPr/>
            <p:nvPr/>
          </p:nvSpPr>
          <p:spPr>
            <a:xfrm>
              <a:off x="1982839" y="5242560"/>
              <a:ext cx="9010987" cy="738698"/>
            </a:xfrm>
            <a:custGeom>
              <a:avLst/>
              <a:gdLst>
                <a:gd name="connsiteX0" fmla="*/ 0 w 8338196"/>
                <a:gd name="connsiteY0" fmla="*/ 127368 h 1273683"/>
                <a:gd name="connsiteX1" fmla="*/ 127368 w 8338196"/>
                <a:gd name="connsiteY1" fmla="*/ 0 h 1273683"/>
                <a:gd name="connsiteX2" fmla="*/ 8210828 w 8338196"/>
                <a:gd name="connsiteY2" fmla="*/ 0 h 1273683"/>
                <a:gd name="connsiteX3" fmla="*/ 8338196 w 8338196"/>
                <a:gd name="connsiteY3" fmla="*/ 127368 h 1273683"/>
                <a:gd name="connsiteX4" fmla="*/ 8338196 w 8338196"/>
                <a:gd name="connsiteY4" fmla="*/ 1146315 h 1273683"/>
                <a:gd name="connsiteX5" fmla="*/ 8210828 w 8338196"/>
                <a:gd name="connsiteY5" fmla="*/ 1273683 h 1273683"/>
                <a:gd name="connsiteX6" fmla="*/ 127368 w 8338196"/>
                <a:gd name="connsiteY6" fmla="*/ 1273683 h 1273683"/>
                <a:gd name="connsiteX7" fmla="*/ 0 w 8338196"/>
                <a:gd name="connsiteY7" fmla="*/ 1146315 h 1273683"/>
                <a:gd name="connsiteX8" fmla="*/ 0 w 8338196"/>
                <a:gd name="connsiteY8" fmla="*/ 127368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8196" h="1273683">
                  <a:moveTo>
                    <a:pt x="0" y="127368"/>
                  </a:moveTo>
                  <a:cubicBezTo>
                    <a:pt x="0" y="57025"/>
                    <a:pt x="57025" y="0"/>
                    <a:pt x="127368" y="0"/>
                  </a:cubicBezTo>
                  <a:lnTo>
                    <a:pt x="8210828" y="0"/>
                  </a:lnTo>
                  <a:cubicBezTo>
                    <a:pt x="8281171" y="0"/>
                    <a:pt x="8338196" y="57025"/>
                    <a:pt x="8338196" y="127368"/>
                  </a:cubicBezTo>
                  <a:lnTo>
                    <a:pt x="8338196" y="1146315"/>
                  </a:lnTo>
                  <a:cubicBezTo>
                    <a:pt x="8338196" y="1216658"/>
                    <a:pt x="8281171" y="1273683"/>
                    <a:pt x="8210828" y="1273683"/>
                  </a:cubicBezTo>
                  <a:lnTo>
                    <a:pt x="127368" y="1273683"/>
                  </a:lnTo>
                  <a:cubicBezTo>
                    <a:pt x="57025" y="1273683"/>
                    <a:pt x="0" y="1216658"/>
                    <a:pt x="0" y="1146315"/>
                  </a:cubicBezTo>
                  <a:lnTo>
                    <a:pt x="0" y="127368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5894" tIns="245894" rIns="245894" bIns="245894" numCol="1" spcCol="1270" anchor="ctr" anchorCtr="0">
              <a:noAutofit/>
            </a:bodyPr>
            <a:lstStyle/>
            <a:p>
              <a:pPr algn="ctr" defTabSz="2435215">
                <a:lnSpc>
                  <a:spcPct val="90000"/>
                </a:lnSpc>
                <a:spcAft>
                  <a:spcPct val="35000"/>
                </a:spcAft>
              </a:pPr>
              <a:r>
                <a:rPr lang="en-GB" sz="3188" dirty="0"/>
                <a:t>             Use                                                Modify           Create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D10286E-313B-46E2-9467-55C586750B4A}"/>
                </a:ext>
              </a:extLst>
            </p:cNvPr>
            <p:cNvSpPr/>
            <p:nvPr/>
          </p:nvSpPr>
          <p:spPr>
            <a:xfrm>
              <a:off x="2013499" y="3649879"/>
              <a:ext cx="1418659" cy="1273683"/>
            </a:xfrm>
            <a:custGeom>
              <a:avLst/>
              <a:gdLst>
                <a:gd name="connsiteX0" fmla="*/ 0 w 1272601"/>
                <a:gd name="connsiteY0" fmla="*/ 127260 h 1273683"/>
                <a:gd name="connsiteX1" fmla="*/ 127260 w 1272601"/>
                <a:gd name="connsiteY1" fmla="*/ 0 h 1273683"/>
                <a:gd name="connsiteX2" fmla="*/ 1145341 w 1272601"/>
                <a:gd name="connsiteY2" fmla="*/ 0 h 1273683"/>
                <a:gd name="connsiteX3" fmla="*/ 1272601 w 1272601"/>
                <a:gd name="connsiteY3" fmla="*/ 127260 h 1273683"/>
                <a:gd name="connsiteX4" fmla="*/ 1272601 w 1272601"/>
                <a:gd name="connsiteY4" fmla="*/ 1146423 h 1273683"/>
                <a:gd name="connsiteX5" fmla="*/ 1145341 w 1272601"/>
                <a:gd name="connsiteY5" fmla="*/ 1273683 h 1273683"/>
                <a:gd name="connsiteX6" fmla="*/ 127260 w 1272601"/>
                <a:gd name="connsiteY6" fmla="*/ 1273683 h 1273683"/>
                <a:gd name="connsiteX7" fmla="*/ 0 w 1272601"/>
                <a:gd name="connsiteY7" fmla="*/ 1146423 h 1273683"/>
                <a:gd name="connsiteX8" fmla="*/ 0 w 1272601"/>
                <a:gd name="connsiteY8" fmla="*/ 127260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2601" h="1273683">
                  <a:moveTo>
                    <a:pt x="0" y="127260"/>
                  </a:moveTo>
                  <a:cubicBezTo>
                    <a:pt x="0" y="56976"/>
                    <a:pt x="56976" y="0"/>
                    <a:pt x="127260" y="0"/>
                  </a:cubicBezTo>
                  <a:lnTo>
                    <a:pt x="1145341" y="0"/>
                  </a:lnTo>
                  <a:cubicBezTo>
                    <a:pt x="1215625" y="0"/>
                    <a:pt x="1272601" y="56976"/>
                    <a:pt x="1272601" y="127260"/>
                  </a:cubicBezTo>
                  <a:lnTo>
                    <a:pt x="1272601" y="1146423"/>
                  </a:lnTo>
                  <a:cubicBezTo>
                    <a:pt x="1272601" y="1216707"/>
                    <a:pt x="1215625" y="1273683"/>
                    <a:pt x="1145341" y="1273683"/>
                  </a:cubicBezTo>
                  <a:lnTo>
                    <a:pt x="127260" y="1273683"/>
                  </a:lnTo>
                  <a:cubicBezTo>
                    <a:pt x="56976" y="1273683"/>
                    <a:pt x="0" y="1216707"/>
                    <a:pt x="0" y="1146423"/>
                  </a:cubicBezTo>
                  <a:lnTo>
                    <a:pt x="0" y="12726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212" tIns="128212" rIns="128212" bIns="128212" numCol="1" spcCol="1270" anchor="ctr" anchorCtr="0">
              <a:noAutofit/>
            </a:bodyPr>
            <a:lstStyle/>
            <a:p>
              <a:pPr algn="ctr" defTabSz="1062639">
                <a:lnSpc>
                  <a:spcPct val="90000"/>
                </a:lnSpc>
                <a:spcAft>
                  <a:spcPct val="35000"/>
                </a:spcAft>
              </a:pPr>
              <a:r>
                <a:rPr lang="en-GB" sz="2391" dirty="0"/>
                <a:t>Code reading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853602E-BBC2-4C3F-A560-7C607BD756DD}"/>
                </a:ext>
              </a:extLst>
            </p:cNvPr>
            <p:cNvSpPr/>
            <p:nvPr/>
          </p:nvSpPr>
          <p:spPr>
            <a:xfrm>
              <a:off x="3621200" y="3630231"/>
              <a:ext cx="1601729" cy="1273683"/>
            </a:xfrm>
            <a:custGeom>
              <a:avLst/>
              <a:gdLst>
                <a:gd name="connsiteX0" fmla="*/ 0 w 1349673"/>
                <a:gd name="connsiteY0" fmla="*/ 127368 h 1273683"/>
                <a:gd name="connsiteX1" fmla="*/ 127368 w 1349673"/>
                <a:gd name="connsiteY1" fmla="*/ 0 h 1273683"/>
                <a:gd name="connsiteX2" fmla="*/ 1222305 w 1349673"/>
                <a:gd name="connsiteY2" fmla="*/ 0 h 1273683"/>
                <a:gd name="connsiteX3" fmla="*/ 1349673 w 1349673"/>
                <a:gd name="connsiteY3" fmla="*/ 127368 h 1273683"/>
                <a:gd name="connsiteX4" fmla="*/ 1349673 w 1349673"/>
                <a:gd name="connsiteY4" fmla="*/ 1146315 h 1273683"/>
                <a:gd name="connsiteX5" fmla="*/ 1222305 w 1349673"/>
                <a:gd name="connsiteY5" fmla="*/ 1273683 h 1273683"/>
                <a:gd name="connsiteX6" fmla="*/ 127368 w 1349673"/>
                <a:gd name="connsiteY6" fmla="*/ 1273683 h 1273683"/>
                <a:gd name="connsiteX7" fmla="*/ 0 w 1349673"/>
                <a:gd name="connsiteY7" fmla="*/ 1146315 h 1273683"/>
                <a:gd name="connsiteX8" fmla="*/ 0 w 1349673"/>
                <a:gd name="connsiteY8" fmla="*/ 127368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9673" h="1273683">
                  <a:moveTo>
                    <a:pt x="0" y="127368"/>
                  </a:moveTo>
                  <a:cubicBezTo>
                    <a:pt x="0" y="57025"/>
                    <a:pt x="57025" y="0"/>
                    <a:pt x="127368" y="0"/>
                  </a:cubicBezTo>
                  <a:lnTo>
                    <a:pt x="1222305" y="0"/>
                  </a:lnTo>
                  <a:cubicBezTo>
                    <a:pt x="1292648" y="0"/>
                    <a:pt x="1349673" y="57025"/>
                    <a:pt x="1349673" y="127368"/>
                  </a:cubicBezTo>
                  <a:lnTo>
                    <a:pt x="1349673" y="1146315"/>
                  </a:lnTo>
                  <a:cubicBezTo>
                    <a:pt x="1349673" y="1216658"/>
                    <a:pt x="1292648" y="1273683"/>
                    <a:pt x="1222305" y="1273683"/>
                  </a:cubicBezTo>
                  <a:lnTo>
                    <a:pt x="127368" y="1273683"/>
                  </a:lnTo>
                  <a:cubicBezTo>
                    <a:pt x="57025" y="1273683"/>
                    <a:pt x="0" y="1216658"/>
                    <a:pt x="0" y="1146315"/>
                  </a:cubicBezTo>
                  <a:lnTo>
                    <a:pt x="0" y="127368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5473" tIns="105473" rIns="105473" bIns="105473" numCol="1" spcCol="1270" anchor="ctr" anchorCtr="0">
              <a:noAutofit/>
            </a:bodyPr>
            <a:lstStyle/>
            <a:p>
              <a:pPr algn="ctr" defTabSz="796980">
                <a:lnSpc>
                  <a:spcPct val="90000"/>
                </a:lnSpc>
                <a:spcAft>
                  <a:spcPct val="35000"/>
                </a:spcAft>
              </a:pPr>
              <a:r>
                <a:rPr lang="en-GB" sz="2391" dirty="0"/>
                <a:t>Levels of Abstraction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E9CBEAC-1979-42F5-B783-E31E08E29F47}"/>
                </a:ext>
              </a:extLst>
            </p:cNvPr>
            <p:cNvSpPr/>
            <p:nvPr/>
          </p:nvSpPr>
          <p:spPr>
            <a:xfrm>
              <a:off x="5531484" y="3649878"/>
              <a:ext cx="2059591" cy="1273683"/>
            </a:xfrm>
            <a:custGeom>
              <a:avLst/>
              <a:gdLst>
                <a:gd name="connsiteX0" fmla="*/ 0 w 1346900"/>
                <a:gd name="connsiteY0" fmla="*/ 127368 h 1273683"/>
                <a:gd name="connsiteX1" fmla="*/ 127368 w 1346900"/>
                <a:gd name="connsiteY1" fmla="*/ 0 h 1273683"/>
                <a:gd name="connsiteX2" fmla="*/ 1219532 w 1346900"/>
                <a:gd name="connsiteY2" fmla="*/ 0 h 1273683"/>
                <a:gd name="connsiteX3" fmla="*/ 1346900 w 1346900"/>
                <a:gd name="connsiteY3" fmla="*/ 127368 h 1273683"/>
                <a:gd name="connsiteX4" fmla="*/ 1346900 w 1346900"/>
                <a:gd name="connsiteY4" fmla="*/ 1146315 h 1273683"/>
                <a:gd name="connsiteX5" fmla="*/ 1219532 w 1346900"/>
                <a:gd name="connsiteY5" fmla="*/ 1273683 h 1273683"/>
                <a:gd name="connsiteX6" fmla="*/ 127368 w 1346900"/>
                <a:gd name="connsiteY6" fmla="*/ 1273683 h 1273683"/>
                <a:gd name="connsiteX7" fmla="*/ 0 w 1346900"/>
                <a:gd name="connsiteY7" fmla="*/ 1146315 h 1273683"/>
                <a:gd name="connsiteX8" fmla="*/ 0 w 1346900"/>
                <a:gd name="connsiteY8" fmla="*/ 127368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6900" h="1273683">
                  <a:moveTo>
                    <a:pt x="0" y="127368"/>
                  </a:moveTo>
                  <a:cubicBezTo>
                    <a:pt x="0" y="57025"/>
                    <a:pt x="57025" y="0"/>
                    <a:pt x="127368" y="0"/>
                  </a:cubicBezTo>
                  <a:lnTo>
                    <a:pt x="1219532" y="0"/>
                  </a:lnTo>
                  <a:cubicBezTo>
                    <a:pt x="1289875" y="0"/>
                    <a:pt x="1346900" y="57025"/>
                    <a:pt x="1346900" y="127368"/>
                  </a:cubicBezTo>
                  <a:lnTo>
                    <a:pt x="1346900" y="1146315"/>
                  </a:lnTo>
                  <a:cubicBezTo>
                    <a:pt x="1346900" y="1216658"/>
                    <a:pt x="1289875" y="1273683"/>
                    <a:pt x="1219532" y="1273683"/>
                  </a:cubicBezTo>
                  <a:lnTo>
                    <a:pt x="127368" y="1273683"/>
                  </a:lnTo>
                  <a:cubicBezTo>
                    <a:pt x="57025" y="1273683"/>
                    <a:pt x="0" y="1216658"/>
                    <a:pt x="0" y="1146315"/>
                  </a:cubicBezTo>
                  <a:lnTo>
                    <a:pt x="0" y="127368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1015" tIns="151015" rIns="151015" bIns="151015" numCol="1" spcCol="1270" anchor="ctr" anchorCtr="0">
              <a:noAutofit/>
            </a:bodyPr>
            <a:lstStyle/>
            <a:p>
              <a:pPr algn="ctr" defTabSz="1328299">
                <a:lnSpc>
                  <a:spcPct val="90000"/>
                </a:lnSpc>
                <a:spcAft>
                  <a:spcPct val="35000"/>
                </a:spcAft>
              </a:pPr>
              <a:r>
                <a:rPr lang="en-GB" sz="2988" dirty="0"/>
                <a:t>Block Model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D8988D3-4EA1-423D-A741-8ADED2974475}"/>
                </a:ext>
              </a:extLst>
            </p:cNvPr>
            <p:cNvSpPr/>
            <p:nvPr/>
          </p:nvSpPr>
          <p:spPr>
            <a:xfrm>
              <a:off x="8032172" y="3649878"/>
              <a:ext cx="2305906" cy="1273683"/>
            </a:xfrm>
            <a:custGeom>
              <a:avLst/>
              <a:gdLst>
                <a:gd name="connsiteX0" fmla="*/ 0 w 4016018"/>
                <a:gd name="connsiteY0" fmla="*/ 127368 h 1273683"/>
                <a:gd name="connsiteX1" fmla="*/ 127368 w 4016018"/>
                <a:gd name="connsiteY1" fmla="*/ 0 h 1273683"/>
                <a:gd name="connsiteX2" fmla="*/ 3888650 w 4016018"/>
                <a:gd name="connsiteY2" fmla="*/ 0 h 1273683"/>
                <a:gd name="connsiteX3" fmla="*/ 4016018 w 4016018"/>
                <a:gd name="connsiteY3" fmla="*/ 127368 h 1273683"/>
                <a:gd name="connsiteX4" fmla="*/ 4016018 w 4016018"/>
                <a:gd name="connsiteY4" fmla="*/ 1146315 h 1273683"/>
                <a:gd name="connsiteX5" fmla="*/ 3888650 w 4016018"/>
                <a:gd name="connsiteY5" fmla="*/ 1273683 h 1273683"/>
                <a:gd name="connsiteX6" fmla="*/ 127368 w 4016018"/>
                <a:gd name="connsiteY6" fmla="*/ 1273683 h 1273683"/>
                <a:gd name="connsiteX7" fmla="*/ 0 w 4016018"/>
                <a:gd name="connsiteY7" fmla="*/ 1146315 h 1273683"/>
                <a:gd name="connsiteX8" fmla="*/ 0 w 4016018"/>
                <a:gd name="connsiteY8" fmla="*/ 127368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16018" h="1273683">
                  <a:moveTo>
                    <a:pt x="0" y="127368"/>
                  </a:moveTo>
                  <a:cubicBezTo>
                    <a:pt x="0" y="57025"/>
                    <a:pt x="57025" y="0"/>
                    <a:pt x="127368" y="0"/>
                  </a:cubicBezTo>
                  <a:lnTo>
                    <a:pt x="3888650" y="0"/>
                  </a:lnTo>
                  <a:cubicBezTo>
                    <a:pt x="3958993" y="0"/>
                    <a:pt x="4016018" y="57025"/>
                    <a:pt x="4016018" y="127368"/>
                  </a:cubicBezTo>
                  <a:lnTo>
                    <a:pt x="4016018" y="1146315"/>
                  </a:lnTo>
                  <a:cubicBezTo>
                    <a:pt x="4016018" y="1216658"/>
                    <a:pt x="3958993" y="1273683"/>
                    <a:pt x="3888650" y="1273683"/>
                  </a:cubicBezTo>
                  <a:lnTo>
                    <a:pt x="127368" y="1273683"/>
                  </a:lnTo>
                  <a:cubicBezTo>
                    <a:pt x="57025" y="1273683"/>
                    <a:pt x="0" y="1216658"/>
                    <a:pt x="0" y="1146315"/>
                  </a:cubicBezTo>
                  <a:lnTo>
                    <a:pt x="0" y="12736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1015" tIns="151015" rIns="151015" bIns="151015" numCol="1" spcCol="1270" anchor="ctr" anchorCtr="0">
              <a:noAutofit/>
            </a:bodyPr>
            <a:lstStyle/>
            <a:p>
              <a:pPr algn="ctr" defTabSz="1328299">
                <a:lnSpc>
                  <a:spcPct val="90000"/>
                </a:lnSpc>
                <a:spcAft>
                  <a:spcPct val="35000"/>
                </a:spcAft>
              </a:pPr>
              <a:r>
                <a:rPr lang="en-GB" sz="2988" dirty="0"/>
                <a:t>Examples…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4582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4583-FAF3-420A-9D06-8CDCC8EB5E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4407" y="891236"/>
            <a:ext cx="11188296" cy="1082877"/>
          </a:xfrm>
        </p:spPr>
        <p:txBody>
          <a:bodyPr/>
          <a:lstStyle/>
          <a:p>
            <a:r>
              <a:rPr lang="en-US" dirty="0"/>
              <a:t>Code reading, code tracing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82E00F-85E9-42F6-A2AA-518741EF5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036" y="1761697"/>
            <a:ext cx="3729846" cy="28513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7B553F-75F0-4A0E-930A-EB44A7798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692" y="1870201"/>
            <a:ext cx="4016658" cy="2742885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D6CEF31-86FA-49F8-922F-203C7698A133}"/>
              </a:ext>
            </a:extLst>
          </p:cNvPr>
          <p:cNvSpPr txBox="1">
            <a:spLocks/>
          </p:cNvSpPr>
          <p:nvPr/>
        </p:nvSpPr>
        <p:spPr>
          <a:xfrm>
            <a:off x="541816" y="4863221"/>
            <a:ext cx="11230060" cy="1656883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2500"/>
          </a:bodyPr>
          <a:lstStyle>
            <a:lvl1pPr marL="0" indent="0" algn="l" defTabSz="91211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FontTx/>
              <a:buNone/>
              <a:defRPr sz="24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211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211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BT Font Light" panose="020B0403030204020203" pitchFamily="34" charset="0"/>
              <a:buChar char="–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211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BT Font Light" panose="020B0403030204020203" pitchFamily="34" charset="0"/>
              <a:buChar char="&gt;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211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BT Font Light" panose="020B0403030204020203" pitchFamily="34" charset="0"/>
              <a:buChar char="–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89" dirty="0"/>
              <a:t>From university studies, code tracing  is a pre-cursor to being able to write code.</a:t>
            </a:r>
          </a:p>
          <a:p>
            <a:r>
              <a:rPr lang="en-GB" sz="2789" dirty="0"/>
              <a:t>There is evidence that novices  must be able to read 50% of their code (tracing code accuracy) before they can independently write code with confidence. (Lister, 2011)</a:t>
            </a:r>
            <a:r>
              <a:rPr lang="en-GB" sz="2789" dirty="0">
                <a:solidFill>
                  <a:srgbClr val="7030A0"/>
                </a:solidFill>
              </a:rPr>
              <a:t> </a:t>
            </a:r>
            <a:r>
              <a:rPr lang="en-GB" sz="2391" dirty="0">
                <a:solidFill>
                  <a:srgbClr val="7030A0"/>
                </a:solidFill>
              </a:rPr>
              <a:t>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387258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FA9F9DA-B5D7-480F-9A8E-DC44BB5140F1}"/>
              </a:ext>
            </a:extLst>
          </p:cNvPr>
          <p:cNvGrpSpPr/>
          <p:nvPr/>
        </p:nvGrpSpPr>
        <p:grpSpPr>
          <a:xfrm>
            <a:off x="351363" y="1025170"/>
            <a:ext cx="10303241" cy="5320968"/>
            <a:chOff x="753238" y="825707"/>
            <a:chExt cx="9889007" cy="453070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6326C31-BD45-4B58-9A58-72615B785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8867" y="3316918"/>
              <a:ext cx="3504847" cy="2028377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499BC9"/>
              </a:solidFill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E3D304D-A52C-4B18-9E04-CB79D9CDC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7276" y="3316918"/>
              <a:ext cx="3414969" cy="2039497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499BC9"/>
              </a:solidFill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7EB1E18-967F-41D2-91F0-CDA1E915B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7162" y="924459"/>
              <a:ext cx="3485705" cy="209727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CC277D-DF98-46C4-9F9F-89E52A1520D3}"/>
                </a:ext>
              </a:extLst>
            </p:cNvPr>
            <p:cNvSpPr txBox="1"/>
            <p:nvPr/>
          </p:nvSpPr>
          <p:spPr>
            <a:xfrm>
              <a:off x="2350639" y="853748"/>
              <a:ext cx="339004" cy="390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391" b="1" dirty="0">
                  <a:solidFill>
                    <a:srgbClr val="7030A0"/>
                  </a:solidFill>
                </a:rPr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1D7EAE-9BA9-4AC8-9F74-4A9356F7AC81}"/>
                </a:ext>
              </a:extLst>
            </p:cNvPr>
            <p:cNvSpPr txBox="1"/>
            <p:nvPr/>
          </p:nvSpPr>
          <p:spPr>
            <a:xfrm>
              <a:off x="7389013" y="825707"/>
              <a:ext cx="716227" cy="390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391" b="1" dirty="0">
                  <a:solidFill>
                    <a:srgbClr val="7030A0"/>
                  </a:solidFill>
                </a:rPr>
                <a:t>B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6D31CA-75B9-43D5-90FC-AE8AC120383E}"/>
                </a:ext>
              </a:extLst>
            </p:cNvPr>
            <p:cNvSpPr txBox="1"/>
            <p:nvPr/>
          </p:nvSpPr>
          <p:spPr>
            <a:xfrm>
              <a:off x="753238" y="3290757"/>
              <a:ext cx="329809" cy="390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391" b="1" dirty="0">
                  <a:solidFill>
                    <a:srgbClr val="7030A0"/>
                  </a:solidFill>
                </a:rPr>
                <a:t>C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144D54-6C0A-4E04-8832-95EEEE68739F}"/>
                </a:ext>
              </a:extLst>
            </p:cNvPr>
            <p:cNvSpPr txBox="1"/>
            <p:nvPr/>
          </p:nvSpPr>
          <p:spPr>
            <a:xfrm>
              <a:off x="6792282" y="3274550"/>
              <a:ext cx="351265" cy="390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391" b="1" dirty="0">
                  <a:solidFill>
                    <a:srgbClr val="7030A0"/>
                  </a:solidFill>
                </a:rPr>
                <a:t>D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75BB627-FE17-4CF0-8DB2-D70C815D3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8214" y="1287333"/>
            <a:ext cx="3491209" cy="21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77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58" y="982702"/>
            <a:ext cx="11188296" cy="1082877"/>
          </a:xfrm>
        </p:spPr>
        <p:txBody>
          <a:bodyPr/>
          <a:lstStyle/>
          <a:p>
            <a:r>
              <a:rPr lang="en-US" dirty="0"/>
              <a:t>Levels of Abstraction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5FF09A-DCF1-4989-8F5D-397ADE0034FA}"/>
              </a:ext>
            </a:extLst>
          </p:cNvPr>
          <p:cNvGrpSpPr/>
          <p:nvPr/>
        </p:nvGrpSpPr>
        <p:grpSpPr>
          <a:xfrm>
            <a:off x="5880817" y="386595"/>
            <a:ext cx="2377455" cy="6449366"/>
            <a:chOff x="4293896" y="383441"/>
            <a:chExt cx="2386742" cy="647455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61FBA64-1839-4F74-881F-E03D9968E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896" y="383441"/>
              <a:ext cx="2386742" cy="139591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8845EFD-ED34-4E35-A15A-055F87A3D6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6243"/>
            <a:stretch/>
          </p:blipFill>
          <p:spPr>
            <a:xfrm>
              <a:off x="4293896" y="3499074"/>
              <a:ext cx="2386742" cy="1439421"/>
            </a:xfrm>
            <a:prstGeom prst="rect">
              <a:avLst/>
            </a:prstGeom>
            <a:ln>
              <a:solidFill>
                <a:srgbClr val="499BC9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9D89B5F-82C7-47F7-876D-F987EDD72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44"/>
            <a:stretch/>
          </p:blipFill>
          <p:spPr bwMode="auto">
            <a:xfrm>
              <a:off x="4293896" y="1919505"/>
              <a:ext cx="2386742" cy="1439421"/>
            </a:xfrm>
            <a:prstGeom prst="rect">
              <a:avLst/>
            </a:prstGeom>
            <a:ln w="9525" cap="flat" cmpd="sng" algn="ctr">
              <a:solidFill>
                <a:srgbClr val="499BC9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D8CCE5C">
              <a:hlinkClick r:id="" action="ppaction://media"/>
              <a:extLst>
                <a:ext uri="{FF2B5EF4-FFF2-40B4-BE49-F238E27FC236}">
                  <a16:creationId xmlns:a16="http://schemas.microsoft.com/office/drawing/2014/main" id="{13E66D90-C429-4471-A85F-8255C1BF6E3E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7"/>
            <a:stretch>
              <a:fillRect/>
            </a:stretch>
          </p:blipFill>
          <p:spPr>
            <a:xfrm>
              <a:off x="4293896" y="5075739"/>
              <a:ext cx="2308304" cy="178226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E0EC00B-E3EE-4678-891D-B1E2EED1F50B}"/>
              </a:ext>
            </a:extLst>
          </p:cNvPr>
          <p:cNvSpPr txBox="1"/>
          <p:nvPr/>
        </p:nvSpPr>
        <p:spPr>
          <a:xfrm>
            <a:off x="502040" y="3742346"/>
            <a:ext cx="4659899" cy="1318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92" dirty="0"/>
              <a:t>Primary levels of abstraction framework</a:t>
            </a:r>
          </a:p>
          <a:p>
            <a:pPr algn="ctr"/>
            <a:r>
              <a:rPr lang="en-GB" sz="1992" dirty="0"/>
              <a:t>(Adapted from Perrenet et al., 2005, Armoni, 2013 &amp; Cutts et al. 2011, by Waite, Curzon, Marsh &amp; Sentance, 2016, 2018)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8E3A81-A110-443E-A469-68C1D9B3EEBC}"/>
              </a:ext>
            </a:extLst>
          </p:cNvPr>
          <p:cNvSpPr txBox="1"/>
          <p:nvPr/>
        </p:nvSpPr>
        <p:spPr>
          <a:xfrm>
            <a:off x="8042711" y="817069"/>
            <a:ext cx="2008379" cy="7531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2391" dirty="0"/>
              <a:t>Task</a:t>
            </a:r>
          </a:p>
          <a:p>
            <a:pPr algn="ctr"/>
            <a:r>
              <a:rPr lang="en-GB" sz="2391" dirty="0"/>
              <a:t>(problem)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8F1B92-57D3-4528-B132-68A2325A9979}"/>
              </a:ext>
            </a:extLst>
          </p:cNvPr>
          <p:cNvSpPr txBox="1"/>
          <p:nvPr/>
        </p:nvSpPr>
        <p:spPr>
          <a:xfrm>
            <a:off x="8258272" y="2018059"/>
            <a:ext cx="2158418" cy="7531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2391" dirty="0"/>
              <a:t>Design</a:t>
            </a:r>
          </a:p>
          <a:p>
            <a:pPr algn="ctr"/>
            <a:r>
              <a:rPr lang="en-GB" sz="2391" dirty="0"/>
              <a:t>(including the algorithm)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6773F7-507C-47B3-A183-A0E4BD29E659}"/>
              </a:ext>
            </a:extLst>
          </p:cNvPr>
          <p:cNvSpPr txBox="1"/>
          <p:nvPr/>
        </p:nvSpPr>
        <p:spPr>
          <a:xfrm>
            <a:off x="8180139" y="3842599"/>
            <a:ext cx="2008379" cy="7531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2391" dirty="0"/>
              <a:t>Code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D206CE-5DA6-4B75-9930-4639AF10066E}"/>
              </a:ext>
            </a:extLst>
          </p:cNvPr>
          <p:cNvSpPr/>
          <p:nvPr/>
        </p:nvSpPr>
        <p:spPr>
          <a:xfrm>
            <a:off x="9395479" y="5796018"/>
            <a:ext cx="2367018" cy="932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E077-52B1-4216-AB41-27DF54B39357}"/>
              </a:ext>
            </a:extLst>
          </p:cNvPr>
          <p:cNvSpPr txBox="1"/>
          <p:nvPr/>
        </p:nvSpPr>
        <p:spPr>
          <a:xfrm>
            <a:off x="8258272" y="5296461"/>
            <a:ext cx="2008379" cy="75314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2391" dirty="0"/>
              <a:t>Running the Code</a:t>
            </a:r>
          </a:p>
          <a:p>
            <a:pPr algn="ctr"/>
            <a:r>
              <a:rPr lang="en-GB" sz="2391" dirty="0"/>
              <a:t>(execution)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89375E-4DE8-44D0-B7F9-B0D4D8F64273}"/>
              </a:ext>
            </a:extLst>
          </p:cNvPr>
          <p:cNvGrpSpPr/>
          <p:nvPr/>
        </p:nvGrpSpPr>
        <p:grpSpPr>
          <a:xfrm>
            <a:off x="11335450" y="5647110"/>
            <a:ext cx="464607" cy="1081370"/>
            <a:chOff x="11458782" y="245379"/>
            <a:chExt cx="464607" cy="1081370"/>
          </a:xfrm>
        </p:grpSpPr>
        <p:pic>
          <p:nvPicPr>
            <p:cNvPr id="4" name="Graphic 3" descr="Protecting hand">
              <a:extLst>
                <a:ext uri="{FF2B5EF4-FFF2-40B4-BE49-F238E27FC236}">
                  <a16:creationId xmlns:a16="http://schemas.microsoft.com/office/drawing/2014/main" id="{672D0F1C-0472-4CAC-881D-6D0492B2A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06527">
              <a:off x="11458782" y="245379"/>
              <a:ext cx="441966" cy="441966"/>
            </a:xfrm>
            <a:prstGeom prst="rect">
              <a:avLst/>
            </a:prstGeom>
          </p:spPr>
        </p:pic>
        <p:pic>
          <p:nvPicPr>
            <p:cNvPr id="6" name="Graphic 5" descr="Open hand">
              <a:extLst>
                <a:ext uri="{FF2B5EF4-FFF2-40B4-BE49-F238E27FC236}">
                  <a16:creationId xmlns:a16="http://schemas.microsoft.com/office/drawing/2014/main" id="{F09EF299-B667-45A2-A284-C7DBC6482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20235858" flipV="1">
              <a:off x="11477339" y="453722"/>
              <a:ext cx="434798" cy="434798"/>
            </a:xfrm>
            <a:prstGeom prst="rect">
              <a:avLst/>
            </a:prstGeom>
          </p:spPr>
        </p:pic>
        <p:pic>
          <p:nvPicPr>
            <p:cNvPr id="20" name="Graphic 19" descr="Protecting hand">
              <a:extLst>
                <a:ext uri="{FF2B5EF4-FFF2-40B4-BE49-F238E27FC236}">
                  <a16:creationId xmlns:a16="http://schemas.microsoft.com/office/drawing/2014/main" id="{469E6D62-23A0-4296-B1AA-9B1D1A358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06527">
              <a:off x="11481423" y="689221"/>
              <a:ext cx="441966" cy="441966"/>
            </a:xfrm>
            <a:prstGeom prst="rect">
              <a:avLst/>
            </a:prstGeom>
          </p:spPr>
        </p:pic>
        <p:pic>
          <p:nvPicPr>
            <p:cNvPr id="21" name="Graphic 20" descr="Open hand">
              <a:extLst>
                <a:ext uri="{FF2B5EF4-FFF2-40B4-BE49-F238E27FC236}">
                  <a16:creationId xmlns:a16="http://schemas.microsoft.com/office/drawing/2014/main" id="{F1D7A0A8-62B3-4910-A782-ABCB7009E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20235858" flipV="1">
              <a:off x="11475839" y="891951"/>
              <a:ext cx="434798" cy="4347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366948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0" mute="1">
                <p:cTn id="2" repeatCount="indefinite" fill="remove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9BDF2CB-B074-417D-B2D6-E862EBAEF03E}"/>
              </a:ext>
            </a:extLst>
          </p:cNvPr>
          <p:cNvSpPr/>
          <p:nvPr/>
        </p:nvSpPr>
        <p:spPr>
          <a:xfrm>
            <a:off x="5260779" y="5923044"/>
            <a:ext cx="5602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Use-Modify-Create learning progression  (Lee et al., 2011)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93E85C-70DA-475F-A740-FD7B826D5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627" y="1093452"/>
            <a:ext cx="8847018" cy="48495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21D65E-9B59-43C5-94F7-EBF7723C0186}"/>
              </a:ext>
            </a:extLst>
          </p:cNvPr>
          <p:cNvSpPr/>
          <p:nvPr/>
        </p:nvSpPr>
        <p:spPr>
          <a:xfrm>
            <a:off x="1798627" y="5136715"/>
            <a:ext cx="3462152" cy="806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84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709" y="473342"/>
            <a:ext cx="11188296" cy="1082877"/>
          </a:xfrm>
        </p:spPr>
        <p:txBody>
          <a:bodyPr/>
          <a:lstStyle/>
          <a:p>
            <a:r>
              <a:rPr lang="en-US" b="1" dirty="0"/>
              <a:t>Predict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569DAA-F15E-445E-AAFE-740B9CF72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82" y="279423"/>
            <a:ext cx="4376232" cy="6487119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33AE0AF-0EC2-41F9-BD2D-5F9E7A68EB46}"/>
              </a:ext>
            </a:extLst>
          </p:cNvPr>
          <p:cNvGrpSpPr/>
          <p:nvPr/>
        </p:nvGrpSpPr>
        <p:grpSpPr>
          <a:xfrm>
            <a:off x="6096000" y="4791829"/>
            <a:ext cx="5452149" cy="708253"/>
            <a:chOff x="476250" y="2884525"/>
            <a:chExt cx="11076411" cy="1309524"/>
          </a:xfrm>
        </p:grpSpPr>
        <p:graphicFrame>
          <p:nvGraphicFramePr>
            <p:cNvPr id="10" name="Diagram 9">
              <a:extLst>
                <a:ext uri="{FF2B5EF4-FFF2-40B4-BE49-F238E27FC236}">
                  <a16:creationId xmlns:a16="http://schemas.microsoft.com/office/drawing/2014/main" id="{BBC78429-9C60-4E2A-B6DE-8A408ABAD4BB}"/>
                </a:ext>
              </a:extLst>
            </p:cNvPr>
            <p:cNvGraphicFramePr/>
            <p:nvPr>
              <p:extLst/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11" name="Diagram 10">
              <a:extLst>
                <a:ext uri="{FF2B5EF4-FFF2-40B4-BE49-F238E27FC236}">
                  <a16:creationId xmlns:a16="http://schemas.microsoft.com/office/drawing/2014/main" id="{A2000681-00FB-4CAF-B806-611206B6EEB2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526673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A06F089-81BB-4C77-90D9-9D5BF658BB30}"/>
              </a:ext>
            </a:extLst>
          </p:cNvPr>
          <p:cNvGrpSpPr/>
          <p:nvPr/>
        </p:nvGrpSpPr>
        <p:grpSpPr>
          <a:xfrm>
            <a:off x="6118755" y="4791829"/>
            <a:ext cx="5452149" cy="708253"/>
            <a:chOff x="476250" y="2884525"/>
            <a:chExt cx="11076411" cy="1309524"/>
          </a:xfrm>
        </p:grpSpPr>
        <p:graphicFrame>
          <p:nvGraphicFramePr>
            <p:cNvPr id="13" name="Diagram 12">
              <a:extLst>
                <a:ext uri="{FF2B5EF4-FFF2-40B4-BE49-F238E27FC236}">
                  <a16:creationId xmlns:a16="http://schemas.microsoft.com/office/drawing/2014/main" id="{012784A7-ED1B-4572-A4B3-C5D7551D8EAF}"/>
                </a:ext>
              </a:extLst>
            </p:cNvPr>
            <p:cNvGraphicFramePr/>
            <p:nvPr>
              <p:extLst/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4042F26E-A965-4707-B3D6-6E1963FACAAB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4317447-DE69-42AB-BB87-0F13AF498BDC}"/>
              </a:ext>
            </a:extLst>
          </p:cNvPr>
          <p:cNvSpPr/>
          <p:nvPr/>
        </p:nvSpPr>
        <p:spPr>
          <a:xfrm>
            <a:off x="4661444" y="1779261"/>
            <a:ext cx="6433641" cy="1073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188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GB" sz="3188" dirty="0" err="1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scratch.mit.edu</a:t>
            </a:r>
            <a:r>
              <a:rPr lang="en-GB" sz="3188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/projects/164555770/#player</a:t>
            </a:r>
            <a:endParaRPr lang="en-GB" sz="3188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569DAA-F15E-445E-AAFE-740B9CF721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1073" y="241925"/>
            <a:ext cx="4400370" cy="65229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239" y="193927"/>
            <a:ext cx="11188296" cy="1082877"/>
          </a:xfrm>
        </p:spPr>
        <p:txBody>
          <a:bodyPr>
            <a:normAutofit/>
          </a:bodyPr>
          <a:lstStyle/>
          <a:p>
            <a:r>
              <a:rPr lang="en-US" b="1" dirty="0"/>
              <a:t>Run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F3EEE67-7CC9-4A97-91F4-DB5ADD4E0CEF}"/>
              </a:ext>
            </a:extLst>
          </p:cNvPr>
          <p:cNvSpPr/>
          <p:nvPr/>
        </p:nvSpPr>
        <p:spPr>
          <a:xfrm>
            <a:off x="11664697" y="631615"/>
            <a:ext cx="384711" cy="2869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20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57AC9B6-C0A5-4494-BE8B-6476B865AC64}"/>
              </a:ext>
            </a:extLst>
          </p:cNvPr>
          <p:cNvSpPr/>
          <p:nvPr/>
        </p:nvSpPr>
        <p:spPr>
          <a:xfrm>
            <a:off x="4527054" y="1423617"/>
            <a:ext cx="6637449" cy="3372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563" indent="-341563">
              <a:buFont typeface="+mj-lt"/>
              <a:buAutoNum type="arabicPeriod"/>
            </a:pPr>
            <a:r>
              <a:rPr lang="en-GB" sz="2789" dirty="0"/>
              <a:t>What type of loop is being used?</a:t>
            </a:r>
          </a:p>
          <a:p>
            <a:pPr marL="341563" indent="-341563">
              <a:buFont typeface="+mj-lt"/>
              <a:buAutoNum type="arabicPeriod"/>
            </a:pPr>
            <a:r>
              <a:rPr lang="en-GB" sz="2789" dirty="0"/>
              <a:t>What happens if you change the </a:t>
            </a:r>
            <a:br>
              <a:rPr lang="en-GB" sz="2789" dirty="0"/>
            </a:br>
            <a:r>
              <a:rPr lang="en-GB" sz="2789" dirty="0"/>
              <a:t>rotation style?</a:t>
            </a:r>
          </a:p>
          <a:p>
            <a:pPr marL="341563" indent="-341563">
              <a:buFont typeface="+mj-lt"/>
              <a:buAutoNum type="arabicPeriod"/>
            </a:pPr>
            <a:r>
              <a:rPr lang="en-GB" sz="2789" dirty="0"/>
              <a:t>What will happen if you change the ‘move 5’ to ‘move 500’?</a:t>
            </a:r>
          </a:p>
          <a:p>
            <a:pPr marL="341563" indent="-341563">
              <a:buFont typeface="+mj-lt"/>
              <a:buAutoNum type="arabicPeriod"/>
            </a:pPr>
            <a:r>
              <a:rPr lang="en-GB" sz="2789" dirty="0"/>
              <a:t>What if you change the ‘change size’ to a positive number?  What might this link to?</a:t>
            </a:r>
            <a:br>
              <a:rPr lang="en-GB" dirty="0"/>
            </a:br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917FE86-E8EF-436D-8C47-5A2684147A50}"/>
              </a:ext>
            </a:extLst>
          </p:cNvPr>
          <p:cNvGrpSpPr/>
          <p:nvPr/>
        </p:nvGrpSpPr>
        <p:grpSpPr>
          <a:xfrm>
            <a:off x="6096001" y="4791829"/>
            <a:ext cx="5552308" cy="781232"/>
            <a:chOff x="6189638" y="5927576"/>
            <a:chExt cx="5573997" cy="784284"/>
          </a:xfrm>
        </p:grpSpPr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AC965156-A9DF-46F8-83F5-47C926680C13}"/>
                </a:ext>
              </a:extLst>
            </p:cNvPr>
            <p:cNvGraphicFramePr/>
            <p:nvPr>
              <p:extLst/>
            </p:nvPr>
          </p:nvGraphicFramePr>
          <p:xfrm>
            <a:off x="9504485" y="6000840"/>
            <a:ext cx="2259150" cy="7110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7" name="Diagram 16">
              <a:extLst>
                <a:ext uri="{FF2B5EF4-FFF2-40B4-BE49-F238E27FC236}">
                  <a16:creationId xmlns:a16="http://schemas.microsoft.com/office/drawing/2014/main" id="{49157C6A-D931-4CB5-914D-9E03AE27073C}"/>
                </a:ext>
              </a:extLst>
            </p:cNvPr>
            <p:cNvGraphicFramePr/>
            <p:nvPr>
              <p:extLst/>
            </p:nvPr>
          </p:nvGraphicFramePr>
          <p:xfrm>
            <a:off x="6189638" y="5927576"/>
            <a:ext cx="3341492" cy="7110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2569DAA-F15E-445E-AAFE-740B9CF721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0124" y="266906"/>
            <a:ext cx="4307582" cy="638535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731" y="266906"/>
            <a:ext cx="11188296" cy="1082877"/>
          </a:xfrm>
        </p:spPr>
        <p:txBody>
          <a:bodyPr/>
          <a:lstStyle/>
          <a:p>
            <a:r>
              <a:rPr lang="en-US" b="1" dirty="0"/>
              <a:t>Investigate</a:t>
            </a:r>
          </a:p>
        </p:txBody>
      </p:sp>
    </p:spTree>
    <p:extLst>
      <p:ext uri="{BB962C8B-B14F-4D97-AF65-F5344CB8AC3E}">
        <p14:creationId xmlns:p14="http://schemas.microsoft.com/office/powerpoint/2010/main" val="840507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4317447-DE69-42AB-BB87-0F13AF498BDC}"/>
              </a:ext>
            </a:extLst>
          </p:cNvPr>
          <p:cNvSpPr/>
          <p:nvPr/>
        </p:nvSpPr>
        <p:spPr>
          <a:xfrm>
            <a:off x="4495105" y="1564077"/>
            <a:ext cx="7023401" cy="2054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188" dirty="0"/>
              <a:t>1. Make the sprite appear from very far away move towards you.</a:t>
            </a:r>
            <a:br>
              <a:rPr lang="en-GB" sz="3188" dirty="0"/>
            </a:br>
            <a:br>
              <a:rPr lang="en-GB" sz="3188" dirty="0"/>
            </a:br>
            <a:r>
              <a:rPr lang="en-GB" sz="3188" dirty="0"/>
              <a:t>2. Change the animal and its movement.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D3E684C-FD63-4001-B978-71BA97704B70}"/>
              </a:ext>
            </a:extLst>
          </p:cNvPr>
          <p:cNvGrpSpPr/>
          <p:nvPr/>
        </p:nvGrpSpPr>
        <p:grpSpPr>
          <a:xfrm>
            <a:off x="6066358" y="4791829"/>
            <a:ext cx="5452149" cy="708253"/>
            <a:chOff x="476250" y="2884525"/>
            <a:chExt cx="11076411" cy="1309524"/>
          </a:xfrm>
        </p:grpSpPr>
        <p:graphicFrame>
          <p:nvGraphicFramePr>
            <p:cNvPr id="11" name="Diagram 10">
              <a:extLst>
                <a:ext uri="{FF2B5EF4-FFF2-40B4-BE49-F238E27FC236}">
                  <a16:creationId xmlns:a16="http://schemas.microsoft.com/office/drawing/2014/main" id="{D995515D-5FBD-4A6E-B7E5-9D2210CBB0D7}"/>
                </a:ext>
              </a:extLst>
            </p:cNvPr>
            <p:cNvGraphicFramePr/>
            <p:nvPr>
              <p:extLst/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2F47ACA2-489D-43A5-B2F5-ED1DF5181251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2569DAA-F15E-445E-AAFE-740B9CF721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7687" y="242144"/>
            <a:ext cx="4347418" cy="644440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9179" y="242144"/>
            <a:ext cx="11188296" cy="1082877"/>
          </a:xfrm>
        </p:spPr>
        <p:txBody>
          <a:bodyPr>
            <a:normAutofit/>
          </a:bodyPr>
          <a:lstStyle/>
          <a:p>
            <a:r>
              <a:rPr lang="en-US" b="1" dirty="0"/>
              <a:t>Modify</a:t>
            </a:r>
          </a:p>
        </p:txBody>
      </p:sp>
    </p:spTree>
    <p:extLst>
      <p:ext uri="{BB962C8B-B14F-4D97-AF65-F5344CB8AC3E}">
        <p14:creationId xmlns:p14="http://schemas.microsoft.com/office/powerpoint/2010/main" val="1703638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4317447-DE69-42AB-BB87-0F13AF498BDC}"/>
              </a:ext>
            </a:extLst>
          </p:cNvPr>
          <p:cNvSpPr/>
          <p:nvPr/>
        </p:nvSpPr>
        <p:spPr>
          <a:xfrm>
            <a:off x="4495105" y="1358423"/>
            <a:ext cx="7031575" cy="3525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188" dirty="0"/>
              <a:t>Task:  Make a nocturnal animal scene. </a:t>
            </a:r>
          </a:p>
          <a:p>
            <a:endParaRPr lang="en-GB" sz="3188" dirty="0"/>
          </a:p>
          <a:p>
            <a:r>
              <a:rPr lang="en-GB" sz="3188" dirty="0"/>
              <a:t>Task: Make a scene about your favourite animal’s habitat</a:t>
            </a:r>
          </a:p>
          <a:p>
            <a:endParaRPr lang="en-GB" sz="3188" dirty="0"/>
          </a:p>
          <a:p>
            <a:r>
              <a:rPr lang="en-GB" sz="3188" i="1" dirty="0"/>
              <a:t>Task: Make a scene about your favourite animal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87F9D8-E16E-4076-80E1-B44088E7C68B}"/>
              </a:ext>
            </a:extLst>
          </p:cNvPr>
          <p:cNvGrpSpPr/>
          <p:nvPr/>
        </p:nvGrpSpPr>
        <p:grpSpPr>
          <a:xfrm>
            <a:off x="6096000" y="4791829"/>
            <a:ext cx="5452149" cy="708253"/>
            <a:chOff x="476250" y="2884525"/>
            <a:chExt cx="11076411" cy="1309524"/>
          </a:xfrm>
        </p:grpSpPr>
        <p:graphicFrame>
          <p:nvGraphicFramePr>
            <p:cNvPr id="11" name="Diagram 10">
              <a:extLst>
                <a:ext uri="{FF2B5EF4-FFF2-40B4-BE49-F238E27FC236}">
                  <a16:creationId xmlns:a16="http://schemas.microsoft.com/office/drawing/2014/main" id="{85DB8416-CE0B-4593-8CA5-2955313C380C}"/>
                </a:ext>
              </a:extLst>
            </p:cNvPr>
            <p:cNvGraphicFramePr/>
            <p:nvPr>
              <p:extLst/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D9976B54-3CB8-497D-A41D-043B29B19607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2569DAA-F15E-445E-AAFE-740B9CF721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2313" y="358120"/>
            <a:ext cx="4215205" cy="62484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178" y="275041"/>
            <a:ext cx="11188296" cy="1082877"/>
          </a:xfrm>
        </p:spPr>
        <p:txBody>
          <a:bodyPr>
            <a:normAutofit/>
          </a:bodyPr>
          <a:lstStyle/>
          <a:p>
            <a:r>
              <a:rPr lang="en-US" b="1" dirty="0"/>
              <a:t>Make</a:t>
            </a:r>
          </a:p>
        </p:txBody>
      </p:sp>
    </p:spTree>
    <p:extLst>
      <p:ext uri="{BB962C8B-B14F-4D97-AF65-F5344CB8AC3E}">
        <p14:creationId xmlns:p14="http://schemas.microsoft.com/office/powerpoint/2010/main" val="2604570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76250" y="1084262"/>
            <a:ext cx="10515600" cy="895350"/>
          </a:xfrm>
        </p:spPr>
        <p:txBody>
          <a:bodyPr>
            <a:normAutofit/>
          </a:bodyPr>
          <a:lstStyle/>
          <a:p>
            <a:r>
              <a:rPr lang="en-GB" dirty="0"/>
              <a:t>Four models to situate next session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76250" y="1979612"/>
            <a:ext cx="11163122" cy="474039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GB" sz="6500" dirty="0"/>
              <a:t>PCK</a:t>
            </a:r>
          </a:p>
          <a:p>
            <a:pPr>
              <a:lnSpc>
                <a:spcPct val="150000"/>
              </a:lnSpc>
            </a:pPr>
            <a:r>
              <a:rPr lang="en-GB" sz="6500" dirty="0"/>
              <a:t>Semantic Waves</a:t>
            </a:r>
          </a:p>
          <a:p>
            <a:pPr>
              <a:lnSpc>
                <a:spcPct val="150000"/>
              </a:lnSpc>
            </a:pPr>
            <a:r>
              <a:rPr lang="en-GB" sz="6500" dirty="0"/>
              <a:t>PRIMM</a:t>
            </a:r>
          </a:p>
          <a:p>
            <a:pPr>
              <a:lnSpc>
                <a:spcPct val="150000"/>
              </a:lnSpc>
            </a:pPr>
            <a:r>
              <a:rPr lang="en-GB" sz="6500" dirty="0"/>
              <a:t>Other instructional approaches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575B5-1ACF-42DB-A153-6138BD417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897" y="3192730"/>
            <a:ext cx="2801048" cy="11570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947" y="1979612"/>
            <a:ext cx="3155447" cy="12001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06431F-43BD-4292-9D06-5BAB5FCEDE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0153" t="6819" r="17000" b="7269"/>
          <a:stretch/>
        </p:blipFill>
        <p:spPr>
          <a:xfrm>
            <a:off x="8940300" y="5116606"/>
            <a:ext cx="1734196" cy="15680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D3D01E-7109-4097-8003-FB1A94ADC486}"/>
              </a:ext>
            </a:extLst>
          </p:cNvPr>
          <p:cNvSpPr/>
          <p:nvPr/>
        </p:nvSpPr>
        <p:spPr>
          <a:xfrm rot="20394797">
            <a:off x="9312712" y="5544728"/>
            <a:ext cx="1198428" cy="1022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Direct instruction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6F6F26-4C27-4E16-86E1-A9429CFF809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5328" t="6819" r="17000" b="9026"/>
          <a:stretch/>
        </p:blipFill>
        <p:spPr>
          <a:xfrm rot="21064739">
            <a:off x="10434959" y="4163283"/>
            <a:ext cx="1441745" cy="13915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35200B7-5453-4AA5-892F-23D55F213C0D}"/>
              </a:ext>
            </a:extLst>
          </p:cNvPr>
          <p:cNvSpPr/>
          <p:nvPr/>
        </p:nvSpPr>
        <p:spPr>
          <a:xfrm rot="19758122">
            <a:off x="10577846" y="4523792"/>
            <a:ext cx="1138020" cy="926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Guided 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exploration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53F27C-383F-4E97-B6A8-6D9CD17FD66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5328" t="6819" r="17000" b="9026"/>
          <a:stretch/>
        </p:blipFill>
        <p:spPr>
          <a:xfrm rot="21064739">
            <a:off x="10827878" y="5485598"/>
            <a:ext cx="1306922" cy="126144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A6FE67C-2246-4090-99A9-9B62A3710000}"/>
              </a:ext>
            </a:extLst>
          </p:cNvPr>
          <p:cNvSpPr/>
          <p:nvPr/>
        </p:nvSpPr>
        <p:spPr>
          <a:xfrm rot="19758122">
            <a:off x="10976773" y="5833817"/>
            <a:ext cx="1008612" cy="8113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Unplugged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56BF5DE-CAD9-4F73-A126-DCF42FED20B3}"/>
              </a:ext>
            </a:extLst>
          </p:cNvPr>
          <p:cNvGrpSpPr/>
          <p:nvPr/>
        </p:nvGrpSpPr>
        <p:grpSpPr>
          <a:xfrm>
            <a:off x="3360420" y="4648232"/>
            <a:ext cx="3961831" cy="468374"/>
            <a:chOff x="476250" y="2884525"/>
            <a:chExt cx="11076411" cy="1309524"/>
          </a:xfrm>
        </p:grpSpPr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D911201A-20B7-4C2F-AC75-A4F536E9143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24026492"/>
                </p:ext>
              </p:extLst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graphicFrame>
          <p:nvGraphicFramePr>
            <p:cNvPr id="15" name="Diagram 14">
              <a:extLst>
                <a:ext uri="{FF2B5EF4-FFF2-40B4-BE49-F238E27FC236}">
                  <a16:creationId xmlns:a16="http://schemas.microsoft.com/office/drawing/2014/main" id="{6A95F9E1-EE68-40C2-8FD6-17D8631B9A58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41283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8F4381-3EDF-442E-9AEF-8E4C91C38F63}"/>
              </a:ext>
            </a:extLst>
          </p:cNvPr>
          <p:cNvGrpSpPr/>
          <p:nvPr/>
        </p:nvGrpSpPr>
        <p:grpSpPr>
          <a:xfrm>
            <a:off x="548640" y="2087883"/>
            <a:ext cx="11327132" cy="1158210"/>
            <a:chOff x="856523" y="3745767"/>
            <a:chExt cx="4735326" cy="205892"/>
          </a:xfrm>
        </p:grpSpPr>
        <p:graphicFrame>
          <p:nvGraphicFramePr>
            <p:cNvPr id="3" name="Shape 241">
              <a:extLst>
                <a:ext uri="{FF2B5EF4-FFF2-40B4-BE49-F238E27FC236}">
                  <a16:creationId xmlns:a16="http://schemas.microsoft.com/office/drawing/2014/main" id="{167732A8-C994-447E-BCEB-FB3278E13BC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45442108"/>
                </p:ext>
              </p:extLst>
            </p:nvPr>
          </p:nvGraphicFramePr>
          <p:xfrm>
            <a:off x="856523" y="3745767"/>
            <a:ext cx="4735326" cy="205892"/>
          </p:xfrm>
          <a:graphic>
            <a:graphicData uri="http://schemas.openxmlformats.org/drawingml/2006/table">
              <a:tbl>
                <a:tblPr>
                  <a:tableStyleId>{3C2FFA5D-87B4-456A-9821-1D502468CF0F}</a:tableStyleId>
                </a:tblPr>
                <a:tblGrid>
                  <a:gridCol w="238887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3896906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846567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3194788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</a:tblGrid>
                <a:tr h="367665"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Controlled teaching</a:t>
                        </a: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0" algn="ctr"/>
                        <a:endParaRPr lang="en-GB" sz="16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0" algn="ctr" rtl="0">
                          <a:spcBef>
                            <a:spcPts val="0"/>
                          </a:spcBef>
                          <a:buNone/>
                        </a:pPr>
                        <a:endParaRPr lang="en-GB" sz="16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GB" sz="3600" dirty="0">
                            <a:solidFill>
                              <a:schemeClr val="bg1"/>
                            </a:solidFill>
                          </a:rPr>
                          <a:t>Exploration</a:t>
                        </a: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8A270132-ABD8-453B-8E90-FBBDFEFDF85A}"/>
                </a:ext>
              </a:extLst>
            </p:cNvPr>
            <p:cNvCxnSpPr>
              <a:cxnSpLocks/>
            </p:cNvCxnSpPr>
            <p:nvPr/>
          </p:nvCxnSpPr>
          <p:spPr>
            <a:xfrm>
              <a:off x="1814726" y="3856739"/>
              <a:ext cx="2732233" cy="0"/>
            </a:xfrm>
            <a:prstGeom prst="straightConnector1">
              <a:avLst/>
            </a:prstGeom>
            <a:ln w="76200" cap="flat" cmpd="sng" algn="ctr">
              <a:solidFill>
                <a:srgbClr val="E6E6E6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3BC2AC2-0DF5-4D3C-887A-64CC326C06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153" t="6819" r="17000" b="7269"/>
          <a:stretch/>
        </p:blipFill>
        <p:spPr>
          <a:xfrm>
            <a:off x="2840709" y="3611908"/>
            <a:ext cx="2338518" cy="211452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5D445CD-703F-4C52-96A8-4F816D72532C}"/>
              </a:ext>
            </a:extLst>
          </p:cNvPr>
          <p:cNvSpPr/>
          <p:nvPr/>
        </p:nvSpPr>
        <p:spPr>
          <a:xfrm rot="20394797">
            <a:off x="3154607" y="4268491"/>
            <a:ext cx="1956292" cy="1343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PRIMM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7C7EA96-EC35-4268-9236-D4E934BA65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153" t="6819" r="17000" b="7269"/>
          <a:stretch/>
        </p:blipFill>
        <p:spPr>
          <a:xfrm>
            <a:off x="733560" y="3722146"/>
            <a:ext cx="1734196" cy="156808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F6A8EAA-44B7-49B7-A7D9-E592AFDA15CD}"/>
              </a:ext>
            </a:extLst>
          </p:cNvPr>
          <p:cNvSpPr/>
          <p:nvPr/>
        </p:nvSpPr>
        <p:spPr>
          <a:xfrm rot="20394797">
            <a:off x="1105972" y="4150268"/>
            <a:ext cx="1198428" cy="1022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Direct instruction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2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DB7AA2-E45A-4EB3-BF43-3DFECD80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27AFBF-DBA9-40BB-A1F9-21653D7C58C4}"/>
              </a:ext>
            </a:extLst>
          </p:cNvPr>
          <p:cNvSpPr txBox="1">
            <a:spLocks/>
          </p:cNvSpPr>
          <p:nvPr/>
        </p:nvSpPr>
        <p:spPr>
          <a:xfrm>
            <a:off x="365972" y="3872801"/>
            <a:ext cx="11826028" cy="575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dirty="0">
                <a:solidFill>
                  <a:schemeClr val="tx1"/>
                </a:solidFill>
                <a:latin typeface="+mj-lt"/>
              </a:rPr>
              <a:t>Aim: Introduce pedagogical themes that will be useful for the teaching of games development and particularly what will be exemplified in the next session</a:t>
            </a:r>
          </a:p>
          <a:p>
            <a:pPr algn="l"/>
            <a:endParaRPr lang="en-GB" sz="2800" dirty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en-GB" sz="2800" dirty="0">
                <a:solidFill>
                  <a:schemeClr val="tx1"/>
                </a:solidFill>
                <a:latin typeface="+mj-lt"/>
              </a:rPr>
              <a:t>Learning objectives:</a:t>
            </a:r>
            <a:endParaRPr lang="en-GB" sz="2800" dirty="0">
              <a:solidFill>
                <a:schemeClr val="tx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Pedagogical Content Knowledge  (PCK)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Semantic Waves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PRIMM (and the underlying theories)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Start to think about alternative instructional approaches</a:t>
            </a:r>
          </a:p>
          <a:p>
            <a:pPr marL="971550" lvl="1" indent="-514350">
              <a:buFont typeface="+mj-lt"/>
              <a:buAutoNum type="arabicPeriod"/>
            </a:pPr>
            <a:endParaRPr lang="en-GB" sz="2800" dirty="0"/>
          </a:p>
          <a:p>
            <a:pPr lvl="1"/>
            <a:r>
              <a:rPr lang="en-GB" sz="2800" dirty="0"/>
              <a:t>RAG your current knowledge of each.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30231B-DAF9-4D4C-9388-D4C12CB3FBE5}"/>
              </a:ext>
            </a:extLst>
          </p:cNvPr>
          <p:cNvSpPr txBox="1">
            <a:spLocks/>
          </p:cNvSpPr>
          <p:nvPr/>
        </p:nvSpPr>
        <p:spPr>
          <a:xfrm>
            <a:off x="365972" y="9302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Objectives of this session</a:t>
            </a:r>
          </a:p>
        </p:txBody>
      </p:sp>
    </p:spTree>
    <p:extLst>
      <p:ext uri="{BB962C8B-B14F-4D97-AF65-F5344CB8AC3E}">
        <p14:creationId xmlns:p14="http://schemas.microsoft.com/office/powerpoint/2010/main" val="4036274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AD597-2715-4264-8D59-7FCEB15FF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 and further reading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52EEA1-B5D0-4062-9529-C5E2ECEF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3630FE-D795-4662-9DEE-88D4EDD4DBD6}"/>
              </a:ext>
            </a:extLst>
          </p:cNvPr>
          <p:cNvSpPr/>
          <p:nvPr/>
        </p:nvSpPr>
        <p:spPr>
          <a:xfrm>
            <a:off x="476250" y="1745355"/>
            <a:ext cx="11417367" cy="3762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Armoni, M., 2013. On Teaching Abstraction in Computer Science to Novices.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Journal of Computers in Mathematics and Science Teaching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32(3),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pp.265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–284.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Cutts et al., 2012. The abstraction transition taxonomy: developing desired learning outcomes through the lens of situated cognition.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ninth annual international conference on International computing education research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pp. 63–70. Available at: 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/10.1145/2361276.2361290.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Lee, I. et al., 2011. Computational thinking for youth in practice.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ACM Inroads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2(1),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pp.32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–37. Available at: 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/10.1145/1929887.1929902.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Lister, R., 2011. Concrete and other neo-Piagetian forms of reasoning in the novice programmer.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Thirteenth Australasian Computing Education Conference-Volume 114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Australian Computer Society, Inc., pp. 9–18.</a:t>
            </a:r>
          </a:p>
          <a:p>
            <a:pPr marL="455417" indent="-455417"/>
            <a:r>
              <a:rPr lang="en-GB" sz="1050" dirty="0">
                <a:solidFill>
                  <a:srgbClr val="05080F"/>
                </a:solidFill>
              </a:rPr>
              <a:t>Maton. K.,  2013. Making semantic waves: a key to cumulative knowledge-building. Linguistics and Education 24, 8-22 (2013).</a:t>
            </a:r>
          </a:p>
          <a:p>
            <a:r>
              <a:rPr lang="en-GB" sz="1050" dirty="0"/>
              <a:t>Papert, S., 1980. </a:t>
            </a:r>
            <a:r>
              <a:rPr lang="en-GB" sz="1050" i="1" dirty="0"/>
              <a:t>Mindstorms: Children, computers, and powerful ideas</a:t>
            </a:r>
            <a:r>
              <a:rPr lang="en-GB" sz="1050" dirty="0"/>
              <a:t>, Basic Books, Inc.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Perrenet, J., Groote,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J.F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&amp;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Kaasenbrood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E., 2005. Exploring students’ understanding of the concept of algorithm: levels of abstraction.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ACM </a:t>
            </a:r>
            <a:r>
              <a:rPr lang="en-GB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SIGCSE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Bulletin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37(3),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pp.64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–68. Available at: 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/10.1145/1151954.1067467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5417" indent="-455417"/>
            <a:r>
              <a:rPr lang="en-GB" sz="1050" dirty="0"/>
              <a:t>Piaget, J., Cook, M. &amp; Norton, W., 1952. </a:t>
            </a:r>
            <a:r>
              <a:rPr lang="en-GB" sz="1050" i="1" dirty="0"/>
              <a:t>The origins of intelligence in children</a:t>
            </a:r>
            <a:r>
              <a:rPr lang="en-GB" sz="1050" dirty="0"/>
              <a:t>, International Universities Press New York.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Sentance, S. &amp; Waite, J., 2017. PRIMM: Exploring pedagogical approaches for teaching text-based programming in school.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12th Workshop on Primary and Secondary Computing Education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pp. 113–114.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Sentance, S., Waite, J. &amp;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Kallia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M., 2019. Teachers’ Experiences of using PRIMM to Teach Programming in School.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50th ACM Technical Symposium on Computer Science Education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</a:t>
            </a:r>
            <a:r>
              <a:rPr lang="en-GB" sz="1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 476–482.</a:t>
            </a:r>
          </a:p>
          <a:p>
            <a:pPr marL="455417" indent="-455417"/>
            <a:r>
              <a:rPr lang="en-GB" sz="1050" dirty="0"/>
              <a:t>Shulman, </a:t>
            </a:r>
            <a:r>
              <a:rPr lang="en-GB" sz="1050" dirty="0" err="1"/>
              <a:t>L.S</a:t>
            </a:r>
            <a:r>
              <a:rPr lang="en-GB" sz="1050" dirty="0"/>
              <a:t>., 1986. Those who understand: Knowledge growth in teaching. </a:t>
            </a:r>
            <a:r>
              <a:rPr lang="en-GB" sz="1050" i="1" dirty="0"/>
              <a:t>Educational researcher</a:t>
            </a:r>
            <a:r>
              <a:rPr lang="en-GB" sz="1050" dirty="0"/>
              <a:t>, 15(2), </a:t>
            </a:r>
            <a:r>
              <a:rPr lang="en-GB" sz="1050" dirty="0" err="1"/>
              <a:t>pp.4</a:t>
            </a:r>
            <a:r>
              <a:rPr lang="en-GB" sz="1050" dirty="0"/>
              <a:t>–14.</a:t>
            </a:r>
            <a:endParaRPr lang="en-GB" sz="105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Waite, J. et al., 2016. Abstraction and common classroom activities.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11th Workshop in Primary and Secondary Computing Education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pp. 112–113. Available at: 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/10.1145/2978249.2978272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1050" dirty="0">
                <a:solidFill>
                  <a:srgbClr val="05080F"/>
                </a:solidFill>
              </a:rPr>
              <a:t>Waite. J,. 2017. Pedagogy in teaching Computer Science in schools: a literature review (After The Reboot: computing education in UK Schools). Online. (November 2017). Retrieved July 24, 2019 from https://</a:t>
            </a:r>
            <a:r>
              <a:rPr lang="en-GB" sz="1050" dirty="0" err="1">
                <a:solidFill>
                  <a:srgbClr val="05080F"/>
                </a:solidFill>
              </a:rPr>
              <a:t>royalsociety.org</a:t>
            </a:r>
            <a:r>
              <a:rPr lang="en-GB" sz="1050" dirty="0">
                <a:solidFill>
                  <a:srgbClr val="05080F"/>
                </a:solidFill>
              </a:rPr>
              <a:t>/-/media/policy/projects/computing-education/literature-review-pedagogy-in-</a:t>
            </a:r>
            <a:r>
              <a:rPr lang="en-GB" sz="1050" dirty="0" err="1">
                <a:solidFill>
                  <a:srgbClr val="05080F"/>
                </a:solidFill>
              </a:rPr>
              <a:t>teaching.pdf</a:t>
            </a:r>
            <a:endParaRPr lang="en-GB" sz="1050" dirty="0">
              <a:solidFill>
                <a:srgbClr val="05080F"/>
              </a:solidFill>
            </a:endParaRP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Waite, J., Curzon, P., Marsh, D., et al., 2018. Abstraction in action: K-5 teachers’ uses of levels of abstraction, particularly the design level, in teaching programming.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Journal Of Computer Science Education In Schools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872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4309</TotalTime>
  <Words>1409</Words>
  <Application>Microsoft Office PowerPoint</Application>
  <PresentationFormat>Widescreen</PresentationFormat>
  <Paragraphs>202</Paragraphs>
  <Slides>23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Ubuntu</vt:lpstr>
      <vt:lpstr>Verdana</vt:lpstr>
      <vt:lpstr>Office Theme</vt:lpstr>
      <vt:lpstr>TechPathways  Teaching Games Development</vt:lpstr>
      <vt:lpstr>PowerPoint Presentation</vt:lpstr>
      <vt:lpstr>PowerPoint Presentation</vt:lpstr>
      <vt:lpstr>Days outline</vt:lpstr>
      <vt:lpstr>PowerPoint Presentation</vt:lpstr>
      <vt:lpstr>PowerPoint Presentation</vt:lpstr>
      <vt:lpstr>PowerPoint Presentation</vt:lpstr>
      <vt:lpstr>In order to teach game development</vt:lpstr>
      <vt:lpstr>Semantic Waves</vt:lpstr>
      <vt:lpstr>PowerPoint Presentation</vt:lpstr>
      <vt:lpstr>Code reading, code tracing</vt:lpstr>
      <vt:lpstr>PowerPoint Presentation</vt:lpstr>
      <vt:lpstr>Levels of Abstraction</vt:lpstr>
      <vt:lpstr>PowerPoint Presentation</vt:lpstr>
      <vt:lpstr>Predict</vt:lpstr>
      <vt:lpstr>Run</vt:lpstr>
      <vt:lpstr>Investigate</vt:lpstr>
      <vt:lpstr>Modify</vt:lpstr>
      <vt:lpstr>Make</vt:lpstr>
      <vt:lpstr>Four models to situate next session</vt:lpstr>
      <vt:lpstr>PowerPoint Presentation</vt:lpstr>
      <vt:lpstr>PowerPoint Presentation</vt:lpstr>
      <vt:lpstr>References and further reading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 Lisa Waite</cp:lastModifiedBy>
  <cp:revision>234</cp:revision>
  <cp:lastPrinted>2019-06-27T16:21:30Z</cp:lastPrinted>
  <dcterms:created xsi:type="dcterms:W3CDTF">2016-10-31T22:10:00Z</dcterms:created>
  <dcterms:modified xsi:type="dcterms:W3CDTF">2019-10-03T20:42:23Z</dcterms:modified>
</cp:coreProperties>
</file>