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  <p:sldMasterId id="2147483700" r:id="rId3"/>
  </p:sldMasterIdLst>
  <p:notesMasterIdLst>
    <p:notesMasterId r:id="rId68"/>
  </p:notesMasterIdLst>
  <p:handoutMasterIdLst>
    <p:handoutMasterId r:id="rId69"/>
  </p:handoutMasterIdLst>
  <p:sldIdLst>
    <p:sldId id="306" r:id="rId4"/>
    <p:sldId id="552" r:id="rId5"/>
    <p:sldId id="492" r:id="rId6"/>
    <p:sldId id="551" r:id="rId7"/>
    <p:sldId id="554" r:id="rId8"/>
    <p:sldId id="577" r:id="rId9"/>
    <p:sldId id="701" r:id="rId10"/>
    <p:sldId id="548" r:id="rId11"/>
    <p:sldId id="557" r:id="rId12"/>
    <p:sldId id="562" r:id="rId13"/>
    <p:sldId id="558" r:id="rId14"/>
    <p:sldId id="559" r:id="rId15"/>
    <p:sldId id="560" r:id="rId16"/>
    <p:sldId id="561" r:id="rId17"/>
    <p:sldId id="259" r:id="rId18"/>
    <p:sldId id="260" r:id="rId19"/>
    <p:sldId id="579" r:id="rId20"/>
    <p:sldId id="702" r:id="rId21"/>
    <p:sldId id="581" r:id="rId22"/>
    <p:sldId id="703" r:id="rId23"/>
    <p:sldId id="704" r:id="rId24"/>
    <p:sldId id="705" r:id="rId25"/>
    <p:sldId id="261" r:id="rId26"/>
    <p:sldId id="262" r:id="rId27"/>
    <p:sldId id="263" r:id="rId28"/>
    <p:sldId id="264" r:id="rId29"/>
    <p:sldId id="265" r:id="rId30"/>
    <p:sldId id="563" r:id="rId31"/>
    <p:sldId id="571" r:id="rId32"/>
    <p:sldId id="257" r:id="rId33"/>
    <p:sldId id="580" r:id="rId34"/>
    <p:sldId id="573" r:id="rId35"/>
    <p:sldId id="574" r:id="rId36"/>
    <p:sldId id="582" r:id="rId37"/>
    <p:sldId id="556" r:id="rId38"/>
    <p:sldId id="697" r:id="rId39"/>
    <p:sldId id="583" r:id="rId40"/>
    <p:sldId id="256" r:id="rId41"/>
    <p:sldId id="585" r:id="rId42"/>
    <p:sldId id="587" r:id="rId43"/>
    <p:sldId id="588" r:id="rId44"/>
    <p:sldId id="258" r:id="rId45"/>
    <p:sldId id="589" r:id="rId46"/>
    <p:sldId id="590" r:id="rId47"/>
    <p:sldId id="569" r:id="rId48"/>
    <p:sldId id="568" r:id="rId49"/>
    <p:sldId id="699" r:id="rId50"/>
    <p:sldId id="570" r:id="rId51"/>
    <p:sldId id="584" r:id="rId52"/>
    <p:sldId id="696" r:id="rId53"/>
    <p:sldId id="693" r:id="rId54"/>
    <p:sldId id="690" r:id="rId55"/>
    <p:sldId id="691" r:id="rId56"/>
    <p:sldId id="695" r:id="rId57"/>
    <p:sldId id="692" r:id="rId58"/>
    <p:sldId id="694" r:id="rId59"/>
    <p:sldId id="576" r:id="rId60"/>
    <p:sldId id="575" r:id="rId61"/>
    <p:sldId id="286" r:id="rId62"/>
    <p:sldId id="287" r:id="rId63"/>
    <p:sldId id="586" r:id="rId64"/>
    <p:sldId id="555" r:id="rId65"/>
    <p:sldId id="547" r:id="rId66"/>
    <p:sldId id="553" r:id="rId67"/>
  </p:sldIdLst>
  <p:sldSz cx="12192000" cy="6858000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70AB"/>
    <a:srgbClr val="F28822"/>
    <a:srgbClr val="FB9A9B"/>
    <a:srgbClr val="6CB8E7"/>
    <a:srgbClr val="FF0000"/>
    <a:srgbClr val="2E75B6"/>
    <a:srgbClr val="FABE16"/>
    <a:srgbClr val="307EC0"/>
    <a:srgbClr val="5B9BD5"/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3" autoAdjust="0"/>
    <p:restoredTop sz="86401" autoAdjust="0"/>
  </p:normalViewPr>
  <p:slideViewPr>
    <p:cSldViewPr snapToGrid="0">
      <p:cViewPr varScale="1">
        <p:scale>
          <a:sx n="95" d="100"/>
          <a:sy n="95" d="100"/>
        </p:scale>
        <p:origin x="312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397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71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bf5c356fa100d36d/schools/2018%20results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2018</a:t>
            </a:r>
          </a:p>
        </c:rich>
      </c:tx>
      <c:layout>
        <c:manualLayout>
          <c:xMode val="edge"/>
          <c:yMode val="edge"/>
          <c:x val="0.63280555555555551"/>
          <c:y val="0.23250296559905101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1"/>
          <c:order val="0"/>
          <c:tx>
            <c:v>Our Schools</c:v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'[2018 results2.xlsx]Sheet1'!$C$17:$C$25</c:f>
              <c:strCache>
                <c:ptCount val="9"/>
                <c:pt idx="0">
                  <c:v>1+</c:v>
                </c:pt>
                <c:pt idx="1">
                  <c:v>2+</c:v>
                </c:pt>
                <c:pt idx="2">
                  <c:v>3+</c:v>
                </c:pt>
                <c:pt idx="3">
                  <c:v>4+</c:v>
                </c:pt>
                <c:pt idx="4">
                  <c:v>5+</c:v>
                </c:pt>
                <c:pt idx="5">
                  <c:v>6+</c:v>
                </c:pt>
                <c:pt idx="6">
                  <c:v>7+</c:v>
                </c:pt>
                <c:pt idx="7">
                  <c:v>8+</c:v>
                </c:pt>
                <c:pt idx="8">
                  <c:v>9</c:v>
                </c:pt>
              </c:strCache>
            </c:strRef>
          </c:cat>
          <c:val>
            <c:numRef>
              <c:f>'[2018 results2.xlsx]Sheet1'!$E$17:$E$25</c:f>
              <c:numCache>
                <c:formatCode>0.0%</c:formatCode>
                <c:ptCount val="9"/>
                <c:pt idx="0">
                  <c:v>0.98333333333333339</c:v>
                </c:pt>
                <c:pt idx="1">
                  <c:v>0.98333333333333339</c:v>
                </c:pt>
                <c:pt idx="2">
                  <c:v>0.92516666666666669</c:v>
                </c:pt>
                <c:pt idx="3">
                  <c:v>0.76100000000000001</c:v>
                </c:pt>
                <c:pt idx="4">
                  <c:v>0.61133333333333328</c:v>
                </c:pt>
                <c:pt idx="5">
                  <c:v>0.44450000000000001</c:v>
                </c:pt>
                <c:pt idx="6">
                  <c:v>0.30833333333333335</c:v>
                </c:pt>
                <c:pt idx="7">
                  <c:v>0.16683333333333333</c:v>
                </c:pt>
                <c:pt idx="8">
                  <c:v>7.4833333333333335E-2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15-4111-A1CF-9C897DCF3006}"/>
            </c:ext>
          </c:extLst>
        </c:ser>
        <c:ser>
          <c:idx val="0"/>
          <c:order val="1"/>
          <c:tx>
            <c:v>National Average</c:v>
          </c:tx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cat>
            <c:strRef>
              <c:f>'[2018 results2.xlsx]Sheet1'!$C$17:$C$25</c:f>
              <c:strCache>
                <c:ptCount val="9"/>
                <c:pt idx="0">
                  <c:v>1+</c:v>
                </c:pt>
                <c:pt idx="1">
                  <c:v>2+</c:v>
                </c:pt>
                <c:pt idx="2">
                  <c:v>3+</c:v>
                </c:pt>
                <c:pt idx="3">
                  <c:v>4+</c:v>
                </c:pt>
                <c:pt idx="4">
                  <c:v>5+</c:v>
                </c:pt>
                <c:pt idx="5">
                  <c:v>6+</c:v>
                </c:pt>
                <c:pt idx="6">
                  <c:v>7+</c:v>
                </c:pt>
                <c:pt idx="7">
                  <c:v>8+</c:v>
                </c:pt>
                <c:pt idx="8">
                  <c:v>9</c:v>
                </c:pt>
              </c:strCache>
            </c:strRef>
          </c:cat>
          <c:val>
            <c:numRef>
              <c:f>'[2018 results2.xlsx]Sheet1'!$D$17:$D$25</c:f>
              <c:numCache>
                <c:formatCode>0.0%</c:formatCode>
                <c:ptCount val="9"/>
                <c:pt idx="0">
                  <c:v>0.96499999999999997</c:v>
                </c:pt>
                <c:pt idx="1">
                  <c:v>0.876</c:v>
                </c:pt>
                <c:pt idx="2">
                  <c:v>0.753</c:v>
                </c:pt>
                <c:pt idx="3">
                  <c:v>0.60799999999999998</c:v>
                </c:pt>
                <c:pt idx="4">
                  <c:v>0.47199999999999998</c:v>
                </c:pt>
                <c:pt idx="5">
                  <c:v>0.33100000000000002</c:v>
                </c:pt>
                <c:pt idx="6">
                  <c:v>0.20300000000000001</c:v>
                </c:pt>
                <c:pt idx="7">
                  <c:v>0.108</c:v>
                </c:pt>
                <c:pt idx="8">
                  <c:v>3.5000000000000003E-2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15-4111-A1CF-9C897DCF30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4887680"/>
        <c:axId val="154889216"/>
        <c:axId val="0"/>
      </c:bar3DChart>
      <c:catAx>
        <c:axId val="15488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889216"/>
        <c:crosses val="autoZero"/>
        <c:auto val="1"/>
        <c:lblAlgn val="ctr"/>
        <c:lblOffset val="100"/>
        <c:noMultiLvlLbl val="0"/>
      </c:catAx>
      <c:valAx>
        <c:axId val="15488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1"/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88768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1839" cy="340569"/>
          </a:xfrm>
          <a:prstGeom prst="rect">
            <a:avLst/>
          </a:prstGeom>
        </p:spPr>
        <p:txBody>
          <a:bodyPr vert="horz" lIns="88215" tIns="44107" rIns="88215" bIns="44107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582" y="2"/>
            <a:ext cx="4301839" cy="340569"/>
          </a:xfrm>
          <a:prstGeom prst="rect">
            <a:avLst/>
          </a:prstGeom>
        </p:spPr>
        <p:txBody>
          <a:bodyPr vert="horz" lIns="88215" tIns="44107" rIns="88215" bIns="44107" rtlCol="0"/>
          <a:lstStyle>
            <a:lvl1pPr algn="r">
              <a:defRPr sz="1200"/>
            </a:lvl1pPr>
          </a:lstStyle>
          <a:p>
            <a:fld id="{603AF236-80D9-4A8C-B7AC-16106669AB7F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7107"/>
            <a:ext cx="4301839" cy="340569"/>
          </a:xfrm>
          <a:prstGeom prst="rect">
            <a:avLst/>
          </a:prstGeom>
        </p:spPr>
        <p:txBody>
          <a:bodyPr vert="horz" lIns="88215" tIns="44107" rIns="88215" bIns="44107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582" y="6457107"/>
            <a:ext cx="4301839" cy="340569"/>
          </a:xfrm>
          <a:prstGeom prst="rect">
            <a:avLst/>
          </a:prstGeom>
        </p:spPr>
        <p:txBody>
          <a:bodyPr vert="horz" lIns="88215" tIns="44107" rIns="88215" bIns="44107" rtlCol="0" anchor="b"/>
          <a:lstStyle>
            <a:lvl1pPr algn="r">
              <a:defRPr sz="1200"/>
            </a:lvl1pPr>
          </a:lstStyle>
          <a:p>
            <a:fld id="{EA5AB32D-DCCF-48C7-8EF4-C0BB94E839F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6858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542" cy="341064"/>
          </a:xfrm>
          <a:prstGeom prst="rect">
            <a:avLst/>
          </a:prstGeom>
        </p:spPr>
        <p:txBody>
          <a:bodyPr vert="horz" lIns="95554" tIns="47778" rIns="95554" bIns="47778" rtlCol="0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800" y="0"/>
            <a:ext cx="4301542" cy="341064"/>
          </a:xfrm>
          <a:prstGeom prst="rect">
            <a:avLst/>
          </a:prstGeom>
        </p:spPr>
        <p:txBody>
          <a:bodyPr vert="horz" lIns="95554" tIns="47778" rIns="95554" bIns="47778" rtlCol="0"/>
          <a:lstStyle>
            <a:lvl1pPr algn="r">
              <a:defRPr sz="1300"/>
            </a:lvl1pPr>
          </a:lstStyle>
          <a:p>
            <a:fld id="{A93C87AB-C355-48A0-A222-B0AEC582735C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4" tIns="47778" rIns="95554" bIns="47778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5" y="3271382"/>
            <a:ext cx="7941310" cy="2676584"/>
          </a:xfrm>
          <a:prstGeom prst="rect">
            <a:avLst/>
          </a:prstGeom>
        </p:spPr>
        <p:txBody>
          <a:bodyPr vert="horz" lIns="95554" tIns="47778" rIns="95554" bIns="4777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6456613"/>
            <a:ext cx="4301542" cy="341063"/>
          </a:xfrm>
          <a:prstGeom prst="rect">
            <a:avLst/>
          </a:prstGeom>
        </p:spPr>
        <p:txBody>
          <a:bodyPr vert="horz" lIns="95554" tIns="47778" rIns="95554" bIns="47778" rtlCol="0" anchor="b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800" y="6456613"/>
            <a:ext cx="4301542" cy="341063"/>
          </a:xfrm>
          <a:prstGeom prst="rect">
            <a:avLst/>
          </a:prstGeom>
        </p:spPr>
        <p:txBody>
          <a:bodyPr vert="horz" lIns="95554" tIns="47778" rIns="95554" bIns="47778" rtlCol="0" anchor="b"/>
          <a:lstStyle>
            <a:lvl1pPr algn="r">
              <a:defRPr sz="13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2214b39485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" name="Google Shape;28;g2214b39485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What is this session </a:t>
            </a:r>
            <a:r>
              <a:rPr lang="en" i="1">
                <a:latin typeface="Roboto"/>
                <a:ea typeface="Roboto"/>
                <a:cs typeface="Roboto"/>
                <a:sym typeface="Roboto"/>
              </a:rPr>
              <a:t>really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about?</a:t>
            </a:r>
            <a:endParaRPr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30000"/>
              </a:lnSpc>
              <a:spcBef>
                <a:spcPts val="700"/>
              </a:spcBef>
              <a:spcAft>
                <a:spcPts val="70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29b1cb2072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" name="Google Shape;40;g29b1cb2072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Keep it short and sharp.</a:t>
            </a:r>
            <a:endParaRPr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Asking </a:t>
            </a:r>
            <a:r>
              <a:rPr lang="en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questions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with this kind of slides seems to work well, as it gives students something to wonder. </a:t>
            </a:r>
            <a:endParaRPr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Even better if the question is framed in a slightly provocative way, eg: </a:t>
            </a:r>
            <a:r>
              <a:rPr lang="en" b="1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will robots steal our jobs?</a:t>
            </a:r>
            <a:endParaRPr b="1" dirty="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5ca0a26ff8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5ca0a26ff8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5ca0a26ff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5ca0a26ff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5ca0a26ff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5ca0a26ff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5ca0a26ff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5ca0a26ff8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5ca0a26ff8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5ca0a26ff8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5ca0a26ff8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5ca0a26ff8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5ca0a26ff8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5ca0a26ff8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5ca0a26ff8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5ca0a26ff8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5c97fa2fd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5c97fa2fd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5c97fa2fd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5c97fa2fd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5c97fa2fd1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5c97fa2fd1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5c97fa2fd1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5c97fa2fd1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5c97fa2fd1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5c97fa2fd1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5c8fedbed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5c8fedbed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Veronica – Carlisle to Newcastle to York to Leeds to Blackpool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486766-5592-4438-9555-CAE402664ECD}" type="slidenum">
              <a:rPr lang="en-GB" smtClean="0"/>
              <a:t>59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65787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Veronica – Carlisle to Newcastle to York to Leeds to Blackpool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486766-5592-4438-9555-CAE402664ECD}" type="slidenum">
              <a:rPr lang="en-GB" smtClean="0"/>
              <a:t>60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29837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Biruk A level</a:t>
            </a:r>
          </a:p>
          <a:p>
            <a:r>
              <a:rPr lang="en-GB" dirty="0"/>
              <a:t>A level coursework approaches Colin</a:t>
            </a:r>
          </a:p>
          <a:p>
            <a:r>
              <a:rPr lang="en-GB" dirty="0"/>
              <a:t>2022 CS exam – should we consider paper based  sara</a:t>
            </a:r>
          </a:p>
          <a:p>
            <a:r>
              <a:rPr lang="en-GB" dirty="0"/>
              <a:t>Summartive assessment</a:t>
            </a:r>
          </a:p>
          <a:p>
            <a:r>
              <a:rPr lang="en-GB" dirty="0"/>
              <a:t>Ed tech strategy Darren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64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6526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971551"/>
            <a:ext cx="10515600" cy="89535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1084262"/>
            <a:ext cx="10515600" cy="89535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EA03EAD-2AC0-4573-931D-982FADAF8F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6250" y="2198687"/>
            <a:ext cx="10877550" cy="3182938"/>
          </a:xfrm>
        </p:spPr>
        <p:txBody>
          <a:bodyPr>
            <a:normAutofit/>
          </a:bodyPr>
          <a:lstStyle>
            <a:lvl1pPr marL="57150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4000" b="0">
                <a:latin typeface="+mj-lt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679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386D9-19EF-4FED-8D1A-7570BE289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C91D2E-983C-44E0-BCC3-E572A76F4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493343-3067-47AF-B575-A771B2295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427F23-6F49-4117-8F0A-E85E07D6E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7297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1" type="title">
  <p:cSld name="h1">
    <p:bg>
      <p:bgPr>
        <a:solidFill>
          <a:srgbClr val="EC627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00" y="767400"/>
            <a:ext cx="11360800" cy="53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Rubik"/>
              <a:buNone/>
              <a:defRPr sz="8000" b="1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Rubik"/>
              <a:buNone/>
              <a:defRPr sz="8000" b="1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Rubik"/>
              <a:buNone/>
              <a:defRPr sz="8000" b="1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Rubik"/>
              <a:buNone/>
              <a:defRPr sz="8000" b="1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Rubik"/>
              <a:buNone/>
              <a:defRPr sz="8000" b="1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Rubik"/>
              <a:buNone/>
              <a:defRPr sz="8000" b="1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Rubik"/>
              <a:buNone/>
              <a:defRPr sz="8000" b="1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Rubik"/>
              <a:buNone/>
              <a:defRPr sz="8000" b="1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Rubik"/>
              <a:buNone/>
              <a:defRPr sz="8000" b="1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094658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lking slide">
  <p:cSld name="talking slide">
    <p:bg>
      <p:bgPr>
        <a:solidFill>
          <a:srgbClr val="6CB8E7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48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48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48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48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48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48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48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48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4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96333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20F6C-638E-43FD-A90C-B940F9021B2A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FC2CF-0620-44AE-A60F-03357F646AD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52407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609600" y="1554164"/>
            <a:ext cx="9753600" cy="4526597"/>
          </a:xfrm>
        </p:spPr>
        <p:txBody>
          <a:bodyPr/>
          <a:lstStyle>
            <a:lvl1pPr marL="227013" indent="-227013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  <a:lvl2pPr marL="461963" indent="-23495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400"/>
            </a:lvl2pPr>
            <a:lvl3pPr marL="687388" indent="-225425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3pPr>
            <a:lvl4pPr marL="914400" indent="-227013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4pPr>
            <a:lvl5pPr marL="1141413" indent="-227013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1363076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609600" y="1554164"/>
            <a:ext cx="9753600" cy="4526597"/>
          </a:xfrm>
        </p:spPr>
        <p:txBody>
          <a:bodyPr/>
          <a:lstStyle>
            <a:lvl1pPr marL="227013" indent="-227013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  <a:lvl2pPr marL="461963" indent="-23495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400"/>
            </a:lvl2pPr>
            <a:lvl3pPr marL="687388" indent="-225425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3pPr>
            <a:lvl4pPr marL="914400" indent="-227013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4pPr>
            <a:lvl5pPr marL="1141413" indent="-227013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5000693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609600" y="1554164"/>
            <a:ext cx="9753600" cy="4526597"/>
          </a:xfrm>
        </p:spPr>
        <p:txBody>
          <a:bodyPr/>
          <a:lstStyle>
            <a:lvl1pPr marL="227013" indent="-227013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  <a:lvl2pPr marL="461963" indent="-23495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400"/>
            </a:lvl2pPr>
            <a:lvl3pPr marL="687388" indent="-225425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3pPr>
            <a:lvl4pPr marL="914400" indent="-227013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4pPr>
            <a:lvl5pPr marL="1141413" indent="-227013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5736515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609600" y="1554164"/>
            <a:ext cx="9753600" cy="4526597"/>
          </a:xfrm>
        </p:spPr>
        <p:txBody>
          <a:bodyPr/>
          <a:lstStyle>
            <a:lvl1pPr marL="227013" indent="-227013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  <a:lvl2pPr marL="461963" indent="-23495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400"/>
            </a:lvl2pPr>
            <a:lvl3pPr marL="687388" indent="-225425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3pPr>
            <a:lvl4pPr marL="914400" indent="-227013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4pPr>
            <a:lvl5pPr marL="1141413" indent="-227013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1499399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609600" y="1554164"/>
            <a:ext cx="9753600" cy="4526597"/>
          </a:xfrm>
        </p:spPr>
        <p:txBody>
          <a:bodyPr/>
          <a:lstStyle>
            <a:lvl1pPr marL="227013" indent="-227013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  <a:lvl2pPr marL="461963" indent="-23495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400"/>
            </a:lvl2pPr>
            <a:lvl3pPr marL="687388" indent="-225425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3pPr>
            <a:lvl4pPr marL="914400" indent="-227013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4pPr>
            <a:lvl5pPr marL="1141413" indent="-227013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8134669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609600" y="1554164"/>
            <a:ext cx="9753600" cy="4526597"/>
          </a:xfrm>
        </p:spPr>
        <p:txBody>
          <a:bodyPr/>
          <a:lstStyle>
            <a:lvl1pPr marL="227013" indent="-227013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  <a:lvl2pPr marL="461963" indent="-23495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400"/>
            </a:lvl2pPr>
            <a:lvl3pPr marL="687388" indent="-225425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3pPr>
            <a:lvl4pPr marL="914400" indent="-227013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4pPr>
            <a:lvl5pPr marL="1141413" indent="-227013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5750434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7496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503B7-C82C-481E-9721-2582EE0E64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3EA748-ECC9-4830-BBAB-1E1D805CA0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38042-9E76-4EED-83CC-CC02623AA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E318E-CB59-43A8-AF1D-758DE1E5674B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59B60-60C6-4AE9-97BC-4E211A07F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1D693-D42D-4872-8D46-8F6BFC7EC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ADA82-F3A8-446D-B610-73D5210BEF4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22239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14285-2934-4489-8CE6-7DBB6AED2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57D3E-1BB9-430E-BAF7-8E6CCBDB6A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CD2FEF-90AB-4BB6-8DCE-B7CD8EAF5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E318E-CB59-43A8-AF1D-758DE1E5674B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C64F7-6300-4A99-B351-272802CAD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6EE6C2-C2B7-499B-AA7D-F3B3CEF66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ADA82-F3A8-446D-B610-73D5210BEF4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52253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6B462-9763-474A-8D4D-26CD18F8E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E19563-B3D2-4A64-B4EB-BB9224B22D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FF148-B9D1-470A-829E-B613C8CC2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E318E-CB59-43A8-AF1D-758DE1E5674B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59288-AC2F-48FE-868D-80469985A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D7989-0D38-43EA-8FDA-A72F96900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ADA82-F3A8-446D-B610-73D5210BEF4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31713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82B90-8DCD-4B1D-A684-6D93FDB85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AF1E6-ED6F-491C-8481-D38A38709F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C01DE2-9B78-4217-9A10-7F3604A322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97A56E-9342-4507-B740-01743CAC4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E318E-CB59-43A8-AF1D-758DE1E5674B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A9C02C-0CEF-4001-A93C-B1E709161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9D427-2BCD-4377-BC4A-25BC92702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ADA82-F3A8-446D-B610-73D5210BEF4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35825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2984-D7F4-418E-A04D-26E1BF8A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0F5F5D-4757-4E6A-BF66-4BD08FCB34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A3D035-5021-4030-A18F-A0DECB2DD2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44DAD9-6215-46D0-941F-468581730F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E4F423-FAF1-4857-97D4-72A032854D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37F49E-0823-42F1-B1C1-C6D2F63B9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E318E-CB59-43A8-AF1D-758DE1E5674B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0A755C-876F-40B5-88A1-EB07BA900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B47A7B-88CA-4A96-9E3B-A93651C43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ADA82-F3A8-446D-B610-73D5210BEF4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61638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D1056-5EDD-4124-A106-4BD9A5B32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90E2AB-2166-4F8D-8DBE-C6243509D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E318E-CB59-43A8-AF1D-758DE1E5674B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81229-AE24-4547-8A71-7760F08F3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36E57E-556E-4F01-BC43-1021E8C28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ADA82-F3A8-446D-B610-73D5210BEF4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89950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2ACC64-FD16-4872-A6A9-55DF02A76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E318E-CB59-43A8-AF1D-758DE1E5674B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0F41D8-D151-4071-AC1A-FC58EA929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B098F7-4D4B-4015-9228-88D570AD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ADA82-F3A8-446D-B610-73D5210BEF4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65162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943D6-AF06-42F4-8D9D-550551CB1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8B17D-DDFE-4211-B27C-D64F38F39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1D15DB-FD50-41E5-AEE4-A501D9F5C5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EE0B7-4F0E-4EFE-BE7B-43324D33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E318E-CB59-43A8-AF1D-758DE1E5674B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89FE3F-D7EE-4F3A-8F84-5673C923D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6EDA3-EEBB-4A98-AD0F-F8B06978A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ADA82-F3A8-446D-B610-73D5210BEF4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7081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4C92F-118B-4FA0-A45F-429343AB5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408CB5-35F8-44BC-A712-DF043547D3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661CD0-E820-40B7-AE1A-286F6F9C4F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3BA7B9-6A8C-46B1-B5BF-E5FA2D01F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E318E-CB59-43A8-AF1D-758DE1E5674B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2C2FF5-1909-4C67-9660-3896BA174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3D7F73-69D3-4802-9548-7CD763A77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ADA82-F3A8-446D-B610-73D5210BEF4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45364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A49B2-191D-47C3-ABB6-B7830F01E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DEC27C-F076-4F15-817F-9D41CF404C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FA8160-AE1A-4BD3-9B24-89B265A15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E318E-CB59-43A8-AF1D-758DE1E5674B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CF37D-6AEE-44E9-A043-DE0AB99A9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2E7D47-8152-48DB-AFF9-7F654D33A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ADA82-F3A8-446D-B610-73D5210BEF4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05105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3FE12C-27B2-4108-A06D-BABA0C31CD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23DA14-F841-4A54-B51C-F94242CBC7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DF667-8F18-4E83-8135-C4A884B47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E318E-CB59-43A8-AF1D-758DE1E5674B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6A4A6-0291-4E82-B317-E4A61008A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9750B-8927-42C3-B595-B5C0A52CD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ADA82-F3A8-446D-B610-73D5210BEF4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59248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667400" y="15548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931120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02" r="10404" b="16756"/>
          <a:stretch/>
        </p:blipFill>
        <p:spPr>
          <a:xfrm>
            <a:off x="3" y="1527115"/>
            <a:ext cx="12191996" cy="914400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2880360"/>
            <a:ext cx="10850880" cy="1133856"/>
          </a:xfrm>
        </p:spPr>
        <p:txBody>
          <a:bodyPr tIns="45720" rIns="82296" bIns="45720"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tx1"/>
                </a:solidFill>
                <a:latin typeface="+mj-lt"/>
              </a:defRPr>
            </a:lvl1pPr>
            <a:lvl2pPr>
              <a:spcBef>
                <a:spcPts val="1200"/>
              </a:spcBef>
              <a:defRPr sz="2000" b="1" baseline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4187952"/>
            <a:ext cx="10850880" cy="612648"/>
          </a:xfrm>
        </p:spPr>
        <p:txBody>
          <a:bodyPr/>
          <a:lstStyle>
            <a:lvl1pPr>
              <a:spcBef>
                <a:spcPts val="200"/>
              </a:spcBef>
              <a:defRPr sz="1800"/>
            </a:lvl1pPr>
          </a:lstStyle>
          <a:p>
            <a:pPr lvl="0"/>
            <a:r>
              <a:rPr lang="en-US" dirty="0"/>
              <a:t>Presenter (s) Name</a:t>
            </a:r>
            <a:br>
              <a:rPr lang="en-US" dirty="0"/>
            </a:br>
            <a:r>
              <a:rPr lang="en-US" dirty="0"/>
              <a:t>Date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91" y="466344"/>
            <a:ext cx="2543589" cy="28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1079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527115"/>
            <a:ext cx="12192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4187952"/>
            <a:ext cx="10850880" cy="612648"/>
          </a:xfrm>
          <a:prstGeom prst="rect">
            <a:avLst/>
          </a:prstGeom>
        </p:spPr>
        <p:txBody>
          <a:bodyPr/>
          <a:lstStyle>
            <a:lvl1pPr>
              <a:spcBef>
                <a:spcPts val="200"/>
              </a:spcBef>
              <a:defRPr sz="1800"/>
            </a:lvl1pPr>
          </a:lstStyle>
          <a:p>
            <a:pPr lvl="0"/>
            <a:r>
              <a:rPr lang="en-US" dirty="0"/>
              <a:t>Presenter (s) Name</a:t>
            </a:r>
            <a:br>
              <a:rPr lang="en-US" dirty="0"/>
            </a:br>
            <a:r>
              <a:rPr lang="en-US" dirty="0"/>
              <a:t>Date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2880360"/>
            <a:ext cx="10850880" cy="1133856"/>
          </a:xfrm>
          <a:prstGeom prst="rect">
            <a:avLst/>
          </a:prstGeom>
        </p:spPr>
        <p:txBody>
          <a:bodyPr tIns="45720" rIns="82296" bIns="45720"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tx1"/>
                </a:solidFill>
                <a:latin typeface="+mj-lt"/>
              </a:defRPr>
            </a:lvl1pPr>
            <a:lvl2pPr>
              <a:spcBef>
                <a:spcPts val="1200"/>
              </a:spcBef>
              <a:defRPr sz="2000" b="1" baseline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 dirty="0"/>
              <a:t>Presentation Title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91" y="466344"/>
            <a:ext cx="2543589" cy="28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7323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 preferRelativeResize="0">
            <a:picLocks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527115"/>
            <a:ext cx="121920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2880360"/>
            <a:ext cx="10850880" cy="1133856"/>
          </a:xfrm>
          <a:prstGeom prst="rect">
            <a:avLst/>
          </a:prstGeom>
        </p:spPr>
        <p:txBody>
          <a:bodyPr tIns="45720" rIns="82296" bIns="45720"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tx1"/>
                </a:solidFill>
                <a:latin typeface="+mj-lt"/>
              </a:defRPr>
            </a:lvl1pPr>
            <a:lvl2pPr>
              <a:spcBef>
                <a:spcPts val="1200"/>
              </a:spcBef>
              <a:defRPr sz="2000" b="1" baseline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4187952"/>
            <a:ext cx="10850880" cy="612648"/>
          </a:xfrm>
          <a:prstGeom prst="rect">
            <a:avLst/>
          </a:prstGeom>
        </p:spPr>
        <p:txBody>
          <a:bodyPr/>
          <a:lstStyle>
            <a:lvl1pPr>
              <a:spcBef>
                <a:spcPts val="200"/>
              </a:spcBef>
              <a:defRPr sz="1800"/>
            </a:lvl1pPr>
          </a:lstStyle>
          <a:p>
            <a:pPr lvl="0"/>
            <a:r>
              <a:rPr lang="en-US" dirty="0"/>
              <a:t>Presenter (s) Name</a:t>
            </a:r>
            <a:br>
              <a:rPr lang="en-US" dirty="0"/>
            </a:br>
            <a:r>
              <a:rPr lang="en-US" dirty="0"/>
              <a:t>Date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91" y="466344"/>
            <a:ext cx="2543589" cy="28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4294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53" b="51309"/>
          <a:stretch/>
        </p:blipFill>
        <p:spPr>
          <a:xfrm>
            <a:off x="0" y="1527116"/>
            <a:ext cx="12192000" cy="914159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2880360"/>
            <a:ext cx="10850880" cy="1133856"/>
          </a:xfrm>
        </p:spPr>
        <p:txBody>
          <a:bodyPr tIns="45720" rIns="82296" bIns="45720"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tx1"/>
                </a:solidFill>
                <a:latin typeface="+mj-lt"/>
              </a:defRPr>
            </a:lvl1pPr>
            <a:lvl2pPr>
              <a:spcBef>
                <a:spcPts val="1200"/>
              </a:spcBef>
              <a:defRPr sz="2000" b="1" baseline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4187952"/>
            <a:ext cx="10850880" cy="612648"/>
          </a:xfrm>
        </p:spPr>
        <p:txBody>
          <a:bodyPr/>
          <a:lstStyle>
            <a:lvl1pPr>
              <a:spcBef>
                <a:spcPts val="200"/>
              </a:spcBef>
              <a:defRPr sz="1800"/>
            </a:lvl1pPr>
          </a:lstStyle>
          <a:p>
            <a:pPr lvl="0"/>
            <a:r>
              <a:rPr lang="en-US" dirty="0"/>
              <a:t>Presenter (s) Name</a:t>
            </a:r>
            <a:br>
              <a:rPr lang="en-US" dirty="0"/>
            </a:br>
            <a:r>
              <a:rPr lang="en-US" dirty="0"/>
              <a:t>Date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91" y="466344"/>
            <a:ext cx="2543589" cy="28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4429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" t="58125" r="763" b="29388"/>
          <a:stretch/>
        </p:blipFill>
        <p:spPr>
          <a:xfrm>
            <a:off x="0" y="1527116"/>
            <a:ext cx="12192000" cy="911285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2880360"/>
            <a:ext cx="10850880" cy="1133856"/>
          </a:xfrm>
        </p:spPr>
        <p:txBody>
          <a:bodyPr tIns="45720" rIns="82296" bIns="45720"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tx1"/>
                </a:solidFill>
                <a:latin typeface="+mj-lt"/>
              </a:defRPr>
            </a:lvl1pPr>
            <a:lvl2pPr>
              <a:spcBef>
                <a:spcPts val="1200"/>
              </a:spcBef>
              <a:defRPr sz="2000" b="1" baseline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4187952"/>
            <a:ext cx="10850880" cy="612648"/>
          </a:xfrm>
        </p:spPr>
        <p:txBody>
          <a:bodyPr/>
          <a:lstStyle>
            <a:lvl1pPr>
              <a:spcBef>
                <a:spcPts val="200"/>
              </a:spcBef>
              <a:defRPr sz="1800"/>
            </a:lvl1pPr>
          </a:lstStyle>
          <a:p>
            <a:pPr lvl="0"/>
            <a:r>
              <a:rPr lang="en-US" dirty="0"/>
              <a:t>Presenter (s) Name</a:t>
            </a:r>
            <a:br>
              <a:rPr lang="en-US" dirty="0"/>
            </a:br>
            <a:r>
              <a:rPr lang="en-US" dirty="0"/>
              <a:t>Date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91" y="466344"/>
            <a:ext cx="2543589" cy="28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9194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nly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2880360"/>
            <a:ext cx="10850880" cy="1133856"/>
          </a:xfrm>
        </p:spPr>
        <p:txBody>
          <a:bodyPr tIns="45720" rIns="82296" bIns="45720"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800" spc="0" baseline="0">
                <a:solidFill>
                  <a:schemeClr val="tx1"/>
                </a:solidFill>
                <a:latin typeface="+mj-lt"/>
              </a:defRPr>
            </a:lvl1pPr>
            <a:lvl2pPr>
              <a:spcBef>
                <a:spcPts val="1200"/>
              </a:spcBef>
              <a:defRPr sz="2000" b="1" baseline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4187952"/>
            <a:ext cx="10850880" cy="612648"/>
          </a:xfrm>
        </p:spPr>
        <p:txBody>
          <a:bodyPr/>
          <a:lstStyle>
            <a:lvl1pPr>
              <a:spcBef>
                <a:spcPts val="200"/>
              </a:spcBef>
              <a:defRPr sz="1800"/>
            </a:lvl1pPr>
          </a:lstStyle>
          <a:p>
            <a:pPr lvl="0"/>
            <a:r>
              <a:rPr lang="en-US" dirty="0"/>
              <a:t>Presenter (s) Name</a:t>
            </a:r>
            <a:br>
              <a:rPr lang="en-US" dirty="0"/>
            </a:br>
            <a:r>
              <a:rPr lang="en-US" dirty="0"/>
              <a:t>Date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91" y="466344"/>
            <a:ext cx="2543589" cy="28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0759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3825520"/>
            <a:ext cx="10981267" cy="369332"/>
          </a:xfrm>
        </p:spPr>
        <p:txBody>
          <a:bodyPr wrap="square" rIns="0" anchor="t" anchorCtr="0">
            <a:spAutoFit/>
          </a:bodyPr>
          <a:lstStyle>
            <a:lvl1pPr algn="l">
              <a:lnSpc>
                <a:spcPct val="100000"/>
              </a:lnSpc>
              <a:defRPr sz="2400" b="1" cap="none" spc="0" baseline="0"/>
            </a:lvl1pPr>
          </a:lstStyle>
          <a:p>
            <a:r>
              <a:rPr lang="en-US" dirty="0"/>
              <a:t>Section Divider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3429000"/>
            <a:ext cx="10981267" cy="184666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cap="all" baseline="0">
                <a:solidFill>
                  <a:srgbClr val="B2B2B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section number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4251960"/>
            <a:ext cx="10981267" cy="268279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600" b="1" baseline="0">
                <a:solidFill>
                  <a:schemeClr val="accent2"/>
                </a:solidFill>
              </a:defRPr>
            </a:lvl1pPr>
            <a:lvl2pPr marL="233362" indent="0">
              <a:buNone/>
              <a:defRPr/>
            </a:lvl2pPr>
            <a:lvl3pPr marL="457200" indent="0">
              <a:buNone/>
              <a:defRPr/>
            </a:lvl3pPr>
            <a:lvl4pPr marL="690562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Optional Speaker Name or Subtitle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09597" y="3665372"/>
            <a:ext cx="10981271" cy="0"/>
          </a:xfrm>
          <a:prstGeom prst="line">
            <a:avLst/>
          </a:prstGeom>
          <a:ln w="12700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91" y="466344"/>
            <a:ext cx="2543589" cy="28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449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609600" y="1554164"/>
            <a:ext cx="9753600" cy="4526597"/>
          </a:xfrm>
        </p:spPr>
        <p:txBody>
          <a:bodyPr/>
          <a:lstStyle>
            <a:lvl1pPr marL="227013" indent="-227013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  <a:lvl2pPr marL="461963" indent="-23495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400"/>
            </a:lvl2pPr>
            <a:lvl3pPr marL="687388" indent="-225425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3pPr>
            <a:lvl4pPr marL="914400" indent="-227013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4pPr>
            <a:lvl5pPr marL="1141413" indent="-227013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9098570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One-on-a-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609600" y="1554164"/>
            <a:ext cx="9753600" cy="4526597"/>
          </a:xfrm>
        </p:spPr>
        <p:txBody>
          <a:bodyPr/>
          <a:lstStyle>
            <a:lvl1pPr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defRPr sz="1400"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 sz="1400"/>
            </a:lvl2pPr>
            <a:lvl3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3pPr>
            <a:lvl4pPr>
              <a:lnSpc>
                <a:spcPct val="120000"/>
              </a:lnSpc>
              <a:spcBef>
                <a:spcPts val="600"/>
              </a:spcBef>
              <a:defRPr sz="1400"/>
            </a:lvl4pPr>
            <a:lvl5pPr>
              <a:lnSpc>
                <a:spcPct val="120000"/>
              </a:lnSpc>
              <a:spcBef>
                <a:spcPts val="600"/>
              </a:spcBef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2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60608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06995106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Two-on-a-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609600" y="1554164"/>
            <a:ext cx="5242984" cy="4526597"/>
          </a:xfrm>
        </p:spPr>
        <p:txBody>
          <a:bodyPr/>
          <a:lstStyle>
            <a:lvl1pPr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3pPr>
            <a:lvl4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4pPr>
            <a:lvl5pPr>
              <a:lnSpc>
                <a:spcPct val="120000"/>
              </a:lnSpc>
              <a:spcBef>
                <a:spcPts val="600"/>
              </a:spcBef>
              <a:defRPr sz="120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"/>
          </p:nvPr>
        </p:nvSpPr>
        <p:spPr>
          <a:xfrm>
            <a:off x="6339418" y="1554165"/>
            <a:ext cx="5242983" cy="4526597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ct val="120000"/>
              </a:lnSpc>
              <a:spcBef>
                <a:spcPts val="1400"/>
              </a:spcBef>
              <a:defRPr lang="en-US" sz="1200" dirty="0" smtClean="0"/>
            </a:lvl1pPr>
            <a:lvl2pPr>
              <a:lnSpc>
                <a:spcPct val="120000"/>
              </a:lnSpc>
              <a:spcBef>
                <a:spcPts val="1000"/>
              </a:spcBef>
              <a:defRPr lang="en-US" sz="1200" dirty="0" smtClean="0"/>
            </a:lvl2pPr>
            <a:lvl3pPr>
              <a:lnSpc>
                <a:spcPct val="120000"/>
              </a:lnSpc>
              <a:spcBef>
                <a:spcPts val="600"/>
              </a:spcBef>
              <a:defRPr lang="en-US" sz="1200" dirty="0" smtClean="0"/>
            </a:lvl3pPr>
            <a:lvl4pPr>
              <a:lnSpc>
                <a:spcPct val="120000"/>
              </a:lnSpc>
              <a:spcBef>
                <a:spcPts val="600"/>
              </a:spcBef>
              <a:defRPr lang="en-US" sz="1200" dirty="0" smtClean="0"/>
            </a:lvl4pPr>
            <a:lvl5pPr>
              <a:lnSpc>
                <a:spcPct val="120000"/>
              </a:lnSpc>
              <a:spcBef>
                <a:spcPts val="600"/>
              </a:spcBef>
              <a:defRPr lang="en-US" sz="12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60608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62643581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Three-on-a-P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half" idx="12"/>
          </p:nvPr>
        </p:nvSpPr>
        <p:spPr>
          <a:xfrm>
            <a:off x="609600" y="1554163"/>
            <a:ext cx="3389376" cy="45259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dirty="0" smtClean="0"/>
            </a:lvl1pPr>
            <a:lvl2pPr>
              <a:spcBef>
                <a:spcPts val="1000"/>
              </a:spcBef>
              <a:defRPr lang="en-US" sz="1200" dirty="0" smtClean="0"/>
            </a:lvl2pPr>
            <a:lvl3pPr>
              <a:defRPr lang="en-US" sz="12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3"/>
          </p:nvPr>
        </p:nvSpPr>
        <p:spPr>
          <a:xfrm>
            <a:off x="4391803" y="1554163"/>
            <a:ext cx="3389376" cy="45259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dirty="0" smtClean="0"/>
            </a:lvl1pPr>
            <a:lvl2pPr>
              <a:defRPr lang="en-US" sz="1200" dirty="0" smtClean="0"/>
            </a:lvl2pPr>
            <a:lvl3pPr>
              <a:defRPr lang="en-US" sz="12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4"/>
          </p:nvPr>
        </p:nvSpPr>
        <p:spPr>
          <a:xfrm>
            <a:off x="8172093" y="1554163"/>
            <a:ext cx="3389376" cy="45259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dirty="0" smtClean="0"/>
            </a:lvl1pPr>
            <a:lvl2pPr>
              <a:defRPr lang="en-US" sz="1200" dirty="0" smtClean="0"/>
            </a:lvl2pPr>
            <a:lvl3pPr>
              <a:defRPr lang="en-US" sz="12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60608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57261079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, 2/3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/>
          <p:cNvSpPr>
            <a:spLocks noGrp="1"/>
          </p:cNvSpPr>
          <p:nvPr>
            <p:ph sz="quarter" idx="12"/>
          </p:nvPr>
        </p:nvSpPr>
        <p:spPr>
          <a:xfrm>
            <a:off x="609601" y="1554163"/>
            <a:ext cx="3389376" cy="45259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baseline="0" dirty="0" smtClean="0"/>
            </a:lvl1pPr>
            <a:lvl2pPr>
              <a:defRPr lang="en-US" sz="1200" dirty="0" smtClean="0"/>
            </a:lvl2pPr>
            <a:lvl3pPr>
              <a:defRPr lang="en-US" sz="12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quarter" idx="13"/>
          </p:nvPr>
        </p:nvSpPr>
        <p:spPr>
          <a:xfrm>
            <a:off x="4389120" y="1554163"/>
            <a:ext cx="7169149" cy="45259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baseline="0" dirty="0" smtClean="0"/>
            </a:lvl1pPr>
            <a:lvl2pPr>
              <a:defRPr lang="en-US" sz="1200" dirty="0" smtClean="0"/>
            </a:lvl2pPr>
            <a:lvl3pPr>
              <a:defRPr lang="en-US" sz="12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60608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6532102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, 2/3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"/>
          <p:cNvSpPr>
            <a:spLocks noGrp="1"/>
          </p:cNvSpPr>
          <p:nvPr>
            <p:ph sz="quarter" idx="12"/>
          </p:nvPr>
        </p:nvSpPr>
        <p:spPr>
          <a:xfrm>
            <a:off x="609601" y="1554480"/>
            <a:ext cx="3389376" cy="4533899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baseline="0" dirty="0" smtClean="0"/>
            </a:lvl1pPr>
            <a:lvl2pPr>
              <a:defRPr lang="en-US" sz="1200" dirty="0" smtClean="0"/>
            </a:lvl2pPr>
            <a:lvl3pPr>
              <a:defRPr lang="en-US" sz="12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1"/>
          <p:cNvSpPr>
            <a:spLocks noGrp="1"/>
          </p:cNvSpPr>
          <p:nvPr>
            <p:ph type="body" sz="quarter" idx="1" hasCustomPrompt="1"/>
          </p:nvPr>
        </p:nvSpPr>
        <p:spPr>
          <a:xfrm>
            <a:off x="4390249" y="1554480"/>
            <a:ext cx="7156953" cy="234744"/>
          </a:xfrm>
        </p:spPr>
        <p:txBody>
          <a:bodyPr wrap="square"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Chart / Table Title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" hasCustomPrompt="1"/>
          </p:nvPr>
        </p:nvSpPr>
        <p:spPr>
          <a:xfrm>
            <a:off x="4390249" y="1783971"/>
            <a:ext cx="7156953" cy="201274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200" b="0" dirty="0" smtClean="0">
                <a:solidFill>
                  <a:schemeClr val="tx1"/>
                </a:solidFill>
              </a:defRPr>
            </a:lvl1pPr>
          </a:lstStyle>
          <a:p>
            <a:pPr lvl="0">
              <a:spcBef>
                <a:spcPts val="0"/>
              </a:spcBef>
              <a:buNone/>
              <a:tabLst>
                <a:tab pos="3933825" algn="r"/>
              </a:tabLst>
            </a:pPr>
            <a:r>
              <a:rPr lang="en-US" dirty="0"/>
              <a:t>Chart / Table Subtitle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>
          <a:xfrm>
            <a:off x="4390249" y="2003427"/>
            <a:ext cx="7156953" cy="4076698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baseline="0" dirty="0" smtClean="0"/>
            </a:lvl1pPr>
            <a:lvl2pPr>
              <a:defRPr lang="en-US" sz="1200" dirty="0" smtClean="0"/>
            </a:lvl2pPr>
            <a:lvl3pPr>
              <a:defRPr lang="en-US" sz="12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60608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50867225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609600" y="1554163"/>
            <a:ext cx="8595360" cy="268279"/>
          </a:xfrm>
        </p:spPr>
        <p:txBody>
          <a:bodyPr wrap="square"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Table / Chart Title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609600" y="1841640"/>
            <a:ext cx="8595360" cy="234744"/>
          </a:xfrm>
        </p:spPr>
        <p:txBody>
          <a:bodyPr wrap="square" anchor="t" anchorCtr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tabLst>
                <a:tab pos="8220075" algn="r"/>
              </a:tabLst>
              <a:defRPr sz="14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Table / Chart Subtitle</a:t>
            </a:r>
          </a:p>
        </p:txBody>
      </p:sp>
      <p:sp>
        <p:nvSpPr>
          <p:cNvPr id="14" name="Content Placeholder 1"/>
          <p:cNvSpPr>
            <a:spLocks noGrp="1"/>
          </p:cNvSpPr>
          <p:nvPr>
            <p:ph sz="quarter" idx="12"/>
          </p:nvPr>
        </p:nvSpPr>
        <p:spPr>
          <a:xfrm>
            <a:off x="613325" y="2102804"/>
            <a:ext cx="10960608" cy="3795077"/>
          </a:xfrm>
        </p:spPr>
        <p:txBody>
          <a:bodyPr/>
          <a:lstStyle>
            <a:lvl1pPr>
              <a:lnSpc>
                <a:spcPct val="120000"/>
              </a:lnSpc>
              <a:spcAft>
                <a:spcPts val="0"/>
              </a:spcAft>
              <a:defRPr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/>
            </a:lvl2pPr>
            <a:lvl3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/>
            </a:lvl3pPr>
            <a:lvl4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/>
            </a:lvl4pPr>
            <a:lvl5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60608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0993875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ide-by-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>
            <a:spLocks noGrp="1"/>
          </p:cNvSpPr>
          <p:nvPr>
            <p:ph type="body" idx="12" hasCustomPrompt="1"/>
          </p:nvPr>
        </p:nvSpPr>
        <p:spPr>
          <a:xfrm>
            <a:off x="609600" y="1554163"/>
            <a:ext cx="5242984" cy="234744"/>
          </a:xfrm>
        </p:spPr>
        <p:txBody>
          <a:bodyPr wrap="square"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Chart  / Table Title – Arial 14pt.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09600" y="1791907"/>
            <a:ext cx="5242984" cy="201274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200" b="0" dirty="0" smtClean="0">
                <a:solidFill>
                  <a:schemeClr val="tx1"/>
                </a:solidFill>
              </a:defRPr>
            </a:lvl1pPr>
          </a:lstStyle>
          <a:p>
            <a:pPr lvl="0">
              <a:spcBef>
                <a:spcPts val="0"/>
              </a:spcBef>
              <a:buNone/>
              <a:tabLst>
                <a:tab pos="3933825" algn="r"/>
              </a:tabLst>
            </a:pPr>
            <a:r>
              <a:rPr lang="en-US" dirty="0"/>
              <a:t>Chart / Table Subtitle – Arial 12pt.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6337073" y="1554163"/>
            <a:ext cx="5242560" cy="234744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Chart  / Table Title – Arial 14pt.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337073" y="1791907"/>
            <a:ext cx="5242560" cy="201274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200" b="0" dirty="0" smtClean="0">
                <a:solidFill>
                  <a:schemeClr val="tx1"/>
                </a:solidFill>
              </a:defRPr>
            </a:lvl1pPr>
          </a:lstStyle>
          <a:p>
            <a:pPr lvl="0">
              <a:spcBef>
                <a:spcPts val="0"/>
              </a:spcBef>
              <a:buNone/>
              <a:tabLst>
                <a:tab pos="3933825" algn="r"/>
              </a:tabLst>
            </a:pPr>
            <a:r>
              <a:rPr lang="en-US" dirty="0"/>
              <a:t>Chart / Table Subtitle – Arial 12pt.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1"/>
          </p:nvPr>
        </p:nvSpPr>
        <p:spPr>
          <a:xfrm>
            <a:off x="609600" y="2011363"/>
            <a:ext cx="5242984" cy="3886200"/>
          </a:xfrm>
        </p:spPr>
        <p:txBody>
          <a:bodyPr/>
          <a:lstStyle>
            <a:lvl1pPr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2"/>
          </p:nvPr>
        </p:nvSpPr>
        <p:spPr>
          <a:xfrm>
            <a:off x="6337073" y="2011363"/>
            <a:ext cx="5242560" cy="3886200"/>
          </a:xfrm>
        </p:spPr>
        <p:txBody>
          <a:bodyPr/>
          <a:lstStyle>
            <a:lvl1pPr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60608" cy="307777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73544722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609600" y="1554163"/>
            <a:ext cx="10960608" cy="234744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Chart  / Table Title – Arial 14pt.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609600" y="1791908"/>
            <a:ext cx="10960608" cy="201274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Chart / Table Subtitle – Arial 12pt.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12"/>
          </p:nvPr>
        </p:nvSpPr>
        <p:spPr>
          <a:xfrm>
            <a:off x="609600" y="2011363"/>
            <a:ext cx="10960608" cy="1619250"/>
          </a:xfrm>
        </p:spPr>
        <p:txBody>
          <a:bodyPr/>
          <a:lstStyle>
            <a:lvl1pPr>
              <a:lnSpc>
                <a:spcPct val="12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idx="3" hasCustomPrompt="1"/>
          </p:nvPr>
        </p:nvSpPr>
        <p:spPr>
          <a:xfrm>
            <a:off x="609600" y="3875920"/>
            <a:ext cx="10960608" cy="234744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Chart  / Table Title – Arial 14pt.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idx="4" hasCustomPrompt="1"/>
          </p:nvPr>
        </p:nvSpPr>
        <p:spPr>
          <a:xfrm>
            <a:off x="609600" y="4130998"/>
            <a:ext cx="10960608" cy="201274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Chart / Table Subtitle – Arial 12pt.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half" idx="13"/>
          </p:nvPr>
        </p:nvSpPr>
        <p:spPr>
          <a:xfrm>
            <a:off x="609600" y="4350704"/>
            <a:ext cx="10960608" cy="1638935"/>
          </a:xfrm>
        </p:spPr>
        <p:txBody>
          <a:bodyPr/>
          <a:lstStyle>
            <a:lvl1pPr>
              <a:lnSpc>
                <a:spcPct val="12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60608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30290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-on-a-Pa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609600" y="1556213"/>
            <a:ext cx="3389376" cy="234744"/>
          </a:xfrm>
        </p:spPr>
        <p:txBody>
          <a:bodyPr vert="horz" lIns="0" tIns="0" rIns="0" bIns="0" rtlCol="0" anchor="t" anchorCtr="0">
            <a:spAutoFit/>
          </a:bodyPr>
          <a:lstStyle>
            <a:lvl1pPr>
              <a:defRPr lang="en-US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Chart  / Table Title – Arial 14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609600" y="1793959"/>
            <a:ext cx="3389376" cy="201274"/>
          </a:xfrm>
        </p:spPr>
        <p:txBody>
          <a:bodyPr anchor="t" anchorCtr="0">
            <a:spAutoFit/>
          </a:bodyPr>
          <a:lstStyle>
            <a:lvl1pPr marL="0" indent="0">
              <a:lnSpc>
                <a:spcPct val="120000"/>
              </a:lnSpc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Chart / Table Subtitle – Arial 12</a:t>
            </a:r>
          </a:p>
        </p:txBody>
      </p:sp>
      <p:sp>
        <p:nvSpPr>
          <p:cNvPr id="18" name="Content Placeholder 1"/>
          <p:cNvSpPr>
            <a:spLocks noGrp="1"/>
          </p:cNvSpPr>
          <p:nvPr userDrawn="1">
            <p:ph sz="half" idx="12"/>
          </p:nvPr>
        </p:nvSpPr>
        <p:spPr>
          <a:xfrm>
            <a:off x="609600" y="2013414"/>
            <a:ext cx="3389376" cy="3886200"/>
          </a:xfrm>
        </p:spPr>
        <p:txBody>
          <a:bodyPr/>
          <a:lstStyle>
            <a:lvl1pPr>
              <a:lnSpc>
                <a:spcPct val="12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idx="3" hasCustomPrompt="1"/>
          </p:nvPr>
        </p:nvSpPr>
        <p:spPr>
          <a:xfrm>
            <a:off x="4391803" y="1556213"/>
            <a:ext cx="3389376" cy="258532"/>
          </a:xfrm>
        </p:spPr>
        <p:txBody>
          <a:bodyPr anchor="t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Chart  / Table Title – Arial 14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idx="4" hasCustomPrompt="1"/>
          </p:nvPr>
        </p:nvSpPr>
        <p:spPr>
          <a:xfrm>
            <a:off x="4391803" y="1793960"/>
            <a:ext cx="3389376" cy="221599"/>
          </a:xfrm>
        </p:spPr>
        <p:txBody>
          <a:bodyPr anchor="t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Chart / Table Subtitle – Arial 12</a:t>
            </a:r>
          </a:p>
        </p:txBody>
      </p:sp>
      <p:sp>
        <p:nvSpPr>
          <p:cNvPr id="19" name="Content Placeholder 2"/>
          <p:cNvSpPr>
            <a:spLocks noGrp="1"/>
          </p:cNvSpPr>
          <p:nvPr userDrawn="1">
            <p:ph sz="half" idx="13"/>
          </p:nvPr>
        </p:nvSpPr>
        <p:spPr>
          <a:xfrm>
            <a:off x="4391803" y="2013414"/>
            <a:ext cx="3389376" cy="3886200"/>
          </a:xfrm>
        </p:spPr>
        <p:txBody>
          <a:bodyPr/>
          <a:lstStyle>
            <a:lvl1pPr>
              <a:lnSpc>
                <a:spcPct val="12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idx="5" hasCustomPrompt="1"/>
          </p:nvPr>
        </p:nvSpPr>
        <p:spPr>
          <a:xfrm>
            <a:off x="8160592" y="1556213"/>
            <a:ext cx="3389376" cy="258532"/>
          </a:xfrm>
        </p:spPr>
        <p:txBody>
          <a:bodyPr anchor="t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Chart  / Table Title – Arial 14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idx="6" hasCustomPrompt="1"/>
          </p:nvPr>
        </p:nvSpPr>
        <p:spPr>
          <a:xfrm>
            <a:off x="8160592" y="1793960"/>
            <a:ext cx="3389376" cy="221599"/>
          </a:xfrm>
        </p:spPr>
        <p:txBody>
          <a:bodyPr anchor="t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Chart / Table Subtitle – Arial 12</a:t>
            </a:r>
          </a:p>
        </p:txBody>
      </p:sp>
      <p:sp>
        <p:nvSpPr>
          <p:cNvPr id="20" name="Content Placeholder 3"/>
          <p:cNvSpPr>
            <a:spLocks noGrp="1"/>
          </p:cNvSpPr>
          <p:nvPr>
            <p:ph sz="half" idx="14"/>
          </p:nvPr>
        </p:nvSpPr>
        <p:spPr>
          <a:xfrm>
            <a:off x="8160592" y="2013414"/>
            <a:ext cx="3389376" cy="3886200"/>
          </a:xfrm>
        </p:spPr>
        <p:txBody>
          <a:bodyPr/>
          <a:lstStyle>
            <a:lvl1pPr>
              <a:lnSpc>
                <a:spcPct val="12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itle 2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60608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8879326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-on-a-Pa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609600" y="1554163"/>
            <a:ext cx="5242560" cy="184666"/>
          </a:xfrm>
        </p:spPr>
        <p:txBody>
          <a:bodyPr anchor="t" anchorCtr="0">
            <a:noAutofit/>
          </a:bodyPr>
          <a:lstStyle>
            <a:lvl1pPr marL="0" indent="0">
              <a:lnSpc>
                <a:spcPct val="120000"/>
              </a:lnSpc>
              <a:spcAft>
                <a:spcPts val="0"/>
              </a:spcAft>
              <a:buNone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Chart / Table Title – Arial 12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609600" y="1749804"/>
            <a:ext cx="5242560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Chart / Table Subtitle – Arial 10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12"/>
          </p:nvPr>
        </p:nvSpPr>
        <p:spPr>
          <a:xfrm>
            <a:off x="609600" y="1911346"/>
            <a:ext cx="5242560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44475" indent="-1460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4pPr>
            <a:lvl5pPr marL="373063" indent="-122238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3" hasCustomPrompt="1"/>
          </p:nvPr>
        </p:nvSpPr>
        <p:spPr>
          <a:xfrm>
            <a:off x="6325572" y="1554163"/>
            <a:ext cx="5242560" cy="184666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Chart / Table Title – Arial 12</a:t>
            </a:r>
          </a:p>
          <a:p>
            <a:pPr lvl="0"/>
            <a:endParaRPr lang="en-US" dirty="0"/>
          </a:p>
        </p:txBody>
      </p:sp>
      <p:sp>
        <p:nvSpPr>
          <p:cNvPr id="24" name="Text Placeholder 4"/>
          <p:cNvSpPr>
            <a:spLocks noGrp="1"/>
          </p:cNvSpPr>
          <p:nvPr>
            <p:ph type="body" idx="4" hasCustomPrompt="1"/>
          </p:nvPr>
        </p:nvSpPr>
        <p:spPr>
          <a:xfrm>
            <a:off x="6325572" y="1749804"/>
            <a:ext cx="5242560" cy="180049"/>
          </a:xfrm>
        </p:spPr>
        <p:txBody>
          <a:bodyPr anchor="t" anchorCtr="0">
            <a:noAutofit/>
          </a:bodyPr>
          <a:lstStyle>
            <a:lvl1pPr marL="0" indent="0">
              <a:lnSpc>
                <a:spcPct val="120000"/>
              </a:lnSpc>
              <a:spcAft>
                <a:spcPts val="0"/>
              </a:spcAft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Chart / Table Subtitle – Arial 10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13"/>
          </p:nvPr>
        </p:nvSpPr>
        <p:spPr>
          <a:xfrm>
            <a:off x="6325572" y="1911346"/>
            <a:ext cx="5242560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44475" indent="-1460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4pPr>
            <a:lvl5pPr marL="373063" indent="-122238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idx="5" hasCustomPrompt="1"/>
          </p:nvPr>
        </p:nvSpPr>
        <p:spPr>
          <a:xfrm>
            <a:off x="609600" y="3868300"/>
            <a:ext cx="5242560" cy="184666"/>
          </a:xfrm>
        </p:spPr>
        <p:txBody>
          <a:bodyPr vert="horz" lIns="0" tIns="0" rIns="0" bIns="0" rtlCol="0"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lang="en-US" sz="1200" dirty="0" smtClean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Chart / Table Title – Arial 12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idx="6" hasCustomPrompt="1"/>
          </p:nvPr>
        </p:nvSpPr>
        <p:spPr>
          <a:xfrm>
            <a:off x="609600" y="4067069"/>
            <a:ext cx="5242560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Chart / Table Subtitle – Arial 10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4"/>
          </p:nvPr>
        </p:nvSpPr>
        <p:spPr>
          <a:xfrm>
            <a:off x="609600" y="4232148"/>
            <a:ext cx="5242560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44475" indent="-1460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4pPr>
            <a:lvl5pPr marL="373063" indent="-122238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Text Placeholder 7"/>
          <p:cNvSpPr>
            <a:spLocks noGrp="1"/>
          </p:cNvSpPr>
          <p:nvPr>
            <p:ph type="body" idx="7" hasCustomPrompt="1"/>
          </p:nvPr>
        </p:nvSpPr>
        <p:spPr>
          <a:xfrm>
            <a:off x="6325572" y="3868300"/>
            <a:ext cx="5242560" cy="184666"/>
          </a:xfrm>
        </p:spPr>
        <p:txBody>
          <a:bodyPr vert="horz" lIns="0" tIns="0" rIns="0" bIns="0" rtlCol="0"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lang="en-US" sz="1200" dirty="0" smtClean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Chart / Table Title – Arial 12</a:t>
            </a:r>
          </a:p>
        </p:txBody>
      </p:sp>
      <p:sp>
        <p:nvSpPr>
          <p:cNvPr id="27" name="Text Placeholder 8"/>
          <p:cNvSpPr>
            <a:spLocks noGrp="1"/>
          </p:cNvSpPr>
          <p:nvPr>
            <p:ph type="body" idx="8" hasCustomPrompt="1"/>
          </p:nvPr>
        </p:nvSpPr>
        <p:spPr>
          <a:xfrm>
            <a:off x="6325572" y="4067069"/>
            <a:ext cx="5242560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Chart / Table Subtitle  – Arial 10</a:t>
            </a:r>
          </a:p>
        </p:txBody>
      </p:sp>
      <p:sp>
        <p:nvSpPr>
          <p:cNvPr id="26" name="Content Placeholder 4"/>
          <p:cNvSpPr>
            <a:spLocks noGrp="1"/>
          </p:cNvSpPr>
          <p:nvPr>
            <p:ph sz="half" idx="15"/>
          </p:nvPr>
        </p:nvSpPr>
        <p:spPr>
          <a:xfrm>
            <a:off x="6325572" y="4232148"/>
            <a:ext cx="5242560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44475" indent="-1460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4pPr>
            <a:lvl5pPr marL="373063" indent="-122238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itle 2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60608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745532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-on-a-Pa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3"/>
          <p:cNvSpPr>
            <a:spLocks noGrp="1"/>
          </p:cNvSpPr>
          <p:nvPr>
            <p:ph type="body" sz="quarter" idx="3" hasCustomPrompt="1"/>
          </p:nvPr>
        </p:nvSpPr>
        <p:spPr>
          <a:xfrm>
            <a:off x="4389120" y="1554163"/>
            <a:ext cx="3389376" cy="184666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Chart / Table Title – Arial 12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idx="4" hasCustomPrompt="1"/>
          </p:nvPr>
        </p:nvSpPr>
        <p:spPr>
          <a:xfrm>
            <a:off x="4389120" y="1746188"/>
            <a:ext cx="3389376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Chart / Table Subtitle – Arial 10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13"/>
          </p:nvPr>
        </p:nvSpPr>
        <p:spPr>
          <a:xfrm>
            <a:off x="4389120" y="1910779"/>
            <a:ext cx="3389376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698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22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marL="244475" lvl="3" indent="-14605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–"/>
            </a:pPr>
            <a:r>
              <a:rPr lang="en-US" dirty="0"/>
              <a:t>Fourth level</a:t>
            </a:r>
          </a:p>
          <a:p>
            <a:pPr marL="373063" lvl="4" indent="-122238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Fifth level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idx="5" hasCustomPrompt="1"/>
          </p:nvPr>
        </p:nvSpPr>
        <p:spPr>
          <a:xfrm>
            <a:off x="609600" y="3875920"/>
            <a:ext cx="3389376" cy="184666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Chart / Table Title – Arial 12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idx="6" hasCustomPrompt="1"/>
          </p:nvPr>
        </p:nvSpPr>
        <p:spPr>
          <a:xfrm>
            <a:off x="609600" y="4073717"/>
            <a:ext cx="3389376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Chart / Table Subtitle – Arial 10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4"/>
          </p:nvPr>
        </p:nvSpPr>
        <p:spPr>
          <a:xfrm>
            <a:off x="609600" y="4238689"/>
            <a:ext cx="3389376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698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22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marL="244475" lvl="3" indent="-14605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–"/>
            </a:pPr>
            <a:r>
              <a:rPr lang="en-US" dirty="0"/>
              <a:t>Fourth level</a:t>
            </a:r>
          </a:p>
          <a:p>
            <a:pPr marL="373063" lvl="4" indent="-122238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Fifth level</a:t>
            </a:r>
          </a:p>
        </p:txBody>
      </p:sp>
      <p:sp>
        <p:nvSpPr>
          <p:cNvPr id="25" name="Text Placeholder 7"/>
          <p:cNvSpPr>
            <a:spLocks noGrp="1"/>
          </p:cNvSpPr>
          <p:nvPr>
            <p:ph type="body" idx="7" hasCustomPrompt="1"/>
          </p:nvPr>
        </p:nvSpPr>
        <p:spPr>
          <a:xfrm>
            <a:off x="4389120" y="3875920"/>
            <a:ext cx="3389376" cy="184666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Chart / Table Title – Arial 12</a:t>
            </a:r>
          </a:p>
        </p:txBody>
      </p:sp>
      <p:sp>
        <p:nvSpPr>
          <p:cNvPr id="27" name="Text Placeholder 8"/>
          <p:cNvSpPr>
            <a:spLocks noGrp="1"/>
          </p:cNvSpPr>
          <p:nvPr>
            <p:ph type="body" idx="8" hasCustomPrompt="1"/>
          </p:nvPr>
        </p:nvSpPr>
        <p:spPr>
          <a:xfrm>
            <a:off x="4389120" y="4073717"/>
            <a:ext cx="3389376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Chart / Table Subtitle – Arial 10</a:t>
            </a:r>
          </a:p>
        </p:txBody>
      </p:sp>
      <p:sp>
        <p:nvSpPr>
          <p:cNvPr id="26" name="Content Placeholder 4"/>
          <p:cNvSpPr>
            <a:spLocks noGrp="1"/>
          </p:cNvSpPr>
          <p:nvPr>
            <p:ph sz="half" idx="15"/>
          </p:nvPr>
        </p:nvSpPr>
        <p:spPr>
          <a:xfrm>
            <a:off x="4389120" y="4238689"/>
            <a:ext cx="3389376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698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22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marL="244475" lvl="3" indent="-14605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–"/>
            </a:pPr>
            <a:r>
              <a:rPr lang="en-US" dirty="0"/>
              <a:t>Fourth level</a:t>
            </a:r>
          </a:p>
          <a:p>
            <a:pPr marL="373063" lvl="4" indent="-122238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Fifth level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8156448" y="1554163"/>
            <a:ext cx="3389376" cy="184666"/>
          </a:xfrm>
        </p:spPr>
        <p:txBody>
          <a:bodyPr vert="horz" lIns="0" tIns="0" rIns="0" bIns="0" rtlCol="0"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lang="en-US" sz="1200" b="1" baseline="0" smtClean="0">
                <a:solidFill>
                  <a:schemeClr val="tx1"/>
                </a:solidFill>
              </a:defRPr>
            </a:lvl1pPr>
            <a:lvl2pPr>
              <a:defRPr lang="en-US" sz="2000" b="1" dirty="0" smtClean="0"/>
            </a:lvl2pPr>
            <a:lvl3pPr>
              <a:defRPr lang="en-US" sz="1800" b="1" dirty="0" smtClean="0"/>
            </a:lvl3pPr>
            <a:lvl4pPr>
              <a:defRPr lang="en-US" b="1" dirty="0" smtClean="0"/>
            </a:lvl4pPr>
            <a:lvl5pPr>
              <a:defRPr lang="en-US" b="1" dirty="0"/>
            </a:lvl5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Chart / Table Title – Arial 12</a:t>
            </a:r>
          </a:p>
        </p:txBody>
      </p:sp>
      <p:sp>
        <p:nvSpPr>
          <p:cNvPr id="30" name="Text Placeholder 10"/>
          <p:cNvSpPr>
            <a:spLocks noGrp="1"/>
          </p:cNvSpPr>
          <p:nvPr>
            <p:ph type="body" idx="17" hasCustomPrompt="1"/>
          </p:nvPr>
        </p:nvSpPr>
        <p:spPr>
          <a:xfrm>
            <a:off x="8156448" y="1746188"/>
            <a:ext cx="3389376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Chart / Table Subtitle – Arial 10</a:t>
            </a:r>
          </a:p>
        </p:txBody>
      </p:sp>
      <p:sp>
        <p:nvSpPr>
          <p:cNvPr id="31" name="Content Placeholder 5"/>
          <p:cNvSpPr>
            <a:spLocks noGrp="1"/>
          </p:cNvSpPr>
          <p:nvPr>
            <p:ph sz="half" idx="18"/>
          </p:nvPr>
        </p:nvSpPr>
        <p:spPr>
          <a:xfrm>
            <a:off x="8156448" y="1910779"/>
            <a:ext cx="3389376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698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22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marL="244475" lvl="3" indent="-14605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–"/>
            </a:pPr>
            <a:r>
              <a:rPr lang="en-US" dirty="0"/>
              <a:t>Fourth level</a:t>
            </a:r>
          </a:p>
          <a:p>
            <a:pPr marL="373063" lvl="4" indent="-122238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Fifth level</a:t>
            </a:r>
          </a:p>
        </p:txBody>
      </p:sp>
      <p:sp>
        <p:nvSpPr>
          <p:cNvPr id="32" name="Text Placeholder 11"/>
          <p:cNvSpPr>
            <a:spLocks noGrp="1"/>
          </p:cNvSpPr>
          <p:nvPr>
            <p:ph type="body" idx="19" hasCustomPrompt="1"/>
          </p:nvPr>
        </p:nvSpPr>
        <p:spPr>
          <a:xfrm>
            <a:off x="8156448" y="3875920"/>
            <a:ext cx="3389376" cy="184666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Chart / Table Title – Arial 12</a:t>
            </a:r>
          </a:p>
        </p:txBody>
      </p:sp>
      <p:sp>
        <p:nvSpPr>
          <p:cNvPr id="33" name="Text Placeholder 12"/>
          <p:cNvSpPr>
            <a:spLocks noGrp="1"/>
          </p:cNvSpPr>
          <p:nvPr>
            <p:ph type="body" idx="20" hasCustomPrompt="1"/>
          </p:nvPr>
        </p:nvSpPr>
        <p:spPr>
          <a:xfrm>
            <a:off x="8156448" y="4073717"/>
            <a:ext cx="3389376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Chart / Table Subtitle – Arial 10</a:t>
            </a:r>
          </a:p>
        </p:txBody>
      </p:sp>
      <p:sp>
        <p:nvSpPr>
          <p:cNvPr id="34" name="Content Placeholder 6"/>
          <p:cNvSpPr>
            <a:spLocks noGrp="1"/>
          </p:cNvSpPr>
          <p:nvPr>
            <p:ph sz="half" idx="21"/>
          </p:nvPr>
        </p:nvSpPr>
        <p:spPr>
          <a:xfrm>
            <a:off x="8156448" y="4238689"/>
            <a:ext cx="3389376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698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22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marL="244475" lvl="3" indent="-14605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–"/>
            </a:pPr>
            <a:r>
              <a:rPr lang="en-US" dirty="0"/>
              <a:t>Fourth level</a:t>
            </a:r>
          </a:p>
          <a:p>
            <a:pPr marL="373063" lvl="4" indent="-122238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Fifth level</a:t>
            </a:r>
          </a:p>
        </p:txBody>
      </p:sp>
      <p:sp>
        <p:nvSpPr>
          <p:cNvPr id="21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609600" y="1554163"/>
            <a:ext cx="3389376" cy="184666"/>
          </a:xfrm>
        </p:spPr>
        <p:txBody>
          <a:bodyPr anchor="t" anchorCtr="0">
            <a:noAutofit/>
          </a:bodyPr>
          <a:lstStyle>
            <a:lvl1pPr marL="0" indent="0">
              <a:lnSpc>
                <a:spcPct val="120000"/>
              </a:lnSpc>
              <a:spcAft>
                <a:spcPts val="0"/>
              </a:spcAft>
              <a:buNone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Chart / Table Title – Arial 12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609600" y="1749804"/>
            <a:ext cx="3389376" cy="180049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Chart / Table Subtitle – Arial 10</a:t>
            </a:r>
          </a:p>
        </p:txBody>
      </p:sp>
      <p:sp>
        <p:nvSpPr>
          <p:cNvPr id="29" name="Content Placeholder 1"/>
          <p:cNvSpPr>
            <a:spLocks noGrp="1"/>
          </p:cNvSpPr>
          <p:nvPr>
            <p:ph sz="half" idx="12"/>
          </p:nvPr>
        </p:nvSpPr>
        <p:spPr>
          <a:xfrm>
            <a:off x="609600" y="1911346"/>
            <a:ext cx="3389376" cy="164592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0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698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2275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lang="en-US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marL="244475" lvl="3" indent="-14605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–"/>
            </a:pPr>
            <a:r>
              <a:rPr lang="en-US" dirty="0"/>
              <a:t>Fourth level</a:t>
            </a:r>
          </a:p>
          <a:p>
            <a:pPr marL="373063" lvl="4" indent="-122238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Fifth level</a:t>
            </a:r>
          </a:p>
        </p:txBody>
      </p:sp>
      <p:sp>
        <p:nvSpPr>
          <p:cNvPr id="35" name="Title 2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60608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8843404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60608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76809893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FN"/>
          <p:cNvSpPr>
            <a:spLocks noGrp="1"/>
          </p:cNvSpPr>
          <p:nvPr>
            <p:ph type="ftr" sz="quarter" idx="3" hasCustomPrompt="1"/>
          </p:nvPr>
        </p:nvSpPr>
        <p:spPr>
          <a:xfrm>
            <a:off x="609600" y="6320784"/>
            <a:ext cx="10668000" cy="182880"/>
          </a:xfrm>
        </p:spPr>
        <p:txBody>
          <a:bodyPr vert="horz" lIns="0" tIns="0" rIns="0" bIns="18288" rtlCol="0" anchor="b" anchorCtr="0">
            <a:spAutoFit/>
          </a:bodyPr>
          <a:lstStyle>
            <a:lvl1pPr>
              <a:defRPr lang="en-US" sz="800" b="1" baseline="0" smtClean="0"/>
            </a:lvl1pPr>
          </a:lstStyle>
          <a:p>
            <a:pPr>
              <a:lnSpc>
                <a:spcPct val="90000"/>
              </a:lnSpc>
              <a:buClr>
                <a:srgbClr val="58595B"/>
              </a:buClr>
              <a:buFont typeface="+mj-lt"/>
              <a:buNone/>
            </a:pPr>
            <a:r>
              <a:rPr lang="en-US" dirty="0"/>
              <a:t>Sources</a:t>
            </a:r>
          </a:p>
          <a:p>
            <a:pPr>
              <a:lnSpc>
                <a:spcPct val="90000"/>
              </a:lnSpc>
              <a:buClr>
                <a:srgbClr val="58595B"/>
              </a:buClr>
              <a:buFont typeface="+mj-lt"/>
              <a:buNone/>
            </a:pPr>
            <a:r>
              <a:rPr lang="en-US" dirty="0"/>
              <a:t>1. Footnotes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09599" y="1097280"/>
            <a:ext cx="10960608" cy="246888"/>
          </a:xfrm>
        </p:spPr>
        <p:txBody>
          <a:bodyPr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defRPr sz="1600"/>
            </a:lvl1pPr>
          </a:lstStyle>
          <a:p>
            <a:pPr lvl="0"/>
            <a:r>
              <a:rPr lang="en-US" dirty="0"/>
              <a:t>Click to Add Optional Slide Subtitle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60608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6226175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575876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_Pri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"/>
          <p:cNvSpPr>
            <a:spLocks noGrp="1"/>
          </p:cNvSpPr>
          <p:nvPr>
            <p:ph sz="half" idx="12" hasCustomPrompt="1"/>
          </p:nvPr>
        </p:nvSpPr>
        <p:spPr>
          <a:xfrm>
            <a:off x="3475565" y="2003428"/>
            <a:ext cx="8107680" cy="394652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2"/>
          <p:cNvSpPr>
            <a:spLocks noGrp="1"/>
          </p:cNvSpPr>
          <p:nvPr userDrawn="1">
            <p:ph sz="half" idx="13" hasCustomPrompt="1"/>
          </p:nvPr>
        </p:nvSpPr>
        <p:spPr>
          <a:xfrm>
            <a:off x="609601" y="1554162"/>
            <a:ext cx="2377017" cy="4389120"/>
          </a:xfrm>
        </p:spPr>
        <p:txBody>
          <a:bodyPr/>
          <a:lstStyle>
            <a:lvl1pPr>
              <a:lnSpc>
                <a:spcPct val="110000"/>
              </a:lnSpc>
              <a:spcAft>
                <a:spcPts val="0"/>
              </a:spcAft>
              <a:defRPr sz="1000" baseline="0"/>
            </a:lvl1pPr>
            <a:lvl2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114300" algn="l"/>
              </a:tabLst>
              <a:defRPr sz="1000" baseline="0"/>
            </a:lvl4pPr>
            <a:lvl5pPr marL="461963" indent="-161925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342900" algn="l"/>
              </a:tabLs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Key Points – Arial 10pt.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219873" y="-594360"/>
            <a:ext cx="0" cy="463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60608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3475565" y="1554163"/>
            <a:ext cx="8107680" cy="258532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Chart / Table Title – Arial 14pt.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3475565" y="1791908"/>
            <a:ext cx="8107680" cy="221599"/>
          </a:xfrm>
        </p:spPr>
        <p:txBody>
          <a:bodyPr wrap="square"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Chart / Table Subtitle – Arial 12pt.</a:t>
            </a:r>
          </a:p>
        </p:txBody>
      </p:sp>
    </p:spTree>
    <p:extLst>
      <p:ext uri="{BB962C8B-B14F-4D97-AF65-F5344CB8AC3E}">
        <p14:creationId xmlns:p14="http://schemas.microsoft.com/office/powerpoint/2010/main" val="358769349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_Primar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"/>
          <p:cNvSpPr>
            <a:spLocks noGrp="1"/>
          </p:cNvSpPr>
          <p:nvPr>
            <p:ph sz="half" idx="12" hasCustomPrompt="1"/>
          </p:nvPr>
        </p:nvSpPr>
        <p:spPr>
          <a:xfrm>
            <a:off x="3475565" y="1554163"/>
            <a:ext cx="8107680" cy="43891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add text 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2"/>
          <p:cNvSpPr>
            <a:spLocks noGrp="1"/>
          </p:cNvSpPr>
          <p:nvPr userDrawn="1">
            <p:ph sz="half" idx="13" hasCustomPrompt="1"/>
          </p:nvPr>
        </p:nvSpPr>
        <p:spPr>
          <a:xfrm>
            <a:off x="609601" y="1554162"/>
            <a:ext cx="2377017" cy="4389120"/>
          </a:xfrm>
        </p:spPr>
        <p:txBody>
          <a:bodyPr/>
          <a:lstStyle>
            <a:lvl1pPr>
              <a:lnSpc>
                <a:spcPct val="110000"/>
              </a:lnSpc>
              <a:spcAft>
                <a:spcPts val="0"/>
              </a:spcAft>
              <a:defRPr sz="1000" baseline="0"/>
            </a:lvl1pPr>
            <a:lvl2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114300" algn="l"/>
              </a:tabLst>
              <a:defRPr sz="1000" baseline="0"/>
            </a:lvl4pPr>
            <a:lvl5pPr marL="461963" indent="-161925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342900" algn="l"/>
              </a:tabLs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Key Points – Arial 10pt.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219873" y="-594360"/>
            <a:ext cx="0" cy="463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60608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36046152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_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"/>
          <p:cNvSpPr>
            <a:spLocks noGrp="1"/>
          </p:cNvSpPr>
          <p:nvPr>
            <p:ph sz="half" idx="12" hasCustomPrompt="1"/>
          </p:nvPr>
        </p:nvSpPr>
        <p:spPr>
          <a:xfrm>
            <a:off x="3475565" y="2003428"/>
            <a:ext cx="3779520" cy="3946523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2"/>
          <p:cNvSpPr>
            <a:spLocks noGrp="1"/>
          </p:cNvSpPr>
          <p:nvPr userDrawn="1">
            <p:ph sz="half" idx="13" hasCustomPrompt="1"/>
          </p:nvPr>
        </p:nvSpPr>
        <p:spPr>
          <a:xfrm>
            <a:off x="609601" y="1554162"/>
            <a:ext cx="2377017" cy="4389120"/>
          </a:xfrm>
        </p:spPr>
        <p:txBody>
          <a:bodyPr/>
          <a:lstStyle>
            <a:lvl1pPr>
              <a:lnSpc>
                <a:spcPct val="110000"/>
              </a:lnSpc>
              <a:spcAft>
                <a:spcPts val="0"/>
              </a:spcAft>
              <a:defRPr sz="1000" baseline="0"/>
            </a:lvl1pPr>
            <a:lvl2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114300" algn="l"/>
              </a:tabLst>
              <a:defRPr sz="1000" baseline="0"/>
            </a:lvl4pPr>
            <a:lvl5pPr marL="461963" indent="-161925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342900" algn="l"/>
              </a:tabLs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Key Points – Arial 10pt.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219873" y="-594360"/>
            <a:ext cx="0" cy="463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60608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Content Placeholder 1"/>
          <p:cNvSpPr>
            <a:spLocks noGrp="1"/>
          </p:cNvSpPr>
          <p:nvPr>
            <p:ph sz="half" idx="16" hasCustomPrompt="1"/>
          </p:nvPr>
        </p:nvSpPr>
        <p:spPr>
          <a:xfrm>
            <a:off x="7790688" y="2003428"/>
            <a:ext cx="3779520" cy="3946523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3475565" y="1552337"/>
            <a:ext cx="3778675" cy="258532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Chart / Table Title – Arial 14pt.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3475565" y="1791908"/>
            <a:ext cx="3778675" cy="221599"/>
          </a:xfrm>
        </p:spPr>
        <p:txBody>
          <a:bodyPr wrap="square"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Chart / Table Subtitle – Arial 12pt.</a:t>
            </a:r>
          </a:p>
        </p:txBody>
      </p:sp>
      <p:sp>
        <p:nvSpPr>
          <p:cNvPr id="17" name="Text Placeholder 1"/>
          <p:cNvSpPr>
            <a:spLocks noGrp="1"/>
          </p:cNvSpPr>
          <p:nvPr>
            <p:ph type="body" idx="17" hasCustomPrompt="1"/>
          </p:nvPr>
        </p:nvSpPr>
        <p:spPr>
          <a:xfrm>
            <a:off x="7790688" y="1552337"/>
            <a:ext cx="3778675" cy="258532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Chart / Table Title – Arial 14pt.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7790688" y="1791908"/>
            <a:ext cx="3778675" cy="221599"/>
          </a:xfrm>
        </p:spPr>
        <p:txBody>
          <a:bodyPr wrap="square"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Chart / Table Subtitle – Arial 12pt.</a:t>
            </a:r>
          </a:p>
        </p:txBody>
      </p:sp>
    </p:spTree>
    <p:extLst>
      <p:ext uri="{BB962C8B-B14F-4D97-AF65-F5344CB8AC3E}">
        <p14:creationId xmlns:p14="http://schemas.microsoft.com/office/powerpoint/2010/main" val="262213079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_Two Columns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"/>
          <p:cNvSpPr>
            <a:spLocks noGrp="1"/>
          </p:cNvSpPr>
          <p:nvPr>
            <p:ph sz="half" idx="12" hasCustomPrompt="1"/>
          </p:nvPr>
        </p:nvSpPr>
        <p:spPr>
          <a:xfrm>
            <a:off x="3475565" y="1554161"/>
            <a:ext cx="3779520" cy="43891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2"/>
          <p:cNvSpPr>
            <a:spLocks noGrp="1"/>
          </p:cNvSpPr>
          <p:nvPr userDrawn="1">
            <p:ph sz="half" idx="13" hasCustomPrompt="1"/>
          </p:nvPr>
        </p:nvSpPr>
        <p:spPr>
          <a:xfrm>
            <a:off x="609601" y="1554162"/>
            <a:ext cx="2377017" cy="4389120"/>
          </a:xfrm>
        </p:spPr>
        <p:txBody>
          <a:bodyPr/>
          <a:lstStyle>
            <a:lvl1pPr>
              <a:lnSpc>
                <a:spcPct val="110000"/>
              </a:lnSpc>
              <a:spcAft>
                <a:spcPts val="0"/>
              </a:spcAft>
              <a:defRPr sz="1000" baseline="0"/>
            </a:lvl1pPr>
            <a:lvl2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114300" algn="l"/>
              </a:tabLst>
              <a:defRPr sz="1000" baseline="0"/>
            </a:lvl4pPr>
            <a:lvl5pPr marL="461963" indent="-161925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342900" algn="l"/>
              </a:tabLs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Key Points – Arial 10pt.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219873" y="-594360"/>
            <a:ext cx="0" cy="463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60608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Content Placeholder 1"/>
          <p:cNvSpPr>
            <a:spLocks noGrp="1"/>
          </p:cNvSpPr>
          <p:nvPr>
            <p:ph sz="half" idx="16" hasCustomPrompt="1"/>
          </p:nvPr>
        </p:nvSpPr>
        <p:spPr>
          <a:xfrm>
            <a:off x="7790688" y="1554161"/>
            <a:ext cx="3779520" cy="43891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767375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_Two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"/>
          <p:cNvSpPr>
            <a:spLocks noGrp="1"/>
          </p:cNvSpPr>
          <p:nvPr>
            <p:ph sz="half" idx="12" hasCustomPrompt="1"/>
          </p:nvPr>
        </p:nvSpPr>
        <p:spPr>
          <a:xfrm>
            <a:off x="3475565" y="2003427"/>
            <a:ext cx="8107680" cy="1646555"/>
          </a:xfrm>
        </p:spPr>
        <p:txBody>
          <a:bodyPr wrap="square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2"/>
          <p:cNvSpPr>
            <a:spLocks noGrp="1"/>
          </p:cNvSpPr>
          <p:nvPr userDrawn="1">
            <p:ph sz="half" idx="13" hasCustomPrompt="1"/>
          </p:nvPr>
        </p:nvSpPr>
        <p:spPr>
          <a:xfrm>
            <a:off x="609601" y="1554162"/>
            <a:ext cx="2377017" cy="4389120"/>
          </a:xfrm>
        </p:spPr>
        <p:txBody>
          <a:bodyPr/>
          <a:lstStyle>
            <a:lvl1pPr>
              <a:lnSpc>
                <a:spcPct val="110000"/>
              </a:lnSpc>
              <a:spcAft>
                <a:spcPts val="0"/>
              </a:spcAft>
              <a:defRPr sz="1000" baseline="0"/>
            </a:lvl1pPr>
            <a:lvl2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114300" algn="l"/>
              </a:tabLst>
              <a:defRPr sz="1000" baseline="0"/>
            </a:lvl4pPr>
            <a:lvl5pPr marL="461963" indent="-161925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342900" algn="l"/>
              </a:tabLs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Key Points – Arial 10pt.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219873" y="-594360"/>
            <a:ext cx="0" cy="463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60608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Content Placeholder 1"/>
          <p:cNvSpPr>
            <a:spLocks noGrp="1"/>
          </p:cNvSpPr>
          <p:nvPr>
            <p:ph sz="half" idx="16" hasCustomPrompt="1"/>
          </p:nvPr>
        </p:nvSpPr>
        <p:spPr>
          <a:xfrm>
            <a:off x="3475567" y="4343083"/>
            <a:ext cx="8107680" cy="1646555"/>
          </a:xfrm>
        </p:spPr>
        <p:txBody>
          <a:bodyPr wrap="square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3475565" y="1554163"/>
            <a:ext cx="8107680" cy="258532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Chart / Table Title – Arial 14pt.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3475565" y="1791908"/>
            <a:ext cx="8107680" cy="221599"/>
          </a:xfrm>
        </p:spPr>
        <p:txBody>
          <a:bodyPr wrap="square"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Chart / Table Subtitle – Arial 12pt.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idx="3" hasCustomPrompt="1"/>
          </p:nvPr>
        </p:nvSpPr>
        <p:spPr>
          <a:xfrm>
            <a:off x="3475565" y="3868300"/>
            <a:ext cx="8107680" cy="258532"/>
          </a:xfrm>
        </p:spPr>
        <p:txBody>
          <a:bodyPr wrap="square"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Chart / Table Title – Arial 14pt.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idx="4" hasCustomPrompt="1"/>
          </p:nvPr>
        </p:nvSpPr>
        <p:spPr>
          <a:xfrm>
            <a:off x="3475565" y="4123378"/>
            <a:ext cx="8107680" cy="221599"/>
          </a:xfrm>
        </p:spPr>
        <p:txBody>
          <a:bodyPr wrap="square"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Chart / Table Subtitle – Arial 12pt.</a:t>
            </a:r>
          </a:p>
        </p:txBody>
      </p:sp>
    </p:spTree>
    <p:extLst>
      <p:ext uri="{BB962C8B-B14F-4D97-AF65-F5344CB8AC3E}">
        <p14:creationId xmlns:p14="http://schemas.microsoft.com/office/powerpoint/2010/main" val="146833220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_Two Rows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"/>
          <p:cNvSpPr>
            <a:spLocks noGrp="1"/>
          </p:cNvSpPr>
          <p:nvPr>
            <p:ph sz="half" idx="12" hasCustomPrompt="1"/>
          </p:nvPr>
        </p:nvSpPr>
        <p:spPr>
          <a:xfrm>
            <a:off x="3475565" y="1554163"/>
            <a:ext cx="8107680" cy="2011998"/>
          </a:xfrm>
        </p:spPr>
        <p:txBody>
          <a:bodyPr wrap="square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2"/>
          <p:cNvSpPr>
            <a:spLocks noGrp="1"/>
          </p:cNvSpPr>
          <p:nvPr userDrawn="1">
            <p:ph sz="half" idx="13" hasCustomPrompt="1"/>
          </p:nvPr>
        </p:nvSpPr>
        <p:spPr>
          <a:xfrm>
            <a:off x="609601" y="1554162"/>
            <a:ext cx="2377017" cy="4389120"/>
          </a:xfrm>
        </p:spPr>
        <p:txBody>
          <a:bodyPr/>
          <a:lstStyle>
            <a:lvl1pPr>
              <a:lnSpc>
                <a:spcPct val="110000"/>
              </a:lnSpc>
              <a:spcAft>
                <a:spcPts val="0"/>
              </a:spcAft>
              <a:defRPr sz="1000" baseline="0"/>
            </a:lvl1pPr>
            <a:lvl2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114300" algn="l"/>
              </a:tabLst>
              <a:defRPr sz="1000" baseline="0"/>
            </a:lvl4pPr>
            <a:lvl5pPr marL="461963" indent="-161925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342900" algn="l"/>
              </a:tabLs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Key Points – Arial 10pt.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219873" y="-594360"/>
            <a:ext cx="0" cy="463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60608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Content Placeholder 1"/>
          <p:cNvSpPr>
            <a:spLocks noGrp="1"/>
          </p:cNvSpPr>
          <p:nvPr>
            <p:ph sz="half" idx="16" hasCustomPrompt="1"/>
          </p:nvPr>
        </p:nvSpPr>
        <p:spPr>
          <a:xfrm>
            <a:off x="3475567" y="3898780"/>
            <a:ext cx="8107680" cy="2011998"/>
          </a:xfrm>
        </p:spPr>
        <p:txBody>
          <a:bodyPr wrap="square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 marL="114300" indent="-11430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3pPr>
            <a:lvl4pPr marL="290513" indent="-17145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4pPr>
            <a:lvl5pPr marL="461963" indent="-161925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950495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_Four Quadra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3475565" y="1554163"/>
            <a:ext cx="3779520" cy="201274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20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Chart / Table Title – Arial 12pt.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3475565" y="1783972"/>
            <a:ext cx="3779520" cy="167675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000" b="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Chart / Table Subtitle – Arial 10pt.</a:t>
            </a:r>
          </a:p>
        </p:txBody>
      </p:sp>
      <p:sp>
        <p:nvSpPr>
          <p:cNvPr id="18" name="Content Placeholder 1"/>
          <p:cNvSpPr>
            <a:spLocks noGrp="1"/>
          </p:cNvSpPr>
          <p:nvPr>
            <p:ph sz="half" idx="12" hasCustomPrompt="1"/>
          </p:nvPr>
        </p:nvSpPr>
        <p:spPr>
          <a:xfrm>
            <a:off x="3475565" y="1995807"/>
            <a:ext cx="3779520" cy="1631950"/>
          </a:xfrm>
        </p:spPr>
        <p:txBody>
          <a:bodyPr wrap="square"/>
          <a:lstStyle>
            <a:lvl1pPr>
              <a:lnSpc>
                <a:spcPct val="100000"/>
              </a:lnSpc>
              <a:spcAft>
                <a:spcPts val="0"/>
              </a:spcAft>
              <a:defRPr sz="1000" baseline="0"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4pPr>
            <a:lvl5pPr marL="461963" indent="-161925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2"/>
          <p:cNvSpPr>
            <a:spLocks noGrp="1"/>
          </p:cNvSpPr>
          <p:nvPr userDrawn="1">
            <p:ph sz="half" idx="13" hasCustomPrompt="1"/>
          </p:nvPr>
        </p:nvSpPr>
        <p:spPr>
          <a:xfrm>
            <a:off x="609601" y="1554162"/>
            <a:ext cx="2377017" cy="4389120"/>
          </a:xfrm>
        </p:spPr>
        <p:txBody>
          <a:bodyPr/>
          <a:lstStyle>
            <a:lvl1pPr>
              <a:lnSpc>
                <a:spcPct val="110000"/>
              </a:lnSpc>
              <a:spcAft>
                <a:spcPts val="0"/>
              </a:spcAft>
              <a:defRPr sz="1000" baseline="0"/>
            </a:lvl1pPr>
            <a:lvl2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114300" algn="l"/>
              </a:tabLst>
              <a:defRPr sz="1000" baseline="0"/>
            </a:lvl4pPr>
            <a:lvl5pPr marL="461963" indent="-161925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tabLst>
                <a:tab pos="342900" algn="l"/>
              </a:tabLs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Key Points – Arial 10pt.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219873" y="-594360"/>
            <a:ext cx="0" cy="463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60608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"/>
          <p:cNvSpPr>
            <a:spLocks noGrp="1"/>
          </p:cNvSpPr>
          <p:nvPr>
            <p:ph type="body" idx="14" hasCustomPrompt="1"/>
          </p:nvPr>
        </p:nvSpPr>
        <p:spPr>
          <a:xfrm>
            <a:off x="3475567" y="3868300"/>
            <a:ext cx="3779520" cy="201274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20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Chart / Table Title – Arial 12pt.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3475567" y="4123378"/>
            <a:ext cx="3779520" cy="167675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000" b="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Chart / Table Subtitle – Arial 10pt.</a:t>
            </a:r>
          </a:p>
        </p:txBody>
      </p:sp>
      <p:sp>
        <p:nvSpPr>
          <p:cNvPr id="15" name="Content Placeholder 1"/>
          <p:cNvSpPr>
            <a:spLocks noGrp="1"/>
          </p:cNvSpPr>
          <p:nvPr>
            <p:ph sz="half" idx="16" hasCustomPrompt="1"/>
          </p:nvPr>
        </p:nvSpPr>
        <p:spPr>
          <a:xfrm>
            <a:off x="3475567" y="4335463"/>
            <a:ext cx="3779520" cy="1631950"/>
          </a:xfrm>
        </p:spPr>
        <p:txBody>
          <a:bodyPr wrap="square"/>
          <a:lstStyle>
            <a:lvl1pPr>
              <a:lnSpc>
                <a:spcPct val="100000"/>
              </a:lnSpc>
              <a:spcAft>
                <a:spcPts val="0"/>
              </a:spcAft>
              <a:defRPr sz="1000" baseline="0"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4pPr>
            <a:lvl5pPr marL="461963" indent="-161925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"/>
          <p:cNvSpPr>
            <a:spLocks noGrp="1"/>
          </p:cNvSpPr>
          <p:nvPr>
            <p:ph type="body" idx="17" hasCustomPrompt="1"/>
          </p:nvPr>
        </p:nvSpPr>
        <p:spPr>
          <a:xfrm>
            <a:off x="7790688" y="1554163"/>
            <a:ext cx="3779520" cy="201274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20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Chart / Table Title – Arial 12pt.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7790688" y="1783972"/>
            <a:ext cx="3779520" cy="167675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000" b="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Chart / Table Subtitle – Arial 10pt.</a:t>
            </a:r>
          </a:p>
        </p:txBody>
      </p:sp>
      <p:sp>
        <p:nvSpPr>
          <p:cNvPr id="17" name="Content Placeholder 1"/>
          <p:cNvSpPr>
            <a:spLocks noGrp="1"/>
          </p:cNvSpPr>
          <p:nvPr>
            <p:ph sz="half" idx="19" hasCustomPrompt="1"/>
          </p:nvPr>
        </p:nvSpPr>
        <p:spPr>
          <a:xfrm>
            <a:off x="7790688" y="1995807"/>
            <a:ext cx="3779520" cy="1631950"/>
          </a:xfrm>
        </p:spPr>
        <p:txBody>
          <a:bodyPr wrap="square"/>
          <a:lstStyle>
            <a:lvl1pPr>
              <a:lnSpc>
                <a:spcPct val="100000"/>
              </a:lnSpc>
              <a:spcAft>
                <a:spcPts val="0"/>
              </a:spcAft>
              <a:defRPr sz="1000" baseline="0"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4pPr>
            <a:lvl5pPr marL="461963" indent="-161925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Text Placeholder 1"/>
          <p:cNvSpPr>
            <a:spLocks noGrp="1"/>
          </p:cNvSpPr>
          <p:nvPr>
            <p:ph type="body" idx="20" hasCustomPrompt="1"/>
          </p:nvPr>
        </p:nvSpPr>
        <p:spPr>
          <a:xfrm>
            <a:off x="7790688" y="3868300"/>
            <a:ext cx="3779520" cy="201274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20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Chart / Table Title – Arial 12pt.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7790688" y="4123378"/>
            <a:ext cx="3779520" cy="167675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000" b="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Chart / Table Subtitle – Arial 10pt.</a:t>
            </a:r>
          </a:p>
        </p:txBody>
      </p:sp>
      <p:sp>
        <p:nvSpPr>
          <p:cNvPr id="22" name="Content Placeholder 1"/>
          <p:cNvSpPr>
            <a:spLocks noGrp="1"/>
          </p:cNvSpPr>
          <p:nvPr>
            <p:ph sz="half" idx="22" hasCustomPrompt="1"/>
          </p:nvPr>
        </p:nvSpPr>
        <p:spPr>
          <a:xfrm>
            <a:off x="7790688" y="4335463"/>
            <a:ext cx="3779520" cy="1631950"/>
          </a:xfrm>
        </p:spPr>
        <p:txBody>
          <a:bodyPr wrap="square"/>
          <a:lstStyle>
            <a:lvl1pPr>
              <a:lnSpc>
                <a:spcPct val="100000"/>
              </a:lnSpc>
              <a:spcAft>
                <a:spcPts val="0"/>
              </a:spcAft>
              <a:defRPr sz="1000" baseline="0"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000" baseline="0"/>
            </a:lvl2pPr>
            <a:lvl3pPr marL="114300" indent="-1143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3pPr>
            <a:lvl4pPr marL="290513" indent="-17145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4pPr>
            <a:lvl5pPr marL="461963" indent="-161925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0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38717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6031B1A-927E-4AB5-96CD-1F9CDAD1D259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90A03B8-9974-46B6-B7F5-EE533FAEA48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293960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609600" y="1554164"/>
            <a:ext cx="9753600" cy="4526597"/>
          </a:xfrm>
        </p:spPr>
        <p:txBody>
          <a:bodyPr/>
          <a:lstStyle>
            <a:lvl1pPr marL="227013" indent="-227013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  <a:lvl2pPr marL="461963" indent="-23495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400"/>
            </a:lvl2pPr>
            <a:lvl3pPr marL="687388" indent="-225425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3pPr>
            <a:lvl4pPr marL="914400" indent="-227013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4pPr>
            <a:lvl5pPr marL="1141413" indent="-227013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011153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4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26" Type="http://schemas.openxmlformats.org/officeDocument/2006/relationships/slideLayout" Target="../slideLayouts/slideLayout61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5" Type="http://schemas.openxmlformats.org/officeDocument/2006/relationships/slideLayout" Target="../slideLayouts/slideLayout60.xml"/><Relationship Id="rId33" Type="http://schemas.openxmlformats.org/officeDocument/2006/relationships/image" Target="../media/image5.emf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29" Type="http://schemas.openxmlformats.org/officeDocument/2006/relationships/slideLayout" Target="../slideLayouts/slideLayout64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slideLayout" Target="../slideLayouts/slideLayout59.xml"/><Relationship Id="rId32" Type="http://schemas.openxmlformats.org/officeDocument/2006/relationships/theme" Target="../theme/theme3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58.xml"/><Relationship Id="rId28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31" Type="http://schemas.openxmlformats.org/officeDocument/2006/relationships/slideLayout" Target="../slideLayouts/slideLayout66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Relationship Id="rId27" Type="http://schemas.openxmlformats.org/officeDocument/2006/relationships/slideLayout" Target="../slideLayouts/slideLayout62.xml"/><Relationship Id="rId30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3F18E23-D4CE-4A5C-9D6F-129CA972669D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746" y="348656"/>
            <a:ext cx="2317726" cy="6175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121944-1B4B-46F7-AE5D-726C718A73B2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76" y="365125"/>
            <a:ext cx="1830324" cy="477133"/>
          </a:xfrm>
          <a:prstGeom prst="rect">
            <a:avLst/>
          </a:prstGeom>
        </p:spPr>
      </p:pic>
      <p:pic>
        <p:nvPicPr>
          <p:cNvPr id="10" name="Picture 6" descr="Image result for computing at school logo">
            <a:extLst>
              <a:ext uri="{FF2B5EF4-FFF2-40B4-BE49-F238E27FC236}">
                <a16:creationId xmlns:a16="http://schemas.microsoft.com/office/drawing/2014/main" id="{65EACA46-B6EE-4CDA-9019-3A50678CF3A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2969" y="5842000"/>
            <a:ext cx="1364503" cy="898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E51569-EF4B-49BB-9311-10EA13F020DA}"/>
              </a:ext>
            </a:extLst>
          </p:cNvPr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28" y="5987628"/>
            <a:ext cx="1532879" cy="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4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5" r:id="rId13"/>
    <p:sldLayoutId id="2147483688" r:id="rId14"/>
    <p:sldLayoutId id="2147483689" r:id="rId15"/>
    <p:sldLayoutId id="2147483692" r:id="rId16"/>
    <p:sldLayoutId id="2147483694" r:id="rId17"/>
    <p:sldLayoutId id="2147483695" r:id="rId18"/>
    <p:sldLayoutId id="2147483696" r:id="rId19"/>
    <p:sldLayoutId id="2147483697" r:id="rId20"/>
    <p:sldLayoutId id="2147483698" r:id="rId21"/>
    <p:sldLayoutId id="2147483699" r:id="rId22"/>
    <p:sldLayoutId id="2147483732" r:id="rId2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2F147E-C1D5-4305-B7E3-786BB7F75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3C8154-CDE3-4E8E-87F4-A581ED28D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EA1BD-4CC8-4271-92F2-DD6DC98989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E318E-CB59-43A8-AF1D-758DE1E5674B}" type="datetimeFigureOut">
              <a:rPr lang="en-GB" smtClean="0"/>
              <a:t>02/07/2019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1EC0F-A83D-43C5-88D4-5A4D07794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54EACC-5A30-4410-95DA-B556DBE5EC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ADA82-F3A8-446D-B610-73D5210BEF4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8960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9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417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78" y="270481"/>
            <a:ext cx="1641025" cy="182880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609596" y="586726"/>
            <a:ext cx="10971552" cy="0"/>
          </a:xfrm>
          <a:prstGeom prst="line">
            <a:avLst/>
          </a:prstGeom>
          <a:ln w="12700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609595" y="6519672"/>
            <a:ext cx="10972800" cy="0"/>
          </a:xfrm>
          <a:prstGeom prst="line">
            <a:avLst/>
          </a:prstGeom>
          <a:ln w="12700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 userDrawn="1"/>
        </p:nvSpPr>
        <p:spPr>
          <a:xfrm>
            <a:off x="11464235" y="6599114"/>
            <a:ext cx="12503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fld id="{E6667446-6A31-49F1-98F7-C685150C1F9A}" type="slidenum">
              <a:rPr lang="en-US" sz="800" smtClean="0">
                <a:solidFill>
                  <a:srgbClr val="B2B2B2"/>
                </a:solidFill>
                <a:latin typeface="+mj-lt"/>
              </a:rPr>
              <a:pPr algn="r"/>
              <a:t>‹#›</a:t>
            </a:fld>
            <a:endParaRPr lang="en-US" sz="800" dirty="0">
              <a:solidFill>
                <a:srgbClr val="B2B2B2"/>
              </a:solidFill>
              <a:latin typeface="+mj-lt"/>
            </a:endParaRPr>
          </a:p>
        </p:txBody>
      </p:sp>
      <p:sp>
        <p:nvSpPr>
          <p:cNvPr id="77" name="TextBox 76"/>
          <p:cNvSpPr txBox="1"/>
          <p:nvPr userDrawn="1"/>
        </p:nvSpPr>
        <p:spPr>
          <a:xfrm>
            <a:off x="609596" y="6591420"/>
            <a:ext cx="3779520" cy="1384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tabLst/>
            </a:pPr>
            <a:r>
              <a:rPr lang="en-US" sz="800" b="1" cap="all" spc="40" baseline="0" dirty="0">
                <a:solidFill>
                  <a:srgbClr val="B2B2B2"/>
                </a:solidFill>
                <a:latin typeface="+mj-lt"/>
                <a:ea typeface="Tahoma" panose="020B0604030504040204" pitchFamily="34" charset="0"/>
                <a:cs typeface="Arial" panose="020B0604020202020204" pitchFamily="34" charset="0"/>
              </a:rPr>
              <a:t>Computing at SCHOOLS LONDON</a:t>
            </a:r>
          </a:p>
        </p:txBody>
      </p:sp>
      <p:sp>
        <p:nvSpPr>
          <p:cNvPr id="78" name="TextBox 77"/>
          <p:cNvSpPr txBox="1"/>
          <p:nvPr userDrawn="1"/>
        </p:nvSpPr>
        <p:spPr>
          <a:xfrm>
            <a:off x="6324600" y="6591420"/>
            <a:ext cx="4876800" cy="1384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tabLst/>
            </a:pPr>
            <a:r>
              <a:rPr lang="en-US" sz="800" b="1" cap="all" spc="40" baseline="0" dirty="0">
                <a:solidFill>
                  <a:srgbClr val="B2B2B2"/>
                </a:solidFill>
                <a:latin typeface="+mj-lt"/>
                <a:ea typeface="Tahoma" panose="020B0604030504040204" pitchFamily="34" charset="0"/>
                <a:cs typeface="Arial" panose="020B0604020202020204" pitchFamily="34" charset="0"/>
              </a:rPr>
              <a:t>3-JUL-2019</a:t>
            </a:r>
          </a:p>
        </p:txBody>
      </p:sp>
      <p:cxnSp>
        <p:nvCxnSpPr>
          <p:cNvPr id="81" name="Straight Connector 80"/>
          <p:cNvCxnSpPr/>
          <p:nvPr userDrawn="1"/>
        </p:nvCxnSpPr>
        <p:spPr>
          <a:xfrm>
            <a:off x="610659" y="-430530"/>
            <a:ext cx="0" cy="25783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 userDrawn="1"/>
        </p:nvCxnSpPr>
        <p:spPr>
          <a:xfrm>
            <a:off x="11577317" y="-430530"/>
            <a:ext cx="0" cy="25783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 82"/>
          <p:cNvGrpSpPr/>
          <p:nvPr userDrawn="1"/>
        </p:nvGrpSpPr>
        <p:grpSpPr>
          <a:xfrm>
            <a:off x="610659" y="7066280"/>
            <a:ext cx="10966659" cy="369332"/>
            <a:chOff x="457994" y="7066280"/>
            <a:chExt cx="8224994" cy="914400"/>
          </a:xfrm>
        </p:grpSpPr>
        <p:cxnSp>
          <p:nvCxnSpPr>
            <p:cNvPr id="84" name="Straight Connector 83"/>
            <p:cNvCxnSpPr/>
            <p:nvPr userDrawn="1"/>
          </p:nvCxnSpPr>
          <p:spPr>
            <a:xfrm>
              <a:off x="457994" y="7066280"/>
              <a:ext cx="0" cy="91440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 userDrawn="1"/>
          </p:nvCxnSpPr>
          <p:spPr>
            <a:xfrm>
              <a:off x="8682988" y="7066280"/>
              <a:ext cx="0" cy="91440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TextBox 85"/>
          <p:cNvSpPr txBox="1"/>
          <p:nvPr userDrawn="1"/>
        </p:nvSpPr>
        <p:spPr>
          <a:xfrm>
            <a:off x="-395264" y="-452043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1" baseline="0" dirty="0">
                <a:solidFill>
                  <a:srgbClr val="A2A2A2"/>
                </a:solidFill>
              </a:rPr>
              <a:t>No content left</a:t>
            </a:r>
            <a:br>
              <a:rPr lang="en-US" sz="900" b="1" baseline="0" dirty="0">
                <a:solidFill>
                  <a:srgbClr val="A2A2A2"/>
                </a:solidFill>
              </a:rPr>
            </a:br>
            <a:r>
              <a:rPr lang="en-US" sz="900" b="1" baseline="0" dirty="0">
                <a:solidFill>
                  <a:srgbClr val="A2A2A2"/>
                </a:solidFill>
              </a:rPr>
              <a:t>of this line</a:t>
            </a:r>
          </a:p>
        </p:txBody>
      </p:sp>
      <p:sp>
        <p:nvSpPr>
          <p:cNvPr id="87" name="TextBox 86"/>
          <p:cNvSpPr txBox="1"/>
          <p:nvPr userDrawn="1"/>
        </p:nvSpPr>
        <p:spPr>
          <a:xfrm>
            <a:off x="-395264" y="7066280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1" baseline="0" dirty="0">
                <a:solidFill>
                  <a:srgbClr val="A2A2A2"/>
                </a:solidFill>
              </a:rPr>
              <a:t>No content left</a:t>
            </a:r>
            <a:br>
              <a:rPr lang="en-US" sz="900" b="1" baseline="0" dirty="0">
                <a:solidFill>
                  <a:srgbClr val="A2A2A2"/>
                </a:solidFill>
              </a:rPr>
            </a:br>
            <a:r>
              <a:rPr lang="en-US" sz="900" b="1" baseline="0" dirty="0">
                <a:solidFill>
                  <a:srgbClr val="A2A2A2"/>
                </a:solidFill>
              </a:rPr>
              <a:t>of this line</a:t>
            </a:r>
          </a:p>
        </p:txBody>
      </p:sp>
      <p:sp>
        <p:nvSpPr>
          <p:cNvPr id="101" name="TextBox 100"/>
          <p:cNvSpPr txBox="1"/>
          <p:nvPr userDrawn="1"/>
        </p:nvSpPr>
        <p:spPr>
          <a:xfrm>
            <a:off x="11590867" y="-452043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900" b="1" baseline="0" dirty="0">
                <a:solidFill>
                  <a:srgbClr val="A2A2A2"/>
                </a:solidFill>
              </a:rPr>
              <a:t>No content right</a:t>
            </a:r>
            <a:br>
              <a:rPr lang="en-US" sz="900" b="1" baseline="0" dirty="0">
                <a:solidFill>
                  <a:srgbClr val="A2A2A2"/>
                </a:solidFill>
              </a:rPr>
            </a:br>
            <a:r>
              <a:rPr lang="en-US" sz="900" b="1" baseline="0" dirty="0">
                <a:solidFill>
                  <a:srgbClr val="A2A2A2"/>
                </a:solidFill>
              </a:rPr>
              <a:t>of this line</a:t>
            </a:r>
          </a:p>
        </p:txBody>
      </p:sp>
      <p:sp>
        <p:nvSpPr>
          <p:cNvPr id="102" name="TextBox 101"/>
          <p:cNvSpPr txBox="1"/>
          <p:nvPr userDrawn="1"/>
        </p:nvSpPr>
        <p:spPr>
          <a:xfrm>
            <a:off x="11590867" y="7066280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900" b="1" baseline="0" dirty="0">
                <a:solidFill>
                  <a:srgbClr val="A2A2A2"/>
                </a:solidFill>
              </a:rPr>
              <a:t>No content right</a:t>
            </a:r>
            <a:br>
              <a:rPr lang="en-US" sz="900" b="1" baseline="0" dirty="0">
                <a:solidFill>
                  <a:srgbClr val="A2A2A2"/>
                </a:solidFill>
              </a:rPr>
            </a:br>
            <a:r>
              <a:rPr lang="en-US" sz="900" b="1" baseline="0" dirty="0">
                <a:solidFill>
                  <a:srgbClr val="A2A2A2"/>
                </a:solidFill>
              </a:rPr>
              <a:t>of this line</a:t>
            </a:r>
          </a:p>
        </p:txBody>
      </p:sp>
      <p:grpSp>
        <p:nvGrpSpPr>
          <p:cNvPr id="103" name="Group 102"/>
          <p:cNvGrpSpPr/>
          <p:nvPr userDrawn="1"/>
        </p:nvGrpSpPr>
        <p:grpSpPr>
          <a:xfrm>
            <a:off x="-1217941" y="1554481"/>
            <a:ext cx="989586" cy="340739"/>
            <a:chOff x="-913456" y="1554480"/>
            <a:chExt cx="742190" cy="340739"/>
          </a:xfrm>
        </p:grpSpPr>
        <p:sp>
          <p:nvSpPr>
            <p:cNvPr id="104" name="TextBox 103"/>
            <p:cNvSpPr txBox="1"/>
            <p:nvPr userDrawn="1"/>
          </p:nvSpPr>
          <p:spPr>
            <a:xfrm>
              <a:off x="-792571" y="1645920"/>
              <a:ext cx="620363" cy="249299"/>
            </a:xfrm>
            <a:prstGeom prst="rect">
              <a:avLst/>
            </a:prstGeom>
            <a:noFill/>
          </p:spPr>
          <p:txBody>
            <a:bodyPr wrap="none" lIns="0" tIns="0" rIns="0" bIns="0" rtlCol="0" anchor="b" anchorCtr="0">
              <a:spAutoFit/>
            </a:bodyPr>
            <a:lstStyle>
              <a:defPPr>
                <a:defRPr lang="en-US"/>
              </a:defPPr>
              <a:lvl1pPr>
                <a:defRPr sz="900" b="1" baseline="0">
                  <a:solidFill>
                    <a:srgbClr val="A2A2A2"/>
                  </a:solidFill>
                </a:defRPr>
              </a:lvl1pPr>
            </a:lstStyle>
            <a:p>
              <a:pPr lvl="0" algn="r">
                <a:lnSpc>
                  <a:spcPct val="90000"/>
                </a:lnSpc>
              </a:pPr>
              <a:r>
                <a:rPr lang="en-US" sz="900" dirty="0"/>
                <a:t>Place content</a:t>
              </a:r>
              <a:br>
                <a:rPr lang="en-US" sz="900" dirty="0"/>
              </a:br>
              <a:r>
                <a:rPr lang="en-US" sz="900" dirty="0"/>
                <a:t>below  this line</a:t>
              </a:r>
            </a:p>
          </p:txBody>
        </p:sp>
        <p:cxnSp>
          <p:nvCxnSpPr>
            <p:cNvPr id="105" name="Straight Connector 104"/>
            <p:cNvCxnSpPr/>
            <p:nvPr userDrawn="1"/>
          </p:nvCxnSpPr>
          <p:spPr>
            <a:xfrm>
              <a:off x="-913456" y="1554480"/>
              <a:ext cx="74219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/>
          <p:cNvGrpSpPr/>
          <p:nvPr userDrawn="1"/>
        </p:nvGrpSpPr>
        <p:grpSpPr>
          <a:xfrm>
            <a:off x="12496797" y="1554163"/>
            <a:ext cx="989588" cy="368756"/>
            <a:chOff x="9372600" y="1554163"/>
            <a:chExt cx="742191" cy="368756"/>
          </a:xfrm>
        </p:grpSpPr>
        <p:cxnSp>
          <p:nvCxnSpPr>
            <p:cNvPr id="107" name="Straight Connector 106"/>
            <p:cNvCxnSpPr/>
            <p:nvPr userDrawn="1"/>
          </p:nvCxnSpPr>
          <p:spPr>
            <a:xfrm>
              <a:off x="9372600" y="1554163"/>
              <a:ext cx="742191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TextBox 107"/>
            <p:cNvSpPr txBox="1"/>
            <p:nvPr userDrawn="1"/>
          </p:nvSpPr>
          <p:spPr>
            <a:xfrm>
              <a:off x="9372600" y="1645920"/>
              <a:ext cx="59631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sz="900" b="1" baseline="0" dirty="0">
                  <a:solidFill>
                    <a:srgbClr val="A2A2A2"/>
                  </a:solidFill>
                </a:rPr>
                <a:t>Place content</a:t>
              </a:r>
              <a:br>
                <a:rPr lang="en-US" sz="900" b="1" baseline="0" dirty="0">
                  <a:solidFill>
                    <a:srgbClr val="A2A2A2"/>
                  </a:solidFill>
                </a:rPr>
              </a:br>
              <a:r>
                <a:rPr lang="en-US" sz="900" b="1" baseline="0" dirty="0">
                  <a:solidFill>
                    <a:srgbClr val="A2A2A2"/>
                  </a:solidFill>
                </a:rPr>
                <a:t>below this line</a:t>
              </a:r>
            </a:p>
          </p:txBody>
        </p:sp>
      </p:grpSp>
      <p:cxnSp>
        <p:nvCxnSpPr>
          <p:cNvPr id="109" name="Straight Connector 108"/>
          <p:cNvCxnSpPr/>
          <p:nvPr userDrawn="1"/>
        </p:nvCxnSpPr>
        <p:spPr>
          <a:xfrm>
            <a:off x="4018493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 userDrawn="1"/>
        </p:nvCxnSpPr>
        <p:spPr>
          <a:xfrm>
            <a:off x="4387005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 userDrawn="1"/>
        </p:nvCxnSpPr>
        <p:spPr>
          <a:xfrm>
            <a:off x="5848352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 userDrawn="1"/>
        </p:nvCxnSpPr>
        <p:spPr>
          <a:xfrm>
            <a:off x="6336032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 userDrawn="1"/>
        </p:nvCxnSpPr>
        <p:spPr>
          <a:xfrm>
            <a:off x="7796441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 userDrawn="1"/>
        </p:nvCxnSpPr>
        <p:spPr>
          <a:xfrm>
            <a:off x="8712200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 userDrawn="1"/>
        </p:nvCxnSpPr>
        <p:spPr>
          <a:xfrm>
            <a:off x="8168217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 userDrawn="1"/>
        </p:nvCxnSpPr>
        <p:spPr>
          <a:xfrm>
            <a:off x="9199244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 userDrawn="1"/>
        </p:nvCxnSpPr>
        <p:spPr>
          <a:xfrm>
            <a:off x="4387005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 userDrawn="1"/>
        </p:nvCxnSpPr>
        <p:spPr>
          <a:xfrm>
            <a:off x="4018493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 userDrawn="1"/>
        </p:nvCxnSpPr>
        <p:spPr>
          <a:xfrm>
            <a:off x="9196069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 userDrawn="1"/>
        </p:nvCxnSpPr>
        <p:spPr>
          <a:xfrm>
            <a:off x="3474299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 userDrawn="1"/>
        </p:nvCxnSpPr>
        <p:spPr>
          <a:xfrm>
            <a:off x="2984923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/>
          <p:cNvSpPr txBox="1"/>
          <p:nvPr userDrawn="1"/>
        </p:nvSpPr>
        <p:spPr>
          <a:xfrm>
            <a:off x="2984923" y="-336588"/>
            <a:ext cx="49064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sz="1800" dirty="0"/>
          </a:p>
        </p:txBody>
      </p:sp>
      <p:sp>
        <p:nvSpPr>
          <p:cNvPr id="123" name="TextBox 122"/>
          <p:cNvSpPr txBox="1"/>
          <p:nvPr userDrawn="1"/>
        </p:nvSpPr>
        <p:spPr>
          <a:xfrm>
            <a:off x="5862745" y="-336588"/>
            <a:ext cx="49064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sz="1800" dirty="0"/>
          </a:p>
        </p:txBody>
      </p:sp>
      <p:sp>
        <p:nvSpPr>
          <p:cNvPr id="124" name="TextBox 123"/>
          <p:cNvSpPr txBox="1"/>
          <p:nvPr userDrawn="1"/>
        </p:nvSpPr>
        <p:spPr>
          <a:xfrm>
            <a:off x="8716434" y="-336588"/>
            <a:ext cx="48895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sz="1800" dirty="0"/>
          </a:p>
        </p:txBody>
      </p:sp>
      <p:sp>
        <p:nvSpPr>
          <p:cNvPr id="125" name="TextBox 124"/>
          <p:cNvSpPr txBox="1"/>
          <p:nvPr userDrawn="1"/>
        </p:nvSpPr>
        <p:spPr>
          <a:xfrm>
            <a:off x="7802035" y="-336588"/>
            <a:ext cx="36618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sz="1800" dirty="0"/>
          </a:p>
        </p:txBody>
      </p:sp>
      <p:sp>
        <p:nvSpPr>
          <p:cNvPr id="126" name="TextBox 125"/>
          <p:cNvSpPr txBox="1"/>
          <p:nvPr userDrawn="1"/>
        </p:nvSpPr>
        <p:spPr>
          <a:xfrm>
            <a:off x="4023784" y="-336588"/>
            <a:ext cx="36322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sz="1800" dirty="0"/>
          </a:p>
        </p:txBody>
      </p:sp>
      <p:sp>
        <p:nvSpPr>
          <p:cNvPr id="127" name="TextBox 126"/>
          <p:cNvSpPr txBox="1"/>
          <p:nvPr userDrawn="1"/>
        </p:nvSpPr>
        <p:spPr>
          <a:xfrm>
            <a:off x="-1345302" y="6195632"/>
            <a:ext cx="1115690" cy="249299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spAutoFit/>
          </a:bodyPr>
          <a:lstStyle>
            <a:defPPr>
              <a:defRPr lang="en-US"/>
            </a:defPPr>
            <a:lvl1pPr>
              <a:defRPr sz="900" b="1" baseline="0">
                <a:solidFill>
                  <a:srgbClr val="A2A2A2"/>
                </a:solidFill>
              </a:defRPr>
            </a:lvl1pPr>
          </a:lstStyle>
          <a:p>
            <a:pPr lvl="0" algn="r">
              <a:lnSpc>
                <a:spcPct val="90000"/>
              </a:lnSpc>
            </a:pPr>
            <a:r>
              <a:rPr lang="en-US" sz="900" dirty="0"/>
              <a:t>Source and</a:t>
            </a:r>
            <a:br>
              <a:rPr lang="en-US" sz="900" dirty="0"/>
            </a:br>
            <a:r>
              <a:rPr lang="en-US" sz="900" dirty="0"/>
              <a:t>Footnotes Guideline</a:t>
            </a:r>
          </a:p>
        </p:txBody>
      </p:sp>
      <p:grpSp>
        <p:nvGrpSpPr>
          <p:cNvPr id="128" name="Group 127"/>
          <p:cNvGrpSpPr/>
          <p:nvPr userDrawn="1"/>
        </p:nvGrpSpPr>
        <p:grpSpPr>
          <a:xfrm>
            <a:off x="609600" y="-577228"/>
            <a:ext cx="10974917" cy="213360"/>
            <a:chOff x="457200" y="-701040"/>
            <a:chExt cx="8231188" cy="213360"/>
          </a:xfrm>
          <a:solidFill>
            <a:srgbClr val="A9A9A9"/>
          </a:solidFill>
        </p:grpSpPr>
        <p:grpSp>
          <p:nvGrpSpPr>
            <p:cNvPr id="129" name="Group 128"/>
            <p:cNvGrpSpPr/>
            <p:nvPr userDrawn="1"/>
          </p:nvGrpSpPr>
          <p:grpSpPr>
            <a:xfrm>
              <a:off x="457200" y="-701040"/>
              <a:ext cx="8231188" cy="45720"/>
              <a:chOff x="457200" y="-1303020"/>
              <a:chExt cx="8231188" cy="45720"/>
            </a:xfrm>
            <a:grpFill/>
          </p:grpSpPr>
          <p:sp>
            <p:nvSpPr>
              <p:cNvPr id="137" name="Rectangle 136"/>
              <p:cNvSpPr/>
              <p:nvPr userDrawn="1"/>
            </p:nvSpPr>
            <p:spPr>
              <a:xfrm>
                <a:off x="457200" y="-1303020"/>
                <a:ext cx="1782763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38" name="Rectangle 137"/>
              <p:cNvSpPr/>
              <p:nvPr userDrawn="1"/>
            </p:nvSpPr>
            <p:spPr>
              <a:xfrm>
                <a:off x="2606675" y="-1303020"/>
                <a:ext cx="1782763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39" name="Rectangle 138"/>
              <p:cNvSpPr/>
              <p:nvPr userDrawn="1"/>
            </p:nvSpPr>
            <p:spPr>
              <a:xfrm>
                <a:off x="4756150" y="-1303020"/>
                <a:ext cx="1782763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40" name="Rectangle 139"/>
              <p:cNvSpPr/>
              <p:nvPr userDrawn="1"/>
            </p:nvSpPr>
            <p:spPr>
              <a:xfrm>
                <a:off x="6905625" y="-1303020"/>
                <a:ext cx="1782763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</p:grpSp>
        <p:grpSp>
          <p:nvGrpSpPr>
            <p:cNvPr id="130" name="Group 129"/>
            <p:cNvGrpSpPr/>
            <p:nvPr userDrawn="1"/>
          </p:nvGrpSpPr>
          <p:grpSpPr>
            <a:xfrm>
              <a:off x="457200" y="-533400"/>
              <a:ext cx="8227060" cy="45720"/>
              <a:chOff x="457200" y="-533400"/>
              <a:chExt cx="8227060" cy="45720"/>
            </a:xfrm>
            <a:grpFill/>
          </p:grpSpPr>
          <p:sp>
            <p:nvSpPr>
              <p:cNvPr id="135" name="Rectangle 134"/>
              <p:cNvSpPr/>
              <p:nvPr userDrawn="1"/>
            </p:nvSpPr>
            <p:spPr>
              <a:xfrm>
                <a:off x="457200" y="-533400"/>
                <a:ext cx="3932238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36" name="Rectangle 135"/>
              <p:cNvSpPr/>
              <p:nvPr userDrawn="1"/>
            </p:nvSpPr>
            <p:spPr>
              <a:xfrm>
                <a:off x="4752022" y="-533400"/>
                <a:ext cx="3932238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</p:grpSp>
        <p:grpSp>
          <p:nvGrpSpPr>
            <p:cNvPr id="131" name="Group 130"/>
            <p:cNvGrpSpPr/>
            <p:nvPr userDrawn="1"/>
          </p:nvGrpSpPr>
          <p:grpSpPr>
            <a:xfrm>
              <a:off x="457200" y="-617220"/>
              <a:ext cx="8229600" cy="45720"/>
              <a:chOff x="457200" y="-594360"/>
              <a:chExt cx="8229600" cy="45720"/>
            </a:xfrm>
            <a:grpFill/>
          </p:grpSpPr>
          <p:sp>
            <p:nvSpPr>
              <p:cNvPr id="132" name="Rectangle 131"/>
              <p:cNvSpPr/>
              <p:nvPr userDrawn="1"/>
            </p:nvSpPr>
            <p:spPr>
              <a:xfrm>
                <a:off x="457200" y="-594360"/>
                <a:ext cx="2560638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33" name="Rectangle 132"/>
              <p:cNvSpPr/>
              <p:nvPr userDrawn="1"/>
            </p:nvSpPr>
            <p:spPr>
              <a:xfrm>
                <a:off x="3286124" y="-594360"/>
                <a:ext cx="2560638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34" name="Rectangle 133"/>
              <p:cNvSpPr/>
              <p:nvPr userDrawn="1"/>
            </p:nvSpPr>
            <p:spPr>
              <a:xfrm>
                <a:off x="6126162" y="-594360"/>
                <a:ext cx="2560638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</p:grpSp>
      </p:grpSp>
      <p:cxnSp>
        <p:nvCxnSpPr>
          <p:cNvPr id="141" name="Straight Connector 140"/>
          <p:cNvCxnSpPr/>
          <p:nvPr userDrawn="1"/>
        </p:nvCxnSpPr>
        <p:spPr>
          <a:xfrm>
            <a:off x="-670560" y="1348740"/>
            <a:ext cx="442205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 userDrawn="1"/>
        </p:nvCxnSpPr>
        <p:spPr>
          <a:xfrm>
            <a:off x="-670560" y="1058863"/>
            <a:ext cx="442205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itle Placeholder 1"/>
          <p:cNvSpPr>
            <a:spLocks noGrp="1"/>
          </p:cNvSpPr>
          <p:nvPr>
            <p:ph type="title"/>
          </p:nvPr>
        </p:nvSpPr>
        <p:spPr>
          <a:xfrm>
            <a:off x="609600" y="731520"/>
            <a:ext cx="10960608" cy="307777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9" name="Text Placeholder 2"/>
          <p:cNvSpPr>
            <a:spLocks noGrp="1"/>
          </p:cNvSpPr>
          <p:nvPr>
            <p:ph type="body" idx="1"/>
          </p:nvPr>
        </p:nvSpPr>
        <p:spPr>
          <a:xfrm>
            <a:off x="609596" y="1554163"/>
            <a:ext cx="10960608" cy="44354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1" name="Straight Connector 60"/>
          <p:cNvCxnSpPr/>
          <p:nvPr userDrawn="1"/>
        </p:nvCxnSpPr>
        <p:spPr>
          <a:xfrm>
            <a:off x="-1207782" y="6500813"/>
            <a:ext cx="989587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8433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  <p:sldLayoutId id="2147483723" r:id="rId23"/>
    <p:sldLayoutId id="2147483724" r:id="rId24"/>
    <p:sldLayoutId id="2147483725" r:id="rId25"/>
    <p:sldLayoutId id="2147483726" r:id="rId26"/>
    <p:sldLayoutId id="2147483727" r:id="rId27"/>
    <p:sldLayoutId id="2147483728" r:id="rId28"/>
    <p:sldLayoutId id="2147483729" r:id="rId29"/>
    <p:sldLayoutId id="2147483730" r:id="rId30"/>
    <p:sldLayoutId id="2147483731" r:id="rId31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None/>
        <a:defRPr lang="en-US" sz="2000" b="1" kern="1200" spc="0" baseline="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40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​"/>
        <a:defRPr sz="1400" b="1" kern="1200" baseline="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20000"/>
        </a:lnSpc>
        <a:spcBef>
          <a:spcPts val="100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​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227013" indent="-227013" algn="l" defTabSz="914400" rtl="0" eaLnBrk="1" latinLnBrk="0" hangingPunct="1">
        <a:lnSpc>
          <a:spcPct val="120000"/>
        </a:lnSpc>
        <a:spcBef>
          <a:spcPts val="60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61963" indent="-234950" algn="l" defTabSz="914400" rtl="0" eaLnBrk="1" latinLnBrk="0" hangingPunct="1">
        <a:lnSpc>
          <a:spcPct val="120000"/>
        </a:lnSpc>
        <a:spcBef>
          <a:spcPts val="60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–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687388" indent="-225425" algn="l" defTabSz="914400" rtl="0" eaLnBrk="1" latinLnBrk="0" hangingPunct="1">
        <a:lnSpc>
          <a:spcPct val="120000"/>
        </a:lnSpc>
        <a:spcBef>
          <a:spcPts val="60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eachinglondoncomputing.org/research_primaryprogdesigntoolkit_pilo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blog.richardmillwood.net/2019/02/26/programming-oracy-or-how-do-we-speak-a-computer-program/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blog.richardmillwood.net/2019/02/26/programming-oracy-or-how-do-we-speak-a-computer-program/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hare.net/juliancoultas/seesaw-v-showbie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9" Type="http://schemas.openxmlformats.org/officeDocument/2006/relationships/image" Target="../media/image38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2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gi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58.png"/><Relationship Id="rId4" Type="http://schemas.microsoft.com/office/2007/relationships/hdphoto" Target="../media/hdphoto1.wdp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3.ti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t.ac.uk/news/all_news/department-education-publishes-new-edtech-strategy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3175" y="4133175"/>
            <a:ext cx="9144000" cy="1655762"/>
          </a:xfrm>
        </p:spPr>
        <p:txBody>
          <a:bodyPr>
            <a:normAutofit fontScale="77500" lnSpcReduction="20000"/>
          </a:bodyPr>
          <a:lstStyle/>
          <a:p>
            <a:endParaRPr lang="en-GB" dirty="0"/>
          </a:p>
          <a:p>
            <a:r>
              <a:rPr lang="en-GB" dirty="0"/>
              <a:t>Jane Waite</a:t>
            </a:r>
          </a:p>
          <a:p>
            <a:r>
              <a:rPr lang="en-GB" dirty="0"/>
              <a:t>All resources available at</a:t>
            </a:r>
            <a:endParaRPr lang="en-GB" dirty="0">
              <a:hlinkClick r:id="rId2"/>
            </a:endParaRPr>
          </a:p>
          <a:p>
            <a:r>
              <a:rPr lang="en-GB" dirty="0">
                <a:hlinkClick r:id="rId2"/>
              </a:rPr>
              <a:t>https://teachinglondoncomputing.org/CASLondon/</a:t>
            </a:r>
            <a:endParaRPr lang="en-GB" dirty="0"/>
          </a:p>
          <a:p>
            <a:r>
              <a:rPr lang="en-GB" dirty="0"/>
              <a:t>@janewaite @cas_London_crc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1524000" y="2661794"/>
            <a:ext cx="9144000" cy="2109583"/>
          </a:xfrm>
        </p:spPr>
        <p:txBody>
          <a:bodyPr>
            <a:normAutofit fontScale="90000"/>
          </a:bodyPr>
          <a:lstStyle/>
          <a:p>
            <a:r>
              <a:rPr lang="en-US" dirty="0"/>
              <a:t>CAS London</a:t>
            </a:r>
            <a:br>
              <a:rPr lang="en-US" dirty="0"/>
            </a:br>
            <a:br>
              <a:rPr lang="en-US" dirty="0"/>
            </a:br>
            <a:r>
              <a:rPr lang="en-US" sz="4000" dirty="0"/>
              <a:t>3</a:t>
            </a:r>
            <a:r>
              <a:rPr lang="en-US" sz="4000" baseline="30000" dirty="0"/>
              <a:t>rd</a:t>
            </a:r>
            <a:r>
              <a:rPr lang="en-US" sz="4000" dirty="0"/>
              <a:t> July get together</a:t>
            </a:r>
            <a:br>
              <a:rPr lang="en-US" sz="4000" dirty="0"/>
            </a:br>
            <a:r>
              <a:rPr lang="en-US" sz="4000" dirty="0"/>
              <a:t>CoP meeting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221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CE5AE-AF6B-4370-ACE0-F683BF808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Timings &amp; Housekeeping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0B96B2-4C6C-467B-BD2A-4038FF41A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5087B6-7AD5-40E8-A604-FA133FAEE80D}"/>
              </a:ext>
            </a:extLst>
          </p:cNvPr>
          <p:cNvSpPr/>
          <p:nvPr/>
        </p:nvSpPr>
        <p:spPr>
          <a:xfrm>
            <a:off x="2204761" y="1866901"/>
            <a:ext cx="11031794" cy="4161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3600" dirty="0">
                <a:solidFill>
                  <a:srgbClr val="6F7287"/>
                </a:solidFill>
                <a:latin typeface="+mj-lt"/>
              </a:rPr>
              <a:t>17:30 Registration and Refreshments </a:t>
            </a:r>
          </a:p>
          <a:p>
            <a:pPr>
              <a:lnSpc>
                <a:spcPct val="150000"/>
              </a:lnSpc>
            </a:pPr>
            <a:r>
              <a:rPr lang="en-GB" sz="3600" dirty="0">
                <a:solidFill>
                  <a:srgbClr val="6F7287"/>
                </a:solidFill>
                <a:latin typeface="+mj-lt"/>
              </a:rPr>
              <a:t>18:10 Jane’s very informal update. </a:t>
            </a:r>
          </a:p>
          <a:p>
            <a:pPr>
              <a:lnSpc>
                <a:spcPct val="150000"/>
              </a:lnSpc>
            </a:pPr>
            <a:r>
              <a:rPr lang="en-GB" sz="3600" dirty="0">
                <a:solidFill>
                  <a:srgbClr val="6F7287"/>
                </a:solidFill>
                <a:latin typeface="+mj-lt"/>
              </a:rPr>
              <a:t>18:15 Teach meet style presentations </a:t>
            </a:r>
          </a:p>
          <a:p>
            <a:pPr>
              <a:lnSpc>
                <a:spcPct val="150000"/>
              </a:lnSpc>
            </a:pPr>
            <a:r>
              <a:rPr lang="en-GB" sz="3600" dirty="0">
                <a:solidFill>
                  <a:srgbClr val="6F7287"/>
                </a:solidFill>
                <a:latin typeface="+mj-lt"/>
              </a:rPr>
              <a:t>19:25 &amp; Finally… </a:t>
            </a:r>
          </a:p>
          <a:p>
            <a:pPr>
              <a:lnSpc>
                <a:spcPct val="150000"/>
              </a:lnSpc>
            </a:pPr>
            <a:r>
              <a:rPr lang="en-GB" sz="3600" dirty="0">
                <a:solidFill>
                  <a:srgbClr val="6F7287"/>
                </a:solidFill>
                <a:latin typeface="+mj-lt"/>
              </a:rPr>
              <a:t>19:30 Close</a:t>
            </a:r>
            <a:endParaRPr lang="en-GB" sz="3600" b="0" i="0" dirty="0">
              <a:solidFill>
                <a:srgbClr val="6F7287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84802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944545"/>
            <a:ext cx="10515600" cy="895350"/>
          </a:xfrm>
        </p:spPr>
        <p:txBody>
          <a:bodyPr/>
          <a:lstStyle/>
          <a:p>
            <a:r>
              <a:rPr lang="en-GB" dirty="0"/>
              <a:t>Objectives of this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6250" y="1839895"/>
            <a:ext cx="12268200" cy="5162549"/>
          </a:xfrm>
        </p:spPr>
        <p:txBody>
          <a:bodyPr>
            <a:normAutofit/>
          </a:bodyPr>
          <a:lstStyle/>
          <a:p>
            <a:endParaRPr lang="en-GB" sz="3600" dirty="0"/>
          </a:p>
          <a:p>
            <a:r>
              <a:rPr lang="en-GB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Gather ideas for the CAS London Conference – Feb 2020</a:t>
            </a:r>
          </a:p>
          <a:p>
            <a:endParaRPr lang="en-GB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Share ideas and show it has NOT all stopped - continue/start/restart collaborations</a:t>
            </a:r>
            <a:endParaRPr lang="en-GB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en-GB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en-GB" sz="3600" dirty="0"/>
          </a:p>
        </p:txBody>
      </p:sp>
      <p:pic>
        <p:nvPicPr>
          <p:cNvPr id="4" name="Picture 2" descr="Image result for gladesmore">
            <a:extLst>
              <a:ext uri="{FF2B5EF4-FFF2-40B4-BE49-F238E27FC236}">
                <a16:creationId xmlns:a16="http://schemas.microsoft.com/office/drawing/2014/main" id="{FF51F2B1-4E19-4713-B270-701575DBB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1854" y="1483986"/>
            <a:ext cx="956300" cy="95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382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06F198-F580-4A61-8AE2-A4AC6CF09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9437" y="971436"/>
            <a:ext cx="12603603" cy="553223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sz="5800" dirty="0"/>
              <a:t>Jane’s update – personal view….</a:t>
            </a:r>
          </a:p>
          <a:p>
            <a:pPr>
              <a:lnSpc>
                <a:spcPct val="170000"/>
              </a:lnSpc>
            </a:pPr>
            <a:r>
              <a:rPr lang="en-GB" sz="45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BAU - LGFL, DSH, Katy Potts, Camden CLC, London CLC, Ada, 3BM etc </a:t>
            </a:r>
          </a:p>
          <a:p>
            <a:pPr>
              <a:lnSpc>
                <a:spcPct val="170000"/>
              </a:lnSpc>
            </a:pPr>
            <a:r>
              <a:rPr lang="en-GB" sz="45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NCCE is now up and running!</a:t>
            </a:r>
          </a:p>
          <a:p>
            <a:pPr>
              <a:lnSpc>
                <a:spcPct val="170000"/>
              </a:lnSpc>
            </a:pPr>
            <a:r>
              <a:rPr lang="en-GB" sz="45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CAS has a new structure of regional support staff who are coordinating CoPs</a:t>
            </a:r>
          </a:p>
          <a:p>
            <a:pPr lvl="1">
              <a:lnSpc>
                <a:spcPct val="170000"/>
              </a:lnSpc>
            </a:pPr>
            <a:r>
              <a:rPr lang="en-GB" sz="38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Old CAS Hubs are now CoPs - CAS  London is a CoP </a:t>
            </a:r>
          </a:p>
          <a:p>
            <a:pPr lvl="1">
              <a:lnSpc>
                <a:spcPct val="170000"/>
              </a:lnSpc>
            </a:pPr>
            <a:r>
              <a:rPr lang="en-GB" sz="38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Roehampton is the new London Regional Partner - loads of NCCE CPD</a:t>
            </a:r>
          </a:p>
          <a:p>
            <a:pPr lvl="1">
              <a:lnSpc>
                <a:spcPct val="170000"/>
              </a:lnSpc>
            </a:pPr>
            <a:r>
              <a:rPr lang="en-GB" sz="38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School Hubs will replace the Regional Centres/Regional Partners </a:t>
            </a:r>
          </a:p>
          <a:p>
            <a:pPr lvl="1">
              <a:lnSpc>
                <a:spcPct val="170000"/>
              </a:lnSpc>
            </a:pPr>
            <a:r>
              <a:rPr lang="en-GB" sz="3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Master teachers are still master teachers –  and many are CoPs</a:t>
            </a:r>
          </a:p>
          <a:p>
            <a:pPr lvl="1">
              <a:lnSpc>
                <a:spcPct val="170000"/>
              </a:lnSpc>
            </a:pPr>
            <a:endParaRPr lang="en-GB" sz="3800" dirty="0">
              <a:solidFill>
                <a:schemeClr val="tx1">
                  <a:lumMod val="50000"/>
                  <a:lumOff val="50000"/>
                </a:schemeClr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951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449533-EA4F-4BA8-9DB8-FF3D35067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0C95F69-8771-4177-A90D-4C9F82AE26D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5488360"/>
              </p:ext>
            </p:extLst>
          </p:nvPr>
        </p:nvGraphicFramePr>
        <p:xfrm>
          <a:off x="295689" y="991176"/>
          <a:ext cx="11810203" cy="49373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5584">
                  <a:extLst>
                    <a:ext uri="{9D8B030D-6E8A-4147-A177-3AD203B41FA5}">
                      <a16:colId xmlns:a16="http://schemas.microsoft.com/office/drawing/2014/main" val="2694473999"/>
                    </a:ext>
                  </a:extLst>
                </a:gridCol>
                <a:gridCol w="4329390">
                  <a:extLst>
                    <a:ext uri="{9D8B030D-6E8A-4147-A177-3AD203B41FA5}">
                      <a16:colId xmlns:a16="http://schemas.microsoft.com/office/drawing/2014/main" val="3236346700"/>
                    </a:ext>
                  </a:extLst>
                </a:gridCol>
                <a:gridCol w="4565852">
                  <a:extLst>
                    <a:ext uri="{9D8B030D-6E8A-4147-A177-3AD203B41FA5}">
                      <a16:colId xmlns:a16="http://schemas.microsoft.com/office/drawing/2014/main" val="2250458647"/>
                    </a:ext>
                  </a:extLst>
                </a:gridCol>
                <a:gridCol w="698339">
                  <a:extLst>
                    <a:ext uri="{9D8B030D-6E8A-4147-A177-3AD203B41FA5}">
                      <a16:colId xmlns:a16="http://schemas.microsoft.com/office/drawing/2014/main" val="1367693987"/>
                    </a:ext>
                  </a:extLst>
                </a:gridCol>
                <a:gridCol w="720519">
                  <a:extLst>
                    <a:ext uri="{9D8B030D-6E8A-4147-A177-3AD203B41FA5}">
                      <a16:colId xmlns:a16="http://schemas.microsoft.com/office/drawing/2014/main" val="3864243657"/>
                    </a:ext>
                  </a:extLst>
                </a:gridCol>
                <a:gridCol w="720519">
                  <a:extLst>
                    <a:ext uri="{9D8B030D-6E8A-4147-A177-3AD203B41FA5}">
                      <a16:colId xmlns:a16="http://schemas.microsoft.com/office/drawing/2014/main" val="3211076635"/>
                    </a:ext>
                  </a:extLst>
                </a:gridCol>
              </a:tblGrid>
              <a:tr h="28758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Who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What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Mins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Slide?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Conf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94827968"/>
                  </a:ext>
                </a:extLst>
              </a:tr>
              <a:tr h="318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highlight>
                            <a:srgbClr val="FFFF00"/>
                          </a:highligh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William Lau lauwailap@gmail.com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Stories, language and memory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47873495"/>
                  </a:ext>
                </a:extLst>
              </a:tr>
              <a:tr h="3249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680"/>
                        </a:lnSpc>
                      </a:pPr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mwimpenny-smith@headingtonschool.com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680"/>
                        </a:lnSpc>
                      </a:pPr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Primary computing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N/A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17669874"/>
                  </a:ext>
                </a:extLst>
              </a:tr>
              <a:tr h="2236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highlight>
                            <a:srgbClr val="FFFF00"/>
                          </a:highlight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tina@ada.ac.uk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 about the BTEC Computing qualification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41287226"/>
                  </a:ext>
                </a:extLst>
              </a:tr>
              <a:tr h="260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680"/>
                        </a:lnSpc>
                      </a:pPr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Yvonne Walker yvonne.walker@computingatschool.org.uk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680"/>
                        </a:lnSpc>
                      </a:pPr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Assessment of computing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N/A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33308363"/>
                  </a:ext>
                </a:extLst>
              </a:tr>
              <a:tr h="2236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D.murphy@abercornschool.com</a:t>
                      </a:r>
                      <a:endParaRPr lang="en-GB" sz="1400" dirty="0"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Seesaw for Learning Journals</a:t>
                      </a:r>
                      <a:endParaRPr lang="en-GB" sz="1400" dirty="0">
                        <a:effectLst/>
                        <a:highlight>
                          <a:srgbClr val="FFFF00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highlight>
                            <a:srgbClr val="FFFF00"/>
                          </a:highlight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highlight>
                            <a:srgbClr val="FFFF00"/>
                          </a:highlight>
                          <a:latin typeface="+mn-lt"/>
                        </a:rPr>
                        <a:t>NO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33031579"/>
                  </a:ext>
                </a:extLst>
              </a:tr>
              <a:tr h="2749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fr-FR" sz="1400" dirty="0">
                          <a:latin typeface="+mn-lt"/>
                        </a:rPr>
                        <a:t>Michelle Ainley </a:t>
                      </a:r>
                      <a:r>
                        <a:rPr lang="fr-FR" sz="1400" dirty="0" err="1">
                          <a:latin typeface="+mn-lt"/>
                        </a:rPr>
                        <a:t>Mainley@naimajps.co.uk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680"/>
                        </a:lnSpc>
                      </a:pPr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Turing Tumble/resources I have found useful recently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N/A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28768948"/>
                  </a:ext>
                </a:extLst>
              </a:tr>
              <a:tr h="28242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highlight>
                            <a:srgbClr val="FFFF00"/>
                          </a:highlight>
                          <a:latin typeface="+mn-l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Colin Hamilton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Lessons learned from flipped learning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49809324"/>
                  </a:ext>
                </a:extLst>
              </a:tr>
              <a:tr h="22367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680"/>
                        </a:lnSpc>
                      </a:pPr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Biruk Bayeh  Biruk.bayeh@rokeby.newham.sch.uk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680"/>
                        </a:lnSpc>
                      </a:pPr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Assessment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N/A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??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9683993"/>
                  </a:ext>
                </a:extLst>
              </a:tr>
              <a:tr h="318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highlight>
                            <a:srgbClr val="FFFF00"/>
                          </a:highlight>
                          <a:latin typeface="+mn-l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Mark Campbell markcampbell@ada.ac.uk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Primary CS Masterclasses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10337394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fi-FI" sz="1400" dirty="0">
                          <a:latin typeface="+mn-lt"/>
                        </a:rPr>
                        <a:t>JI HYUN KIM , klovejenny97@gmail.com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Computing school in Korea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N/A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+mn-lt"/>
                        </a:rPr>
                        <a:t>??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65718319"/>
                  </a:ext>
                </a:extLst>
              </a:tr>
              <a:tr h="2263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highlight>
                            <a:srgbClr val="FFFF00"/>
                          </a:highlight>
                          <a:latin typeface="+mn-l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Mike Bain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Agile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89174335"/>
                  </a:ext>
                </a:extLst>
              </a:tr>
              <a:tr h="2440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highlight>
                            <a:srgbClr val="FFFF00"/>
                          </a:highlight>
                          <a:latin typeface="+mn-l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Michel Wermelinger michel.wermelinger@open.ac.uk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From problems to programs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63440169"/>
                  </a:ext>
                </a:extLst>
              </a:tr>
              <a:tr h="2504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highlight>
                            <a:srgbClr val="FFFF00"/>
                          </a:highlight>
                          <a:latin typeface="+mn-l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Nic Hughes - duckstar@gmail.com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Machine Learning for Kids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68564859"/>
                  </a:ext>
                </a:extLst>
              </a:tr>
              <a:tr h="28397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highlight>
                            <a:srgbClr val="FFFF00"/>
                          </a:highlight>
                          <a:latin typeface="+mn-l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Camaran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AR VR CO spaces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59955816"/>
                  </a:ext>
                </a:extLst>
              </a:tr>
              <a:tr h="2839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highlight>
                            <a:srgbClr val="FFFF00"/>
                          </a:highlight>
                          <a:latin typeface="+mn-l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Richard Millwood richardmillwood@mac.com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Programming Oracy, or how do we speak a computer program? 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95649479"/>
                  </a:ext>
                </a:extLst>
              </a:tr>
              <a:tr h="2236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highlight>
                            <a:srgbClr val="FFFF00"/>
                          </a:highlight>
                          <a:latin typeface="+mn-l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Mike Skells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Working in Schools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21285966"/>
                  </a:ext>
                </a:extLst>
              </a:tr>
              <a:tr h="767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highlight>
                            <a:srgbClr val="FFFF00"/>
                          </a:highlight>
                          <a:latin typeface="+mn-lt"/>
                        </a:rPr>
                        <a:t>Miles Berry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Regional training at Roehampton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highlight>
                            <a:srgbClr val="FFFF00"/>
                          </a:highlight>
                          <a:latin typeface="+mn-lt"/>
                        </a:rPr>
                        <a:t>NO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0206280"/>
                  </a:ext>
                </a:extLst>
              </a:tr>
              <a:tr h="2134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highlight>
                            <a:srgbClr val="FFFF00"/>
                          </a:highlight>
                          <a:latin typeface="+mn-l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Wendy MacLeod   wendy.macleod@bcs.uk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CAS NEWS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+mn-lt"/>
                        </a:rPr>
                        <a:t>Yes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411788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4741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0C95F69-8771-4177-A90D-4C9F82AE26D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03640795"/>
              </p:ext>
            </p:extLst>
          </p:nvPr>
        </p:nvGraphicFramePr>
        <p:xfrm>
          <a:off x="2242457" y="874207"/>
          <a:ext cx="7707086" cy="5650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467">
                  <a:extLst>
                    <a:ext uri="{9D8B030D-6E8A-4147-A177-3AD203B41FA5}">
                      <a16:colId xmlns:a16="http://schemas.microsoft.com/office/drawing/2014/main" val="2694473999"/>
                    </a:ext>
                  </a:extLst>
                </a:gridCol>
                <a:gridCol w="2597037">
                  <a:extLst>
                    <a:ext uri="{9D8B030D-6E8A-4147-A177-3AD203B41FA5}">
                      <a16:colId xmlns:a16="http://schemas.microsoft.com/office/drawing/2014/main" val="3236346700"/>
                    </a:ext>
                  </a:extLst>
                </a:gridCol>
                <a:gridCol w="4014527">
                  <a:extLst>
                    <a:ext uri="{9D8B030D-6E8A-4147-A177-3AD203B41FA5}">
                      <a16:colId xmlns:a16="http://schemas.microsoft.com/office/drawing/2014/main" val="2250458647"/>
                    </a:ext>
                  </a:extLst>
                </a:gridCol>
                <a:gridCol w="519055">
                  <a:extLst>
                    <a:ext uri="{9D8B030D-6E8A-4147-A177-3AD203B41FA5}">
                      <a16:colId xmlns:a16="http://schemas.microsoft.com/office/drawing/2014/main" val="1367693987"/>
                    </a:ext>
                  </a:extLst>
                </a:gridCol>
              </a:tblGrid>
              <a:tr h="29901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Who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What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Mins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94827968"/>
                  </a:ext>
                </a:extLst>
              </a:tr>
              <a:tr h="3315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Jane Waite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@QMUL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52089500"/>
                  </a:ext>
                </a:extLst>
              </a:tr>
              <a:tr h="3315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William Lau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Stories, language and memory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47873495"/>
                  </a:ext>
                </a:extLst>
              </a:tr>
              <a:tr h="3378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680"/>
                        </a:lnSpc>
                      </a:pPr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Mathew Wimpenny-Smith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680"/>
                        </a:lnSpc>
                      </a:pPr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Primary computing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17669874"/>
                  </a:ext>
                </a:extLst>
              </a:tr>
              <a:tr h="232565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Tina Gotschi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 about the BTEC Computing qualification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41287226"/>
                  </a:ext>
                </a:extLst>
              </a:tr>
              <a:tr h="2712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680"/>
                        </a:lnSpc>
                      </a:pPr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Yvonne Walker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680"/>
                        </a:lnSpc>
                      </a:pPr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Assessment of computing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33308363"/>
                  </a:ext>
                </a:extLst>
              </a:tr>
              <a:tr h="2325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Darren Murphey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Seesaw for Learning Journals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33031579"/>
                  </a:ext>
                </a:extLst>
              </a:tr>
              <a:tr h="2858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fr-FR" sz="1400" dirty="0">
                          <a:latin typeface="+mn-lt"/>
                        </a:rPr>
                        <a:t>Michelle Ainley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680"/>
                        </a:lnSpc>
                      </a:pPr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Turing Tumble/resources I have found useful recently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28768948"/>
                  </a:ext>
                </a:extLst>
              </a:tr>
              <a:tr h="293648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+mn-l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Colin Hamilton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Lessons learned from flipped learning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49809324"/>
                  </a:ext>
                </a:extLst>
              </a:tr>
              <a:tr h="23256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680"/>
                        </a:lnSpc>
                      </a:pPr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Biruk Bayeh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680"/>
                        </a:lnSpc>
                      </a:pPr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Assessment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9683993"/>
                  </a:ext>
                </a:extLst>
              </a:tr>
              <a:tr h="3315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Mark Campbell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Primary CS Masterclasses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10337394"/>
                  </a:ext>
                </a:extLst>
              </a:tr>
              <a:tr h="2526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fi-FI" sz="1400" dirty="0">
                          <a:latin typeface="+mn-lt"/>
                        </a:rPr>
                        <a:t>JI HYUN KIM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Computing school in Korea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65718319"/>
                  </a:ext>
                </a:extLst>
              </a:tr>
              <a:tr h="2325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Matt Bain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Agile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89174335"/>
                  </a:ext>
                </a:extLst>
              </a:tr>
              <a:tr h="2537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Michel Wermelinger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From problems to programs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63440169"/>
                  </a:ext>
                </a:extLst>
              </a:tr>
              <a:tr h="26039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Nic Hughes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Machine Learning for Kids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52271976"/>
                  </a:ext>
                </a:extLst>
              </a:tr>
              <a:tr h="26039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Camaran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AR and VR co spaces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49656487"/>
                  </a:ext>
                </a:extLst>
              </a:tr>
              <a:tr h="260397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+mn-l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Richard Millwood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Programming Oracy, or how do we speak a computer program? 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95649479"/>
                  </a:ext>
                </a:extLst>
              </a:tr>
              <a:tr h="3315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Mike Skells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Working in Schools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96052668"/>
                  </a:ext>
                </a:extLst>
              </a:tr>
              <a:tr h="2325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Miles Berry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Regional training at Roehampton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21285966"/>
                  </a:ext>
                </a:extLst>
              </a:tr>
              <a:tr h="2218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Wendy MacLeod  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CAS NEWS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en-GB" sz="1400" dirty="0"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0206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0654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F2EB2-067B-40A3-B686-EE00ADDFE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1084262"/>
            <a:ext cx="11715750" cy="89535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dk1"/>
                </a:solidFill>
              </a:rPr>
              <a:t>Jane Waite (QMUL)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33C475-64E7-4202-B684-22D88CC02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B291C7-21FF-4586-83E3-536355B8F6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@QMUL what is happening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0125534-F70E-400A-A284-2DBB91DDF7BC}"/>
              </a:ext>
            </a:extLst>
          </p:cNvPr>
          <p:cNvSpPr/>
          <p:nvPr/>
        </p:nvSpPr>
        <p:spPr>
          <a:xfrm>
            <a:off x="9936773" y="3790156"/>
            <a:ext cx="2110154" cy="1779291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1 min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1ED34C-3EA8-406E-A340-6A8A0CA88EF4}"/>
              </a:ext>
            </a:extLst>
          </p:cNvPr>
          <p:cNvSpPr txBox="1"/>
          <p:nvPr/>
        </p:nvSpPr>
        <p:spPr>
          <a:xfrm>
            <a:off x="5594289" y="63808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558318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7C22B-C229-4FA0-A8A5-E167C7FAF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1084262"/>
            <a:ext cx="10515600" cy="895350"/>
          </a:xfrm>
        </p:spPr>
        <p:txBody>
          <a:bodyPr>
            <a:normAutofit/>
          </a:bodyPr>
          <a:lstStyle/>
          <a:p>
            <a:r>
              <a:rPr lang="en-GB" dirty="0"/>
              <a:t>@QMUL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CC2C4B4-11DA-4F0C-8CFD-22C81B0C92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17" y="2171404"/>
            <a:ext cx="3536858" cy="1797017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6DE3306A-BED2-41BE-AA65-88743A8A87F9}"/>
              </a:ext>
            </a:extLst>
          </p:cNvPr>
          <p:cNvGrpSpPr/>
          <p:nvPr/>
        </p:nvGrpSpPr>
        <p:grpSpPr>
          <a:xfrm>
            <a:off x="607817" y="4160213"/>
            <a:ext cx="3634346" cy="1296042"/>
            <a:chOff x="8732313" y="2928689"/>
            <a:chExt cx="2815842" cy="113071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4D96784-98BA-4CED-AF37-AFAC12940BE9}"/>
                </a:ext>
              </a:extLst>
            </p:cNvPr>
            <p:cNvSpPr/>
            <p:nvPr/>
          </p:nvSpPr>
          <p:spPr>
            <a:xfrm>
              <a:off x="8732313" y="2928689"/>
              <a:ext cx="2815842" cy="1130710"/>
            </a:xfrm>
            <a:prstGeom prst="rect">
              <a:avLst/>
            </a:prstGeom>
            <a:no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026" name="Picture 2" descr="NSEAD logo">
              <a:extLst>
                <a:ext uri="{FF2B5EF4-FFF2-40B4-BE49-F238E27FC236}">
                  <a16:creationId xmlns:a16="http://schemas.microsoft.com/office/drawing/2014/main" id="{836E60E1-2683-4BDA-B283-B5026E1E2B62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65984" y="3038189"/>
              <a:ext cx="960829" cy="924342"/>
            </a:xfrm>
            <a:prstGeom prst="rect">
              <a:avLst/>
            </a:prstGeom>
            <a:noFill/>
            <a:ln>
              <a:solidFill>
                <a:schemeClr val="bg2">
                  <a:lumMod val="9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6CBCF0C-D8DF-416E-922A-56F144EB1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4888" y="3140929"/>
              <a:ext cx="1311480" cy="650847"/>
            </a:xfrm>
            <a:prstGeom prst="rect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5DD9C93F-083D-43FC-935B-7204E53C1745}"/>
              </a:ext>
            </a:extLst>
          </p:cNvPr>
          <p:cNvSpPr txBox="1"/>
          <p:nvPr/>
        </p:nvSpPr>
        <p:spPr>
          <a:xfrm>
            <a:off x="4436504" y="2171404"/>
            <a:ext cx="7755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Games design and development with Construct 3 for iMedia </a:t>
            </a:r>
          </a:p>
          <a:p>
            <a:r>
              <a:rPr lang="en-GB" sz="3200" dirty="0"/>
              <a:t>2</a:t>
            </a:r>
            <a:r>
              <a:rPr lang="en-GB" sz="3200" baseline="30000" dirty="0"/>
              <a:t>nd</a:t>
            </a:r>
            <a:r>
              <a:rPr lang="en-GB" sz="3200" dirty="0"/>
              <a:t> &amp; 3</a:t>
            </a:r>
            <a:r>
              <a:rPr lang="en-GB" sz="3200" baseline="30000" dirty="0"/>
              <a:t>rd</a:t>
            </a:r>
            <a:r>
              <a:rPr lang="en-GB" sz="3200" dirty="0"/>
              <a:t> October or  2</a:t>
            </a:r>
            <a:r>
              <a:rPr lang="en-GB" sz="3200" baseline="30000" dirty="0"/>
              <a:t>nd</a:t>
            </a:r>
            <a:r>
              <a:rPr lang="en-GB" sz="3200" dirty="0"/>
              <a:t> &amp; 4</a:t>
            </a:r>
            <a:r>
              <a:rPr lang="en-GB" sz="3200" baseline="30000" dirty="0"/>
              <a:t>th</a:t>
            </a:r>
            <a:r>
              <a:rPr lang="en-GB" sz="3200" dirty="0"/>
              <a:t> October 2019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2494847-FCBE-4224-A3DB-9ACA5742DA1C}"/>
              </a:ext>
            </a:extLst>
          </p:cNvPr>
          <p:cNvSpPr txBox="1"/>
          <p:nvPr/>
        </p:nvSpPr>
        <p:spPr>
          <a:xfrm>
            <a:off x="4610073" y="4103330"/>
            <a:ext cx="464383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Digital Art with Processing </a:t>
            </a:r>
          </a:p>
          <a:p>
            <a:r>
              <a:rPr lang="en-GB" sz="3200" dirty="0"/>
              <a:t>1</a:t>
            </a:r>
            <a:r>
              <a:rPr lang="en-GB" sz="3200" baseline="30000" dirty="0"/>
              <a:t>st</a:t>
            </a:r>
            <a:r>
              <a:rPr lang="en-GB" sz="3200" dirty="0"/>
              <a:t> November 2019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ED8D8DCA-685B-4547-AA41-C06327B0EC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675" y="415458"/>
            <a:ext cx="4513859" cy="126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440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7A1EB-005E-4436-96FF-EB2968A58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William Lau (Greenwich Free School)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84514F-82C2-40BE-B0BB-778586D3C77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>
                <a:solidFill>
                  <a:schemeClr val="dk1"/>
                </a:solidFill>
              </a:rPr>
              <a:t>Stories, language and memory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1390F7F-FED2-4404-A7AC-9B422AA1A8E3}"/>
              </a:ext>
            </a:extLst>
          </p:cNvPr>
          <p:cNvSpPr/>
          <p:nvPr/>
        </p:nvSpPr>
        <p:spPr>
          <a:xfrm>
            <a:off x="9605596" y="1199504"/>
            <a:ext cx="2110154" cy="17792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3 min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8E5C0A-8213-475A-B89F-F945EFCD446D}"/>
              </a:ext>
            </a:extLst>
          </p:cNvPr>
          <p:cNvSpPr txBox="1"/>
          <p:nvPr/>
        </p:nvSpPr>
        <p:spPr>
          <a:xfrm>
            <a:off x="5594289" y="63808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067556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rocessor, Mike, Technology, Microprocessor, Laptop, P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998" y="215900"/>
            <a:ext cx="9321801" cy="621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7143" y="0"/>
            <a:ext cx="5372857" cy="69205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799" y="215900"/>
            <a:ext cx="9311000" cy="5410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889000"/>
            <a:ext cx="1219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bg1"/>
                </a:solidFill>
                <a:latin typeface="OCR A Std" panose="020F0609000104060307" pitchFamily="49" charset="0"/>
              </a:rPr>
              <a:t>Binary</a:t>
            </a:r>
          </a:p>
          <a:p>
            <a:pPr algn="ctr"/>
            <a:r>
              <a:rPr lang="en-GB" sz="6000" dirty="0">
                <a:solidFill>
                  <a:schemeClr val="bg1"/>
                </a:solidFill>
                <a:latin typeface="OCR A Std" panose="020F0609000104060307" pitchFamily="49" charset="0"/>
              </a:rPr>
              <a:t>Iteration </a:t>
            </a:r>
          </a:p>
          <a:p>
            <a:pPr algn="ctr"/>
            <a:r>
              <a:rPr lang="en-GB" sz="6000" dirty="0">
                <a:solidFill>
                  <a:schemeClr val="bg1"/>
                </a:solidFill>
                <a:latin typeface="OCR A Std" panose="020F0609000104060307" pitchFamily="49" charset="0"/>
              </a:rPr>
              <a:t>Computer </a:t>
            </a:r>
          </a:p>
          <a:p>
            <a:pPr algn="ctr"/>
            <a:r>
              <a:rPr lang="en-GB" sz="6000" dirty="0">
                <a:solidFill>
                  <a:schemeClr val="bg1"/>
                </a:solidFill>
                <a:latin typeface="OCR A Std" panose="020F0609000104060307" pitchFamily="49" charset="0"/>
              </a:rPr>
              <a:t>Bus</a:t>
            </a:r>
          </a:p>
          <a:p>
            <a:pPr algn="ctr"/>
            <a:r>
              <a:rPr lang="en-GB" sz="6000" dirty="0">
                <a:solidFill>
                  <a:schemeClr val="bg1"/>
                </a:solidFill>
                <a:latin typeface="OCR A Std" panose="020F0609000104060307" pitchFamily="49" charset="0"/>
              </a:rPr>
              <a:t>Polymorphism</a:t>
            </a:r>
          </a:p>
          <a:p>
            <a:pPr algn="ctr"/>
            <a:endParaRPr lang="en-GB" sz="6000" dirty="0">
              <a:solidFill>
                <a:schemeClr val="bg1"/>
              </a:solidFill>
              <a:latin typeface="OCR A Std" panose="020F0609000104060307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4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F2EB2-067B-40A3-B686-EE00ADDFE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1084262"/>
            <a:ext cx="11715750" cy="89535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dk1"/>
                </a:solidFill>
              </a:rPr>
              <a:t>Mathew Wimpenny-Smith (Headington Pre School)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33C475-64E7-4202-B684-22D88CC02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B291C7-21FF-4586-83E3-536355B8F6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Primary Computing</a:t>
            </a:r>
            <a:endParaRPr lang="en-GB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0125534-F70E-400A-A284-2DBB91DDF7BC}"/>
              </a:ext>
            </a:extLst>
          </p:cNvPr>
          <p:cNvSpPr/>
          <p:nvPr/>
        </p:nvSpPr>
        <p:spPr>
          <a:xfrm>
            <a:off x="9936773" y="3790156"/>
            <a:ext cx="2110154" cy="1779291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1 min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1ED34C-3EA8-406E-A340-6A8A0CA88EF4}"/>
              </a:ext>
            </a:extLst>
          </p:cNvPr>
          <p:cNvSpPr txBox="1"/>
          <p:nvPr/>
        </p:nvSpPr>
        <p:spPr>
          <a:xfrm>
            <a:off x="5594289" y="63808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32865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7A1EB-005E-4436-96FF-EB2968A58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Tina Götschi (Ada College)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C45B0E-2017-4D09-A141-B450E6965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84514F-82C2-40BE-B0BB-778586D3C7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6250" y="1979613"/>
            <a:ext cx="8195477" cy="3402012"/>
          </a:xfrm>
        </p:spPr>
        <p:txBody>
          <a:bodyPr/>
          <a:lstStyle/>
          <a:p>
            <a:r>
              <a:rPr lang="en-GB" dirty="0"/>
              <a:t>All about the BTEC Qualification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1390F7F-FED2-4404-A7AC-9B422AA1A8E3}"/>
              </a:ext>
            </a:extLst>
          </p:cNvPr>
          <p:cNvSpPr/>
          <p:nvPr/>
        </p:nvSpPr>
        <p:spPr>
          <a:xfrm>
            <a:off x="9605596" y="1199504"/>
            <a:ext cx="2110154" cy="17792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3 min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D39F4C-EA60-4A01-B4A4-FB7B3BE4AD92}"/>
              </a:ext>
            </a:extLst>
          </p:cNvPr>
          <p:cNvSpPr txBox="1"/>
          <p:nvPr/>
        </p:nvSpPr>
        <p:spPr>
          <a:xfrm>
            <a:off x="5594289" y="63808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156756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9A9B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ctrTitle" idx="4294967295"/>
          </p:nvPr>
        </p:nvSpPr>
        <p:spPr>
          <a:xfrm>
            <a:off x="0" y="766763"/>
            <a:ext cx="11360150" cy="532447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br>
              <a:rPr lang="en-US" dirty="0">
                <a:ea typeface="Rubik Light"/>
              </a:rPr>
            </a:br>
            <a:r>
              <a:rPr lang="en-US" dirty="0">
                <a:ea typeface="Rubik Light"/>
              </a:rPr>
              <a:t>Computer Science</a:t>
            </a:r>
            <a:br>
              <a:rPr lang="en-US" dirty="0">
                <a:ea typeface="Rubik Light"/>
              </a:rPr>
            </a:br>
            <a:r>
              <a:rPr lang="en-US" dirty="0">
                <a:ea typeface="Rubik Light"/>
              </a:rPr>
              <a:t>BTEC @Ada</a:t>
            </a:r>
            <a:endParaRPr dirty="0">
              <a:latin typeface="Rubik Light"/>
              <a:ea typeface="Rubik Light"/>
              <a:cs typeface="Rubik Light"/>
              <a:sym typeface="Rubik Light"/>
            </a:endParaRPr>
          </a:p>
          <a:p>
            <a:br>
              <a:rPr lang="en-US" sz="4800" dirty="0">
                <a:latin typeface="Roboto Mono"/>
                <a:ea typeface="Roboto Mono"/>
                <a:cs typeface="Roboto Mono"/>
                <a:sym typeface="Roboto Mono"/>
              </a:rPr>
            </a:br>
            <a:endParaRPr sz="4800" dirty="0"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026" name="Picture 2" descr="Ada. National College for Digital Skil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0595" cy="2190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pearson bte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819" y="0"/>
            <a:ext cx="5819181" cy="367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2DEDFA-1D33-4B56-8B16-329B01B69C9B}"/>
              </a:ext>
            </a:extLst>
          </p:cNvPr>
          <p:cNvSpPr txBox="1"/>
          <p:nvPr/>
        </p:nvSpPr>
        <p:spPr>
          <a:xfrm>
            <a:off x="5594289" y="63808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B8E7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h4.googleusercontent.com/NluSlxr_eh9VPPyS3x1-6mKRYpriNmAdMn1Eh1-hYt7cZXauJo-Ya-FBdWSE0qDpIG7a4HnGXZoaYy26aUbHDEtGVglR4FuQEZ17GhWT5kG-TvVp-SCa5ZnAJAyVV9WfVdp_jMZ1n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30" y="417859"/>
            <a:ext cx="11581132" cy="563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B8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lh6.googleusercontent.com/zjOt6h8e0YsRdJ1zT4PE_OnyXTL1BduXDmKoGHJfP_85j8pm_VPRvKB1fyktp5AoSyTVF8zZaGyci439wF6h3Y6rSjkNHnDE8vXDj6jsjLufkuuPFchCQuHlGD9hnYoeqX3XZHWQiF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453" y="681500"/>
            <a:ext cx="12304748" cy="5379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21264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B8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7584" t="40368" r="6399" b="21139"/>
          <a:stretch/>
        </p:blipFill>
        <p:spPr>
          <a:xfrm>
            <a:off x="227306" y="280483"/>
            <a:ext cx="11897847" cy="33889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4021" t="35439" r="5051" b="35613"/>
          <a:stretch/>
        </p:blipFill>
        <p:spPr>
          <a:xfrm>
            <a:off x="215473" y="4123472"/>
            <a:ext cx="11921512" cy="239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773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F2EB2-067B-40A3-B686-EE00ADDFE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1084262"/>
            <a:ext cx="11715750" cy="89535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dk1"/>
                </a:solidFill>
              </a:rPr>
              <a:t>Yvonne Walker (BCS)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33C475-64E7-4202-B684-22D88CC02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B291C7-21FF-4586-83E3-536355B8F6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Assessment of computing</a:t>
            </a:r>
            <a:endParaRPr lang="en-GB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0125534-F70E-400A-A284-2DBB91DDF7BC}"/>
              </a:ext>
            </a:extLst>
          </p:cNvPr>
          <p:cNvSpPr/>
          <p:nvPr/>
        </p:nvSpPr>
        <p:spPr>
          <a:xfrm>
            <a:off x="9936773" y="3790156"/>
            <a:ext cx="2110154" cy="1779291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1 min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8D9E94-D66A-4F46-9827-880FAA5999E8}"/>
              </a:ext>
            </a:extLst>
          </p:cNvPr>
          <p:cNvSpPr txBox="1"/>
          <p:nvPr/>
        </p:nvSpPr>
        <p:spPr>
          <a:xfrm>
            <a:off x="5594289" y="63808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572095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61CF2D-F110-40E0-A324-D3DD78440163}"/>
              </a:ext>
            </a:extLst>
          </p:cNvPr>
          <p:cNvSpPr/>
          <p:nvPr/>
        </p:nvSpPr>
        <p:spPr>
          <a:xfrm>
            <a:off x="680483" y="394533"/>
            <a:ext cx="105474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/>
              <a:t>QuickStart Computing: A guide to transition across the Key Stages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79EE9E-746D-421C-BEFB-D44FB1EBDFE1}"/>
              </a:ext>
            </a:extLst>
          </p:cNvPr>
          <p:cNvSpPr/>
          <p:nvPr/>
        </p:nvSpPr>
        <p:spPr>
          <a:xfrm>
            <a:off x="680483" y="948690"/>
            <a:ext cx="1127051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 QuickStart style handbook on transition issues from early years through to post-16/university.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The needs of: early years; infants; junior; primary, secondary; key stage 4; post-16; universities.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Aims to enable/enhance better data sharing and understanding of the issues.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Guidance on approaches to curriculum, progression (pathways), assessment, recording, reporting  and social development.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Examples of assessment, recording and reporting (to parents, colleagues, learners, the transition partner)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Strategies to support inclusion around:</a:t>
            </a:r>
            <a:endParaRPr lang="en-GB" sz="2800" dirty="0"/>
          </a:p>
          <a:p>
            <a:pPr marL="1200150" lvl="2" indent="-285750" fontAlgn="base">
              <a:buFont typeface="Courier New" panose="02070309020205020404" pitchFamily="49" charset="0"/>
              <a:buChar char="o"/>
            </a:pPr>
            <a:r>
              <a:rPr lang="en-GB" sz="2400" dirty="0"/>
              <a:t>Gender</a:t>
            </a:r>
            <a:endParaRPr lang="en-GB" sz="2800" dirty="0"/>
          </a:p>
          <a:p>
            <a:pPr marL="1200150" lvl="2" indent="-285750" fontAlgn="base">
              <a:buFont typeface="Courier New" panose="02070309020205020404" pitchFamily="49" charset="0"/>
              <a:buChar char="o"/>
            </a:pPr>
            <a:r>
              <a:rPr lang="en-GB" sz="2400" dirty="0"/>
              <a:t>SEND</a:t>
            </a:r>
            <a:endParaRPr lang="en-GB" sz="2800" dirty="0"/>
          </a:p>
          <a:p>
            <a:pPr marL="1200150" lvl="2" indent="-285750" fontAlgn="base">
              <a:buFont typeface="Courier New" panose="02070309020205020404" pitchFamily="49" charset="0"/>
              <a:buChar char="o"/>
            </a:pPr>
            <a:r>
              <a:rPr lang="en-GB" sz="2400" dirty="0"/>
              <a:t>Ethnicity</a:t>
            </a:r>
            <a:endParaRPr lang="en-GB" sz="2800" dirty="0"/>
          </a:p>
          <a:p>
            <a:pPr marL="1200150" lvl="2" indent="-285750" fontAlgn="base">
              <a:buFont typeface="Courier New" panose="02070309020205020404" pitchFamily="49" charset="0"/>
              <a:buChar char="o"/>
            </a:pPr>
            <a:r>
              <a:rPr lang="en-GB" sz="2400" dirty="0"/>
              <a:t>Deprivation</a:t>
            </a:r>
            <a:endParaRPr lang="en-GB" sz="2800" dirty="0"/>
          </a:p>
          <a:p>
            <a:pPr marL="1200150" lvl="2" indent="-285750" fontAlgn="base">
              <a:buFont typeface="Courier New" panose="02070309020205020404" pitchFamily="49" charset="0"/>
              <a:buChar char="o"/>
            </a:pPr>
            <a:r>
              <a:rPr lang="en-GB" sz="2400" dirty="0"/>
              <a:t>Engagement with parents</a:t>
            </a: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9255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7A1EB-005E-4436-96FF-EB2968A58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Darren Murphey (Abercorn School)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C45B0E-2017-4D09-A141-B450E6965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84514F-82C2-40BE-B0BB-778586D3C7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6250" y="1979613"/>
            <a:ext cx="8195477" cy="3402012"/>
          </a:xfrm>
        </p:spPr>
        <p:txBody>
          <a:bodyPr/>
          <a:lstStyle/>
          <a:p>
            <a:r>
              <a:rPr lang="en-GB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Seesaw for Learning Journals</a:t>
            </a:r>
            <a:endParaRPr lang="en-GB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1390F7F-FED2-4404-A7AC-9B422AA1A8E3}"/>
              </a:ext>
            </a:extLst>
          </p:cNvPr>
          <p:cNvSpPr/>
          <p:nvPr/>
        </p:nvSpPr>
        <p:spPr>
          <a:xfrm>
            <a:off x="9605596" y="1199504"/>
            <a:ext cx="2110154" cy="17792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3 min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A878DD-0928-4D85-84C4-EE85704C2A80}"/>
              </a:ext>
            </a:extLst>
          </p:cNvPr>
          <p:cNvSpPr txBox="1"/>
          <p:nvPr/>
        </p:nvSpPr>
        <p:spPr>
          <a:xfrm>
            <a:off x="5594289" y="63808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1764819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8668" y="281000"/>
            <a:ext cx="7118233" cy="62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6"/>
          <p:cNvPicPr preferRelativeResize="0"/>
          <p:nvPr/>
        </p:nvPicPr>
        <p:blipFill rotWithShape="1">
          <a:blip r:embed="rId3">
            <a:alphaModFix/>
          </a:blip>
          <a:srcRect r="20634"/>
          <a:stretch/>
        </p:blipFill>
        <p:spPr>
          <a:xfrm>
            <a:off x="322567" y="-8"/>
            <a:ext cx="11360800" cy="662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2868" y="50400"/>
            <a:ext cx="8740833" cy="67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1101" y="106433"/>
            <a:ext cx="9695223" cy="64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9"/>
          <p:cNvPicPr preferRelativeResize="0"/>
          <p:nvPr/>
        </p:nvPicPr>
        <p:blipFill rotWithShape="1">
          <a:blip r:embed="rId3">
            <a:alphaModFix/>
          </a:blip>
          <a:srcRect r="20634"/>
          <a:stretch/>
        </p:blipFill>
        <p:spPr>
          <a:xfrm>
            <a:off x="322567" y="-8"/>
            <a:ext cx="11360800" cy="662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7800" y="0"/>
            <a:ext cx="8761933" cy="65378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 idx="4294967295"/>
          </p:nvPr>
        </p:nvSpPr>
        <p:spPr>
          <a:xfrm>
            <a:off x="0" y="593725"/>
            <a:ext cx="11360150" cy="76358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GB"/>
              <a:t>Sources </a:t>
            </a:r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4294967295"/>
          </p:nvPr>
        </p:nvSpPr>
        <p:spPr>
          <a:xfrm>
            <a:off x="0" y="1536700"/>
            <a:ext cx="11360150" cy="455453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n-GB" sz="1467" u="sng">
                <a:solidFill>
                  <a:schemeClr val="hlink"/>
                </a:solidFill>
                <a:hlinkClick r:id="rId3"/>
              </a:rPr>
              <a:t>https://www.slideshare.net/juliancoultas/seesaw-v-showbie</a:t>
            </a:r>
            <a:endParaRPr/>
          </a:p>
          <a:p>
            <a:pPr marL="0" indent="0">
              <a:spcBef>
                <a:spcPts val="2133"/>
              </a:spcBef>
              <a:buNone/>
            </a:pPr>
            <a:endParaRPr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2667" y="332200"/>
            <a:ext cx="8602132" cy="64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F2EB2-067B-40A3-B686-EE00ADDFE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Michele Ainley (Naima Prep School)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33C475-64E7-4202-B684-22D88CC02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B291C7-21FF-4586-83E3-536355B8F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6544" y="1979612"/>
            <a:ext cx="7314438" cy="1369451"/>
          </a:xfrm>
        </p:spPr>
        <p:txBody>
          <a:bodyPr/>
          <a:lstStyle/>
          <a:p>
            <a:pPr fontAlgn="b">
              <a:lnSpc>
                <a:spcPct val="100000"/>
              </a:lnSpc>
            </a:pPr>
            <a:r>
              <a:rPr lang="en-GB" dirty="0">
                <a:solidFill>
                  <a:srgbClr val="000000"/>
                </a:solidFill>
              </a:rPr>
              <a:t>Turing Tumble/resources I have found useful recently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0125534-F70E-400A-A284-2DBB91DDF7BC}"/>
              </a:ext>
            </a:extLst>
          </p:cNvPr>
          <p:cNvSpPr/>
          <p:nvPr/>
        </p:nvSpPr>
        <p:spPr>
          <a:xfrm>
            <a:off x="9936773" y="3771254"/>
            <a:ext cx="2110154" cy="1779291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1 min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13D180-A241-427B-BDC1-7DB5FFEB7196}"/>
              </a:ext>
            </a:extLst>
          </p:cNvPr>
          <p:cNvSpPr txBox="1"/>
          <p:nvPr/>
        </p:nvSpPr>
        <p:spPr>
          <a:xfrm>
            <a:off x="5594289" y="63808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2251300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7A1EB-005E-4436-96FF-EB2968A58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Colin Hamilton (William Ellis School, Camden)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C45B0E-2017-4D09-A141-B450E6965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84514F-82C2-40BE-B0BB-778586D3C7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6249" y="1979612"/>
            <a:ext cx="11396663" cy="3182938"/>
          </a:xfrm>
        </p:spPr>
        <p:txBody>
          <a:bodyPr/>
          <a:lstStyle/>
          <a:p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Lessons Learned from Flipping the Classroom </a:t>
            </a:r>
            <a:endParaRPr lang="en-GB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1390F7F-FED2-4404-A7AC-9B422AA1A8E3}"/>
              </a:ext>
            </a:extLst>
          </p:cNvPr>
          <p:cNvSpPr/>
          <p:nvPr/>
        </p:nvSpPr>
        <p:spPr>
          <a:xfrm>
            <a:off x="9936773" y="3714104"/>
            <a:ext cx="2110154" cy="17792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3 min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9804EF-26BF-4FC8-A62E-5EF0DE041CDD}"/>
              </a:ext>
            </a:extLst>
          </p:cNvPr>
          <p:cNvSpPr txBox="1"/>
          <p:nvPr/>
        </p:nvSpPr>
        <p:spPr>
          <a:xfrm>
            <a:off x="5594289" y="63808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2895610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77825"/>
            <a:ext cx="11264900" cy="688975"/>
          </a:xfrm>
        </p:spPr>
        <p:txBody>
          <a:bodyPr>
            <a:noAutofit/>
          </a:bodyPr>
          <a:lstStyle/>
          <a:p>
            <a:r>
              <a:rPr lang="en-GB" sz="4800" dirty="0">
                <a:solidFill>
                  <a:schemeClr val="accent1">
                    <a:lumMod val="50000"/>
                  </a:schemeClr>
                </a:solidFill>
              </a:rPr>
              <a:t>Lessons Learned from Flipping the Classroom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7429500" cy="5283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>
                <a:solidFill>
                  <a:srgbClr val="00B050"/>
                </a:solidFill>
              </a:rPr>
              <a:t>Evidence of watching video is required</a:t>
            </a:r>
          </a:p>
          <a:p>
            <a:pPr marL="0" indent="0">
              <a:buNone/>
            </a:pPr>
            <a:r>
              <a:rPr lang="en-GB" sz="3600" dirty="0">
                <a:solidFill>
                  <a:srgbClr val="7030A0"/>
                </a:solidFill>
              </a:rPr>
              <a:t>Note taking needs to be structured</a:t>
            </a:r>
          </a:p>
          <a:p>
            <a:pPr marL="0" indent="0">
              <a:buNone/>
            </a:pPr>
            <a:r>
              <a:rPr lang="en-GB" sz="3600" dirty="0">
                <a:solidFill>
                  <a:srgbClr val="C00000"/>
                </a:solidFill>
              </a:rPr>
              <a:t>Teach them to take the notes</a:t>
            </a:r>
          </a:p>
          <a:p>
            <a:pPr marL="0" indent="0">
              <a:buNone/>
            </a:pPr>
            <a:r>
              <a:rPr lang="en-GB" sz="3600" dirty="0">
                <a:solidFill>
                  <a:schemeClr val="accent1">
                    <a:lumMod val="75000"/>
                  </a:schemeClr>
                </a:solidFill>
              </a:rPr>
              <a:t>Space the learning</a:t>
            </a:r>
          </a:p>
          <a:p>
            <a:pPr marL="0" indent="0">
              <a:buNone/>
            </a:pPr>
            <a:r>
              <a:rPr lang="en-GB" sz="3600" dirty="0">
                <a:solidFill>
                  <a:schemeClr val="accent2"/>
                </a:solidFill>
              </a:rPr>
              <a:t>More time one to one in the classroom </a:t>
            </a:r>
          </a:p>
          <a:p>
            <a:pPr marL="0" indent="0">
              <a:buNone/>
            </a:pPr>
            <a:r>
              <a:rPr lang="en-GB" sz="3600" dirty="0">
                <a:solidFill>
                  <a:srgbClr val="002060"/>
                </a:solidFill>
              </a:rPr>
              <a:t>Regular testing</a:t>
            </a:r>
          </a:p>
          <a:p>
            <a:pPr marL="0" indent="0">
              <a:buNone/>
            </a:pPr>
            <a:r>
              <a:rPr lang="en-GB" sz="3600" dirty="0">
                <a:solidFill>
                  <a:srgbClr val="FF0000"/>
                </a:solidFill>
              </a:rPr>
              <a:t>Using the questions</a:t>
            </a:r>
          </a:p>
          <a:p>
            <a:pPr marL="0" indent="0">
              <a:buNone/>
            </a:pPr>
            <a:r>
              <a:rPr lang="en-GB" sz="3600" dirty="0">
                <a:solidFill>
                  <a:schemeClr val="accent6">
                    <a:lumMod val="50000"/>
                  </a:schemeClr>
                </a:solidFill>
              </a:rPr>
              <a:t>It doesn’t work for all students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8153400" y="1981200"/>
            <a:ext cx="2349500" cy="375920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9431" y="1981200"/>
            <a:ext cx="1453469" cy="379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236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F2EB2-067B-40A3-B686-EE00ADDFE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1084262"/>
            <a:ext cx="11715750" cy="89535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dk1"/>
                </a:solidFill>
              </a:rPr>
              <a:t>Biruk Bayeh (Rokeby School) 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33C475-64E7-4202-B684-22D88CC02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B291C7-21FF-4586-83E3-536355B8F6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Assessment</a:t>
            </a:r>
            <a:endParaRPr lang="en-GB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0125534-F70E-400A-A284-2DBB91DDF7BC}"/>
              </a:ext>
            </a:extLst>
          </p:cNvPr>
          <p:cNvSpPr/>
          <p:nvPr/>
        </p:nvSpPr>
        <p:spPr>
          <a:xfrm>
            <a:off x="9936773" y="3790156"/>
            <a:ext cx="2110154" cy="1779291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1 min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5C805-0684-4B24-8CFA-A6CEE50A1E7C}"/>
              </a:ext>
            </a:extLst>
          </p:cNvPr>
          <p:cNvSpPr txBox="1"/>
          <p:nvPr/>
        </p:nvSpPr>
        <p:spPr>
          <a:xfrm>
            <a:off x="5594289" y="63808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9850907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7A1EB-005E-4436-96FF-EB2968A58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Mark Campbell (Ada College)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C45B0E-2017-4D09-A141-B450E6965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84514F-82C2-40BE-B0BB-778586D3C77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>
                <a:solidFill>
                  <a:schemeClr val="dk1"/>
                </a:solidFill>
              </a:rPr>
              <a:t>Primary CS Masterclasses with RI and Ada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1390F7F-FED2-4404-A7AC-9B422AA1A8E3}"/>
              </a:ext>
            </a:extLst>
          </p:cNvPr>
          <p:cNvSpPr/>
          <p:nvPr/>
        </p:nvSpPr>
        <p:spPr>
          <a:xfrm>
            <a:off x="9605596" y="1199504"/>
            <a:ext cx="2110154" cy="17792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3 min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C9DCF9-19DA-4635-9429-4815F1828EB0}"/>
              </a:ext>
            </a:extLst>
          </p:cNvPr>
          <p:cNvSpPr txBox="1"/>
          <p:nvPr/>
        </p:nvSpPr>
        <p:spPr>
          <a:xfrm>
            <a:off x="5594289" y="63808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667654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standing in front of a crowd&#10;&#10;Description generated with very high confidence">
            <a:extLst>
              <a:ext uri="{FF2B5EF4-FFF2-40B4-BE49-F238E27FC236}">
                <a16:creationId xmlns:a16="http://schemas.microsoft.com/office/drawing/2014/main" id="{BF778907-DA0F-4D1D-8465-73F5FD1C00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65" y="1883020"/>
            <a:ext cx="3168412" cy="2376309"/>
          </a:xfrm>
          <a:prstGeom prst="rect">
            <a:avLst/>
          </a:prstGeom>
        </p:spPr>
      </p:pic>
      <p:pic>
        <p:nvPicPr>
          <p:cNvPr id="9" name="Picture 8" descr="A picture containing person, boy, indoor, child&#10;&#10;Description generated with very high confidence">
            <a:extLst>
              <a:ext uri="{FF2B5EF4-FFF2-40B4-BE49-F238E27FC236}">
                <a16:creationId xmlns:a16="http://schemas.microsoft.com/office/drawing/2014/main" id="{21F9F6B1-A4E2-4198-960B-BC5F810347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66" y="4397551"/>
            <a:ext cx="3168412" cy="2376309"/>
          </a:xfrm>
          <a:prstGeom prst="rect">
            <a:avLst/>
          </a:prstGeom>
        </p:spPr>
      </p:pic>
      <p:pic>
        <p:nvPicPr>
          <p:cNvPr id="11" name="Picture 10" descr="A group of people sitting at a table&#10;&#10;Description generated with very high confidence">
            <a:extLst>
              <a:ext uri="{FF2B5EF4-FFF2-40B4-BE49-F238E27FC236}">
                <a16:creationId xmlns:a16="http://schemas.microsoft.com/office/drawing/2014/main" id="{C8213A3F-7B16-4C2B-B93D-3FE92DC9AC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508" y="1872555"/>
            <a:ext cx="3168412" cy="2376309"/>
          </a:xfrm>
          <a:prstGeom prst="rect">
            <a:avLst/>
          </a:prstGeom>
        </p:spPr>
      </p:pic>
      <p:pic>
        <p:nvPicPr>
          <p:cNvPr id="13" name="Picture 12" descr="A group of people in front of a computer&#10;&#10;Description generated with very high confidence">
            <a:extLst>
              <a:ext uri="{FF2B5EF4-FFF2-40B4-BE49-F238E27FC236}">
                <a16:creationId xmlns:a16="http://schemas.microsoft.com/office/drawing/2014/main" id="{C448CFEA-059F-4ABE-ABF0-09EDED61B7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508" y="4397551"/>
            <a:ext cx="3168412" cy="2376309"/>
          </a:xfrm>
          <a:prstGeom prst="rect">
            <a:avLst/>
          </a:prstGeom>
        </p:spPr>
      </p:pic>
      <p:pic>
        <p:nvPicPr>
          <p:cNvPr id="15" name="Picture 14" descr="A group of people in a room&#10;&#10;Description generated with very high confidence">
            <a:extLst>
              <a:ext uri="{FF2B5EF4-FFF2-40B4-BE49-F238E27FC236}">
                <a16:creationId xmlns:a16="http://schemas.microsoft.com/office/drawing/2014/main" id="{7C982E64-FDB1-4EA6-8B40-29DDD8B60A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250" y="1860721"/>
            <a:ext cx="3168412" cy="2376309"/>
          </a:xfrm>
          <a:prstGeom prst="rect">
            <a:avLst/>
          </a:prstGeom>
        </p:spPr>
      </p:pic>
      <p:pic>
        <p:nvPicPr>
          <p:cNvPr id="17" name="Picture 16" descr="A picture containing table&#10;&#10;Description generated with high confidence">
            <a:extLst>
              <a:ext uri="{FF2B5EF4-FFF2-40B4-BE49-F238E27FC236}">
                <a16:creationId xmlns:a16="http://schemas.microsoft.com/office/drawing/2014/main" id="{8490F9FE-BF0F-40E3-9826-88D119F6A7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249" y="4422932"/>
            <a:ext cx="3168411" cy="237630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8CFFAE5-A1DB-4252-B55F-1AA24213018F}"/>
              </a:ext>
            </a:extLst>
          </p:cNvPr>
          <p:cNvSpPr>
            <a:spLocks noChangeAspect="1"/>
          </p:cNvSpPr>
          <p:nvPr/>
        </p:nvSpPr>
        <p:spPr>
          <a:xfrm>
            <a:off x="1025418" y="1374715"/>
            <a:ext cx="263110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Week #1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5D786F-A162-443B-9929-662D831684D4}"/>
              </a:ext>
            </a:extLst>
          </p:cNvPr>
          <p:cNvSpPr>
            <a:spLocks noChangeAspect="1"/>
          </p:cNvSpPr>
          <p:nvPr/>
        </p:nvSpPr>
        <p:spPr>
          <a:xfrm>
            <a:off x="4780447" y="1342818"/>
            <a:ext cx="263110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Week #2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265A3F-FE40-4215-8BFD-05194120080A}"/>
              </a:ext>
            </a:extLst>
          </p:cNvPr>
          <p:cNvSpPr>
            <a:spLocks noChangeAspect="1"/>
          </p:cNvSpPr>
          <p:nvPr/>
        </p:nvSpPr>
        <p:spPr>
          <a:xfrm>
            <a:off x="8318165" y="1374715"/>
            <a:ext cx="263110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Week #3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DA07D8E-1ABB-4B76-9E38-7988E8CAD059}"/>
              </a:ext>
            </a:extLst>
          </p:cNvPr>
          <p:cNvSpPr txBox="1"/>
          <p:nvPr/>
        </p:nvSpPr>
        <p:spPr>
          <a:xfrm>
            <a:off x="2493306" y="58760"/>
            <a:ext cx="7323735" cy="1200329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Primary Computer Science Masterclasses</a:t>
            </a:r>
          </a:p>
          <a:p>
            <a:pPr algn="ctr"/>
            <a:r>
              <a:rPr lang="en-GB" sz="2200" dirty="0"/>
              <a:t>A Pilot Programme with 24 Year 4's over three weekly sessions</a:t>
            </a:r>
          </a:p>
          <a:p>
            <a:pPr algn="ctr"/>
            <a:r>
              <a:rPr lang="en-GB" sz="2200" dirty="0"/>
              <a:t>Royal Institution in partnership with Ada College</a:t>
            </a:r>
          </a:p>
        </p:txBody>
      </p:sp>
      <p:pic>
        <p:nvPicPr>
          <p:cNvPr id="1028" name="Picture 4" descr="Image result for ada college logo">
            <a:extLst>
              <a:ext uri="{FF2B5EF4-FFF2-40B4-BE49-F238E27FC236}">
                <a16:creationId xmlns:a16="http://schemas.microsoft.com/office/drawing/2014/main" id="{2E927AEB-C3E0-41F9-A64C-1E16DCF0C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7619" y="58760"/>
            <a:ext cx="1355575" cy="135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e Royal Institution logo">
            <a:extLst>
              <a:ext uri="{FF2B5EF4-FFF2-40B4-BE49-F238E27FC236}">
                <a16:creationId xmlns:a16="http://schemas.microsoft.com/office/drawing/2014/main" id="{21B7DA11-3578-41E7-B4D6-B326E6616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87" y="47884"/>
            <a:ext cx="1464642" cy="1477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35024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F2EB2-067B-40A3-B686-EE00ADDFE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1084262"/>
            <a:ext cx="11715750" cy="895350"/>
          </a:xfrm>
        </p:spPr>
        <p:txBody>
          <a:bodyPr>
            <a:normAutofit/>
          </a:bodyPr>
          <a:lstStyle/>
          <a:p>
            <a:r>
              <a:rPr lang="fi-FI" dirty="0"/>
              <a:t>JI HYUN KIM </a:t>
            </a:r>
            <a:r>
              <a:rPr lang="en-GB" dirty="0">
                <a:solidFill>
                  <a:schemeClr val="dk1"/>
                </a:solidFill>
              </a:rPr>
              <a:t>(Korea)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33C475-64E7-4202-B684-22D88CC02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B291C7-21FF-4586-83E3-536355B8F6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Computing in Korea</a:t>
            </a:r>
            <a:endParaRPr lang="en-GB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0125534-F70E-400A-A284-2DBB91DDF7BC}"/>
              </a:ext>
            </a:extLst>
          </p:cNvPr>
          <p:cNvSpPr/>
          <p:nvPr/>
        </p:nvSpPr>
        <p:spPr>
          <a:xfrm>
            <a:off x="9936773" y="3790156"/>
            <a:ext cx="2110154" cy="1779291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1 min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C4BA18-840C-4ADF-A79F-2FE9DD0BC9C8}"/>
              </a:ext>
            </a:extLst>
          </p:cNvPr>
          <p:cNvSpPr txBox="1"/>
          <p:nvPr/>
        </p:nvSpPr>
        <p:spPr>
          <a:xfrm>
            <a:off x="5594289" y="638080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6679307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F2EB2-067B-40A3-B686-EE00ADDFE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chemeClr val="dk1"/>
                </a:solidFill>
              </a:rPr>
              <a:t> </a:t>
            </a:r>
            <a:r>
              <a:rPr lang="en-GB" dirty="0"/>
              <a:t>Matt Bain </a:t>
            </a:r>
            <a:r>
              <a:rPr lang="en-GB" dirty="0">
                <a:solidFill>
                  <a:schemeClr val="dk1"/>
                </a:solidFill>
              </a:rPr>
              <a:t>(Morgan Stanley) 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33C475-64E7-4202-B684-22D88CC02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B291C7-21FF-4586-83E3-536355B8F6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Agile in industry</a:t>
            </a:r>
            <a:endParaRPr lang="en-GB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B811A33-DCC1-4714-B3AC-9EC70EEAB5C5}"/>
              </a:ext>
            </a:extLst>
          </p:cNvPr>
          <p:cNvSpPr/>
          <p:nvPr/>
        </p:nvSpPr>
        <p:spPr>
          <a:xfrm>
            <a:off x="9726803" y="1084262"/>
            <a:ext cx="2110154" cy="17792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3 min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A01104-7719-474B-AC44-753796C8C886}"/>
              </a:ext>
            </a:extLst>
          </p:cNvPr>
          <p:cNvSpPr txBox="1"/>
          <p:nvPr/>
        </p:nvSpPr>
        <p:spPr>
          <a:xfrm>
            <a:off x="5594289" y="638080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2039060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5B9B11-1B69-461F-B1EF-0106F098D6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" y="0"/>
            <a:ext cx="121907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9047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F2EB2-067B-40A3-B686-EE00ADDFE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dk1"/>
                </a:solidFill>
              </a:rPr>
              <a:t>Michel Wermelinger (Open University) 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33C475-64E7-4202-B684-22D88CC02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B291C7-21FF-4586-83E3-536355B8F6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From problems to programs</a:t>
            </a:r>
            <a:endParaRPr lang="en-GB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B811A33-DCC1-4714-B3AC-9EC70EEAB5C5}"/>
              </a:ext>
            </a:extLst>
          </p:cNvPr>
          <p:cNvSpPr/>
          <p:nvPr/>
        </p:nvSpPr>
        <p:spPr>
          <a:xfrm>
            <a:off x="9726803" y="1084262"/>
            <a:ext cx="2110154" cy="17792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3 min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CD1688-3859-4F96-861A-F03391E3B163}"/>
              </a:ext>
            </a:extLst>
          </p:cNvPr>
          <p:cNvSpPr txBox="1"/>
          <p:nvPr/>
        </p:nvSpPr>
        <p:spPr>
          <a:xfrm>
            <a:off x="5594289" y="638080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1835080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D375767-E050-F044-ACEE-8FD4DE4B55B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49238"/>
            <a:ext cx="10515600" cy="1071562"/>
          </a:xfrm>
        </p:spPr>
        <p:txBody>
          <a:bodyPr/>
          <a:lstStyle/>
          <a:p>
            <a:r>
              <a:rPr lang="en-US" sz="3600" dirty="0"/>
              <a:t>From problems to programs</a:t>
            </a:r>
            <a:br>
              <a:rPr lang="en-US" sz="3600" dirty="0"/>
            </a:br>
            <a:r>
              <a:rPr lang="en-US" sz="2000" dirty="0"/>
              <a:t>Michel Wermelinger          </a:t>
            </a:r>
            <a:r>
              <a:rPr lang="en-US" sz="2000" i="1" dirty="0"/>
              <a:t>http://tiny.cc/prob2prog</a:t>
            </a:r>
            <a:endParaRPr lang="en-US" i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E396FE-D460-524C-81D3-FA6FF6FC5F01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1490663"/>
            <a:ext cx="5003800" cy="4686300"/>
          </a:xfrm>
          <a:ln>
            <a:noFill/>
          </a:ln>
        </p:spPr>
        <p:txBody>
          <a:bodyPr>
            <a:no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400" dirty="0"/>
              <a:t>Abstraction is hard: give patterns</a:t>
            </a:r>
          </a:p>
          <a:p>
            <a:r>
              <a:rPr lang="en-US" sz="2400" dirty="0"/>
              <a:t>Patterns/algorithms in English</a:t>
            </a:r>
          </a:p>
          <a:p>
            <a:r>
              <a:rPr lang="en-US" sz="2400" dirty="0"/>
              <a:t>Patterns are thinking scaffold</a:t>
            </a:r>
            <a:endParaRPr lang="en-US" sz="1800" i="1" dirty="0"/>
          </a:p>
          <a:p>
            <a:r>
              <a:rPr lang="en-US" sz="2400" dirty="0"/>
              <a:t>Patterns show variable roles </a:t>
            </a:r>
          </a:p>
          <a:p>
            <a:r>
              <a:rPr lang="en-US" sz="2400" dirty="0"/>
              <a:t>Patterns show problem similarity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8D1B5531-850C-4D44-A10C-F6122891651A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010400" y="1490663"/>
            <a:ext cx="5181600" cy="468630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1800" b="1" dirty="0"/>
              <a:t>Problem:</a:t>
            </a:r>
            <a:r>
              <a:rPr lang="en-US" sz="1800" dirty="0"/>
              <a:t> sum of list      </a:t>
            </a:r>
            <a:r>
              <a:rPr lang="en-US" sz="1800" b="1" dirty="0"/>
              <a:t>Type:</a:t>
            </a:r>
            <a:r>
              <a:rPr lang="en-US" sz="1800" dirty="0"/>
              <a:t> reduction/summary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800" b="1" dirty="0"/>
              <a:t>Pattern</a:t>
            </a:r>
            <a:r>
              <a:rPr lang="en-US" sz="1800" dirty="0"/>
              <a:t>: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dirty="0"/>
              <a:t>initialise the input </a:t>
            </a:r>
            <a:r>
              <a:rPr lang="en-US" sz="1800" i="1" dirty="0"/>
              <a:t>list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dirty="0"/>
              <a:t>initialise the </a:t>
            </a:r>
            <a:r>
              <a:rPr lang="en-US" sz="1800" i="1" dirty="0"/>
              <a:t>summary</a:t>
            </a:r>
            <a:r>
              <a:rPr lang="en-US" sz="1800" dirty="0"/>
              <a:t> with a suitable value 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dirty="0"/>
              <a:t>for each </a:t>
            </a:r>
            <a:r>
              <a:rPr lang="en-US" sz="1800" i="1" dirty="0"/>
              <a:t>item</a:t>
            </a:r>
            <a:r>
              <a:rPr lang="en-US" sz="1800" dirty="0"/>
              <a:t> in the </a:t>
            </a:r>
            <a:r>
              <a:rPr lang="en-US" sz="1800" i="1" dirty="0"/>
              <a:t>list</a:t>
            </a:r>
            <a:r>
              <a:rPr lang="en-US" sz="1800" dirty="0"/>
              <a:t>: </a:t>
            </a:r>
          </a:p>
          <a:p>
            <a:pPr marL="800100" lvl="1" indent="-342900">
              <a:lnSpc>
                <a:spcPct val="100000"/>
              </a:lnSpc>
              <a:buFont typeface="+mj-lt"/>
              <a:buAutoNum type="alphaLcPeriod"/>
            </a:pPr>
            <a:r>
              <a:rPr lang="en-US" sz="1800" dirty="0"/>
              <a:t>update the </a:t>
            </a:r>
            <a:r>
              <a:rPr lang="en-US" sz="1800" i="1" dirty="0"/>
              <a:t>summary</a:t>
            </a:r>
            <a:r>
              <a:rPr lang="en-US" sz="1800" dirty="0"/>
              <a:t> according to the </a:t>
            </a:r>
            <a:r>
              <a:rPr lang="en-US" sz="1800" i="1" dirty="0"/>
              <a:t>item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dirty="0"/>
              <a:t>output </a:t>
            </a:r>
            <a:r>
              <a:rPr lang="en-US" sz="1800" i="1" dirty="0"/>
              <a:t>summary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800" b="1" dirty="0"/>
              <a:t>Algorithm</a:t>
            </a:r>
            <a:r>
              <a:rPr lang="en-US" sz="1800" dirty="0"/>
              <a:t>: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dirty="0"/>
              <a:t>initialise the input list </a:t>
            </a:r>
            <a:r>
              <a:rPr lang="en-US" sz="1800" i="1" dirty="0"/>
              <a:t>numbers</a:t>
            </a:r>
            <a:endParaRPr lang="en-US" sz="1800" dirty="0"/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dirty="0"/>
              <a:t>set </a:t>
            </a:r>
            <a:r>
              <a:rPr lang="en-US" sz="1800" i="1" dirty="0"/>
              <a:t>sum</a:t>
            </a:r>
            <a:r>
              <a:rPr lang="en-US" sz="1800" dirty="0"/>
              <a:t> to zero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dirty="0"/>
              <a:t>for each </a:t>
            </a:r>
            <a:r>
              <a:rPr lang="en-US" sz="1800" i="1" dirty="0"/>
              <a:t>number</a:t>
            </a:r>
            <a:r>
              <a:rPr lang="en-US" sz="1800" dirty="0"/>
              <a:t> in </a:t>
            </a:r>
            <a:r>
              <a:rPr lang="en-US" sz="1800" i="1" dirty="0"/>
              <a:t>numbers</a:t>
            </a:r>
            <a:r>
              <a:rPr lang="en-US" sz="1800" dirty="0"/>
              <a:t>: </a:t>
            </a:r>
          </a:p>
          <a:p>
            <a:pPr marL="800100" lvl="1" indent="-342900">
              <a:lnSpc>
                <a:spcPct val="100000"/>
              </a:lnSpc>
              <a:buFont typeface="+mj-lt"/>
              <a:buAutoNum type="alphaLcPeriod"/>
            </a:pPr>
            <a:r>
              <a:rPr lang="en-US" sz="1800" dirty="0"/>
              <a:t>increment the </a:t>
            </a:r>
            <a:r>
              <a:rPr lang="en-US" sz="1800" i="1" dirty="0"/>
              <a:t>sum </a:t>
            </a:r>
            <a:r>
              <a:rPr lang="en-US" sz="1800" dirty="0"/>
              <a:t>by </a:t>
            </a:r>
            <a:r>
              <a:rPr lang="en-US" sz="1800" i="1" dirty="0"/>
              <a:t>number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dirty="0"/>
              <a:t>output </a:t>
            </a:r>
            <a:r>
              <a:rPr lang="en-US" sz="1800" i="1" dirty="0"/>
              <a:t>sum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C1015CD-71E8-EC48-9258-67656C1B90D8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3411" b="83422"/>
          <a:stretch/>
        </p:blipFill>
        <p:spPr bwMode="auto">
          <a:xfrm>
            <a:off x="7351138" y="249215"/>
            <a:ext cx="1543987" cy="10715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32" name="Picture 8" descr="page4image818203072">
            <a:extLst>
              <a:ext uri="{FF2B5EF4-FFF2-40B4-BE49-F238E27FC236}">
                <a16:creationId xmlns:a16="http://schemas.microsoft.com/office/drawing/2014/main" id="{2374EF15-E584-B94C-80A2-07225669B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927" y="1320725"/>
            <a:ext cx="4292600" cy="250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88C0FAA-EC47-0545-9713-F2DE756B46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9123" y="445595"/>
            <a:ext cx="2596215" cy="67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8704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F2EB2-067B-40A3-B686-EE00ADDFE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dk1"/>
                </a:solidFill>
              </a:rPr>
              <a:t>Nick Hughes (Latymer Prep)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33C475-64E7-4202-B684-22D88CC02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B291C7-21FF-4586-83E3-536355B8F6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Machine Learning for Kids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B811A33-DCC1-4714-B3AC-9EC70EEAB5C5}"/>
              </a:ext>
            </a:extLst>
          </p:cNvPr>
          <p:cNvSpPr/>
          <p:nvPr/>
        </p:nvSpPr>
        <p:spPr>
          <a:xfrm>
            <a:off x="9726803" y="1084262"/>
            <a:ext cx="2110154" cy="17792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3 min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28396A-A951-4F68-8790-1BC0E842C779}"/>
              </a:ext>
            </a:extLst>
          </p:cNvPr>
          <p:cNvSpPr txBox="1"/>
          <p:nvPr/>
        </p:nvSpPr>
        <p:spPr>
          <a:xfrm>
            <a:off x="5594289" y="638080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5251070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l="704" t="48835" r="50036" b="18945"/>
          <a:stretch/>
        </p:blipFill>
        <p:spPr>
          <a:xfrm>
            <a:off x="0" y="526318"/>
            <a:ext cx="12192000" cy="5582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 idx="4294967295"/>
          </p:nvPr>
        </p:nvSpPr>
        <p:spPr>
          <a:xfrm>
            <a:off x="0" y="593725"/>
            <a:ext cx="11360150" cy="76358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GB" dirty="0"/>
              <a:t>Create your own Alexa...</a:t>
            </a:r>
            <a:endParaRPr dirty="0"/>
          </a:p>
        </p:txBody>
      </p:sp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934" y="3282767"/>
            <a:ext cx="4145633" cy="33934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/>
          <p:nvPr/>
        </p:nvSpPr>
        <p:spPr>
          <a:xfrm>
            <a:off x="4329233" y="3282767"/>
            <a:ext cx="3622000" cy="2168000"/>
          </a:xfrm>
          <a:prstGeom prst="wedgeRoundRectCallout">
            <a:avLst>
              <a:gd name="adj1" fmla="val 115488"/>
              <a:gd name="adj2" fmla="val 62354"/>
              <a:gd name="adj3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GB" sz="4800" dirty="0"/>
              <a:t>Turn on the Light….</a:t>
            </a:r>
            <a:endParaRPr sz="4800" dirty="0"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0901" y="164901"/>
            <a:ext cx="4010567" cy="3200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7667" y="126668"/>
            <a:ext cx="9889316" cy="6451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00" y="203200"/>
            <a:ext cx="11486555" cy="64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00" y="203200"/>
            <a:ext cx="11785600" cy="5916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F2EB2-067B-40A3-B686-EE00ADDFE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dk1"/>
                </a:solidFill>
              </a:rPr>
              <a:t>Camaran ()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33C475-64E7-4202-B684-22D88CC02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B291C7-21FF-4586-83E3-536355B8F6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AR and VR with Co Spaces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B811A33-DCC1-4714-B3AC-9EC70EEAB5C5}"/>
              </a:ext>
            </a:extLst>
          </p:cNvPr>
          <p:cNvSpPr/>
          <p:nvPr/>
        </p:nvSpPr>
        <p:spPr>
          <a:xfrm>
            <a:off x="9726803" y="1084262"/>
            <a:ext cx="2110154" cy="17792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3 min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68ED72-1BD3-4832-A133-F118B35019B1}"/>
              </a:ext>
            </a:extLst>
          </p:cNvPr>
          <p:cNvSpPr txBox="1"/>
          <p:nvPr/>
        </p:nvSpPr>
        <p:spPr>
          <a:xfrm>
            <a:off x="5594289" y="638080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7020116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28822"/>
            </a:gs>
            <a:gs pos="100000">
              <a:srgbClr val="CB70AB"/>
            </a:gs>
          </a:gsLst>
          <a:lin ang="0" scaled="1"/>
          <a:tileRect/>
        </a:gra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5"/>
          <p:cNvSpPr/>
          <p:nvPr/>
        </p:nvSpPr>
        <p:spPr>
          <a:xfrm>
            <a:off x="6515100" y="-37933"/>
            <a:ext cx="5676800" cy="689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101" name="Google Shape;101;p25"/>
          <p:cNvSpPr txBox="1"/>
          <p:nvPr/>
        </p:nvSpPr>
        <p:spPr>
          <a:xfrm>
            <a:off x="140333" y="762867"/>
            <a:ext cx="5581600" cy="25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indent="-457189">
              <a:spcBef>
                <a:spcPts val="800"/>
              </a:spcBef>
              <a:buClr>
                <a:srgbClr val="FFFFFF"/>
              </a:buClr>
              <a:buSzPts val="1800"/>
              <a:buFont typeface="Lato"/>
              <a:buChar char="●"/>
            </a:pPr>
            <a:r>
              <a:rPr lang="en" sz="24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 Dimensional  (AR and VR) Creator</a:t>
            </a:r>
            <a:endParaRPr sz="24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609585" indent="-457189">
              <a:buClr>
                <a:srgbClr val="FFFFFF"/>
              </a:buClr>
              <a:buSzPts val="1800"/>
              <a:buFont typeface="Lato Light"/>
              <a:buChar char="●"/>
            </a:pPr>
            <a:r>
              <a:rPr lang="en" sz="24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Enables </a:t>
            </a:r>
            <a:r>
              <a:rPr lang="en" sz="24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Immersive Learning</a:t>
            </a:r>
            <a:endParaRPr sz="24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609585" indent="-457189">
              <a:buClr>
                <a:srgbClr val="FFFFFF"/>
              </a:buClr>
              <a:buSzPts val="1800"/>
              <a:buFont typeface="Lato Light"/>
              <a:buChar char="●"/>
            </a:pPr>
            <a:r>
              <a:rPr lang="en" sz="24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Promotes </a:t>
            </a:r>
            <a:r>
              <a:rPr lang="en" sz="24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Creativity</a:t>
            </a:r>
            <a:endParaRPr sz="24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609585" indent="-457189">
              <a:buClr>
                <a:srgbClr val="FFFFFF"/>
              </a:buClr>
              <a:buSzPts val="1800"/>
              <a:buFont typeface="Lato Light"/>
              <a:buChar char="●"/>
            </a:pPr>
            <a:r>
              <a:rPr lang="en" sz="24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Can use on </a:t>
            </a:r>
            <a:r>
              <a:rPr lang="en" sz="24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any </a:t>
            </a:r>
            <a:r>
              <a:rPr lang="en" sz="24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platform/device</a:t>
            </a:r>
            <a:endParaRPr sz="2400" dirty="0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609585" indent="-457189">
              <a:buClr>
                <a:srgbClr val="FFFFFF"/>
              </a:buClr>
              <a:buSzPts val="1800"/>
              <a:buFont typeface="Lato Light"/>
              <a:buChar char="●"/>
            </a:pPr>
            <a:r>
              <a:rPr lang="en" sz="24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Continuous learning</a:t>
            </a:r>
            <a:r>
              <a:rPr lang="en" sz="24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- home and school</a:t>
            </a:r>
            <a:endParaRPr sz="2400" dirty="0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609585" indent="-457189">
              <a:buClr>
                <a:srgbClr val="FFFFFF"/>
              </a:buClr>
              <a:buSzPts val="1800"/>
              <a:buFont typeface="Lato Light"/>
              <a:buChar char="●"/>
            </a:pPr>
            <a:r>
              <a:rPr lang="en" sz="24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Can integrate and apply </a:t>
            </a:r>
            <a:r>
              <a:rPr lang="en" sz="24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anything</a:t>
            </a:r>
            <a:endParaRPr sz="24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609585" indent="-457189">
              <a:buClr>
                <a:srgbClr val="FFFFFF"/>
              </a:buClr>
              <a:buSzPts val="1800"/>
              <a:buFont typeface="Lato"/>
              <a:buChar char="●"/>
            </a:pPr>
            <a:r>
              <a:rPr lang="en" sz="24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Any age </a:t>
            </a:r>
            <a:r>
              <a:rPr lang="en" sz="24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can do Cospaces</a:t>
            </a:r>
            <a:endParaRPr sz="2400" dirty="0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609585" indent="-457189">
              <a:buClr>
                <a:srgbClr val="FFFFFF"/>
              </a:buClr>
              <a:buSzPts val="1800"/>
              <a:buFont typeface="Lato Light"/>
              <a:buChar char="●"/>
            </a:pPr>
            <a:r>
              <a:rPr lang="en" sz="24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Code </a:t>
            </a:r>
            <a:r>
              <a:rPr lang="en" sz="24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objects with either </a:t>
            </a:r>
            <a:r>
              <a:rPr lang="en" sz="24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Blockly </a:t>
            </a:r>
            <a:r>
              <a:rPr lang="en" sz="24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or </a:t>
            </a:r>
            <a:r>
              <a:rPr lang="en" sz="24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Javascript</a:t>
            </a:r>
            <a:endParaRPr sz="24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609585" indent="-457189">
              <a:buClr>
                <a:srgbClr val="FFFFFF"/>
              </a:buClr>
              <a:buSzPts val="1800"/>
              <a:buFont typeface="Lato Light"/>
              <a:buChar char="●"/>
            </a:pPr>
            <a:r>
              <a:rPr lang="en" sz="24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You can </a:t>
            </a:r>
            <a:r>
              <a:rPr lang="en" sz="24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control </a:t>
            </a:r>
            <a:r>
              <a:rPr lang="en" sz="24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the </a:t>
            </a:r>
            <a:r>
              <a:rPr lang="en" sz="24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Physics </a:t>
            </a:r>
            <a:r>
              <a:rPr lang="en" sz="24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of objects</a:t>
            </a:r>
            <a:endParaRPr sz="2400" dirty="0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609585" indent="-457189">
              <a:buClr>
                <a:srgbClr val="FFFFFF"/>
              </a:buClr>
              <a:buSzPts val="1800"/>
              <a:buFont typeface="Lato Light"/>
              <a:buChar char="●"/>
            </a:pPr>
            <a:r>
              <a:rPr lang="en" sz="24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Create </a:t>
            </a:r>
            <a:r>
              <a:rPr lang="en" sz="24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objects in </a:t>
            </a:r>
            <a:r>
              <a:rPr lang="en" sz="24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TinkerCad </a:t>
            </a:r>
            <a:r>
              <a:rPr lang="en" sz="24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and import them in</a:t>
            </a:r>
            <a:endParaRPr sz="2400" dirty="0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>
              <a:lnSpc>
                <a:spcPct val="115000"/>
              </a:lnSpc>
              <a:spcAft>
                <a:spcPts val="2133"/>
              </a:spcAft>
            </a:pPr>
            <a:endParaRPr sz="24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02" name="Google Shape;102;p25"/>
          <p:cNvGrpSpPr/>
          <p:nvPr/>
        </p:nvGrpSpPr>
        <p:grpSpPr>
          <a:xfrm>
            <a:off x="6828589" y="3213715"/>
            <a:ext cx="5286172" cy="3176653"/>
            <a:chOff x="5242500" y="1346550"/>
            <a:chExt cx="3689400" cy="2130076"/>
          </a:xfrm>
        </p:grpSpPr>
        <p:pic>
          <p:nvPicPr>
            <p:cNvPr id="103" name="Google Shape;103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242500" y="1346550"/>
              <a:ext cx="3689400" cy="21300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25"/>
            <p:cNvPicPr preferRelativeResize="0"/>
            <p:nvPr/>
          </p:nvPicPr>
          <p:blipFill rotWithShape="1">
            <a:blip r:embed="rId4">
              <a:alphaModFix/>
            </a:blip>
            <a:srcRect l="1578" r="14907" b="2075"/>
            <a:stretch/>
          </p:blipFill>
          <p:spPr>
            <a:xfrm>
              <a:off x="5659975" y="1419225"/>
              <a:ext cx="2839024" cy="18753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5" name="Google Shape;105;p25"/>
          <p:cNvSpPr txBox="1"/>
          <p:nvPr/>
        </p:nvSpPr>
        <p:spPr>
          <a:xfrm flipH="1">
            <a:off x="6464248" y="1931100"/>
            <a:ext cx="2297600" cy="2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" sz="2400" b="1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3D mode</a:t>
            </a:r>
            <a:endParaRPr sz="2400" b="1" dirty="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" name="Google Shape;106;p25"/>
          <p:cNvSpPr txBox="1"/>
          <p:nvPr/>
        </p:nvSpPr>
        <p:spPr>
          <a:xfrm flipH="1">
            <a:off x="8698783" y="2045600"/>
            <a:ext cx="2069600" cy="2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" sz="2400" b="1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gyroscope mode (360° mode)</a:t>
            </a:r>
            <a:endParaRPr sz="2400" b="1" dirty="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" name="Google Shape;107;p25"/>
          <p:cNvSpPr txBox="1"/>
          <p:nvPr/>
        </p:nvSpPr>
        <p:spPr>
          <a:xfrm flipH="1">
            <a:off x="10632756" y="2082500"/>
            <a:ext cx="1508400" cy="2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" sz="2400" b="1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VR mode</a:t>
            </a:r>
            <a:endParaRPr sz="2400" b="1" dirty="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8" name="Google Shape;108;p25"/>
          <p:cNvPicPr preferRelativeResize="0"/>
          <p:nvPr/>
        </p:nvPicPr>
        <p:blipFill rotWithShape="1">
          <a:blip r:embed="rId5">
            <a:alphaModFix/>
          </a:blip>
          <a:srcRect b="18314"/>
          <a:stretch/>
        </p:blipFill>
        <p:spPr>
          <a:xfrm>
            <a:off x="8740344" y="951160"/>
            <a:ext cx="1508579" cy="109443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9" name="Google Shape;109;p25"/>
          <p:cNvGrpSpPr/>
          <p:nvPr/>
        </p:nvGrpSpPr>
        <p:grpSpPr>
          <a:xfrm>
            <a:off x="6567534" y="1152557"/>
            <a:ext cx="2069517" cy="691652"/>
            <a:chOff x="297351" y="1410723"/>
            <a:chExt cx="2725440" cy="1606500"/>
          </a:xfrm>
        </p:grpSpPr>
        <p:pic>
          <p:nvPicPr>
            <p:cNvPr id="110" name="Google Shape;110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97351" y="1410723"/>
              <a:ext cx="2725440" cy="1606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" name="Google Shape;111;p25"/>
            <p:cNvPicPr preferRelativeResize="0"/>
            <p:nvPr/>
          </p:nvPicPr>
          <p:blipFill rotWithShape="1">
            <a:blip r:embed="rId6">
              <a:alphaModFix/>
            </a:blip>
            <a:srcRect l="620" r="19818"/>
            <a:stretch/>
          </p:blipFill>
          <p:spPr>
            <a:xfrm>
              <a:off x="591300" y="1466925"/>
              <a:ext cx="2125352" cy="14234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2" name="Google Shape;112;p25" descr="3@2x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453815" y="1130603"/>
            <a:ext cx="1788935" cy="863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898143" y="-5"/>
            <a:ext cx="1024000" cy="1028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14" name="Google Shape;114;p25"/>
          <p:cNvSpPr txBox="1"/>
          <p:nvPr/>
        </p:nvSpPr>
        <p:spPr>
          <a:xfrm>
            <a:off x="1308533" y="0"/>
            <a:ext cx="4464252" cy="7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733" b="1" dirty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Co Spaces Edu</a:t>
            </a:r>
            <a:endParaRPr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F2EB2-067B-40A3-B686-EE00ADDFE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dk1"/>
                </a:solidFill>
              </a:rPr>
              <a:t>Richard Millwood (University of Dublin)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33C475-64E7-4202-B684-22D88CC02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B291C7-21FF-4586-83E3-536355B8F6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Programming Oracy, or how do we speak a computer program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B811A33-DCC1-4714-B3AC-9EC70EEAB5C5}"/>
              </a:ext>
            </a:extLst>
          </p:cNvPr>
          <p:cNvSpPr/>
          <p:nvPr/>
        </p:nvSpPr>
        <p:spPr>
          <a:xfrm>
            <a:off x="9726803" y="1084262"/>
            <a:ext cx="2110154" cy="17792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3 min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68ED72-1BD3-4832-A133-F118B35019B1}"/>
              </a:ext>
            </a:extLst>
          </p:cNvPr>
          <p:cNvSpPr txBox="1"/>
          <p:nvPr/>
        </p:nvSpPr>
        <p:spPr>
          <a:xfrm>
            <a:off x="5594289" y="638080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7059526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7735F7E-690B-4745-A0FA-6CF5B7C2F7D4}"/>
              </a:ext>
            </a:extLst>
          </p:cNvPr>
          <p:cNvSpPr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GB" sz="3600" b="0" dirty="0">
                <a:solidFill>
                  <a:schemeClr val="bg1"/>
                </a:solidFill>
                <a:effectLst/>
                <a:latin typeface="Libre Franklin"/>
              </a:rPr>
              <a:t>Richard Millwood:</a:t>
            </a:r>
            <a:endParaRPr lang="en-GB" sz="3600" b="0" dirty="0">
              <a:solidFill>
                <a:schemeClr val="bg1"/>
              </a:solidFill>
              <a:effectLst/>
            </a:endParaRPr>
          </a:p>
          <a:p>
            <a:r>
              <a:rPr lang="en-GB" sz="3600" b="0" dirty="0">
                <a:solidFill>
                  <a:schemeClr val="bg1"/>
                </a:solidFill>
                <a:effectLst/>
              </a:rPr>
              <a:t>How do we </a:t>
            </a:r>
            <a:r>
              <a:rPr lang="en-GB" sz="3600" b="1" dirty="0">
                <a:solidFill>
                  <a:schemeClr val="bg1"/>
                </a:solidFill>
                <a:effectLst/>
              </a:rPr>
              <a:t>speak</a:t>
            </a:r>
            <a:r>
              <a:rPr lang="en-GB" sz="3600" b="0" dirty="0">
                <a:solidFill>
                  <a:schemeClr val="bg1"/>
                </a:solidFill>
                <a:effectLst/>
              </a:rPr>
              <a:t> a computer program?</a:t>
            </a:r>
            <a:endParaRPr lang="en-GB" sz="3600" dirty="0">
              <a:solidFill>
                <a:schemeClr val="bg1"/>
              </a:solidFill>
              <a:latin typeface="Libre Franklin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54C176-9638-9E43-8E8D-D4684B5E1C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297" y="1625614"/>
            <a:ext cx="6502400" cy="49276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9AE1A0B-9158-5F43-8AA3-8A3ACED2EF6F}"/>
              </a:ext>
            </a:extLst>
          </p:cNvPr>
          <p:cNvSpPr/>
          <p:nvPr/>
        </p:nvSpPr>
        <p:spPr>
          <a:xfrm>
            <a:off x="6974006" y="1536456"/>
            <a:ext cx="491319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0" i="0" dirty="0">
                <a:solidFill>
                  <a:srgbClr val="333333"/>
                </a:solidFill>
                <a:effectLst/>
                <a:latin typeface="Libre Franklin"/>
              </a:rPr>
              <a:t>Try </a:t>
            </a:r>
            <a:r>
              <a:rPr lang="en-GB" sz="3200" b="1" i="0" dirty="0">
                <a:solidFill>
                  <a:srgbClr val="333333"/>
                </a:solidFill>
                <a:effectLst/>
                <a:latin typeface="Libre Franklin"/>
              </a:rPr>
              <a:t>speaking this computer program out loud </a:t>
            </a:r>
            <a:r>
              <a:rPr lang="en-GB" sz="3200" b="0" i="0" dirty="0">
                <a:solidFill>
                  <a:srgbClr val="333333"/>
                </a:solidFill>
                <a:effectLst/>
                <a:latin typeface="Libre Franklin"/>
              </a:rPr>
              <a:t>to a friend and ask them to write down the words you say.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6A6914-BF9C-A244-A051-4FF8BD68450C}"/>
              </a:ext>
            </a:extLst>
          </p:cNvPr>
          <p:cNvSpPr/>
          <p:nvPr/>
        </p:nvSpPr>
        <p:spPr>
          <a:xfrm>
            <a:off x="8700750" y="117328"/>
            <a:ext cx="3186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http://blog.richardmillwood.net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82EC2E-8B85-814B-A175-1B863A2E2CB7}"/>
              </a:ext>
            </a:extLst>
          </p:cNvPr>
          <p:cNvSpPr/>
          <p:nvPr/>
        </p:nvSpPr>
        <p:spPr>
          <a:xfrm>
            <a:off x="6974006" y="3998669"/>
            <a:ext cx="4913194" cy="255454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latin typeface="Libre Franklin"/>
              </a:rPr>
              <a:t>In speaking it, </a:t>
            </a:r>
            <a:r>
              <a:rPr lang="en-GB" sz="3200" b="1" dirty="0">
                <a:solidFill>
                  <a:schemeClr val="bg1"/>
                </a:solidFill>
                <a:latin typeface="Libre Franklin"/>
              </a:rPr>
              <a:t>how did you make clear</a:t>
            </a:r>
            <a:r>
              <a:rPr lang="en-GB" sz="3200" dirty="0">
                <a:solidFill>
                  <a:schemeClr val="bg1"/>
                </a:solidFill>
                <a:latin typeface="Libre Franklin"/>
              </a:rPr>
              <a:t> that the ‘say my variable’ piece was outside the ‘repeat until my variable greater than nine’ piece?</a:t>
            </a:r>
            <a:endParaRPr lang="en-GB" sz="2400" dirty="0">
              <a:solidFill>
                <a:schemeClr val="bg1"/>
              </a:solidFill>
              <a:latin typeface="Libre Franklin"/>
            </a:endParaRPr>
          </a:p>
        </p:txBody>
      </p:sp>
    </p:spTree>
    <p:extLst>
      <p:ext uri="{BB962C8B-B14F-4D97-AF65-F5344CB8AC3E}">
        <p14:creationId xmlns:p14="http://schemas.microsoft.com/office/powerpoint/2010/main" val="3704083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F2EB2-067B-40A3-B686-EE00ADDFE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dk1"/>
                </a:solidFill>
              </a:rPr>
              <a:t>Mike Skells  (Morgan Stanley) 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33C475-64E7-4202-B684-22D88CC02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B291C7-21FF-4586-83E3-536355B8F6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Morgan Stanley supporting local schools</a:t>
            </a:r>
            <a:endParaRPr lang="en-GB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B811A33-DCC1-4714-B3AC-9EC70EEAB5C5}"/>
              </a:ext>
            </a:extLst>
          </p:cNvPr>
          <p:cNvSpPr/>
          <p:nvPr/>
        </p:nvSpPr>
        <p:spPr>
          <a:xfrm>
            <a:off x="9726803" y="1084262"/>
            <a:ext cx="2110154" cy="17792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3 min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301AD5-C692-422E-8EC6-DF3B0B982CFA}"/>
              </a:ext>
            </a:extLst>
          </p:cNvPr>
          <p:cNvSpPr txBox="1"/>
          <p:nvPr/>
        </p:nvSpPr>
        <p:spPr>
          <a:xfrm>
            <a:off x="5594289" y="638080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691056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quarter" idx="1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Driven by the individual schools</a:t>
            </a:r>
          </a:p>
          <a:p>
            <a:pPr lvl="1"/>
            <a:r>
              <a:rPr lang="en-GB" sz="1800" dirty="0"/>
              <a:t>After school revision classes and clubs</a:t>
            </a:r>
          </a:p>
          <a:p>
            <a:pPr lvl="1"/>
            <a:r>
              <a:rPr lang="en-GB" sz="1800" dirty="0"/>
              <a:t>Timetabled classroom lessons</a:t>
            </a:r>
          </a:p>
          <a:p>
            <a:pPr lvl="1"/>
            <a:r>
              <a:rPr lang="en-GB" sz="1800" dirty="0"/>
              <a:t>Talks at subject options evenings</a:t>
            </a:r>
          </a:p>
          <a:p>
            <a:pPr lvl="1"/>
            <a:r>
              <a:rPr lang="en-GB" sz="1800" dirty="0"/>
              <a:t>School Assemblies</a:t>
            </a:r>
          </a:p>
          <a:p>
            <a:pPr lvl="1"/>
            <a:r>
              <a:rPr lang="en-GB" sz="1800" dirty="0"/>
              <a:t>Careers talks</a:t>
            </a:r>
          </a:p>
          <a:p>
            <a:pPr lvl="1"/>
            <a:r>
              <a:rPr lang="en-GB" sz="1800" dirty="0"/>
              <a:t>Tour at MS offices for over 200 Computer Science students</a:t>
            </a:r>
          </a:p>
          <a:p>
            <a:pPr lvl="1"/>
            <a:r>
              <a:rPr lang="en-GB" sz="1800" dirty="0"/>
              <a:t>GCSE</a:t>
            </a:r>
          </a:p>
          <a:p>
            <a:pPr lvl="1"/>
            <a:r>
              <a:rPr lang="en-GB" sz="1800" dirty="0"/>
              <a:t>A Level</a:t>
            </a:r>
          </a:p>
          <a:p>
            <a:pPr lvl="1"/>
            <a:r>
              <a:rPr lang="en-GB" sz="1800" dirty="0"/>
              <a:t>Mentoring</a:t>
            </a:r>
          </a:p>
          <a:p>
            <a:endParaRPr lang="en-GB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Scope of school involvement</a:t>
            </a:r>
          </a:p>
        </p:txBody>
      </p:sp>
    </p:spTree>
    <p:extLst>
      <p:ext uri="{BB962C8B-B14F-4D97-AF65-F5344CB8AC3E}">
        <p14:creationId xmlns:p14="http://schemas.microsoft.com/office/powerpoint/2010/main" val="9544535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quarter" idx="1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Usually one session every one or two weeks per volunteer</a:t>
            </a:r>
          </a:p>
          <a:p>
            <a:r>
              <a:rPr lang="en-GB" sz="1800" dirty="0"/>
              <a:t>One volunteer to 3-4 students</a:t>
            </a:r>
          </a:p>
          <a:p>
            <a:r>
              <a:rPr lang="en-GB" sz="1800" dirty="0"/>
              <a:t>&gt; 2000 hours in 2018</a:t>
            </a:r>
          </a:p>
          <a:p>
            <a:r>
              <a:rPr lang="en-GB" sz="1800" dirty="0"/>
              <a:t>Expecting ~4000 hours n 2019</a:t>
            </a:r>
          </a:p>
          <a:p>
            <a:r>
              <a:rPr lang="en-GB" sz="1800" dirty="0"/>
              <a:t>Mixture of experienced volunteers (MDs, EDs, VPs) and new graduates, Industrial Placement students, and interns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Volunteering in numbers</a:t>
            </a:r>
          </a:p>
        </p:txBody>
      </p:sp>
    </p:spTree>
    <p:extLst>
      <p:ext uri="{BB962C8B-B14F-4D97-AF65-F5344CB8AC3E}">
        <p14:creationId xmlns:p14="http://schemas.microsoft.com/office/powerpoint/2010/main" val="5871276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quarter" idx="1"/>
          </p:nvPr>
        </p:nvSpPr>
        <p:spPr/>
        <p:txBody>
          <a:bodyPr>
            <a:noAutofit/>
          </a:bodyPr>
          <a:lstStyle/>
          <a:p>
            <a:r>
              <a:rPr lang="en-GB" sz="1800" dirty="0"/>
              <a:t>Volunteering initiative to teach Computer Science in schools</a:t>
            </a:r>
          </a:p>
          <a:p>
            <a:r>
              <a:rPr lang="en-GB" sz="1800" dirty="0"/>
              <a:t>Running for 4 years in London (started in EAI)</a:t>
            </a:r>
          </a:p>
          <a:p>
            <a:r>
              <a:rPr lang="en-GB" sz="1800" dirty="0"/>
              <a:t>Involvement with six local schools/colleges in Tower Hamlets:</a:t>
            </a:r>
          </a:p>
          <a:p>
            <a:pPr lvl="1"/>
            <a:r>
              <a:rPr lang="en-GB" sz="1800" dirty="0"/>
              <a:t>George Green</a:t>
            </a:r>
          </a:p>
          <a:p>
            <a:pPr lvl="1"/>
            <a:r>
              <a:rPr lang="en-GB" sz="1800" dirty="0"/>
              <a:t>Central Foundation</a:t>
            </a:r>
          </a:p>
          <a:p>
            <a:pPr lvl="1"/>
            <a:r>
              <a:rPr lang="en-GB" sz="1800" dirty="0"/>
              <a:t>East London Science School</a:t>
            </a:r>
          </a:p>
          <a:p>
            <a:pPr lvl="1"/>
            <a:r>
              <a:rPr lang="en-GB" sz="1800" dirty="0"/>
              <a:t>New City College</a:t>
            </a:r>
          </a:p>
          <a:p>
            <a:pPr lvl="1"/>
            <a:r>
              <a:rPr lang="en-GB" sz="1800" dirty="0"/>
              <a:t>Sir John Cass's Foundation</a:t>
            </a:r>
          </a:p>
          <a:p>
            <a:pPr lvl="1"/>
            <a:r>
              <a:rPr lang="en-GB" sz="1800" dirty="0"/>
              <a:t>St Paul’s Way Trust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Program – Summary</a:t>
            </a:r>
          </a:p>
        </p:txBody>
      </p:sp>
    </p:spTree>
    <p:extLst>
      <p:ext uri="{BB962C8B-B14F-4D97-AF65-F5344CB8AC3E}">
        <p14:creationId xmlns:p14="http://schemas.microsoft.com/office/powerpoint/2010/main" val="1650085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sz="1800" dirty="0"/>
              <a:t>Improve results in Computer Science GCSE</a:t>
            </a:r>
          </a:p>
          <a:p>
            <a:r>
              <a:rPr lang="en-GB" sz="1800" dirty="0"/>
              <a:t>Raise awareness of Computer Science as a career option</a:t>
            </a:r>
          </a:p>
          <a:p>
            <a:r>
              <a:rPr lang="en-GB" sz="1800" dirty="0"/>
              <a:t>Provide more appropriate outlet for our skills</a:t>
            </a:r>
          </a:p>
          <a:p>
            <a:endParaRPr lang="en-GB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Initial Objectives</a:t>
            </a:r>
          </a:p>
        </p:txBody>
      </p:sp>
    </p:spTree>
    <p:extLst>
      <p:ext uri="{BB962C8B-B14F-4D97-AF65-F5344CB8AC3E}">
        <p14:creationId xmlns:p14="http://schemas.microsoft.com/office/powerpoint/2010/main" val="30131421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Outcomes *</a:t>
            </a: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032" y="1812092"/>
            <a:ext cx="3750568" cy="2253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9CD2437-1F7B-4F24-8FED-E82008F528E5}"/>
              </a:ext>
            </a:extLst>
          </p:cNvPr>
          <p:cNvSpPr txBox="1">
            <a:spLocks/>
          </p:cNvSpPr>
          <p:nvPr/>
        </p:nvSpPr>
        <p:spPr>
          <a:xfrm>
            <a:off x="2215952" y="1281536"/>
            <a:ext cx="7130752" cy="30824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Note - these are small samples and statistical invalid, so consider it as interesting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D4E2601-A723-4FDD-8B21-A437FBE6E4EB}"/>
              </a:ext>
            </a:extLst>
          </p:cNvPr>
          <p:cNvSpPr txBox="1">
            <a:spLocks/>
          </p:cNvSpPr>
          <p:nvPr/>
        </p:nvSpPr>
        <p:spPr>
          <a:xfrm>
            <a:off x="7824192" y="1616044"/>
            <a:ext cx="711696" cy="30824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2017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57573E7-0735-448B-A7CB-8AEEB0113A8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231904" y="3930673"/>
          <a:ext cx="4978896" cy="2676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90726" y="1692244"/>
            <a:ext cx="4067175" cy="41549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Consistent improvement in results at George Green (not all down to us </a:t>
            </a:r>
            <a:r>
              <a:rPr lang="en-GB" dirty="0">
                <a:sym typeface="Wingdings" panose="05000000000000000000" pitchFamily="2" charset="2"/>
              </a:rPr>
              <a:t>)</a:t>
            </a:r>
            <a:endParaRPr lang="en-GB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Measurable below national average before involvement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2016 - 25% above national average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2017 - 32% above national average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2018 Data is harder to present with more schools. Every result above national average, for each school, and each grade</a:t>
            </a:r>
          </a:p>
        </p:txBody>
      </p:sp>
    </p:spTree>
    <p:extLst>
      <p:ext uri="{BB962C8B-B14F-4D97-AF65-F5344CB8AC3E}">
        <p14:creationId xmlns:p14="http://schemas.microsoft.com/office/powerpoint/2010/main" val="3147092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quarter" idx="1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Improve results in Computer Science GCSE </a:t>
            </a:r>
            <a:r>
              <a:rPr lang="en-GB" sz="1800" b="1" dirty="0"/>
              <a:t>and A level</a:t>
            </a:r>
          </a:p>
          <a:p>
            <a:r>
              <a:rPr lang="en-GB" sz="1800" dirty="0"/>
              <a:t>Raise awareness</a:t>
            </a:r>
            <a:r>
              <a:rPr lang="en-GB" sz="1800" b="1" dirty="0"/>
              <a:t>, and facilitate </a:t>
            </a:r>
            <a:r>
              <a:rPr lang="en-GB" sz="1800" dirty="0"/>
              <a:t>Computer Science as a career option</a:t>
            </a:r>
          </a:p>
          <a:p>
            <a:r>
              <a:rPr lang="en-GB" sz="1800" dirty="0"/>
              <a:t>Provide more appropriate outlet for our skills</a:t>
            </a:r>
          </a:p>
          <a:p>
            <a:r>
              <a:rPr lang="en-GB" sz="1800" b="1" dirty="0"/>
              <a:t>Broaden the talent pool for recruitment </a:t>
            </a:r>
          </a:p>
          <a:p>
            <a:r>
              <a:rPr lang="en-GB" sz="1800" b="1" dirty="0"/>
              <a:t>Company wide </a:t>
            </a:r>
          </a:p>
          <a:p>
            <a:pPr lvl="1"/>
            <a:r>
              <a:rPr lang="en-GB" sz="1800" b="1" dirty="0"/>
              <a:t>Cross divisional</a:t>
            </a:r>
          </a:p>
          <a:p>
            <a:pPr lvl="1"/>
            <a:r>
              <a:rPr lang="en-GB" sz="1800" b="1" dirty="0"/>
              <a:t>Cross region</a:t>
            </a:r>
          </a:p>
          <a:p>
            <a:endParaRPr lang="en-GB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Current Objectives</a:t>
            </a:r>
          </a:p>
        </p:txBody>
      </p:sp>
    </p:spTree>
    <p:extLst>
      <p:ext uri="{BB962C8B-B14F-4D97-AF65-F5344CB8AC3E}">
        <p14:creationId xmlns:p14="http://schemas.microsoft.com/office/powerpoint/2010/main" val="10121013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quarter" idx="1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Target 5000 hours by year end, In London</a:t>
            </a:r>
          </a:p>
          <a:p>
            <a:r>
              <a:rPr lang="en-GB" sz="1800" dirty="0"/>
              <a:t>10 Secondary (or tertiary) schools in London</a:t>
            </a:r>
          </a:p>
          <a:p>
            <a:r>
              <a:rPr lang="en-GB" sz="1800" dirty="0"/>
              <a:t>Complete the circle</a:t>
            </a:r>
          </a:p>
          <a:p>
            <a:pPr lvl="1"/>
            <a:r>
              <a:rPr lang="en-GB" sz="1800" dirty="0"/>
              <a:t>By 2025 for students we have taught</a:t>
            </a:r>
          </a:p>
          <a:p>
            <a:pPr lvl="2"/>
            <a:r>
              <a:rPr lang="en-GB" sz="1800" dirty="0"/>
              <a:t>Employ 5 in London</a:t>
            </a:r>
          </a:p>
          <a:p>
            <a:pPr lvl="2"/>
            <a:r>
              <a:rPr lang="en-GB" sz="1800" dirty="0"/>
              <a:t>25 possible future employees</a:t>
            </a:r>
          </a:p>
          <a:p>
            <a:r>
              <a:rPr lang="en-GB" sz="1800" dirty="0"/>
              <a:t>Make the program infrastructural, like GOSH</a:t>
            </a:r>
          </a:p>
          <a:p>
            <a:pPr lvl="1"/>
            <a:r>
              <a:rPr lang="en-GB" sz="1800" dirty="0"/>
              <a:t>Seed sister programs (New York, Shanghai, Montreal)</a:t>
            </a:r>
          </a:p>
          <a:p>
            <a:pPr lvl="1"/>
            <a:r>
              <a:rPr lang="en-GB" sz="1800" dirty="0"/>
              <a:t>Cross divisional</a:t>
            </a:r>
          </a:p>
          <a:p>
            <a:pPr lvl="1"/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(Personal) Targets</a:t>
            </a:r>
          </a:p>
        </p:txBody>
      </p:sp>
    </p:spTree>
    <p:extLst>
      <p:ext uri="{BB962C8B-B14F-4D97-AF65-F5344CB8AC3E}">
        <p14:creationId xmlns:p14="http://schemas.microsoft.com/office/powerpoint/2010/main" val="15999059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F2EB2-067B-40A3-B686-EE00ADDFE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dk1"/>
                </a:solidFill>
              </a:rPr>
              <a:t>Miles Berry (University of Roehampton)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33C475-64E7-4202-B684-22D88CC02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B291C7-21FF-4586-83E3-536355B8F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6250" y="2198687"/>
            <a:ext cx="10877550" cy="31829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highlight>
                  <a:srgbClr val="FFFF00"/>
                </a:highlight>
              </a:rPr>
              <a:t>NCCE CPD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B811A33-DCC1-4714-B3AC-9EC70EEAB5C5}"/>
              </a:ext>
            </a:extLst>
          </p:cNvPr>
          <p:cNvSpPr/>
          <p:nvPr/>
        </p:nvSpPr>
        <p:spPr>
          <a:xfrm>
            <a:off x="9726803" y="1084262"/>
            <a:ext cx="2110154" cy="17792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3 min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894854-C446-47D7-9D7B-887DDB4E043E}"/>
              </a:ext>
            </a:extLst>
          </p:cNvPr>
          <p:cNvSpPr txBox="1"/>
          <p:nvPr/>
        </p:nvSpPr>
        <p:spPr>
          <a:xfrm>
            <a:off x="5594289" y="638080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2154111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F2EB2-067B-40A3-B686-EE00ADDFE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dk1"/>
                </a:solidFill>
              </a:rPr>
              <a:t>Wendy MacLeod (BCS)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33C475-64E7-4202-B684-22D88CC02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B291C7-21FF-4586-83E3-536355B8F6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CAS News</a:t>
            </a:r>
            <a:endParaRPr lang="en-GB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B811A33-DCC1-4714-B3AC-9EC70EEAB5C5}"/>
              </a:ext>
            </a:extLst>
          </p:cNvPr>
          <p:cNvSpPr/>
          <p:nvPr/>
        </p:nvSpPr>
        <p:spPr>
          <a:xfrm>
            <a:off x="9726803" y="1084262"/>
            <a:ext cx="2110154" cy="17792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3 min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BFCAC3-68C0-47B2-97A9-58851D695708}"/>
              </a:ext>
            </a:extLst>
          </p:cNvPr>
          <p:cNvSpPr txBox="1"/>
          <p:nvPr/>
        </p:nvSpPr>
        <p:spPr>
          <a:xfrm>
            <a:off x="5594289" y="638080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40893822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CD94E-80C1-417E-AC82-9EBEC6432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30" y="390868"/>
            <a:ext cx="8754687" cy="1325563"/>
          </a:xfrm>
        </p:spPr>
        <p:txBody>
          <a:bodyPr/>
          <a:lstStyle/>
          <a:p>
            <a:r>
              <a:rPr lang="en-GB" dirty="0">
                <a:latin typeface="Montserrat Light" panose="00000400000000000000" pitchFamily="50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5494F6-1A23-42DC-93CD-AAEAFA982F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3475" y="2948231"/>
            <a:ext cx="1651000" cy="254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05862C-3079-4B14-8C96-12A12BDA31FD}"/>
              </a:ext>
            </a:extLst>
          </p:cNvPr>
          <p:cNvSpPr txBox="1"/>
          <p:nvPr/>
        </p:nvSpPr>
        <p:spPr>
          <a:xfrm>
            <a:off x="5059870" y="1897349"/>
            <a:ext cx="490600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00546C"/>
                </a:solidFill>
                <a:latin typeface="Montserrat Light" panose="00000400000000000000" pitchFamily="50" charset="0"/>
              </a:rPr>
              <a:t>Wendy MacLeod</a:t>
            </a:r>
          </a:p>
          <a:p>
            <a:pPr algn="ctr"/>
            <a:endParaRPr lang="en-GB" sz="2800" dirty="0">
              <a:solidFill>
                <a:srgbClr val="00546C"/>
              </a:solidFill>
              <a:latin typeface="Montserrat Light" panose="00000400000000000000" pitchFamily="50" charset="0"/>
            </a:endParaRPr>
          </a:p>
          <a:p>
            <a:pPr algn="ctr"/>
            <a:r>
              <a:rPr lang="en-GB" sz="2800" dirty="0">
                <a:solidFill>
                  <a:srgbClr val="00546C"/>
                </a:solidFill>
                <a:latin typeface="Montserrat Light" panose="00000400000000000000" pitchFamily="50" charset="0"/>
              </a:rPr>
              <a:t>CAS Community</a:t>
            </a:r>
          </a:p>
          <a:p>
            <a:pPr algn="ctr"/>
            <a:r>
              <a:rPr lang="en-GB" sz="2800" dirty="0">
                <a:solidFill>
                  <a:srgbClr val="00546C"/>
                </a:solidFill>
                <a:latin typeface="Montserrat Light" panose="00000400000000000000" pitchFamily="50" charset="0"/>
              </a:rPr>
              <a:t>Outreach Manager</a:t>
            </a:r>
          </a:p>
          <a:p>
            <a:pPr algn="ctr"/>
            <a:endParaRPr lang="en-GB" sz="1400" dirty="0">
              <a:solidFill>
                <a:srgbClr val="00546C"/>
              </a:solidFill>
              <a:latin typeface="Montserrat Light" panose="00000400000000000000" pitchFamily="50" charset="0"/>
            </a:endParaRPr>
          </a:p>
          <a:p>
            <a:pPr algn="ctr"/>
            <a:r>
              <a:rPr lang="en-GB" sz="2400" dirty="0">
                <a:solidFill>
                  <a:srgbClr val="00546C"/>
                </a:solidFill>
                <a:latin typeface="Montserrat Light" panose="00000400000000000000" pitchFamily="50" charset="0"/>
              </a:rPr>
              <a:t>(London &amp; East of England)</a:t>
            </a:r>
          </a:p>
          <a:p>
            <a:pPr algn="ctr"/>
            <a:endParaRPr lang="en-GB" sz="1400" dirty="0">
              <a:solidFill>
                <a:srgbClr val="00546C"/>
              </a:solidFill>
              <a:latin typeface="Montserrat Light" panose="00000400000000000000" pitchFamily="50" charset="0"/>
            </a:endParaRPr>
          </a:p>
          <a:p>
            <a:pPr algn="ctr"/>
            <a:endParaRPr lang="en-GB" sz="2400" dirty="0">
              <a:solidFill>
                <a:srgbClr val="00546C"/>
              </a:solidFill>
              <a:latin typeface="Montserrat Light" panose="00000400000000000000" pitchFamily="50" charset="0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r>
              <a:rPr lang="en-GB" sz="2400" dirty="0">
                <a:solidFill>
                  <a:srgbClr val="00546C"/>
                </a:solidFill>
                <a:latin typeface="Montserrat Light" panose="00000400000000000000" pitchFamily="50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wendy.macleod@bcs.uk</a:t>
            </a:r>
            <a:endParaRPr lang="en-GB" sz="2400" dirty="0">
              <a:solidFill>
                <a:srgbClr val="00546C"/>
              </a:solidFill>
              <a:latin typeface="Montserrat Light" panose="00000400000000000000" pitchFamily="50" charset="0"/>
            </a:endParaRPr>
          </a:p>
          <a:p>
            <a:pPr algn="ctr"/>
            <a:r>
              <a:rPr lang="en-GB" sz="2400" dirty="0">
                <a:solidFill>
                  <a:srgbClr val="00546C"/>
                </a:solidFill>
                <a:latin typeface="Montserrat Light" panose="00000400000000000000" pitchFamily="50" charset="0"/>
              </a:rPr>
              <a:t>@wendymacleod3</a:t>
            </a:r>
          </a:p>
          <a:p>
            <a:pPr algn="ctr"/>
            <a:r>
              <a:rPr lang="en-GB" sz="2400" dirty="0">
                <a:solidFill>
                  <a:srgbClr val="00546C"/>
                </a:solidFill>
                <a:latin typeface="Montserrat Light" panose="00000400000000000000" pitchFamily="50" charset="0"/>
              </a:rPr>
              <a:t>07967 440163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7C42ABA-C4FF-4430-9A4E-4F30557EB0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791" y="1366642"/>
            <a:ext cx="4708278" cy="4960058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B2DCA47-8E54-4E48-9FFB-E0774EB5592E}"/>
              </a:ext>
            </a:extLst>
          </p:cNvPr>
          <p:cNvSpPr txBox="1">
            <a:spLocks/>
          </p:cNvSpPr>
          <p:nvPr/>
        </p:nvSpPr>
        <p:spPr>
          <a:xfrm>
            <a:off x="263990" y="-166833"/>
            <a:ext cx="9478526" cy="1676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E84040"/>
                </a:solidFill>
                <a:latin typeface="Montserrat Light" panose="00000400000000000000" pitchFamily="50" charset="0"/>
              </a:rPr>
              <a:t>Who am I and what is my role?</a:t>
            </a:r>
          </a:p>
        </p:txBody>
      </p:sp>
    </p:spTree>
    <p:extLst>
      <p:ext uri="{BB962C8B-B14F-4D97-AF65-F5344CB8AC3E}">
        <p14:creationId xmlns:p14="http://schemas.microsoft.com/office/powerpoint/2010/main" val="3215800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3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716B9B83-89BE-48FF-80DE-C8BBDCEEC7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9091"/>
          <a:stretch/>
        </p:blipFill>
        <p:spPr>
          <a:xfrm>
            <a:off x="7745645" y="2200102"/>
            <a:ext cx="4446356" cy="49128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5CD94E-80C1-417E-AC82-9EBEC6432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30" y="390868"/>
            <a:ext cx="8754687" cy="1325563"/>
          </a:xfrm>
        </p:spPr>
        <p:txBody>
          <a:bodyPr/>
          <a:lstStyle/>
          <a:p>
            <a:r>
              <a:rPr lang="en-GB" dirty="0">
                <a:latin typeface="Montserrat Light" panose="00000400000000000000" pitchFamily="50" charset="0"/>
              </a:rPr>
              <a:t>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B2DCA47-8E54-4E48-9FFB-E0774EB5592E}"/>
              </a:ext>
            </a:extLst>
          </p:cNvPr>
          <p:cNvSpPr txBox="1">
            <a:spLocks/>
          </p:cNvSpPr>
          <p:nvPr/>
        </p:nvSpPr>
        <p:spPr>
          <a:xfrm>
            <a:off x="263990" y="-166833"/>
            <a:ext cx="9478526" cy="1676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E84040"/>
                </a:solidFill>
                <a:latin typeface="Montserrat Light" panose="00000400000000000000" pitchFamily="50" charset="0"/>
              </a:rPr>
              <a:t>London CAS Communities (22)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31B64D-D4DD-4DA2-8E72-2BF38F185FF7}"/>
              </a:ext>
            </a:extLst>
          </p:cNvPr>
          <p:cNvSpPr/>
          <p:nvPr/>
        </p:nvSpPr>
        <p:spPr>
          <a:xfrm>
            <a:off x="210589" y="1181772"/>
            <a:ext cx="8661861" cy="5490577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en-GB" sz="2000" b="1" dirty="0">
                <a:solidFill>
                  <a:srgbClr val="00546C"/>
                </a:solidFill>
                <a:latin typeface="Montserrat Light" panose="00000400000000000000" pitchFamily="50" charset="0"/>
              </a:rPr>
              <a:t>Barking &amp; Dagenham Mixed</a:t>
            </a:r>
          </a:p>
          <a:p>
            <a:r>
              <a:rPr lang="en-GB" sz="2000" b="1" dirty="0">
                <a:solidFill>
                  <a:srgbClr val="00546C"/>
                </a:solidFill>
                <a:latin typeface="Montserrat Light" panose="00000400000000000000" pitchFamily="50" charset="0"/>
              </a:rPr>
              <a:t>Barnet &amp; Enfield Primary</a:t>
            </a:r>
          </a:p>
          <a:p>
            <a:r>
              <a:rPr lang="en-GB" sz="2000" b="1" dirty="0">
                <a:solidFill>
                  <a:srgbClr val="00546C"/>
                </a:solidFill>
                <a:latin typeface="Montserrat Light" panose="00000400000000000000" pitchFamily="50" charset="0"/>
              </a:rPr>
              <a:t>Bexleyheath Secondary</a:t>
            </a:r>
          </a:p>
          <a:p>
            <a:r>
              <a:rPr lang="en-GB" sz="2000" b="1" dirty="0">
                <a:solidFill>
                  <a:srgbClr val="00546C"/>
                </a:solidFill>
                <a:latin typeface="Montserrat Light" panose="00000400000000000000" pitchFamily="50" charset="0"/>
              </a:rPr>
              <a:t>Brent Mixed</a:t>
            </a:r>
          </a:p>
          <a:p>
            <a:r>
              <a:rPr lang="en-GB" sz="2000" b="1" dirty="0">
                <a:solidFill>
                  <a:srgbClr val="00546C"/>
                </a:solidFill>
                <a:latin typeface="Montserrat Light" panose="00000400000000000000" pitchFamily="50" charset="0"/>
              </a:rPr>
              <a:t>Bromley &amp; Hayes Primary</a:t>
            </a:r>
          </a:p>
          <a:p>
            <a:r>
              <a:rPr lang="en-GB" sz="2000" b="1" dirty="0">
                <a:solidFill>
                  <a:srgbClr val="00546C"/>
                </a:solidFill>
                <a:latin typeface="Montserrat Light" panose="00000400000000000000" pitchFamily="50" charset="0"/>
              </a:rPr>
              <a:t>Croydon Secondary</a:t>
            </a:r>
          </a:p>
          <a:p>
            <a:r>
              <a:rPr lang="en-GB" sz="2000" b="1" dirty="0">
                <a:solidFill>
                  <a:srgbClr val="00546C"/>
                </a:solidFill>
                <a:latin typeface="Montserrat Light" panose="00000400000000000000" pitchFamily="50" charset="0"/>
              </a:rPr>
              <a:t>Ealing Secondary</a:t>
            </a:r>
          </a:p>
          <a:p>
            <a:r>
              <a:rPr lang="en-GB" sz="2000" b="1" dirty="0">
                <a:solidFill>
                  <a:srgbClr val="00546C"/>
                </a:solidFill>
                <a:latin typeface="Montserrat Light" panose="00000400000000000000" pitchFamily="50" charset="0"/>
              </a:rPr>
              <a:t>Hammersmith Mixed</a:t>
            </a:r>
          </a:p>
          <a:p>
            <a:r>
              <a:rPr lang="en-GB" sz="2000" b="1" dirty="0">
                <a:solidFill>
                  <a:srgbClr val="00546C"/>
                </a:solidFill>
                <a:latin typeface="Montserrat Light" panose="00000400000000000000" pitchFamily="50" charset="0"/>
              </a:rPr>
              <a:t>Haringey Mixed</a:t>
            </a:r>
          </a:p>
          <a:p>
            <a:r>
              <a:rPr lang="en-GB" sz="2000" b="1" dirty="0">
                <a:solidFill>
                  <a:srgbClr val="00546C"/>
                </a:solidFill>
                <a:latin typeface="Montserrat Light" panose="00000400000000000000" pitchFamily="50" charset="0"/>
              </a:rPr>
              <a:t>Harrow Secondary</a:t>
            </a:r>
          </a:p>
          <a:p>
            <a:r>
              <a:rPr lang="en-GB" sz="2000" b="1" dirty="0">
                <a:solidFill>
                  <a:srgbClr val="00546C"/>
                </a:solidFill>
                <a:latin typeface="Montserrat Light" panose="00000400000000000000" pitchFamily="50" charset="0"/>
              </a:rPr>
              <a:t>Kidbrooke Primary</a:t>
            </a:r>
          </a:p>
          <a:p>
            <a:r>
              <a:rPr lang="en-GB" sz="2000" b="1" dirty="0">
                <a:solidFill>
                  <a:srgbClr val="00546C"/>
                </a:solidFill>
                <a:latin typeface="Montserrat Light" panose="00000400000000000000" pitchFamily="50" charset="0"/>
              </a:rPr>
              <a:t>Lambeth Primary</a:t>
            </a:r>
          </a:p>
          <a:p>
            <a:r>
              <a:rPr lang="en-GB" sz="2000" b="1" dirty="0">
                <a:solidFill>
                  <a:srgbClr val="00546C"/>
                </a:solidFill>
                <a:latin typeface="Montserrat Light" panose="00000400000000000000" pitchFamily="50" charset="0"/>
              </a:rPr>
              <a:t>Lewisham Mixed</a:t>
            </a:r>
          </a:p>
          <a:p>
            <a:r>
              <a:rPr lang="en-GB" sz="2000" b="1" dirty="0">
                <a:solidFill>
                  <a:srgbClr val="00546C"/>
                </a:solidFill>
                <a:latin typeface="Montserrat Light" panose="00000400000000000000" pitchFamily="50" charset="0"/>
              </a:rPr>
              <a:t>London Queen Marys</a:t>
            </a:r>
          </a:p>
          <a:p>
            <a:r>
              <a:rPr lang="en-GB" sz="2000" b="1" dirty="0">
                <a:solidFill>
                  <a:srgbClr val="00546C"/>
                </a:solidFill>
                <a:latin typeface="Montserrat Light" panose="00000400000000000000" pitchFamily="50" charset="0"/>
              </a:rPr>
              <a:t>Northwood Secondary </a:t>
            </a:r>
          </a:p>
          <a:p>
            <a:r>
              <a:rPr lang="en-GB" sz="2000" b="1" dirty="0">
                <a:solidFill>
                  <a:srgbClr val="00546C"/>
                </a:solidFill>
                <a:latin typeface="Montserrat Light" panose="00000400000000000000" pitchFamily="50" charset="0"/>
              </a:rPr>
              <a:t>Orpington &amp; Bromley Secondary</a:t>
            </a:r>
          </a:p>
          <a:p>
            <a:r>
              <a:rPr lang="en-GB" sz="2000" b="1" dirty="0">
                <a:solidFill>
                  <a:srgbClr val="00546C"/>
                </a:solidFill>
                <a:latin typeface="Montserrat Light" panose="00000400000000000000" pitchFamily="50" charset="0"/>
              </a:rPr>
              <a:t>Tower Hamlets Mixed</a:t>
            </a:r>
          </a:p>
          <a:p>
            <a:r>
              <a:rPr lang="en-GB" sz="2000" b="1" dirty="0">
                <a:solidFill>
                  <a:srgbClr val="00546C"/>
                </a:solidFill>
                <a:latin typeface="Montserrat Light" panose="00000400000000000000" pitchFamily="50" charset="0"/>
              </a:rPr>
              <a:t>Vauxhall Primary</a:t>
            </a:r>
          </a:p>
          <a:p>
            <a:r>
              <a:rPr lang="en-GB" sz="2000" b="1" dirty="0">
                <a:solidFill>
                  <a:srgbClr val="00546C"/>
                </a:solidFill>
                <a:latin typeface="Montserrat Light" panose="00000400000000000000" pitchFamily="50" charset="0"/>
              </a:rPr>
              <a:t>Wandsworth Primary</a:t>
            </a:r>
          </a:p>
          <a:p>
            <a:r>
              <a:rPr lang="en-GB" sz="2000" b="1" dirty="0">
                <a:solidFill>
                  <a:srgbClr val="00546C"/>
                </a:solidFill>
                <a:latin typeface="Montserrat Light" panose="00000400000000000000" pitchFamily="50" charset="0"/>
              </a:rPr>
              <a:t>Westminster Primary</a:t>
            </a:r>
          </a:p>
          <a:p>
            <a:r>
              <a:rPr lang="en-GB" sz="2000" b="1" dirty="0">
                <a:solidFill>
                  <a:srgbClr val="00546C"/>
                </a:solidFill>
                <a:latin typeface="Montserrat Light" panose="00000400000000000000" pitchFamily="50" charset="0"/>
              </a:rPr>
              <a:t>Westminster Secondary</a:t>
            </a:r>
          </a:p>
          <a:p>
            <a:r>
              <a:rPr lang="en-GB" sz="2000" b="1" dirty="0">
                <a:solidFill>
                  <a:srgbClr val="00546C"/>
                </a:solidFill>
                <a:latin typeface="Montserrat Light" panose="00000400000000000000" pitchFamily="50" charset="0"/>
              </a:rPr>
              <a:t>Whyteleafe Primary</a:t>
            </a:r>
          </a:p>
        </p:txBody>
      </p:sp>
    </p:spTree>
    <p:extLst>
      <p:ext uri="{BB962C8B-B14F-4D97-AF65-F5344CB8AC3E}">
        <p14:creationId xmlns:p14="http://schemas.microsoft.com/office/powerpoint/2010/main" val="78161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90F16-5A40-4073-BE1A-DFDC4BA67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Thank you for coming – What next?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D1CC83-C92A-4539-BF12-A8FC83AEC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AC1053-AD72-4386-B19E-82CBA98B72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33538" y="1851024"/>
            <a:ext cx="10877550" cy="4287838"/>
          </a:xfrm>
        </p:spPr>
        <p:txBody>
          <a:bodyPr>
            <a:normAutofit/>
          </a:bodyPr>
          <a:lstStyle/>
          <a:p>
            <a:r>
              <a:rPr lang="en-GB" dirty="0"/>
              <a:t>A level – to review coursework  </a:t>
            </a:r>
          </a:p>
          <a:p>
            <a:r>
              <a:rPr lang="en-GB" dirty="0"/>
              <a:t>NCCE </a:t>
            </a:r>
          </a:p>
          <a:p>
            <a:r>
              <a:rPr lang="en-GB" dirty="0"/>
              <a:t>TechPathways, LGFL, the CLCs, Ada, 3BM etc</a:t>
            </a:r>
          </a:p>
          <a:p>
            <a:r>
              <a:rPr lang="en-GB" dirty="0"/>
              <a:t>Gaps – CoPs - local planning/ moderation?</a:t>
            </a:r>
          </a:p>
          <a:p>
            <a:r>
              <a:rPr lang="en-GB" dirty="0"/>
              <a:t>CAS London Conference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99255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E2247-3A44-469F-B931-B30557B74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1252728"/>
            <a:ext cx="3608833" cy="4352544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Requested for the </a:t>
            </a:r>
            <a:br>
              <a:rPr lang="en-GB" dirty="0"/>
            </a:br>
            <a:r>
              <a:rPr lang="en-GB" dirty="0"/>
              <a:t>CAS London</a:t>
            </a:r>
            <a:br>
              <a:rPr lang="en-GB" dirty="0"/>
            </a:br>
            <a:r>
              <a:rPr lang="en-GB" dirty="0"/>
              <a:t>2020 conference!</a:t>
            </a:r>
            <a:br>
              <a:rPr lang="en-GB" dirty="0"/>
            </a:br>
            <a:br>
              <a:rPr lang="en-GB" dirty="0"/>
            </a:br>
            <a:r>
              <a:rPr lang="en-GB" dirty="0"/>
              <a:t>February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6EDACA-C921-4A00-8FC5-C2AD7D558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46AB6B6-A9A2-4F42-9053-502AE2993B8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7" b="4317"/>
          <a:stretch/>
        </p:blipFill>
        <p:spPr>
          <a:xfrm>
            <a:off x="4275740" y="1252728"/>
            <a:ext cx="7755320" cy="4352544"/>
          </a:xfrm>
        </p:spPr>
      </p:pic>
      <p:pic>
        <p:nvPicPr>
          <p:cNvPr id="5" name="Picture 2" descr="Image result for gladesmore">
            <a:extLst>
              <a:ext uri="{FF2B5EF4-FFF2-40B4-BE49-F238E27FC236}">
                <a16:creationId xmlns:a16="http://schemas.microsoft.com/office/drawing/2014/main" id="{60C94D95-039A-416C-A9C1-6B7877F88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014" y="4267199"/>
            <a:ext cx="704337" cy="70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17745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2A6907-5D6D-48D9-B177-3BBBE0AB57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50" b="15604"/>
          <a:stretch/>
        </p:blipFill>
        <p:spPr>
          <a:xfrm>
            <a:off x="1786231" y="1476281"/>
            <a:ext cx="8869680" cy="4630501"/>
          </a:xfrm>
          <a:prstGeom prst="rect">
            <a:avLst/>
          </a:prstGeom>
        </p:spPr>
      </p:pic>
      <p:sp>
        <p:nvSpPr>
          <p:cNvPr id="6" name="Google Shape;119;p30">
            <a:extLst>
              <a:ext uri="{FF2B5EF4-FFF2-40B4-BE49-F238E27FC236}">
                <a16:creationId xmlns:a16="http://schemas.microsoft.com/office/drawing/2014/main" id="{0DA72566-E13E-4EC3-B70A-D284F4DA0028}"/>
              </a:ext>
            </a:extLst>
          </p:cNvPr>
          <p:cNvSpPr txBox="1"/>
          <p:nvPr/>
        </p:nvSpPr>
        <p:spPr>
          <a:xfrm>
            <a:off x="9359007" y="5227827"/>
            <a:ext cx="2319445" cy="667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1600" dirty="0">
                <a:latin typeface="+mj-lt"/>
                <a:ea typeface="Ubuntu"/>
                <a:cs typeface="Ubuntu"/>
                <a:sym typeface="Ubuntu"/>
              </a:rPr>
              <a:t>Aspects of the</a:t>
            </a:r>
          </a:p>
          <a:p>
            <a:r>
              <a:rPr lang="en-GB" sz="1600" dirty="0">
                <a:latin typeface="+mj-lt"/>
                <a:ea typeface="Ubuntu"/>
                <a:cs typeface="Ubuntu"/>
                <a:sym typeface="Ubuntu"/>
              </a:rPr>
              <a:t>Design Artefact</a:t>
            </a:r>
            <a:endParaRPr sz="1600" dirty="0">
              <a:latin typeface="+mj-lt"/>
              <a:ea typeface="Ubuntu"/>
              <a:cs typeface="Ubuntu"/>
              <a:sym typeface="Ubuntu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8D5CCB-A06D-46C0-A8C4-2D21373F8B8B}"/>
              </a:ext>
            </a:extLst>
          </p:cNvPr>
          <p:cNvSpPr txBox="1"/>
          <p:nvPr/>
        </p:nvSpPr>
        <p:spPr>
          <a:xfrm>
            <a:off x="2847888" y="376813"/>
            <a:ext cx="6067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Research - Design Toolkit  – Call for Participants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9FC550-E10A-4323-9D84-6AF4212501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77" b="16477"/>
          <a:stretch/>
        </p:blipFill>
        <p:spPr>
          <a:xfrm>
            <a:off x="1536089" y="1476281"/>
            <a:ext cx="9742550" cy="47632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79CBE8-E66E-4397-9C5F-B4E000F58C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69" y="1183748"/>
            <a:ext cx="11583861" cy="492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617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DDEC6-0EC0-4D0A-B9B8-DCB488845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820" y="963990"/>
            <a:ext cx="10515600" cy="895350"/>
          </a:xfrm>
        </p:spPr>
        <p:txBody>
          <a:bodyPr>
            <a:normAutofit/>
          </a:bodyPr>
          <a:lstStyle/>
          <a:p>
            <a:pPr lvl="0"/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What you wanted to look at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19398D-0CD0-4102-B98F-7E8B88248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F998EA-C3D2-40F0-93A9-A5BE7DFAFB10}"/>
              </a:ext>
            </a:extLst>
          </p:cNvPr>
          <p:cNvSpPr/>
          <p:nvPr/>
        </p:nvSpPr>
        <p:spPr>
          <a:xfrm>
            <a:off x="464820" y="1704717"/>
            <a:ext cx="120624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Level A Level Coursework approaches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Propose – A level meet up? What is the right time.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2022 GCSE Computer Science Programming Exam Should we even be considering paper based exams at all?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Conference discussion – John Woolard ‘discussion’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Quick summative assessment options – several talks…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New Edtech strategy </a:t>
            </a:r>
            <a:r>
              <a:rPr lang="en-GB" sz="28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https://www.alt.ac.uk/news/all_news/department-education-publishes-new-edtech-strategy</a:t>
            </a:r>
            <a:endParaRPr lang="en-GB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Copies</a:t>
            </a:r>
          </a:p>
        </p:txBody>
      </p:sp>
    </p:spTree>
    <p:extLst>
      <p:ext uri="{BB962C8B-B14F-4D97-AF65-F5344CB8AC3E}">
        <p14:creationId xmlns:p14="http://schemas.microsoft.com/office/powerpoint/2010/main" val="2563461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Firmwide_Auditorium_Standard_English_7.2018">
  <a:themeElements>
    <a:clrScheme name="!Firmwide - AUDITORIUM">
      <a:dk1>
        <a:srgbClr val="FFFFFF"/>
      </a:dk1>
      <a:lt1>
        <a:srgbClr val="004176"/>
      </a:lt1>
      <a:dk2>
        <a:srgbClr val="A7D7FF"/>
      </a:dk2>
      <a:lt2>
        <a:srgbClr val="A9A9A9"/>
      </a:lt2>
      <a:accent1>
        <a:srgbClr val="0095D0"/>
      </a:accent1>
      <a:accent2>
        <a:srgbClr val="4BCCFF"/>
      </a:accent2>
      <a:accent3>
        <a:srgbClr val="3BC3A3"/>
      </a:accent3>
      <a:accent4>
        <a:srgbClr val="6769B5"/>
      </a:accent4>
      <a:accent5>
        <a:srgbClr val="D0B86A"/>
      </a:accent5>
      <a:accent6>
        <a:srgbClr val="93959B"/>
      </a:accent6>
      <a:hlink>
        <a:srgbClr val="50CEFF"/>
      </a:hlink>
      <a:folHlink>
        <a:srgbClr val="A2A2A2"/>
      </a:folHlink>
    </a:clrScheme>
    <a:fontScheme name="Firmwide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200" dirty="0" smtClean="0"/>
        </a:defPPr>
      </a:lstStyle>
    </a:txDef>
  </a:objectDefaults>
  <a:extraClrSchemeLst>
    <a:extraClrScheme>
      <a:clrScheme name="!Firmwide - AUDITORIUM">
        <a:dk1>
          <a:srgbClr val="FFFFFF"/>
        </a:dk1>
        <a:lt1>
          <a:srgbClr val="004176"/>
        </a:lt1>
        <a:dk2>
          <a:srgbClr val="A7D7FF"/>
        </a:dk2>
        <a:lt2>
          <a:srgbClr val="A9A9A9"/>
        </a:lt2>
        <a:accent1>
          <a:srgbClr val="0095D0"/>
        </a:accent1>
        <a:accent2>
          <a:srgbClr val="4BCCFF"/>
        </a:accent2>
        <a:accent3>
          <a:srgbClr val="3BC3A3"/>
        </a:accent3>
        <a:accent4>
          <a:srgbClr val="6769B5"/>
        </a:accent4>
        <a:accent5>
          <a:srgbClr val="D0B86A"/>
        </a:accent5>
        <a:accent6>
          <a:srgbClr val="93959B"/>
        </a:accent6>
        <a:hlink>
          <a:srgbClr val="50CEFF"/>
        </a:hlink>
        <a:folHlink>
          <a:srgbClr val="A2A2A2"/>
        </a:folHlink>
      </a:clrScheme>
    </a:extraClrScheme>
    <a:extraClrScheme>
      <a:clrScheme name="!Firmwide - ALL PURPOSE">
        <a:dk1>
          <a:srgbClr val="000000"/>
        </a:dk1>
        <a:lt1>
          <a:srgbClr val="DEE1E6"/>
        </a:lt1>
        <a:dk2>
          <a:srgbClr val="97D0FF"/>
        </a:dk2>
        <a:lt2>
          <a:srgbClr val="A9A9A9"/>
        </a:lt2>
        <a:accent1>
          <a:srgbClr val="005AA4"/>
        </a:accent1>
        <a:accent2>
          <a:srgbClr val="00A1E2"/>
        </a:accent2>
        <a:accent3>
          <a:srgbClr val="3BC3A3"/>
        </a:accent3>
        <a:accent4>
          <a:srgbClr val="6769B5"/>
        </a:accent4>
        <a:accent5>
          <a:srgbClr val="D0B86A"/>
        </a:accent5>
        <a:accent6>
          <a:srgbClr val="93959B"/>
        </a:accent6>
        <a:hlink>
          <a:srgbClr val="50CEFF"/>
        </a:hlink>
        <a:folHlink>
          <a:srgbClr val="A2A2A2"/>
        </a:folHlink>
      </a:clrScheme>
    </a:extraClrScheme>
  </a:extraClrSchemeLst>
  <a:custClrLst>
    <a:custClr name="Green">
      <a:srgbClr val="2D8F78"/>
    </a:custClr>
    <a:custClr name="Teal">
      <a:srgbClr val="92DECC"/>
    </a:custClr>
    <a:custClr name="Purple">
      <a:srgbClr val="929BCA"/>
    </a:custClr>
    <a:custClr name="Light Purple">
      <a:srgbClr val="D5D9EB"/>
    </a:custClr>
    <a:custClr name="Maroon">
      <a:srgbClr val="B4425D"/>
    </a:custClr>
    <a:custClr name="Light Gold">
      <a:srgbClr val="E3D7AB"/>
    </a:custClr>
    <a:custClr name="Brown">
      <a:srgbClr val="C3842F"/>
    </a:custClr>
    <a:custClr name="Pie Border Dark">
      <a:srgbClr val="141738"/>
    </a:custClr>
  </a:custClr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6064</TotalTime>
  <Words>2028</Words>
  <Application>Microsoft Office PowerPoint</Application>
  <PresentationFormat>Widescreen</PresentationFormat>
  <Paragraphs>511</Paragraphs>
  <Slides>64</Slides>
  <Notes>19</Notes>
  <HiddenSlides>8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64</vt:i4>
      </vt:variant>
    </vt:vector>
  </HeadingPairs>
  <TitlesOfParts>
    <vt:vector size="86" baseType="lpstr">
      <vt:lpstr>Arial</vt:lpstr>
      <vt:lpstr>Calibri</vt:lpstr>
      <vt:lpstr>Calibri Light</vt:lpstr>
      <vt:lpstr>Courier New</vt:lpstr>
      <vt:lpstr>Lato</vt:lpstr>
      <vt:lpstr>Lato Light</vt:lpstr>
      <vt:lpstr>Libre Franklin</vt:lpstr>
      <vt:lpstr>Montserrat</vt:lpstr>
      <vt:lpstr>Montserrat Light</vt:lpstr>
      <vt:lpstr>OCR A Std</vt:lpstr>
      <vt:lpstr>Proxima Nova</vt:lpstr>
      <vt:lpstr>Roboto</vt:lpstr>
      <vt:lpstr>Roboto Mono</vt:lpstr>
      <vt:lpstr>Rubik</vt:lpstr>
      <vt:lpstr>Rubik Light</vt:lpstr>
      <vt:lpstr>Tahoma</vt:lpstr>
      <vt:lpstr>Times New Roman</vt:lpstr>
      <vt:lpstr>Ubuntu</vt:lpstr>
      <vt:lpstr>Wingdings</vt:lpstr>
      <vt:lpstr>Office Theme</vt:lpstr>
      <vt:lpstr>Custom Design</vt:lpstr>
      <vt:lpstr>Firmwide_Auditorium_Standard_English_7.2018</vt:lpstr>
      <vt:lpstr>CAS London  3rd July get together CoP meeting </vt:lpstr>
      <vt:lpstr>Timings &amp; Housekeeping</vt:lpstr>
      <vt:lpstr>Objectives of this event</vt:lpstr>
      <vt:lpstr>PowerPoint Presentation</vt:lpstr>
      <vt:lpstr>PowerPoint Presentation</vt:lpstr>
      <vt:lpstr>PowerPoint Presentation</vt:lpstr>
      <vt:lpstr>Jane Waite (QMUL)</vt:lpstr>
      <vt:lpstr>@QMUL</vt:lpstr>
      <vt:lpstr>William Lau (Greenwich Free School)</vt:lpstr>
      <vt:lpstr>PowerPoint Presentation</vt:lpstr>
      <vt:lpstr>Mathew Wimpenny-Smith (Headington Pre School)</vt:lpstr>
      <vt:lpstr>Tina Götschi (Ada College)</vt:lpstr>
      <vt:lpstr> Computer Science BTEC @Ada  </vt:lpstr>
      <vt:lpstr>PowerPoint Presentation</vt:lpstr>
      <vt:lpstr>PowerPoint Presentation</vt:lpstr>
      <vt:lpstr>PowerPoint Presentation</vt:lpstr>
      <vt:lpstr>Yvonne Walker (BCS)</vt:lpstr>
      <vt:lpstr>PowerPoint Presentation</vt:lpstr>
      <vt:lpstr>Darren Murphey (Abercorn School)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Sources </vt:lpstr>
      <vt:lpstr>PowerPoint Presentation</vt:lpstr>
      <vt:lpstr>Michele Ainley (Naima Prep School)</vt:lpstr>
      <vt:lpstr>Colin Hamilton (William Ellis School, Camden)</vt:lpstr>
      <vt:lpstr>Lessons Learned from Flipping the Classroom </vt:lpstr>
      <vt:lpstr>Biruk Bayeh (Rokeby School) </vt:lpstr>
      <vt:lpstr>Mark Campbell (Ada College)</vt:lpstr>
      <vt:lpstr>PowerPoint Presentation</vt:lpstr>
      <vt:lpstr>JI HYUN KIM (Korea)</vt:lpstr>
      <vt:lpstr> Matt Bain (Morgan Stanley) </vt:lpstr>
      <vt:lpstr>PowerPoint Presentation</vt:lpstr>
      <vt:lpstr>Michel Wermelinger (Open University) </vt:lpstr>
      <vt:lpstr>From problems to programs Michel Wermelinger          http://tiny.cc/prob2prog</vt:lpstr>
      <vt:lpstr>Nick Hughes (Latymer Prep)</vt:lpstr>
      <vt:lpstr>PowerPoint Presentation</vt:lpstr>
      <vt:lpstr>Create your own Alexa...</vt:lpstr>
      <vt:lpstr>PowerPoint Presentation</vt:lpstr>
      <vt:lpstr>PowerPoint Presentation</vt:lpstr>
      <vt:lpstr>PowerPoint Presentation</vt:lpstr>
      <vt:lpstr>Camaran ()</vt:lpstr>
      <vt:lpstr>PowerPoint Presentation</vt:lpstr>
      <vt:lpstr>Richard Millwood (University of Dublin)</vt:lpstr>
      <vt:lpstr>PowerPoint Presentation</vt:lpstr>
      <vt:lpstr>Mike Skells  (Morgan Stanley) </vt:lpstr>
      <vt:lpstr>Scope of school involvement</vt:lpstr>
      <vt:lpstr>Volunteering in numbers</vt:lpstr>
      <vt:lpstr>The Program – Summary</vt:lpstr>
      <vt:lpstr>Initial Objectives</vt:lpstr>
      <vt:lpstr>Outcomes *</vt:lpstr>
      <vt:lpstr>Current Objectives</vt:lpstr>
      <vt:lpstr>(Personal) Targets</vt:lpstr>
      <vt:lpstr>Miles Berry (University of Roehampton)</vt:lpstr>
      <vt:lpstr>Wendy MacLeod (BCS)</vt:lpstr>
      <vt:lpstr> </vt:lpstr>
      <vt:lpstr> </vt:lpstr>
      <vt:lpstr>Thank you for coming – What next?</vt:lpstr>
      <vt:lpstr>Requested for the  CAS London 2020 conference!  February</vt:lpstr>
      <vt:lpstr>PowerPoint Presentation</vt:lpstr>
      <vt:lpstr>What you wanted to look at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Jane Lisa Waite</cp:lastModifiedBy>
  <cp:revision>287</cp:revision>
  <cp:lastPrinted>2019-07-02T14:46:17Z</cp:lastPrinted>
  <dcterms:created xsi:type="dcterms:W3CDTF">2016-10-31T22:10:00Z</dcterms:created>
  <dcterms:modified xsi:type="dcterms:W3CDTF">2019-07-02T16:01:57Z</dcterms:modified>
</cp:coreProperties>
</file>