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70" r:id="rId2"/>
    <p:sldId id="272" r:id="rId3"/>
    <p:sldId id="275" r:id="rId4"/>
    <p:sldId id="259" r:id="rId5"/>
    <p:sldId id="276" r:id="rId6"/>
    <p:sldId id="273" r:id="rId7"/>
    <p:sldId id="274" r:id="rId8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9"/>
    <p:restoredTop sz="66990"/>
  </p:normalViewPr>
  <p:slideViewPr>
    <p:cSldViewPr snapToGrid="0" snapToObjects="1">
      <p:cViewPr>
        <p:scale>
          <a:sx n="88" d="100"/>
          <a:sy n="88" d="100"/>
        </p:scale>
        <p:origin x="1576" y="-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E78CD-1903-584B-ADBD-130A514C9E47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166DB-EF94-4446-8F7A-32A806EB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file 1: Squaregridia </a:t>
            </a:r>
            <a:r>
              <a:rPr lang="en-US" dirty="0" err="1" smtClean="0"/>
              <a:t>mapped.pptx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4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file 2: Squaregridia </a:t>
            </a:r>
            <a:r>
              <a:rPr lang="en-US" dirty="0" err="1" smtClean="0"/>
              <a:t>routes.pptx</a:t>
            </a:r>
            <a:r>
              <a:rPr lang="en-US" dirty="0" smtClean="0"/>
              <a:t> (for</a:t>
            </a:r>
            <a:r>
              <a:rPr lang="en-US" baseline="0" dirty="0" smtClean="0"/>
              <a:t> </a:t>
            </a:r>
            <a:r>
              <a:rPr lang="en-US" dirty="0" err="1" smtClean="0"/>
              <a:t>colour</a:t>
            </a:r>
            <a:r>
              <a:rPr lang="en-US" dirty="0" smtClean="0"/>
              <a:t> printers, or for use on screen)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4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file 2: Squaregridia </a:t>
            </a:r>
            <a:r>
              <a:rPr lang="en-US" dirty="0" err="1" smtClean="0"/>
              <a:t>routes.pptx</a:t>
            </a:r>
            <a:r>
              <a:rPr lang="en-US" dirty="0" smtClean="0"/>
              <a:t> (for black and white printers)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43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“Test Island” </a:t>
            </a:r>
            <a:r>
              <a:rPr lang="mr-IN" dirty="0" smtClean="0"/>
              <a:t>–</a:t>
            </a:r>
            <a:r>
              <a:rPr lang="en-US" dirty="0" smtClean="0"/>
              <a:t> for explaining</a:t>
            </a:r>
            <a:r>
              <a:rPr lang="en-US" baseline="0" dirty="0" smtClean="0"/>
              <a:t> (1) how to work out a route and (2) ways of giving instructions for someone to follow the route. </a:t>
            </a:r>
          </a:p>
          <a:p>
            <a:r>
              <a:rPr lang="en-US" baseline="0" dirty="0" smtClean="0"/>
              <a:t>For use on-screen or on </a:t>
            </a:r>
            <a:r>
              <a:rPr lang="en-US" baseline="0" dirty="0" err="1" smtClean="0"/>
              <a:t>colour</a:t>
            </a:r>
            <a:r>
              <a:rPr lang="en-US" baseline="0" dirty="0" smtClean="0"/>
              <a:t> printers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29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“Test Island” </a:t>
            </a:r>
            <a:r>
              <a:rPr lang="mr-IN" dirty="0" smtClean="0"/>
              <a:t>–</a:t>
            </a:r>
            <a:r>
              <a:rPr lang="en-US" dirty="0" smtClean="0"/>
              <a:t> for explaining</a:t>
            </a:r>
            <a:r>
              <a:rPr lang="en-US" baseline="0" dirty="0" smtClean="0"/>
              <a:t> (1) how to work out a route and (2) ways of giving instructions for someone to follow the route. </a:t>
            </a:r>
          </a:p>
          <a:p>
            <a:r>
              <a:rPr lang="en-US" baseline="0" dirty="0" smtClean="0"/>
              <a:t>For black and white printers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21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Blank island maps of Squaregridia with START square included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4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Completely blank</a:t>
            </a:r>
            <a:r>
              <a:rPr lang="en-US" baseline="0" dirty="0" smtClean="0"/>
              <a:t> maps of Blanksquaresia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2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289108"/>
            <a:ext cx="3146970" cy="3393717"/>
            <a:chOff x="248694" y="32404"/>
            <a:chExt cx="3146970" cy="3393717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8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567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0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11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1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75072" y="32404"/>
              <a:ext cx="2835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96080" y="6262696"/>
            <a:ext cx="3146970" cy="3047823"/>
            <a:chOff x="248694" y="378298"/>
            <a:chExt cx="3146970" cy="3047823"/>
          </a:xfrm>
        </p:grpSpPr>
        <p:grpSp>
          <p:nvGrpSpPr>
            <p:cNvPr id="125" name="Group 124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183" name="Group 18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91" name="Group 19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5" name="Frame 19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6" name="Frame 19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92" name="Group 19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3" name="Frame 19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4" name="Frame 19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84" name="Group 18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85" name="Group 18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9" name="Frame 18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0" name="Frame 18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86" name="Group 18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7" name="Frame 18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8" name="Frame 18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6" name="Group 125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7" name="Group 176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1" name="Frame 18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2" name="Frame 18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8" name="Group 177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9" name="Frame 17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0" name="Frame 17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0" name="Group 169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1" name="Group 17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5" name="Frame 17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6" name="Frame 17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2" name="Group 17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3" name="Frame 17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4" name="Frame 17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127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57972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8" name="Straight Connector 127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54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5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6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7" name="TextBox 156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67" name="Picture 16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68" name="Rectangle 167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9" name="TextBox 158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61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2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4" name="TextBox 163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  <a:endParaRPr lang="en-US" sz="105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455904" y="6252699"/>
            <a:ext cx="3146970" cy="3047823"/>
            <a:chOff x="248694" y="378298"/>
            <a:chExt cx="3146970" cy="3047823"/>
          </a:xfrm>
        </p:grpSpPr>
        <p:grpSp>
          <p:nvGrpSpPr>
            <p:cNvPr id="198" name="Group 197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256" name="Group 25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64" name="Group 26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8" name="Frame 26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9" name="Frame 26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65" name="Group 26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6" name="Frame 26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7" name="Frame 26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7" name="Group 25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8" name="Group 25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2" name="Frame 26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3" name="Frame 26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9" name="Group 25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0" name="Frame 2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1" name="Frame 2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99" name="Group 198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0" name="Group 2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4" name="Frame 2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5" name="Frame 2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1" name="Group 2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2" name="Frame 2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3" name="Frame 2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43" name="Group 2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44" name="Group 2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8" name="Frame 2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9" name="Frame 2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45" name="Group 2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6" name="Frame 2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7" name="Frame 2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20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7230" y="547276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1" name="Straight Connector 200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227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0" name="TextBox 229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231" name="Group 230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240" name="Picture 23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241" name="Rectangle 240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2" name="TextBox 231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234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7" name="TextBox 236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  <a:endParaRPr lang="en-US" sz="105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489" name="Group 488"/>
          <p:cNvGrpSpPr/>
          <p:nvPr/>
        </p:nvGrpSpPr>
        <p:grpSpPr>
          <a:xfrm>
            <a:off x="3576407" y="625005"/>
            <a:ext cx="3146970" cy="3047823"/>
            <a:chOff x="248694" y="378298"/>
            <a:chExt cx="3146970" cy="3047823"/>
          </a:xfrm>
        </p:grpSpPr>
        <p:grpSp>
          <p:nvGrpSpPr>
            <p:cNvPr id="490" name="Group 489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548" name="Group 547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6" name="Group 55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60" name="Frame 5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1" name="Frame 5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7" name="Group 55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8" name="Frame 55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9" name="Frame 55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49" name="Group 548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0" name="Group 5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4" name="Frame 5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5" name="Frame 5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1" name="Group 5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2" name="Frame 5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3" name="Frame 5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91" name="Group 490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534" name="Group 533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42" name="Group 54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6" name="Frame 5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Frame 5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43" name="Group 542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4" name="Frame 54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5" name="Frame 54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35" name="Group 534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36" name="Group 53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0" name="Frame 53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1" name="Frame 54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37" name="Group 53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38" name="Frame 53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9" name="Frame 53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492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7180" y="545837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3" name="Straight Connector 49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TextBox 502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7" name="TextBox 506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9" name="TextBox 508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0" name="TextBox 509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1" name="TextBox 510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3" name="TextBox 512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4" name="TextBox 513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5" name="TextBox 514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7" name="TextBox 516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8" name="TextBox 517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51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1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2" name="TextBox 521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523" name="Group 522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532" name="Picture 53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533" name="Rectangle 53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4" name="TextBox 523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52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9" name="TextBox 528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  <a:endParaRPr lang="en-US" sz="105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sp>
        <p:nvSpPr>
          <p:cNvPr id="562" name="TextBox 561"/>
          <p:cNvSpPr txBox="1"/>
          <p:nvPr/>
        </p:nvSpPr>
        <p:spPr>
          <a:xfrm>
            <a:off x="3728871" y="250245"/>
            <a:ext cx="282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pple Chancery" charset="0"/>
                <a:ea typeface="Apple Chancery" charset="0"/>
                <a:cs typeface="Apple Chancery" charset="0"/>
              </a:rPr>
              <a:t>The Island </a:t>
            </a:r>
            <a:r>
              <a:rPr lang="en-US" smtClean="0">
                <a:latin typeface="Apple Chancery" charset="0"/>
                <a:ea typeface="Apple Chancery" charset="0"/>
                <a:cs typeface="Apple Chancery" charset="0"/>
              </a:rPr>
              <a:t>of Squaregridia</a:t>
            </a:r>
            <a:endParaRPr 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3" name="TextBox 562"/>
          <p:cNvSpPr txBox="1"/>
          <p:nvPr/>
        </p:nvSpPr>
        <p:spPr>
          <a:xfrm>
            <a:off x="376540" y="5887200"/>
            <a:ext cx="284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pple Chancery" charset="0"/>
                <a:ea typeface="Apple Chancery" charset="0"/>
                <a:cs typeface="Apple Chancery" charset="0"/>
              </a:rPr>
              <a:t>The Island </a:t>
            </a:r>
            <a:r>
              <a:rPr lang="en-US" smtClean="0">
                <a:latin typeface="Apple Chancery" charset="0"/>
                <a:ea typeface="Apple Chancery" charset="0"/>
                <a:cs typeface="Apple Chancery" charset="0"/>
              </a:rPr>
              <a:t>of Squaregridia</a:t>
            </a:r>
            <a:endParaRPr 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4" name="TextBox 563"/>
          <p:cNvSpPr txBox="1"/>
          <p:nvPr/>
        </p:nvSpPr>
        <p:spPr>
          <a:xfrm>
            <a:off x="3576579" y="5862024"/>
            <a:ext cx="280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pple Chancery" charset="0"/>
                <a:ea typeface="Apple Chancery" charset="0"/>
                <a:cs typeface="Apple Chancery" charset="0"/>
              </a:rPr>
              <a:t>The Island </a:t>
            </a:r>
            <a:r>
              <a:rPr lang="en-US" smtClean="0">
                <a:latin typeface="Apple Chancery" charset="0"/>
                <a:ea typeface="Apple Chancery" charset="0"/>
                <a:cs typeface="Apple Chancery" charset="0"/>
              </a:rPr>
              <a:t>of Squaregridia</a:t>
            </a:r>
            <a:endParaRPr 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5" name="TextBox 564"/>
          <p:cNvSpPr txBox="1"/>
          <p:nvPr/>
        </p:nvSpPr>
        <p:spPr>
          <a:xfrm>
            <a:off x="2588540" y="1159483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5916470" y="1120875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5795967" y="6762540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2521448" y="6764269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pic>
        <p:nvPicPr>
          <p:cNvPr id="569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362" y="2952424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0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37" y="8603318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38" y="8592797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6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987034"/>
            <a:ext cx="3146970" cy="3394291"/>
            <a:chOff x="248694" y="31830"/>
            <a:chExt cx="3146970" cy="3394291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8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0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11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1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3540" y="31830"/>
              <a:ext cx="2784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65" name="TextBox 564"/>
          <p:cNvSpPr txBox="1"/>
          <p:nvPr/>
        </p:nvSpPr>
        <p:spPr>
          <a:xfrm>
            <a:off x="2576855" y="1822117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grpSp>
        <p:nvGrpSpPr>
          <p:cNvPr id="298" name="Group 297"/>
          <p:cNvGrpSpPr/>
          <p:nvPr/>
        </p:nvGrpSpPr>
        <p:grpSpPr>
          <a:xfrm>
            <a:off x="3555579" y="988265"/>
            <a:ext cx="3146970" cy="3393060"/>
            <a:chOff x="248694" y="33061"/>
            <a:chExt cx="3146970" cy="3393060"/>
          </a:xfrm>
        </p:grpSpPr>
        <p:grpSp>
          <p:nvGrpSpPr>
            <p:cNvPr id="299" name="Group 298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57" name="Group 356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65" name="Group 36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9" name="Frame 36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0" name="Frame 36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6" name="Group 36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7" name="Frame 36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8" name="Frame 36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58" name="Group 357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3" name="Frame 36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4" name="Frame 36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1" name="Frame 36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2" name="Frame 36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00" name="Group 299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43" name="Group 34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1" name="Group 35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5" name="Frame 35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Frame 35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2" name="Group 35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3" name="Frame 3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4" name="Frame 3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44" name="Group 34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45" name="Group 34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9" name="Frame 34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0" name="Frame 34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7" name="Frame 34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8" name="Frame 34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301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2" name="Straight Connector 301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2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" name="TextBox 33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332" name="Group 331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341" name="Picture 34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342" name="Rectangle 341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3" name="TextBox 332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335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8" name="TextBox 337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454066" y="33061"/>
              <a:ext cx="2785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30169" y="139700"/>
            <a:ext cx="4357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Suggested solutions</a:t>
            </a:r>
            <a:endParaRPr lang="en-US" sz="4000" dirty="0"/>
          </a:p>
        </p:txBody>
      </p:sp>
      <p:sp>
        <p:nvSpPr>
          <p:cNvPr id="6" name="Up Arrow 5"/>
          <p:cNvSpPr/>
          <p:nvPr/>
        </p:nvSpPr>
        <p:spPr>
          <a:xfrm>
            <a:off x="506474" y="3691946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Up Arrow 448"/>
          <p:cNvSpPr/>
          <p:nvPr/>
        </p:nvSpPr>
        <p:spPr>
          <a:xfrm>
            <a:off x="2004786" y="30064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Up Arrow 449"/>
          <p:cNvSpPr/>
          <p:nvPr/>
        </p:nvSpPr>
        <p:spPr>
          <a:xfrm>
            <a:off x="2006304" y="226956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Up Arrow 450"/>
          <p:cNvSpPr/>
          <p:nvPr/>
        </p:nvSpPr>
        <p:spPr>
          <a:xfrm>
            <a:off x="3806905" y="3689752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Up Arrow 451"/>
          <p:cNvSpPr/>
          <p:nvPr/>
        </p:nvSpPr>
        <p:spPr>
          <a:xfrm>
            <a:off x="3821068" y="300747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Up Arrow 452"/>
          <p:cNvSpPr/>
          <p:nvPr/>
        </p:nvSpPr>
        <p:spPr>
          <a:xfrm>
            <a:off x="3808195" y="2255325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Up Arrow 453"/>
          <p:cNvSpPr/>
          <p:nvPr/>
        </p:nvSpPr>
        <p:spPr>
          <a:xfrm rot="5400000">
            <a:off x="565801" y="3015269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Up Arrow 454"/>
          <p:cNvSpPr/>
          <p:nvPr/>
        </p:nvSpPr>
        <p:spPr>
          <a:xfrm rot="5400000">
            <a:off x="1277216" y="3015168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Up Arrow 455"/>
          <p:cNvSpPr/>
          <p:nvPr/>
        </p:nvSpPr>
        <p:spPr>
          <a:xfrm rot="5400000">
            <a:off x="2064387" y="154163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Up Arrow 456"/>
          <p:cNvSpPr/>
          <p:nvPr/>
        </p:nvSpPr>
        <p:spPr>
          <a:xfrm rot="5400000">
            <a:off x="3868551" y="15162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Up Arrow 457"/>
          <p:cNvSpPr/>
          <p:nvPr/>
        </p:nvSpPr>
        <p:spPr>
          <a:xfrm rot="5400000">
            <a:off x="4577823" y="1516281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Up Arrow 458"/>
          <p:cNvSpPr/>
          <p:nvPr/>
        </p:nvSpPr>
        <p:spPr>
          <a:xfrm rot="5400000">
            <a:off x="5341478" y="151662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rgbClr val="00B0F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TextBox 625"/>
          <p:cNvSpPr txBox="1"/>
          <p:nvPr/>
        </p:nvSpPr>
        <p:spPr>
          <a:xfrm>
            <a:off x="247477" y="4516553"/>
            <a:ext cx="30665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RIGHT one, RIGHT one, UP one, UP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</a:t>
            </a:r>
          </a:p>
          <a:p>
            <a:endParaRPr lang="en-US" dirty="0"/>
          </a:p>
          <a:p>
            <a:r>
              <a:rPr lang="en-US" dirty="0" smtClean="0"/>
              <a:t>(Or UP = North / RIGHT = East)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OR</a:t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smtClean="0"/>
              <a:t>Move UP one, RIGHT two, </a:t>
            </a:r>
            <a:br>
              <a:rPr lang="en-US" i="1" dirty="0" smtClean="0"/>
            </a:br>
            <a:r>
              <a:rPr lang="en-US" i="1" dirty="0" smtClean="0"/>
              <a:t>UP two,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00" name="TextBox 699"/>
          <p:cNvSpPr txBox="1"/>
          <p:nvPr/>
        </p:nvSpPr>
        <p:spPr>
          <a:xfrm>
            <a:off x="3575286" y="4502626"/>
            <a:ext cx="3066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UP one, UP one, move RIGHT one, RIGHT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 </a:t>
            </a:r>
            <a:endParaRPr lang="en-US" i="1" dirty="0"/>
          </a:p>
          <a:p>
            <a:endParaRPr lang="en-US" dirty="0" smtClean="0"/>
          </a:p>
          <a:p>
            <a:r>
              <a:rPr lang="en-US" dirty="0"/>
              <a:t>(Or UP = North / RIGHT = East)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OR</a:t>
            </a:r>
          </a:p>
          <a:p>
            <a:endParaRPr lang="en-US" dirty="0"/>
          </a:p>
          <a:p>
            <a:r>
              <a:rPr lang="en-US" i="1" dirty="0" smtClean="0"/>
              <a:t>Move UP three, move RIGHT three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</a:p>
        </p:txBody>
      </p:sp>
      <p:pic>
        <p:nvPicPr>
          <p:cNvPr id="70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87" y="3688549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2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742" y="3652445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3" name="TextBox 702"/>
          <p:cNvSpPr txBox="1"/>
          <p:nvPr/>
        </p:nvSpPr>
        <p:spPr>
          <a:xfrm>
            <a:off x="5888730" y="1847836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9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987034"/>
            <a:ext cx="3146970" cy="3394291"/>
            <a:chOff x="248694" y="31830"/>
            <a:chExt cx="3146970" cy="3394291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8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0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11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1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3540" y="31830"/>
              <a:ext cx="2784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65" name="TextBox 564"/>
          <p:cNvSpPr txBox="1"/>
          <p:nvPr/>
        </p:nvSpPr>
        <p:spPr>
          <a:xfrm>
            <a:off x="2576855" y="1822117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grpSp>
        <p:nvGrpSpPr>
          <p:cNvPr id="298" name="Group 297"/>
          <p:cNvGrpSpPr/>
          <p:nvPr/>
        </p:nvGrpSpPr>
        <p:grpSpPr>
          <a:xfrm>
            <a:off x="3555579" y="988265"/>
            <a:ext cx="3146970" cy="3393060"/>
            <a:chOff x="248694" y="33061"/>
            <a:chExt cx="3146970" cy="3393060"/>
          </a:xfrm>
        </p:grpSpPr>
        <p:grpSp>
          <p:nvGrpSpPr>
            <p:cNvPr id="299" name="Group 298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57" name="Group 356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65" name="Group 36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9" name="Frame 36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0" name="Frame 36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6" name="Group 36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7" name="Frame 36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8" name="Frame 36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58" name="Group 357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9" name="Group 35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3" name="Frame 36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4" name="Frame 36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61" name="Frame 36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2" name="Frame 36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00" name="Group 299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43" name="Group 34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1" name="Group 35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5" name="Frame 35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Frame 35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2" name="Group 35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3" name="Frame 3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4" name="Frame 3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44" name="Group 34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45" name="Group 34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9" name="Frame 34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0" name="Frame 34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7" name="Frame 34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8" name="Frame 34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301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059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2" name="Straight Connector 301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2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" name="TextBox 33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332" name="Group 331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341" name="Picture 34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342" name="Rectangle 341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3" name="TextBox 332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335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8" name="TextBox 337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454066" y="33061"/>
              <a:ext cx="2785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30169" y="139700"/>
            <a:ext cx="4357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Suggested solutions</a:t>
            </a:r>
            <a:endParaRPr lang="en-US" sz="4000" dirty="0"/>
          </a:p>
        </p:txBody>
      </p:sp>
      <p:sp>
        <p:nvSpPr>
          <p:cNvPr id="6" name="Up Arrow 5"/>
          <p:cNvSpPr/>
          <p:nvPr/>
        </p:nvSpPr>
        <p:spPr>
          <a:xfrm>
            <a:off x="506474" y="3691946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Up Arrow 448"/>
          <p:cNvSpPr/>
          <p:nvPr/>
        </p:nvSpPr>
        <p:spPr>
          <a:xfrm>
            <a:off x="2004786" y="30064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Up Arrow 449"/>
          <p:cNvSpPr/>
          <p:nvPr/>
        </p:nvSpPr>
        <p:spPr>
          <a:xfrm>
            <a:off x="2006304" y="226956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Up Arrow 450"/>
          <p:cNvSpPr/>
          <p:nvPr/>
        </p:nvSpPr>
        <p:spPr>
          <a:xfrm>
            <a:off x="3806905" y="3689752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Up Arrow 451"/>
          <p:cNvSpPr/>
          <p:nvPr/>
        </p:nvSpPr>
        <p:spPr>
          <a:xfrm>
            <a:off x="3821068" y="300747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Up Arrow 452"/>
          <p:cNvSpPr/>
          <p:nvPr/>
        </p:nvSpPr>
        <p:spPr>
          <a:xfrm>
            <a:off x="3808195" y="2255325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Up Arrow 453"/>
          <p:cNvSpPr/>
          <p:nvPr/>
        </p:nvSpPr>
        <p:spPr>
          <a:xfrm rot="5400000">
            <a:off x="565801" y="3015269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Up Arrow 454"/>
          <p:cNvSpPr/>
          <p:nvPr/>
        </p:nvSpPr>
        <p:spPr>
          <a:xfrm rot="5400000">
            <a:off x="1277216" y="3015168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Up Arrow 455"/>
          <p:cNvSpPr/>
          <p:nvPr/>
        </p:nvSpPr>
        <p:spPr>
          <a:xfrm rot="5400000">
            <a:off x="2064387" y="1541630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Up Arrow 456"/>
          <p:cNvSpPr/>
          <p:nvPr/>
        </p:nvSpPr>
        <p:spPr>
          <a:xfrm rot="5400000">
            <a:off x="3868551" y="1516254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Up Arrow 457"/>
          <p:cNvSpPr/>
          <p:nvPr/>
        </p:nvSpPr>
        <p:spPr>
          <a:xfrm rot="5400000">
            <a:off x="4577823" y="1516281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Up Arrow 458"/>
          <p:cNvSpPr/>
          <p:nvPr/>
        </p:nvSpPr>
        <p:spPr>
          <a:xfrm rot="5400000">
            <a:off x="5341478" y="1516627"/>
            <a:ext cx="295186" cy="421290"/>
          </a:xfrm>
          <a:prstGeom prst="upArrow">
            <a:avLst>
              <a:gd name="adj1" fmla="val 33516"/>
              <a:gd name="adj2" fmla="val 9274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TextBox 625"/>
          <p:cNvSpPr txBox="1"/>
          <p:nvPr/>
        </p:nvSpPr>
        <p:spPr>
          <a:xfrm>
            <a:off x="247477" y="4516553"/>
            <a:ext cx="30665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RIGHT one, RIGHT one, UP one, UP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</a:t>
            </a:r>
          </a:p>
          <a:p>
            <a:endParaRPr lang="en-US" dirty="0"/>
          </a:p>
          <a:p>
            <a:r>
              <a:rPr lang="en-US" dirty="0" smtClean="0"/>
              <a:t>(Or UP = North / RIGHT = East)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OR</a:t>
            </a:r>
            <a:br>
              <a:rPr lang="en-US" dirty="0" smtClean="0"/>
            </a:br>
            <a:endParaRPr lang="en-US" dirty="0" smtClean="0"/>
          </a:p>
          <a:p>
            <a:r>
              <a:rPr lang="en-US" i="1" dirty="0" smtClean="0"/>
              <a:t>Move UP one, RIGHT two, </a:t>
            </a:r>
            <a:br>
              <a:rPr lang="en-US" i="1" dirty="0" smtClean="0"/>
            </a:br>
            <a:r>
              <a:rPr lang="en-US" i="1" dirty="0" smtClean="0"/>
              <a:t>UP two,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00" name="TextBox 699"/>
          <p:cNvSpPr txBox="1"/>
          <p:nvPr/>
        </p:nvSpPr>
        <p:spPr>
          <a:xfrm>
            <a:off x="3575286" y="4502626"/>
            <a:ext cx="30665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Instructions</a:t>
            </a:r>
          </a:p>
          <a:p>
            <a:r>
              <a:rPr lang="en-US" i="1" dirty="0" smtClean="0"/>
              <a:t>Move UP one, UP one, UP one, move RIGHT one, RIGHT one, RIGHT one </a:t>
            </a:r>
            <a:r>
              <a:rPr lang="mr-IN" i="1" dirty="0" smtClean="0"/>
              <a:t>–</a:t>
            </a:r>
            <a:r>
              <a:rPr lang="en-US" i="1" dirty="0" smtClean="0"/>
              <a:t> if correct, dig!  </a:t>
            </a:r>
            <a:endParaRPr lang="en-US" i="1" dirty="0"/>
          </a:p>
          <a:p>
            <a:endParaRPr lang="en-US" dirty="0" smtClean="0"/>
          </a:p>
          <a:p>
            <a:r>
              <a:rPr lang="en-US" dirty="0"/>
              <a:t>(Or UP = North / RIGHT = East)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OR</a:t>
            </a:r>
          </a:p>
          <a:p>
            <a:endParaRPr lang="en-US" dirty="0"/>
          </a:p>
          <a:p>
            <a:r>
              <a:rPr lang="en-US" i="1" dirty="0" smtClean="0"/>
              <a:t>Move UP three, move RIGHT three </a:t>
            </a:r>
            <a:r>
              <a:rPr lang="mr-IN" i="1" dirty="0" smtClean="0"/>
              <a:t>–</a:t>
            </a:r>
            <a:r>
              <a:rPr lang="en-US" i="1" dirty="0" smtClean="0"/>
              <a:t> if correct, dig.</a:t>
            </a:r>
          </a:p>
          <a:p>
            <a:endParaRPr lang="en-US" dirty="0"/>
          </a:p>
          <a:p>
            <a:r>
              <a:rPr lang="en-US" dirty="0"/>
              <a:t>(Or UP = North / RIGHT = East</a:t>
            </a:r>
            <a:r>
              <a:rPr lang="en-US" dirty="0" smtClean="0"/>
              <a:t>)</a:t>
            </a:r>
          </a:p>
        </p:txBody>
      </p:sp>
      <p:pic>
        <p:nvPicPr>
          <p:cNvPr id="70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87" y="3688549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2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742" y="3652445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3" name="TextBox 702"/>
          <p:cNvSpPr txBox="1"/>
          <p:nvPr/>
        </p:nvSpPr>
        <p:spPr>
          <a:xfrm>
            <a:off x="5888730" y="1847836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78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2762265" y="4902200"/>
            <a:ext cx="914385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 rot="5400000">
            <a:off x="1099705" y="5707587"/>
            <a:ext cx="1545180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1037270" y="4211753"/>
            <a:ext cx="49571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Instructions</a:t>
            </a:r>
          </a:p>
          <a:p>
            <a:r>
              <a:rPr lang="en-US" sz="2400" i="1" dirty="0" smtClean="0"/>
              <a:t>Move UP one, RIGHT one, RIGHT one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 </a:t>
            </a:r>
          </a:p>
          <a:p>
            <a:endParaRPr lang="en-US" sz="2400" i="1" dirty="0"/>
          </a:p>
          <a:p>
            <a:r>
              <a:rPr lang="en-US" sz="2400" dirty="0" smtClean="0"/>
              <a:t>OR</a:t>
            </a:r>
          </a:p>
          <a:p>
            <a:endParaRPr lang="en-US" sz="2400" i="1" dirty="0"/>
          </a:p>
          <a:p>
            <a:r>
              <a:rPr lang="en-US" sz="2400" i="1" dirty="0"/>
              <a:t>Move </a:t>
            </a:r>
            <a:r>
              <a:rPr lang="en-US" sz="2400" i="1" dirty="0" smtClean="0"/>
              <a:t>NORTH one</a:t>
            </a:r>
            <a:r>
              <a:rPr lang="en-US" sz="2400" i="1" dirty="0"/>
              <a:t>, </a:t>
            </a:r>
            <a:r>
              <a:rPr lang="en-US" sz="2400" i="1" dirty="0" smtClean="0"/>
              <a:t>EAST one</a:t>
            </a:r>
            <a:r>
              <a:rPr lang="en-US" sz="2400" i="1" dirty="0"/>
              <a:t>, </a:t>
            </a:r>
            <a:r>
              <a:rPr lang="en-US" sz="2400" i="1" dirty="0" smtClean="0"/>
              <a:t>EAST one </a:t>
            </a:r>
            <a:r>
              <a:rPr lang="mr-IN" sz="2400" i="1" dirty="0"/>
              <a:t>–</a:t>
            </a:r>
            <a:r>
              <a:rPr lang="en-US" sz="2400" i="1" dirty="0"/>
              <a:t> dig.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 smtClean="0"/>
              <a:t>OR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i="1" dirty="0" smtClean="0"/>
              <a:t>Move UP (NORTH) one, RIGHT (EAST) two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</a:t>
            </a:r>
          </a:p>
          <a:p>
            <a:endParaRPr lang="en-US" sz="2400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037270" y="236014"/>
            <a:ext cx="4826000" cy="3860800"/>
            <a:chOff x="1037270" y="236014"/>
            <a:chExt cx="4826000" cy="386080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7270" y="236014"/>
              <a:ext cx="4826000" cy="3860800"/>
            </a:xfrm>
            <a:prstGeom prst="rect">
              <a:avLst/>
            </a:prstGeom>
          </p:spPr>
        </p:pic>
        <p:pic>
          <p:nvPicPr>
            <p:cNvPr id="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6192" y="2577304"/>
              <a:ext cx="1318266" cy="1318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51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2762265" y="4902200"/>
            <a:ext cx="914385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 rot="5400000">
            <a:off x="1099705" y="5707587"/>
            <a:ext cx="1545180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1037270" y="4211753"/>
            <a:ext cx="49571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Instructions</a:t>
            </a:r>
          </a:p>
          <a:p>
            <a:r>
              <a:rPr lang="en-US" sz="2400" i="1" dirty="0" smtClean="0"/>
              <a:t>Move UP one, RIGHT one, RIGHT one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 </a:t>
            </a:r>
          </a:p>
          <a:p>
            <a:endParaRPr lang="en-US" sz="2400" i="1" dirty="0"/>
          </a:p>
          <a:p>
            <a:r>
              <a:rPr lang="en-US" sz="2400" dirty="0" smtClean="0"/>
              <a:t>OR</a:t>
            </a:r>
          </a:p>
          <a:p>
            <a:endParaRPr lang="en-US" sz="2400" i="1" dirty="0"/>
          </a:p>
          <a:p>
            <a:r>
              <a:rPr lang="en-US" sz="2400" i="1" dirty="0"/>
              <a:t>Move </a:t>
            </a:r>
            <a:r>
              <a:rPr lang="en-US" sz="2400" i="1" dirty="0" smtClean="0"/>
              <a:t>NORTH one</a:t>
            </a:r>
            <a:r>
              <a:rPr lang="en-US" sz="2400" i="1" dirty="0"/>
              <a:t>, </a:t>
            </a:r>
            <a:r>
              <a:rPr lang="en-US" sz="2400" i="1" dirty="0" smtClean="0"/>
              <a:t>EAST one</a:t>
            </a:r>
            <a:r>
              <a:rPr lang="en-US" sz="2400" i="1" dirty="0"/>
              <a:t>, </a:t>
            </a:r>
            <a:r>
              <a:rPr lang="en-US" sz="2400" i="1" dirty="0" smtClean="0"/>
              <a:t>EAST one </a:t>
            </a:r>
            <a:r>
              <a:rPr lang="mr-IN" sz="2400" i="1" dirty="0"/>
              <a:t>–</a:t>
            </a:r>
            <a:r>
              <a:rPr lang="en-US" sz="2400" i="1" dirty="0"/>
              <a:t> dig.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 smtClean="0"/>
              <a:t>OR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i="1" dirty="0" smtClean="0"/>
              <a:t>Move UP (NORTH) one, RIGHT (EAST) two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</a:t>
            </a:r>
          </a:p>
          <a:p>
            <a:endParaRPr lang="en-US" sz="2400" i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037270" y="236014"/>
            <a:ext cx="4826000" cy="3860800"/>
            <a:chOff x="1037270" y="236014"/>
            <a:chExt cx="4826000" cy="3860800"/>
          </a:xfrm>
        </p:grpSpPr>
        <p:grpSp>
          <p:nvGrpSpPr>
            <p:cNvPr id="2" name="Group 1"/>
            <p:cNvGrpSpPr/>
            <p:nvPr/>
          </p:nvGrpSpPr>
          <p:grpSpPr>
            <a:xfrm>
              <a:off x="1037270" y="236014"/>
              <a:ext cx="4826000" cy="3860800"/>
              <a:chOff x="1037270" y="236014"/>
              <a:chExt cx="4826000" cy="3860800"/>
            </a:xfrm>
          </p:grpSpPr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7270" y="236014"/>
                <a:ext cx="4826000" cy="3860800"/>
              </a:xfrm>
              <a:prstGeom prst="rect">
                <a:avLst/>
              </a:prstGeom>
            </p:spPr>
          </p:pic>
          <p:pic>
            <p:nvPicPr>
              <p:cNvPr id="6" name="Picture 6" descr="ompass, Rose, Points Of The Compass, Icon, Show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6192" y="2577304"/>
                <a:ext cx="1318266" cy="13182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Up Arrow 7"/>
            <p:cNvSpPr/>
            <p:nvPr/>
          </p:nvSpPr>
          <p:spPr>
            <a:xfrm rot="5400000">
              <a:off x="1540828" y="1198440"/>
              <a:ext cx="662933" cy="946138"/>
            </a:xfrm>
            <a:prstGeom prst="upArrow">
              <a:avLst>
                <a:gd name="adj1" fmla="val 33516"/>
                <a:gd name="adj2" fmla="val 9274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Up Arrow 8"/>
            <p:cNvSpPr/>
            <p:nvPr/>
          </p:nvSpPr>
          <p:spPr>
            <a:xfrm rot="5400000">
              <a:off x="3014028" y="1198441"/>
              <a:ext cx="662933" cy="946138"/>
            </a:xfrm>
            <a:prstGeom prst="upArrow">
              <a:avLst>
                <a:gd name="adj1" fmla="val 33516"/>
                <a:gd name="adj2" fmla="val 9274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Up Arrow 9"/>
            <p:cNvSpPr/>
            <p:nvPr/>
          </p:nvSpPr>
          <p:spPr>
            <a:xfrm>
              <a:off x="1511799" y="2576826"/>
              <a:ext cx="662933" cy="946138"/>
            </a:xfrm>
            <a:prstGeom prst="upArrow">
              <a:avLst>
                <a:gd name="adj1" fmla="val 33516"/>
                <a:gd name="adj2" fmla="val 9274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46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289108"/>
            <a:ext cx="3073593" cy="3393717"/>
            <a:chOff x="248694" y="32404"/>
            <a:chExt cx="3073593" cy="3393717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1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75072" y="32404"/>
              <a:ext cx="2835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</a:t>
              </a:r>
              <a:r>
                <a:rPr lang="en-US" b="1" i="1" dirty="0" smtClean="0">
                  <a:latin typeface="Apple Chancery" charset="0"/>
                  <a:ea typeface="Apple Chancery" charset="0"/>
                  <a:cs typeface="Apple Chancery" charset="0"/>
                </a:rPr>
                <a:t>Squaregridia</a:t>
              </a:r>
              <a:endParaRPr lang="en-US" b="1" i="1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96080" y="6262696"/>
            <a:ext cx="3073593" cy="3047823"/>
            <a:chOff x="248694" y="378298"/>
            <a:chExt cx="3073593" cy="3047823"/>
          </a:xfrm>
        </p:grpSpPr>
        <p:grpSp>
          <p:nvGrpSpPr>
            <p:cNvPr id="125" name="Group 124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183" name="Group 18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91" name="Group 19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5" name="Frame 19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6" name="Frame 19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92" name="Group 19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3" name="Frame 19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4" name="Frame 19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84" name="Group 18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85" name="Group 18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9" name="Frame 18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0" name="Frame 18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86" name="Group 18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7" name="Frame 18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8" name="Frame 18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6" name="Group 125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7" name="Group 176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1" name="Frame 18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2" name="Frame 18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8" name="Group 177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9" name="Frame 17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0" name="Frame 17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0" name="Group 169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1" name="Group 17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5" name="Frame 17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6" name="Frame 17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2" name="Group 17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3" name="Frame 17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4" name="Frame 17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128" name="Straight Connector 127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455904" y="6252699"/>
            <a:ext cx="3073593" cy="3047823"/>
            <a:chOff x="248694" y="378298"/>
            <a:chExt cx="3073593" cy="3047823"/>
          </a:xfrm>
        </p:grpSpPr>
        <p:grpSp>
          <p:nvGrpSpPr>
            <p:cNvPr id="198" name="Group 197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256" name="Group 25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64" name="Group 26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8" name="Frame 26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9" name="Frame 26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65" name="Group 26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6" name="Frame 26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7" name="Frame 26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7" name="Group 25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8" name="Group 25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2" name="Frame 26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3" name="Frame 26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9" name="Group 25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0" name="Frame 2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1" name="Frame 2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99" name="Group 198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0" name="Group 2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4" name="Frame 2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5" name="Frame 2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1" name="Group 2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2" name="Frame 2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3" name="Frame 2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43" name="Group 2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44" name="Group 2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8" name="Frame 2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9" name="Frame 2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45" name="Group 2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6" name="Frame 2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7" name="Frame 2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201" name="Straight Connector 200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489" name="Group 488"/>
          <p:cNvGrpSpPr/>
          <p:nvPr/>
        </p:nvGrpSpPr>
        <p:grpSpPr>
          <a:xfrm>
            <a:off x="3576407" y="625005"/>
            <a:ext cx="3073593" cy="3047823"/>
            <a:chOff x="248694" y="378298"/>
            <a:chExt cx="3073593" cy="3047823"/>
          </a:xfrm>
        </p:grpSpPr>
        <p:grpSp>
          <p:nvGrpSpPr>
            <p:cNvPr id="490" name="Group 489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548" name="Group 547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6" name="Group 55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60" name="Frame 5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1" name="Frame 5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7" name="Group 55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8" name="Frame 55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9" name="Frame 55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49" name="Group 548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0" name="Group 5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4" name="Frame 5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5" name="Frame 5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1" name="Group 5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2" name="Frame 5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3" name="Frame 5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91" name="Group 490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534" name="Group 533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42" name="Group 54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6" name="Frame 5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Frame 5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43" name="Group 542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4" name="Frame 54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5" name="Frame 54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35" name="Group 534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36" name="Group 53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0" name="Frame 53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1" name="Frame 54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37" name="Group 53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38" name="Frame 53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9" name="Frame 53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493" name="Straight Connector 49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TextBox 502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7" name="TextBox 506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9" name="TextBox 508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0" name="TextBox 509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1" name="TextBox 510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3" name="TextBox 512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4" name="TextBox 513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5" name="TextBox 514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7" name="TextBox 516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8" name="TextBox 517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sp>
        <p:nvSpPr>
          <p:cNvPr id="562" name="TextBox 561"/>
          <p:cNvSpPr txBox="1"/>
          <p:nvPr/>
        </p:nvSpPr>
        <p:spPr>
          <a:xfrm>
            <a:off x="3728871" y="250245"/>
            <a:ext cx="282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pple Chancery" charset="0"/>
                <a:ea typeface="Apple Chancery" charset="0"/>
                <a:cs typeface="Apple Chancery" charset="0"/>
              </a:rPr>
              <a:t>The Island of </a:t>
            </a:r>
            <a:r>
              <a:rPr lang="en-US" b="1" i="1" dirty="0" smtClean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b="1" i="1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3" name="TextBox 562"/>
          <p:cNvSpPr txBox="1"/>
          <p:nvPr/>
        </p:nvSpPr>
        <p:spPr>
          <a:xfrm>
            <a:off x="376540" y="5887200"/>
            <a:ext cx="284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pple Chancery" charset="0"/>
                <a:ea typeface="Apple Chancery" charset="0"/>
                <a:cs typeface="Apple Chancery" charset="0"/>
              </a:rPr>
              <a:t>The Island of </a:t>
            </a:r>
            <a:r>
              <a:rPr lang="en-US" b="1" i="1" dirty="0" smtClean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b="1" i="1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4" name="TextBox 563"/>
          <p:cNvSpPr txBox="1"/>
          <p:nvPr/>
        </p:nvSpPr>
        <p:spPr>
          <a:xfrm>
            <a:off x="3576579" y="5862024"/>
            <a:ext cx="280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pple Chancery" charset="0"/>
                <a:ea typeface="Apple Chancery" charset="0"/>
                <a:cs typeface="Apple Chancery" charset="0"/>
              </a:rPr>
              <a:t>The Island of </a:t>
            </a:r>
            <a:r>
              <a:rPr lang="en-US" b="1" i="1" dirty="0" smtClean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b="1" i="1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569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362" y="2952424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0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37" y="8603318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38" y="8592797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08239" y="4317841"/>
            <a:ext cx="32191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520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289108"/>
            <a:ext cx="3073593" cy="3393717"/>
            <a:chOff x="248694" y="32404"/>
            <a:chExt cx="3073593" cy="3393717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1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TextBox 121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3500746" y="279111"/>
            <a:ext cx="3073593" cy="3393717"/>
            <a:chOff x="248694" y="32404"/>
            <a:chExt cx="3073593" cy="3393717"/>
          </a:xfrm>
        </p:grpSpPr>
        <p:grpSp>
          <p:nvGrpSpPr>
            <p:cNvPr id="299" name="Group 298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43" name="Group 34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1" name="Group 35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5" name="Frame 35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Frame 35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2" name="Group 35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3" name="Frame 3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4" name="Frame 3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44" name="Group 34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45" name="Group 34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9" name="Frame 34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0" name="Frame 34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7" name="Frame 34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8" name="Frame 34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00" name="Group 299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29" name="Group 328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37" name="Group 336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1" name="Frame 3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2" name="Frame 3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38" name="Group 337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39" name="Frame 33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0" name="Frame 33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30" name="Group 329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31" name="Group 33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35" name="Frame 33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6" name="Frame 33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32" name="Group 33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33" name="Frame 33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4" name="Frame 33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301" name="Straight Connector 300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TextBox 310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27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8" name="TextBox 327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357" name="Group 356"/>
          <p:cNvGrpSpPr/>
          <p:nvPr/>
        </p:nvGrpSpPr>
        <p:grpSpPr>
          <a:xfrm>
            <a:off x="274667" y="5356408"/>
            <a:ext cx="3073593" cy="3393717"/>
            <a:chOff x="248694" y="32404"/>
            <a:chExt cx="3073593" cy="3393717"/>
          </a:xfrm>
        </p:grpSpPr>
        <p:grpSp>
          <p:nvGrpSpPr>
            <p:cNvPr id="358" name="Group 357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402" name="Group 401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10" name="Group 40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4" name="Frame 41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5" name="Frame 41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11" name="Group 41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2" name="Frame 41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3" name="Frame 41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3" name="Group 40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04" name="Group 40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08" name="Frame 40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9" name="Frame 40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05" name="Group 40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06" name="Frame 40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7" name="Frame 40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59" name="Group 358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88" name="Group 387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96" name="Group 39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00" name="Frame 39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1" name="Frame 40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97" name="Group 39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98" name="Frame 39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9" name="Frame 39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89" name="Group 388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90" name="Group 38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94" name="Frame 39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5" name="Frame 39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91" name="Group 39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92" name="Frame 39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3" name="Frame 39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360" name="Straight Connector 359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TextBox 369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1" name="TextBox 370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2" name="TextBox 371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3" name="TextBox 372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5" name="TextBox 374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6" name="TextBox 375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7" name="TextBox 376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8" name="TextBox 377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9" name="TextBox 378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0" name="TextBox 379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1" name="TextBox 380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2" name="TextBox 381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3" name="TextBox 382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4" name="TextBox 383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5" name="TextBox 384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8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7" name="TextBox 386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416" name="Group 415"/>
          <p:cNvGrpSpPr/>
          <p:nvPr/>
        </p:nvGrpSpPr>
        <p:grpSpPr>
          <a:xfrm>
            <a:off x="3526499" y="5346411"/>
            <a:ext cx="3073593" cy="3393717"/>
            <a:chOff x="248694" y="32404"/>
            <a:chExt cx="3073593" cy="3393717"/>
          </a:xfrm>
        </p:grpSpPr>
        <p:grpSp>
          <p:nvGrpSpPr>
            <p:cNvPr id="417" name="Group 416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461" name="Group 460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69" name="Group 46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73" name="Frame 47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4" name="Frame 47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71" name="Frame 47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2" name="Frame 47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62" name="Group 461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63" name="Group 462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7" name="Frame 46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8" name="Frame 46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64" name="Group 463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5" name="Frame 46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6" name="Frame 46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18" name="Group 417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447" name="Group 446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55" name="Group 45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9" name="Frame 45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0" name="Frame 45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6" name="Group 45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7" name="Frame 45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8" name="Frame 45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48" name="Group 447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9" name="Group 44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3" name="Frame 4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4" name="Frame 4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0" name="Group 44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1" name="Frame 45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2" name="Frame 45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419" name="Straight Connector 418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TextBox 428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1" name="TextBox 430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2" name="TextBox 431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4" name="TextBox 433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5" name="TextBox 434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7" name="TextBox 436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8" name="TextBox 437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0" name="TextBox 439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1" name="TextBox 440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3" name="TextBox 442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4" name="TextBox 443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445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6" name="TextBox 445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766840" y="4231430"/>
            <a:ext cx="31373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pple Chancery" charset="0"/>
                <a:ea typeface="Apple Chancery" charset="0"/>
                <a:cs typeface="Apple Chancery" charset="0"/>
              </a:rPr>
              <a:t>Blanksquaresia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198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3213</TotalTime>
  <Words>804</Words>
  <Application>Microsoft Macintosh PowerPoint</Application>
  <PresentationFormat>A4 Paper (210x297 mm)</PresentationFormat>
  <Paragraphs>410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Apple Chancery</vt:lpstr>
      <vt:lpstr>Bookman Old Style</vt:lpstr>
      <vt:lpstr>Calibri</vt:lpstr>
      <vt:lpstr>Calibri Light</vt:lpstr>
      <vt:lpstr>DIN Condensed</vt:lpstr>
      <vt:lpstr>Mangal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Amit Lopa</cp:lastModifiedBy>
  <cp:revision>40</cp:revision>
  <cp:lastPrinted>2019-03-25T18:37:38Z</cp:lastPrinted>
  <dcterms:created xsi:type="dcterms:W3CDTF">2019-03-25T17:29:26Z</dcterms:created>
  <dcterms:modified xsi:type="dcterms:W3CDTF">2019-06-10T10:02:16Z</dcterms:modified>
</cp:coreProperties>
</file>