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handoutMasterIdLst>
    <p:handoutMasterId r:id="rId45"/>
  </p:handoutMasterIdLst>
  <p:sldIdLst>
    <p:sldId id="306" r:id="rId2"/>
    <p:sldId id="515" r:id="rId3"/>
    <p:sldId id="492" r:id="rId4"/>
    <p:sldId id="507" r:id="rId5"/>
    <p:sldId id="511" r:id="rId6"/>
    <p:sldId id="512" r:id="rId7"/>
    <p:sldId id="297" r:id="rId8"/>
    <p:sldId id="521" r:id="rId9"/>
    <p:sldId id="517" r:id="rId10"/>
    <p:sldId id="519" r:id="rId11"/>
    <p:sldId id="520" r:id="rId12"/>
    <p:sldId id="518" r:id="rId13"/>
    <p:sldId id="523" r:id="rId14"/>
    <p:sldId id="548" r:id="rId15"/>
    <p:sldId id="522" r:id="rId16"/>
    <p:sldId id="525" r:id="rId17"/>
    <p:sldId id="514" r:id="rId18"/>
    <p:sldId id="547" r:id="rId19"/>
    <p:sldId id="300" r:id="rId20"/>
    <p:sldId id="526" r:id="rId21"/>
    <p:sldId id="528" r:id="rId22"/>
    <p:sldId id="550" r:id="rId23"/>
    <p:sldId id="309" r:id="rId24"/>
    <p:sldId id="527" r:id="rId25"/>
    <p:sldId id="529" r:id="rId26"/>
    <p:sldId id="551" r:id="rId27"/>
    <p:sldId id="290" r:id="rId28"/>
    <p:sldId id="532" r:id="rId29"/>
    <p:sldId id="533" r:id="rId30"/>
    <p:sldId id="552" r:id="rId31"/>
    <p:sldId id="291" r:id="rId32"/>
    <p:sldId id="530" r:id="rId33"/>
    <p:sldId id="531" r:id="rId34"/>
    <p:sldId id="536" r:id="rId35"/>
    <p:sldId id="553" r:id="rId36"/>
    <p:sldId id="542" r:id="rId37"/>
    <p:sldId id="539" r:id="rId38"/>
    <p:sldId id="537" r:id="rId39"/>
    <p:sldId id="274" r:id="rId40"/>
    <p:sldId id="328" r:id="rId41"/>
    <p:sldId id="534" r:id="rId42"/>
    <p:sldId id="319" r:id="rId43"/>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B9A9B"/>
    <a:srgbClr val="2E75B6"/>
    <a:srgbClr val="F28822"/>
    <a:srgbClr val="FABE16"/>
    <a:srgbClr val="CB70AB"/>
    <a:srgbClr val="307EC0"/>
    <a:srgbClr val="5B9BD5"/>
    <a:srgbClr val="283098"/>
    <a:srgbClr val="D81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01" autoAdjust="0"/>
  </p:normalViewPr>
  <p:slideViewPr>
    <p:cSldViewPr snapToGrid="0">
      <p:cViewPr varScale="1">
        <p:scale>
          <a:sx n="97" d="100"/>
          <a:sy n="97" d="100"/>
        </p:scale>
        <p:origin x="234"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8" d="100"/>
          <a:sy n="78" d="100"/>
        </p:scale>
        <p:origin x="397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sz="900" dirty="0"/>
              <a:t>Usefulness of planning                                   Usefulness of design</a:t>
            </a:r>
          </a:p>
        </c:rich>
      </c:tx>
      <c:layout>
        <c:manualLayout>
          <c:xMode val="edge"/>
          <c:yMode val="edge"/>
          <c:x val="0.15219794752291829"/>
          <c:y val="5.7167094272195747E-2"/>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8.3883535390488234E-2"/>
          <c:y val="0.14972599438924764"/>
          <c:w val="0.85696462390043804"/>
          <c:h val="0.74044362573112177"/>
        </c:manualLayout>
      </c:layout>
      <c:barChart>
        <c:barDir val="col"/>
        <c:grouping val="clustered"/>
        <c:varyColors val="0"/>
        <c:ser>
          <c:idx val="0"/>
          <c:order val="0"/>
          <c:tx>
            <c:strRef>
              <c:f>Sheet1!$B$1</c:f>
              <c:strCache>
                <c:ptCount val="1"/>
                <c:pt idx="0">
                  <c:v>Essential</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Sheet1!$B$2:$B$3</c:f>
              <c:numCache>
                <c:formatCode>0%</c:formatCode>
                <c:ptCount val="2"/>
                <c:pt idx="0">
                  <c:v>0.51</c:v>
                </c:pt>
                <c:pt idx="1">
                  <c:v>0.53</c:v>
                </c:pt>
              </c:numCache>
            </c:numRef>
          </c:val>
          <c:extLst>
            <c:ext xmlns:c16="http://schemas.microsoft.com/office/drawing/2014/chart" uri="{C3380CC4-5D6E-409C-BE32-E72D297353CC}">
              <c16:uniqueId val="{00000000-6EC1-48A9-A9F6-BF28D4B7B971}"/>
            </c:ext>
          </c:extLst>
        </c:ser>
        <c:ser>
          <c:idx val="1"/>
          <c:order val="1"/>
          <c:tx>
            <c:strRef>
              <c:f>Sheet1!$C$1</c:f>
              <c:strCache>
                <c:ptCount val="1"/>
                <c:pt idx="0">
                  <c:v>VeryUseful</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Sheet1!$C$2:$C$3</c:f>
              <c:numCache>
                <c:formatCode>0%</c:formatCode>
                <c:ptCount val="2"/>
                <c:pt idx="0">
                  <c:v>0.27</c:v>
                </c:pt>
                <c:pt idx="1">
                  <c:v>0.28999999999999998</c:v>
                </c:pt>
              </c:numCache>
            </c:numRef>
          </c:val>
          <c:extLst>
            <c:ext xmlns:c16="http://schemas.microsoft.com/office/drawing/2014/chart" uri="{C3380CC4-5D6E-409C-BE32-E72D297353CC}">
              <c16:uniqueId val="{00000001-6EC1-48A9-A9F6-BF28D4B7B971}"/>
            </c:ext>
          </c:extLst>
        </c:ser>
        <c:ser>
          <c:idx val="2"/>
          <c:order val="2"/>
          <c:tx>
            <c:strRef>
              <c:f>Sheet1!$D$1</c:f>
              <c:strCache>
                <c:ptCount val="1"/>
                <c:pt idx="0">
                  <c:v>Somewhat Useful</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Sheet1!$D$2:$D$3</c:f>
              <c:numCache>
                <c:formatCode>0%</c:formatCode>
                <c:ptCount val="2"/>
                <c:pt idx="0">
                  <c:v>0.16</c:v>
                </c:pt>
                <c:pt idx="1">
                  <c:v>0.15</c:v>
                </c:pt>
              </c:numCache>
            </c:numRef>
          </c:val>
          <c:extLst>
            <c:ext xmlns:c16="http://schemas.microsoft.com/office/drawing/2014/chart" uri="{C3380CC4-5D6E-409C-BE32-E72D297353CC}">
              <c16:uniqueId val="{00000002-6EC1-48A9-A9F6-BF28D4B7B971}"/>
            </c:ext>
          </c:extLst>
        </c:ser>
        <c:ser>
          <c:idx val="3"/>
          <c:order val="3"/>
          <c:tx>
            <c:strRef>
              <c:f>Sheet1!$E$1</c:f>
              <c:strCache>
                <c:ptCount val="1"/>
                <c:pt idx="0">
                  <c:v>A little useful</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Sheet1!$E$2:$E$3</c:f>
              <c:numCache>
                <c:formatCode>0%</c:formatCode>
                <c:ptCount val="2"/>
                <c:pt idx="0">
                  <c:v>0.04</c:v>
                </c:pt>
                <c:pt idx="1">
                  <c:v>0.03</c:v>
                </c:pt>
              </c:numCache>
            </c:numRef>
          </c:val>
          <c:extLst>
            <c:ext xmlns:c16="http://schemas.microsoft.com/office/drawing/2014/chart" uri="{C3380CC4-5D6E-409C-BE32-E72D297353CC}">
              <c16:uniqueId val="{00000003-6EC1-48A9-A9F6-BF28D4B7B971}"/>
            </c:ext>
          </c:extLst>
        </c:ser>
        <c:ser>
          <c:idx val="4"/>
          <c:order val="4"/>
          <c:tx>
            <c:strRef>
              <c:f>Sheet1!$F$1</c:f>
              <c:strCache>
                <c:ptCount val="1"/>
                <c:pt idx="0">
                  <c:v>Not Useful</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Sheet1!$F$2:$F$3</c:f>
              <c:numCache>
                <c:formatCode>0%</c:formatCode>
                <c:ptCount val="2"/>
                <c:pt idx="0">
                  <c:v>0.02</c:v>
                </c:pt>
                <c:pt idx="1">
                  <c:v>0</c:v>
                </c:pt>
              </c:numCache>
            </c:numRef>
          </c:val>
          <c:extLst>
            <c:ext xmlns:c16="http://schemas.microsoft.com/office/drawing/2014/chart" uri="{C3380CC4-5D6E-409C-BE32-E72D297353CC}">
              <c16:uniqueId val="{00000004-6EC1-48A9-A9F6-BF28D4B7B971}"/>
            </c:ext>
          </c:extLst>
        </c:ser>
        <c:dLbls>
          <c:showLegendKey val="0"/>
          <c:showVal val="0"/>
          <c:showCatName val="0"/>
          <c:showSerName val="0"/>
          <c:showPercent val="0"/>
          <c:showBubbleSize val="0"/>
        </c:dLbls>
        <c:gapWidth val="100"/>
        <c:overlap val="-24"/>
        <c:axId val="838887864"/>
        <c:axId val="838886880"/>
      </c:barChart>
      <c:catAx>
        <c:axId val="83888786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838886880"/>
        <c:crosses val="autoZero"/>
        <c:auto val="1"/>
        <c:lblAlgn val="ctr"/>
        <c:lblOffset val="100"/>
        <c:noMultiLvlLbl val="0"/>
      </c:catAx>
      <c:valAx>
        <c:axId val="838886880"/>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838887864"/>
        <c:crosses val="autoZero"/>
        <c:crossBetween val="between"/>
      </c:valAx>
      <c:spPr>
        <a:noFill/>
        <a:ln>
          <a:noFill/>
        </a:ln>
        <a:effectLst/>
      </c:spPr>
    </c:plotArea>
    <c:legend>
      <c:legendPos val="b"/>
      <c:layout>
        <c:manualLayout>
          <c:xMode val="edge"/>
          <c:yMode val="edge"/>
          <c:x val="5.6795091690162676E-2"/>
          <c:y val="0.86170316864609287"/>
          <c:w val="0.89999983948581241"/>
          <c:h val="9.846269952191648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sz="900" dirty="0"/>
              <a:t>Use of planning                                                         Use</a:t>
            </a:r>
            <a:r>
              <a:rPr lang="en-GB" sz="900" baseline="0" dirty="0"/>
              <a:t> of design</a:t>
            </a:r>
            <a:endParaRPr lang="en-GB" sz="900" dirty="0"/>
          </a:p>
        </c:rich>
      </c:tx>
      <c:layout>
        <c:manualLayout>
          <c:xMode val="edge"/>
          <c:yMode val="edge"/>
          <c:x val="0.14787188544568183"/>
          <c:y val="5.4498241711113247E-2"/>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5.2845711740317922E-2"/>
          <c:y val="0.21428860210880393"/>
          <c:w val="0.93695762438672892"/>
          <c:h val="0.67962335256221318"/>
        </c:manualLayout>
      </c:layout>
      <c:barChart>
        <c:barDir val="col"/>
        <c:grouping val="clustered"/>
        <c:varyColors val="0"/>
        <c:ser>
          <c:idx val="0"/>
          <c:order val="0"/>
          <c:tx>
            <c:strRef>
              <c:f>Sheet1!$B$1</c:f>
              <c:strCache>
                <c:ptCount val="1"/>
                <c:pt idx="0">
                  <c:v>Always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Sheet1!$B$2:$B$3</c:f>
              <c:numCache>
                <c:formatCode>0%</c:formatCode>
                <c:ptCount val="2"/>
                <c:pt idx="0">
                  <c:v>0.56999999999999995</c:v>
                </c:pt>
                <c:pt idx="1">
                  <c:v>0.2</c:v>
                </c:pt>
              </c:numCache>
            </c:numRef>
          </c:val>
          <c:extLst>
            <c:ext xmlns:c16="http://schemas.microsoft.com/office/drawing/2014/chart" uri="{C3380CC4-5D6E-409C-BE32-E72D297353CC}">
              <c16:uniqueId val="{00000000-AE7C-4213-9503-3D317FD96459}"/>
            </c:ext>
          </c:extLst>
        </c:ser>
        <c:ser>
          <c:idx val="1"/>
          <c:order val="1"/>
          <c:tx>
            <c:strRef>
              <c:f>Sheet1!$C$1</c:f>
              <c:strCache>
                <c:ptCount val="1"/>
                <c:pt idx="0">
                  <c:v>Usually</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Sheet1!$C$2:$C$3</c:f>
              <c:numCache>
                <c:formatCode>0%</c:formatCode>
                <c:ptCount val="2"/>
                <c:pt idx="0">
                  <c:v>0.31</c:v>
                </c:pt>
                <c:pt idx="1">
                  <c:v>0.24</c:v>
                </c:pt>
              </c:numCache>
            </c:numRef>
          </c:val>
          <c:extLst>
            <c:ext xmlns:c16="http://schemas.microsoft.com/office/drawing/2014/chart" uri="{C3380CC4-5D6E-409C-BE32-E72D297353CC}">
              <c16:uniqueId val="{00000001-AE7C-4213-9503-3D317FD96459}"/>
            </c:ext>
          </c:extLst>
        </c:ser>
        <c:ser>
          <c:idx val="2"/>
          <c:order val="2"/>
          <c:tx>
            <c:strRef>
              <c:f>Sheet1!$D$1</c:f>
              <c:strCache>
                <c:ptCount val="1"/>
                <c:pt idx="0">
                  <c:v>Sometimes</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Sheet1!$D$2:$D$3</c:f>
              <c:numCache>
                <c:formatCode>0%</c:formatCode>
                <c:ptCount val="2"/>
                <c:pt idx="0">
                  <c:v>0.09</c:v>
                </c:pt>
                <c:pt idx="1">
                  <c:v>0.36</c:v>
                </c:pt>
              </c:numCache>
            </c:numRef>
          </c:val>
          <c:extLst>
            <c:ext xmlns:c16="http://schemas.microsoft.com/office/drawing/2014/chart" uri="{C3380CC4-5D6E-409C-BE32-E72D297353CC}">
              <c16:uniqueId val="{00000002-AE7C-4213-9503-3D317FD96459}"/>
            </c:ext>
          </c:extLst>
        </c:ser>
        <c:ser>
          <c:idx val="3"/>
          <c:order val="3"/>
          <c:tx>
            <c:strRef>
              <c:f>Sheet1!$E$1</c:f>
              <c:strCache>
                <c:ptCount val="1"/>
                <c:pt idx="0">
                  <c:v>Rarely</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Sheet1!$E$2:$E$3</c:f>
              <c:numCache>
                <c:formatCode>0%</c:formatCode>
                <c:ptCount val="2"/>
                <c:pt idx="0">
                  <c:v>0.02</c:v>
                </c:pt>
                <c:pt idx="1">
                  <c:v>0.13</c:v>
                </c:pt>
              </c:numCache>
            </c:numRef>
          </c:val>
          <c:extLst>
            <c:ext xmlns:c16="http://schemas.microsoft.com/office/drawing/2014/chart" uri="{C3380CC4-5D6E-409C-BE32-E72D297353CC}">
              <c16:uniqueId val="{00000003-AE7C-4213-9503-3D317FD96459}"/>
            </c:ext>
          </c:extLst>
        </c:ser>
        <c:ser>
          <c:idx val="4"/>
          <c:order val="4"/>
          <c:tx>
            <c:strRef>
              <c:f>Sheet1!$F$1</c:f>
              <c:strCache>
                <c:ptCount val="1"/>
                <c:pt idx="0">
                  <c:v>Never</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Planning</c:v>
                </c:pt>
                <c:pt idx="1">
                  <c:v>Design</c:v>
                </c:pt>
              </c:strCache>
            </c:strRef>
          </c:cat>
          <c:val>
            <c:numRef>
              <c:f>Sheet1!$F$2:$F$3</c:f>
              <c:numCache>
                <c:formatCode>0%</c:formatCode>
                <c:ptCount val="2"/>
                <c:pt idx="0">
                  <c:v>0.01</c:v>
                </c:pt>
                <c:pt idx="1">
                  <c:v>7.0000000000000007E-2</c:v>
                </c:pt>
              </c:numCache>
            </c:numRef>
          </c:val>
          <c:extLst>
            <c:ext xmlns:c16="http://schemas.microsoft.com/office/drawing/2014/chart" uri="{C3380CC4-5D6E-409C-BE32-E72D297353CC}">
              <c16:uniqueId val="{00000004-AE7C-4213-9503-3D317FD96459}"/>
            </c:ext>
          </c:extLst>
        </c:ser>
        <c:dLbls>
          <c:showLegendKey val="0"/>
          <c:showVal val="0"/>
          <c:showCatName val="0"/>
          <c:showSerName val="0"/>
          <c:showPercent val="0"/>
          <c:showBubbleSize val="0"/>
        </c:dLbls>
        <c:gapWidth val="100"/>
        <c:overlap val="-24"/>
        <c:axId val="838887864"/>
        <c:axId val="838886880"/>
      </c:barChart>
      <c:catAx>
        <c:axId val="83888786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838886880"/>
        <c:crosses val="autoZero"/>
        <c:auto val="1"/>
        <c:lblAlgn val="ctr"/>
        <c:lblOffset val="100"/>
        <c:noMultiLvlLbl val="0"/>
      </c:catAx>
      <c:valAx>
        <c:axId val="838886880"/>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838887864"/>
        <c:crosses val="autoZero"/>
        <c:crossBetween val="between"/>
      </c:valAx>
      <c:spPr>
        <a:noFill/>
        <a:ln>
          <a:noFill/>
        </a:ln>
        <a:effectLst/>
      </c:spPr>
    </c:plotArea>
    <c:legend>
      <c:legendPos val="b"/>
      <c:layout>
        <c:manualLayout>
          <c:xMode val="edge"/>
          <c:yMode val="edge"/>
          <c:x val="4.5922922527662842E-2"/>
          <c:y val="0.872668211909992"/>
          <c:w val="0.94212965192326281"/>
          <c:h val="9.84626622183460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D87ED5-8B28-40E8-89C2-E1D76FE42636}" type="doc">
      <dgm:prSet loTypeId="urn:microsoft.com/office/officeart/2005/8/layout/hProcess9" loCatId="process" qsTypeId="urn:microsoft.com/office/officeart/2005/8/quickstyle/simple1" qsCatId="simple" csTypeId="urn:microsoft.com/office/officeart/2005/8/colors/accent1_2" csCatId="accent1" phldr="1"/>
      <dgm:spPr/>
    </dgm:pt>
    <dgm:pt modelId="{BBAC89D2-4D20-4CBD-A6C8-BA16D253C69F}">
      <dgm:prSet phldrT="[Text]" custT="1"/>
      <dgm:spPr>
        <a:solidFill>
          <a:srgbClr val="307EC0"/>
        </a:solidFill>
      </dgm:spPr>
      <dgm:t>
        <a:bodyPr/>
        <a:lstStyle/>
        <a:p>
          <a:r>
            <a:rPr lang="en-GB" sz="2000" dirty="0"/>
            <a:t>Phase 1 Interviews  </a:t>
          </a:r>
        </a:p>
        <a:p>
          <a:r>
            <a:rPr lang="en-GB" sz="2000" dirty="0"/>
            <a:t>(5 teachers, 50 pupils)</a:t>
          </a:r>
        </a:p>
        <a:p>
          <a:r>
            <a:rPr lang="en-GB" sz="2000" dirty="0"/>
            <a:t>How is design being used in programming  classes and planning in other subjects?</a:t>
          </a:r>
        </a:p>
      </dgm:t>
    </dgm:pt>
    <dgm:pt modelId="{8AA21791-BAE7-443C-9EDE-4E66CD42C9F1}" type="parTrans" cxnId="{FDD4AAE5-C706-4CA6-A4C4-93DC61061506}">
      <dgm:prSet/>
      <dgm:spPr/>
      <dgm:t>
        <a:bodyPr/>
        <a:lstStyle/>
        <a:p>
          <a:endParaRPr lang="en-GB" sz="2000"/>
        </a:p>
      </dgm:t>
    </dgm:pt>
    <dgm:pt modelId="{292E7256-D912-4CC1-A37C-085B8CC5B987}" type="sibTrans" cxnId="{FDD4AAE5-C706-4CA6-A4C4-93DC61061506}">
      <dgm:prSet custT="1"/>
      <dgm:spPr/>
      <dgm:t>
        <a:bodyPr/>
        <a:lstStyle/>
        <a:p>
          <a:endParaRPr lang="en-GB" sz="2000"/>
        </a:p>
      </dgm:t>
    </dgm:pt>
    <dgm:pt modelId="{94D54860-0320-4967-BC20-160C280FB4A5}">
      <dgm:prSet phldrT="[Text]" custT="1"/>
      <dgm:spPr>
        <a:solidFill>
          <a:srgbClr val="CB70AB"/>
        </a:solidFill>
      </dgm:spPr>
      <dgm:t>
        <a:bodyPr/>
        <a:lstStyle/>
        <a:p>
          <a:r>
            <a:rPr lang="en-GB" sz="2000" dirty="0"/>
            <a:t>Phase 2 Survey  </a:t>
          </a:r>
        </a:p>
        <a:p>
          <a:r>
            <a:rPr lang="en-GB" sz="2000" dirty="0"/>
            <a:t>(207 teachers)</a:t>
          </a:r>
        </a:p>
        <a:p>
          <a:r>
            <a:rPr lang="en-GB" sz="2000" dirty="0"/>
            <a:t>Are the findings from Phase 1 seen in a wider group of teachers?</a:t>
          </a:r>
        </a:p>
        <a:p>
          <a:r>
            <a:rPr lang="en-GB" sz="2000" dirty="0"/>
            <a:t> </a:t>
          </a:r>
        </a:p>
      </dgm:t>
    </dgm:pt>
    <dgm:pt modelId="{7B1F9DF4-F09C-48B9-BAFC-E4AC0E74C639}" type="parTrans" cxnId="{CE9D065F-BFF5-4CDD-85B5-00E46789AB72}">
      <dgm:prSet/>
      <dgm:spPr/>
      <dgm:t>
        <a:bodyPr/>
        <a:lstStyle/>
        <a:p>
          <a:endParaRPr lang="en-GB" sz="2000"/>
        </a:p>
      </dgm:t>
    </dgm:pt>
    <dgm:pt modelId="{552F53D5-3C0F-45F8-9061-7DF0DB8F4AC4}" type="sibTrans" cxnId="{CE9D065F-BFF5-4CDD-85B5-00E46789AB72}">
      <dgm:prSet custT="1"/>
      <dgm:spPr/>
      <dgm:t>
        <a:bodyPr/>
        <a:lstStyle/>
        <a:p>
          <a:endParaRPr lang="en-GB" sz="2000"/>
        </a:p>
      </dgm:t>
    </dgm:pt>
    <dgm:pt modelId="{9271FA67-472B-419D-AB0A-4A1F45A34585}">
      <dgm:prSet phldrT="[Text]" custT="1"/>
      <dgm:spPr>
        <a:solidFill>
          <a:srgbClr val="F28822"/>
        </a:solidFill>
      </dgm:spPr>
      <dgm:t>
        <a:bodyPr/>
        <a:lstStyle/>
        <a:p>
          <a:r>
            <a:rPr lang="en-GB" sz="2000" dirty="0"/>
            <a:t>Phase 3 Focus groups </a:t>
          </a:r>
        </a:p>
        <a:p>
          <a:r>
            <a:rPr lang="en-GB" sz="2000" dirty="0"/>
            <a:t>(30-50 teachers)</a:t>
          </a:r>
        </a:p>
        <a:p>
          <a:r>
            <a:rPr lang="en-GB" sz="2000" dirty="0"/>
            <a:t>Can we develop a design framework to support teachers .</a:t>
          </a:r>
        </a:p>
        <a:p>
          <a:r>
            <a:rPr lang="en-GB" sz="2000" dirty="0"/>
            <a:t>(Pilot – today)</a:t>
          </a:r>
        </a:p>
      </dgm:t>
    </dgm:pt>
    <dgm:pt modelId="{E9C8419F-36DE-4D15-866F-042D593C4BC3}" type="parTrans" cxnId="{15236270-FF45-4A71-BB48-F9D55B0159D2}">
      <dgm:prSet/>
      <dgm:spPr/>
      <dgm:t>
        <a:bodyPr/>
        <a:lstStyle/>
        <a:p>
          <a:endParaRPr lang="en-GB" sz="2000"/>
        </a:p>
      </dgm:t>
    </dgm:pt>
    <dgm:pt modelId="{306CE7F8-1C58-4AC6-812D-4A32C5C55B4C}" type="sibTrans" cxnId="{15236270-FF45-4A71-BB48-F9D55B0159D2}">
      <dgm:prSet/>
      <dgm:spPr/>
      <dgm:t>
        <a:bodyPr/>
        <a:lstStyle/>
        <a:p>
          <a:endParaRPr lang="en-GB" sz="2000"/>
        </a:p>
      </dgm:t>
    </dgm:pt>
    <dgm:pt modelId="{455B6B80-0E87-471C-8033-1A772F548FD0}" type="pres">
      <dgm:prSet presAssocID="{FAD87ED5-8B28-40E8-89C2-E1D76FE42636}" presName="CompostProcess" presStyleCnt="0">
        <dgm:presLayoutVars>
          <dgm:dir/>
          <dgm:resizeHandles val="exact"/>
        </dgm:presLayoutVars>
      </dgm:prSet>
      <dgm:spPr/>
    </dgm:pt>
    <dgm:pt modelId="{D33AD725-B0EF-4996-AFA5-05E8B0D9D9FF}" type="pres">
      <dgm:prSet presAssocID="{FAD87ED5-8B28-40E8-89C2-E1D76FE42636}" presName="arrow" presStyleLbl="bgShp" presStyleIdx="0" presStyleCnt="1" custScaleX="117647"/>
      <dgm:spPr/>
    </dgm:pt>
    <dgm:pt modelId="{5BB53268-99E7-4C4A-9B1E-A899A371826F}" type="pres">
      <dgm:prSet presAssocID="{FAD87ED5-8B28-40E8-89C2-E1D76FE42636}" presName="linearProcess" presStyleCnt="0"/>
      <dgm:spPr/>
    </dgm:pt>
    <dgm:pt modelId="{5CB7BE57-0365-42CD-8FC4-F88AA8C78368}" type="pres">
      <dgm:prSet presAssocID="{BBAC89D2-4D20-4CBD-A6C8-BA16D253C69F}" presName="textNode" presStyleLbl="node1" presStyleIdx="0" presStyleCnt="3">
        <dgm:presLayoutVars>
          <dgm:bulletEnabled val="1"/>
        </dgm:presLayoutVars>
      </dgm:prSet>
      <dgm:spPr/>
    </dgm:pt>
    <dgm:pt modelId="{E6DC825E-05CD-4C43-84E4-40592E938C94}" type="pres">
      <dgm:prSet presAssocID="{292E7256-D912-4CC1-A37C-085B8CC5B987}" presName="sibTrans" presStyleCnt="0"/>
      <dgm:spPr/>
    </dgm:pt>
    <dgm:pt modelId="{A93D0A42-A5DA-4F0E-82C2-51ECCCACE483}" type="pres">
      <dgm:prSet presAssocID="{94D54860-0320-4967-BC20-160C280FB4A5}" presName="textNode" presStyleLbl="node1" presStyleIdx="1" presStyleCnt="3">
        <dgm:presLayoutVars>
          <dgm:bulletEnabled val="1"/>
        </dgm:presLayoutVars>
      </dgm:prSet>
      <dgm:spPr/>
    </dgm:pt>
    <dgm:pt modelId="{7383B1E6-4759-4146-9E46-667B10607A33}" type="pres">
      <dgm:prSet presAssocID="{552F53D5-3C0F-45F8-9061-7DF0DB8F4AC4}" presName="sibTrans" presStyleCnt="0"/>
      <dgm:spPr/>
    </dgm:pt>
    <dgm:pt modelId="{151F3420-FE07-45D0-89A8-164A903F176B}" type="pres">
      <dgm:prSet presAssocID="{9271FA67-472B-419D-AB0A-4A1F45A34585}" presName="textNode" presStyleLbl="node1" presStyleIdx="2" presStyleCnt="3">
        <dgm:presLayoutVars>
          <dgm:bulletEnabled val="1"/>
        </dgm:presLayoutVars>
      </dgm:prSet>
      <dgm:spPr/>
    </dgm:pt>
  </dgm:ptLst>
  <dgm:cxnLst>
    <dgm:cxn modelId="{CBAD8438-18A7-4B11-9B63-FE1864F83C22}" type="presOf" srcId="{94D54860-0320-4967-BC20-160C280FB4A5}" destId="{A93D0A42-A5DA-4F0E-82C2-51ECCCACE483}" srcOrd="0" destOrd="0" presId="urn:microsoft.com/office/officeart/2005/8/layout/hProcess9"/>
    <dgm:cxn modelId="{CE9D065F-BFF5-4CDD-85B5-00E46789AB72}" srcId="{FAD87ED5-8B28-40E8-89C2-E1D76FE42636}" destId="{94D54860-0320-4967-BC20-160C280FB4A5}" srcOrd="1" destOrd="0" parTransId="{7B1F9DF4-F09C-48B9-BAFC-E4AC0E74C639}" sibTransId="{552F53D5-3C0F-45F8-9061-7DF0DB8F4AC4}"/>
    <dgm:cxn modelId="{BFF4654A-E669-4EEF-BFF2-3C1C5091CDBA}" type="presOf" srcId="{9271FA67-472B-419D-AB0A-4A1F45A34585}" destId="{151F3420-FE07-45D0-89A8-164A903F176B}" srcOrd="0" destOrd="0" presId="urn:microsoft.com/office/officeart/2005/8/layout/hProcess9"/>
    <dgm:cxn modelId="{15236270-FF45-4A71-BB48-F9D55B0159D2}" srcId="{FAD87ED5-8B28-40E8-89C2-E1D76FE42636}" destId="{9271FA67-472B-419D-AB0A-4A1F45A34585}" srcOrd="2" destOrd="0" parTransId="{E9C8419F-36DE-4D15-866F-042D593C4BC3}" sibTransId="{306CE7F8-1C58-4AC6-812D-4A32C5C55B4C}"/>
    <dgm:cxn modelId="{63D56B52-9614-4695-893A-0DA13774B762}" type="presOf" srcId="{BBAC89D2-4D20-4CBD-A6C8-BA16D253C69F}" destId="{5CB7BE57-0365-42CD-8FC4-F88AA8C78368}" srcOrd="0" destOrd="0" presId="urn:microsoft.com/office/officeart/2005/8/layout/hProcess9"/>
    <dgm:cxn modelId="{C84B8B57-9644-4598-9E06-E68C462B219E}" type="presOf" srcId="{FAD87ED5-8B28-40E8-89C2-E1D76FE42636}" destId="{455B6B80-0E87-471C-8033-1A772F548FD0}" srcOrd="0" destOrd="0" presId="urn:microsoft.com/office/officeart/2005/8/layout/hProcess9"/>
    <dgm:cxn modelId="{FDD4AAE5-C706-4CA6-A4C4-93DC61061506}" srcId="{FAD87ED5-8B28-40E8-89C2-E1D76FE42636}" destId="{BBAC89D2-4D20-4CBD-A6C8-BA16D253C69F}" srcOrd="0" destOrd="0" parTransId="{8AA21791-BAE7-443C-9EDE-4E66CD42C9F1}" sibTransId="{292E7256-D912-4CC1-A37C-085B8CC5B987}"/>
    <dgm:cxn modelId="{3F285A94-EABE-4458-841D-FB99E855F205}" type="presParOf" srcId="{455B6B80-0E87-471C-8033-1A772F548FD0}" destId="{D33AD725-B0EF-4996-AFA5-05E8B0D9D9FF}" srcOrd="0" destOrd="0" presId="urn:microsoft.com/office/officeart/2005/8/layout/hProcess9"/>
    <dgm:cxn modelId="{5DE9DEDE-9729-4BE2-8CE7-4160253DCA67}" type="presParOf" srcId="{455B6B80-0E87-471C-8033-1A772F548FD0}" destId="{5BB53268-99E7-4C4A-9B1E-A899A371826F}" srcOrd="1" destOrd="0" presId="urn:microsoft.com/office/officeart/2005/8/layout/hProcess9"/>
    <dgm:cxn modelId="{F71A1FD9-C511-4067-A182-D8B9BD02E22A}" type="presParOf" srcId="{5BB53268-99E7-4C4A-9B1E-A899A371826F}" destId="{5CB7BE57-0365-42CD-8FC4-F88AA8C78368}" srcOrd="0" destOrd="0" presId="urn:microsoft.com/office/officeart/2005/8/layout/hProcess9"/>
    <dgm:cxn modelId="{8AC3C7B8-6C93-4659-8B7A-A7D351B7556A}" type="presParOf" srcId="{5BB53268-99E7-4C4A-9B1E-A899A371826F}" destId="{E6DC825E-05CD-4C43-84E4-40592E938C94}" srcOrd="1" destOrd="0" presId="urn:microsoft.com/office/officeart/2005/8/layout/hProcess9"/>
    <dgm:cxn modelId="{AC1142E3-5184-4C95-92F3-E7C7ED4C5883}" type="presParOf" srcId="{5BB53268-99E7-4C4A-9B1E-A899A371826F}" destId="{A93D0A42-A5DA-4F0E-82C2-51ECCCACE483}" srcOrd="2" destOrd="0" presId="urn:microsoft.com/office/officeart/2005/8/layout/hProcess9"/>
    <dgm:cxn modelId="{EAA0C9E9-11C4-4B13-B912-5407C08CA1A7}" type="presParOf" srcId="{5BB53268-99E7-4C4A-9B1E-A899A371826F}" destId="{7383B1E6-4759-4146-9E46-667B10607A33}" srcOrd="3" destOrd="0" presId="urn:microsoft.com/office/officeart/2005/8/layout/hProcess9"/>
    <dgm:cxn modelId="{16D31F1F-C198-4D55-B6E8-61C025DE097C}" type="presParOf" srcId="{5BB53268-99E7-4C4A-9B1E-A899A371826F}" destId="{151F3420-FE07-45D0-89A8-164A903F176B}"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DCBCB1-67A1-415F-BF39-2CABC39453E2}" type="doc">
      <dgm:prSet loTypeId="urn:microsoft.com/office/officeart/2005/8/layout/radial6" loCatId="cycle" qsTypeId="urn:microsoft.com/office/officeart/2005/8/quickstyle/simple5" qsCatId="simple" csTypeId="urn:microsoft.com/office/officeart/2005/8/colors/accent1_2" csCatId="accent1" phldr="1"/>
      <dgm:spPr/>
      <dgm:t>
        <a:bodyPr/>
        <a:lstStyle/>
        <a:p>
          <a:endParaRPr lang="en-GB"/>
        </a:p>
      </dgm:t>
    </dgm:pt>
    <dgm:pt modelId="{DFDC78E4-44DB-43FA-9A4C-545287B9DEA0}">
      <dgm:prSet phldrT="[Text]"/>
      <dgm:spPr/>
      <dgm:t>
        <a:bodyPr/>
        <a:lstStyle/>
        <a:p>
          <a:r>
            <a:rPr lang="en-GB" dirty="0"/>
            <a:t>Difficulties of using design</a:t>
          </a:r>
        </a:p>
      </dgm:t>
    </dgm:pt>
    <dgm:pt modelId="{C3A48122-4A1C-4299-BE19-0F0E58BD5186}" type="parTrans" cxnId="{1DA5FAD2-8EE9-420E-9A45-C2F9C724E958}">
      <dgm:prSet/>
      <dgm:spPr/>
      <dgm:t>
        <a:bodyPr/>
        <a:lstStyle/>
        <a:p>
          <a:endParaRPr lang="en-GB"/>
        </a:p>
      </dgm:t>
    </dgm:pt>
    <dgm:pt modelId="{4CC2B347-1BE6-411F-B7EA-65ADC4F6AC8A}" type="sibTrans" cxnId="{1DA5FAD2-8EE9-420E-9A45-C2F9C724E958}">
      <dgm:prSet/>
      <dgm:spPr/>
      <dgm:t>
        <a:bodyPr/>
        <a:lstStyle/>
        <a:p>
          <a:endParaRPr lang="en-GB"/>
        </a:p>
      </dgm:t>
    </dgm:pt>
    <dgm:pt modelId="{C9C19D67-6128-47C5-AF31-F96D8B351D95}">
      <dgm:prSet phldrT="[Text]" custT="1"/>
      <dgm:spPr/>
      <dgm:t>
        <a:bodyPr/>
        <a:lstStyle/>
        <a:p>
          <a:r>
            <a:rPr lang="en-GB" sz="1800" dirty="0"/>
            <a:t>Pupil resistance to design</a:t>
          </a:r>
        </a:p>
      </dgm:t>
    </dgm:pt>
    <dgm:pt modelId="{B615EEC3-588C-43E2-95FC-D29482B5ED17}" type="parTrans" cxnId="{A1366F84-FD5F-4D9C-B872-D755A94F5D8D}">
      <dgm:prSet/>
      <dgm:spPr/>
      <dgm:t>
        <a:bodyPr/>
        <a:lstStyle/>
        <a:p>
          <a:endParaRPr lang="en-GB"/>
        </a:p>
      </dgm:t>
    </dgm:pt>
    <dgm:pt modelId="{0517B0B2-97A3-498F-96D6-044783794C4A}" type="sibTrans" cxnId="{A1366F84-FD5F-4D9C-B872-D755A94F5D8D}">
      <dgm:prSet/>
      <dgm:spPr/>
      <dgm:t>
        <a:bodyPr/>
        <a:lstStyle/>
        <a:p>
          <a:endParaRPr lang="en-GB"/>
        </a:p>
      </dgm:t>
    </dgm:pt>
    <dgm:pt modelId="{02BC52A2-AE19-49E0-8EB1-BB4DB89BC68B}">
      <dgm:prSet phldrT="[Text]" custT="1"/>
      <dgm:spPr/>
      <dgm:t>
        <a:bodyPr/>
        <a:lstStyle/>
        <a:p>
          <a:r>
            <a:rPr lang="en-GB" sz="2000" dirty="0"/>
            <a:t>Lack of time to do design</a:t>
          </a:r>
        </a:p>
      </dgm:t>
    </dgm:pt>
    <dgm:pt modelId="{C5D8396A-24F6-47E8-AA86-ED17BD63987D}" type="parTrans" cxnId="{B5E2451B-37B0-489B-BB9A-DB9F2912ECEE}">
      <dgm:prSet/>
      <dgm:spPr/>
      <dgm:t>
        <a:bodyPr/>
        <a:lstStyle/>
        <a:p>
          <a:endParaRPr lang="en-GB"/>
        </a:p>
      </dgm:t>
    </dgm:pt>
    <dgm:pt modelId="{0196D22C-C096-4587-814B-8E3D2B8C5506}" type="sibTrans" cxnId="{B5E2451B-37B0-489B-BB9A-DB9F2912ECEE}">
      <dgm:prSet/>
      <dgm:spPr/>
      <dgm:t>
        <a:bodyPr/>
        <a:lstStyle/>
        <a:p>
          <a:endParaRPr lang="en-GB"/>
        </a:p>
      </dgm:t>
    </dgm:pt>
    <dgm:pt modelId="{EDE9EB22-F84D-4FDA-8A9C-6FABF00D28F3}">
      <dgm:prSet phldrT="[Text]" custT="1"/>
      <dgm:spPr/>
      <dgm:t>
        <a:bodyPr/>
        <a:lstStyle/>
        <a:p>
          <a:r>
            <a:rPr lang="en-GB" sz="1800" b="0" dirty="0">
              <a:solidFill>
                <a:schemeClr val="bg1"/>
              </a:solidFill>
            </a:rPr>
            <a:t>Lack of pupil expertise in design</a:t>
          </a:r>
        </a:p>
      </dgm:t>
    </dgm:pt>
    <dgm:pt modelId="{A1AB74ED-DE0B-439D-8815-D4D1A05A2710}" type="parTrans" cxnId="{54986A0C-B5D2-4551-97AF-0BBEAA5B13FA}">
      <dgm:prSet/>
      <dgm:spPr/>
      <dgm:t>
        <a:bodyPr/>
        <a:lstStyle/>
        <a:p>
          <a:endParaRPr lang="en-GB"/>
        </a:p>
      </dgm:t>
    </dgm:pt>
    <dgm:pt modelId="{737079F8-2DF1-46EA-A813-99E996A59447}" type="sibTrans" cxnId="{54986A0C-B5D2-4551-97AF-0BBEAA5B13FA}">
      <dgm:prSet/>
      <dgm:spPr/>
      <dgm:t>
        <a:bodyPr/>
        <a:lstStyle/>
        <a:p>
          <a:endParaRPr lang="en-GB"/>
        </a:p>
      </dgm:t>
    </dgm:pt>
    <dgm:pt modelId="{15E3883B-D7E9-4CE6-AC0A-2E5A728BF7F7}">
      <dgm:prSet phldrT="[Text]" custT="1"/>
      <dgm:spPr/>
      <dgm:t>
        <a:bodyPr/>
        <a:lstStyle/>
        <a:p>
          <a:r>
            <a:rPr lang="en-GB" sz="1400" b="1" dirty="0">
              <a:solidFill>
                <a:schemeClr val="bg1"/>
              </a:solidFill>
            </a:rPr>
            <a:t>Conflicting pedagogy choices and lack of suitable resources</a:t>
          </a:r>
        </a:p>
      </dgm:t>
    </dgm:pt>
    <dgm:pt modelId="{131A8469-9A19-45AE-9D31-CEF64A29D322}" type="parTrans" cxnId="{1FEF2653-E1A1-47F2-9E21-E01FE21DAD92}">
      <dgm:prSet/>
      <dgm:spPr/>
      <dgm:t>
        <a:bodyPr/>
        <a:lstStyle/>
        <a:p>
          <a:endParaRPr lang="en-GB"/>
        </a:p>
      </dgm:t>
    </dgm:pt>
    <dgm:pt modelId="{792F9EC4-177F-4089-A700-83095A8C8D5E}" type="sibTrans" cxnId="{1FEF2653-E1A1-47F2-9E21-E01FE21DAD92}">
      <dgm:prSet/>
      <dgm:spPr/>
      <dgm:t>
        <a:bodyPr/>
        <a:lstStyle/>
        <a:p>
          <a:endParaRPr lang="en-GB"/>
        </a:p>
      </dgm:t>
    </dgm:pt>
    <dgm:pt modelId="{06ED8C21-F2B5-4482-8E37-04586E56C055}">
      <dgm:prSet phldrT="[Text]" custT="1"/>
      <dgm:spPr/>
      <dgm:t>
        <a:bodyPr/>
        <a:lstStyle/>
        <a:p>
          <a:r>
            <a:rPr lang="en-GB" sz="1800" b="1" dirty="0">
              <a:solidFill>
                <a:schemeClr val="bg1"/>
              </a:solidFill>
            </a:rPr>
            <a:t>Lack of teacher expertise in design</a:t>
          </a:r>
        </a:p>
      </dgm:t>
    </dgm:pt>
    <dgm:pt modelId="{64A8F52C-8372-4FD8-8760-2F4CAB0F1269}" type="parTrans" cxnId="{5F210C8D-E086-4E0E-81EA-6E4658BF71BD}">
      <dgm:prSet/>
      <dgm:spPr/>
      <dgm:t>
        <a:bodyPr/>
        <a:lstStyle/>
        <a:p>
          <a:endParaRPr lang="en-GB"/>
        </a:p>
      </dgm:t>
    </dgm:pt>
    <dgm:pt modelId="{82821124-3210-4CC3-AC04-0DF384A4FBA6}" type="sibTrans" cxnId="{5F210C8D-E086-4E0E-81EA-6E4658BF71BD}">
      <dgm:prSet/>
      <dgm:spPr/>
      <dgm:t>
        <a:bodyPr/>
        <a:lstStyle/>
        <a:p>
          <a:endParaRPr lang="en-GB"/>
        </a:p>
      </dgm:t>
    </dgm:pt>
    <dgm:pt modelId="{DA04E284-DE8B-44DE-9B8F-F7E76AFFDAEE}">
      <dgm:prSet phldrT="[Text]"/>
      <dgm:spPr/>
      <dgm:t>
        <a:bodyPr/>
        <a:lstStyle/>
        <a:p>
          <a:endParaRPr lang="en-GB" dirty="0"/>
        </a:p>
      </dgm:t>
    </dgm:pt>
    <dgm:pt modelId="{F49EDB87-A7B2-42A8-ACDA-676F209B988C}" type="parTrans" cxnId="{F1A25EF1-BA6B-4597-BB23-9887677EE4F1}">
      <dgm:prSet/>
      <dgm:spPr/>
      <dgm:t>
        <a:bodyPr/>
        <a:lstStyle/>
        <a:p>
          <a:endParaRPr lang="en-GB"/>
        </a:p>
      </dgm:t>
    </dgm:pt>
    <dgm:pt modelId="{827581F4-31D8-41BD-9786-62D3B2C88988}" type="sibTrans" cxnId="{F1A25EF1-BA6B-4597-BB23-9887677EE4F1}">
      <dgm:prSet/>
      <dgm:spPr/>
      <dgm:t>
        <a:bodyPr/>
        <a:lstStyle/>
        <a:p>
          <a:endParaRPr lang="en-GB"/>
        </a:p>
      </dgm:t>
    </dgm:pt>
    <dgm:pt modelId="{374F8728-2FCD-409F-9F37-15588BB18D82}">
      <dgm:prSet phldrT="[Text]" custT="1"/>
      <dgm:spPr/>
      <dgm:t>
        <a:bodyPr/>
        <a:lstStyle/>
        <a:p>
          <a:r>
            <a:rPr lang="en-GB" sz="1800" b="1" dirty="0">
              <a:solidFill>
                <a:schemeClr val="bg1"/>
              </a:solidFill>
            </a:rPr>
            <a:t>Confusion of what an algorithm is</a:t>
          </a:r>
        </a:p>
      </dgm:t>
    </dgm:pt>
    <dgm:pt modelId="{AFD21A24-4E93-427A-B72F-A4CF5F9D5BED}" type="parTrans" cxnId="{8B11E988-DA6D-478A-AB3C-1D76C6627504}">
      <dgm:prSet/>
      <dgm:spPr/>
      <dgm:t>
        <a:bodyPr/>
        <a:lstStyle/>
        <a:p>
          <a:endParaRPr lang="en-GB"/>
        </a:p>
      </dgm:t>
    </dgm:pt>
    <dgm:pt modelId="{73C1C00E-1BD2-4D41-BF26-184314BDACB9}" type="sibTrans" cxnId="{8B11E988-DA6D-478A-AB3C-1D76C6627504}">
      <dgm:prSet/>
      <dgm:spPr/>
      <dgm:t>
        <a:bodyPr/>
        <a:lstStyle/>
        <a:p>
          <a:endParaRPr lang="en-GB"/>
        </a:p>
      </dgm:t>
    </dgm:pt>
    <dgm:pt modelId="{3A500B6F-C122-47DA-A09C-68209868E117}" type="pres">
      <dgm:prSet presAssocID="{EDDCBCB1-67A1-415F-BF39-2CABC39453E2}" presName="Name0" presStyleCnt="0">
        <dgm:presLayoutVars>
          <dgm:chMax val="1"/>
          <dgm:dir/>
          <dgm:animLvl val="ctr"/>
          <dgm:resizeHandles val="exact"/>
        </dgm:presLayoutVars>
      </dgm:prSet>
      <dgm:spPr/>
    </dgm:pt>
    <dgm:pt modelId="{540BAE39-1E55-4184-9F9A-79C4DEEAC8A5}" type="pres">
      <dgm:prSet presAssocID="{DFDC78E4-44DB-43FA-9A4C-545287B9DEA0}" presName="centerShape" presStyleLbl="node0" presStyleIdx="0" presStyleCnt="1"/>
      <dgm:spPr/>
    </dgm:pt>
    <dgm:pt modelId="{4CDAC372-BDC1-4471-9D14-F0A18D0A23C9}" type="pres">
      <dgm:prSet presAssocID="{374F8728-2FCD-409F-9F37-15588BB18D82}" presName="node" presStyleLbl="node1" presStyleIdx="0" presStyleCnt="6">
        <dgm:presLayoutVars>
          <dgm:bulletEnabled val="1"/>
        </dgm:presLayoutVars>
      </dgm:prSet>
      <dgm:spPr/>
    </dgm:pt>
    <dgm:pt modelId="{FCE6AB92-FDF5-4495-B026-5D7EAF1EA2C6}" type="pres">
      <dgm:prSet presAssocID="{374F8728-2FCD-409F-9F37-15588BB18D82}" presName="dummy" presStyleCnt="0"/>
      <dgm:spPr/>
    </dgm:pt>
    <dgm:pt modelId="{67D920F2-DD26-49B3-B252-D240362FC52C}" type="pres">
      <dgm:prSet presAssocID="{73C1C00E-1BD2-4D41-BF26-184314BDACB9}" presName="sibTrans" presStyleLbl="sibTrans2D1" presStyleIdx="0" presStyleCnt="6"/>
      <dgm:spPr/>
    </dgm:pt>
    <dgm:pt modelId="{5E1D6390-0C69-4E70-BC27-C4CCE83374E5}" type="pres">
      <dgm:prSet presAssocID="{C9C19D67-6128-47C5-AF31-F96D8B351D95}" presName="node" presStyleLbl="node1" presStyleIdx="1" presStyleCnt="6">
        <dgm:presLayoutVars>
          <dgm:bulletEnabled val="1"/>
        </dgm:presLayoutVars>
      </dgm:prSet>
      <dgm:spPr/>
    </dgm:pt>
    <dgm:pt modelId="{BB0AAB0B-AD70-4075-B8C4-7462B30365CD}" type="pres">
      <dgm:prSet presAssocID="{C9C19D67-6128-47C5-AF31-F96D8B351D95}" presName="dummy" presStyleCnt="0"/>
      <dgm:spPr/>
    </dgm:pt>
    <dgm:pt modelId="{F195CE33-EF66-4F61-BC53-8A0D2CFCEB1D}" type="pres">
      <dgm:prSet presAssocID="{0517B0B2-97A3-498F-96D6-044783794C4A}" presName="sibTrans" presStyleLbl="sibTrans2D1" presStyleIdx="1" presStyleCnt="6"/>
      <dgm:spPr/>
    </dgm:pt>
    <dgm:pt modelId="{240A4BF3-27D4-430B-8DBD-F54D085B0921}" type="pres">
      <dgm:prSet presAssocID="{02BC52A2-AE19-49E0-8EB1-BB4DB89BC68B}" presName="node" presStyleLbl="node1" presStyleIdx="2" presStyleCnt="6">
        <dgm:presLayoutVars>
          <dgm:bulletEnabled val="1"/>
        </dgm:presLayoutVars>
      </dgm:prSet>
      <dgm:spPr/>
    </dgm:pt>
    <dgm:pt modelId="{CF153080-FA2D-408F-ADC2-CCE25BBA6F94}" type="pres">
      <dgm:prSet presAssocID="{02BC52A2-AE19-49E0-8EB1-BB4DB89BC68B}" presName="dummy" presStyleCnt="0"/>
      <dgm:spPr/>
    </dgm:pt>
    <dgm:pt modelId="{A28D3716-78EA-4B8A-B769-D9EB032C605B}" type="pres">
      <dgm:prSet presAssocID="{0196D22C-C096-4587-814B-8E3D2B8C5506}" presName="sibTrans" presStyleLbl="sibTrans2D1" presStyleIdx="2" presStyleCnt="6"/>
      <dgm:spPr/>
    </dgm:pt>
    <dgm:pt modelId="{FDEF2599-0620-44C0-8726-2372B79F8D05}" type="pres">
      <dgm:prSet presAssocID="{EDE9EB22-F84D-4FDA-8A9C-6FABF00D28F3}" presName="node" presStyleLbl="node1" presStyleIdx="3" presStyleCnt="6">
        <dgm:presLayoutVars>
          <dgm:bulletEnabled val="1"/>
        </dgm:presLayoutVars>
      </dgm:prSet>
      <dgm:spPr/>
    </dgm:pt>
    <dgm:pt modelId="{2FF0CCEB-6BCC-4AEC-8153-B501BE360F69}" type="pres">
      <dgm:prSet presAssocID="{EDE9EB22-F84D-4FDA-8A9C-6FABF00D28F3}" presName="dummy" presStyleCnt="0"/>
      <dgm:spPr/>
    </dgm:pt>
    <dgm:pt modelId="{0CEAD0AE-455E-4B9B-9924-9F8BF419B89C}" type="pres">
      <dgm:prSet presAssocID="{737079F8-2DF1-46EA-A813-99E996A59447}" presName="sibTrans" presStyleLbl="sibTrans2D1" presStyleIdx="3" presStyleCnt="6"/>
      <dgm:spPr/>
    </dgm:pt>
    <dgm:pt modelId="{DA9097EB-722D-47F5-9E1C-F77322C25F7C}" type="pres">
      <dgm:prSet presAssocID="{15E3883B-D7E9-4CE6-AC0A-2E5A728BF7F7}" presName="node" presStyleLbl="node1" presStyleIdx="4" presStyleCnt="6">
        <dgm:presLayoutVars>
          <dgm:bulletEnabled val="1"/>
        </dgm:presLayoutVars>
      </dgm:prSet>
      <dgm:spPr/>
    </dgm:pt>
    <dgm:pt modelId="{52C88A5D-679B-4DD1-AE64-98E5443123A8}" type="pres">
      <dgm:prSet presAssocID="{15E3883B-D7E9-4CE6-AC0A-2E5A728BF7F7}" presName="dummy" presStyleCnt="0"/>
      <dgm:spPr/>
    </dgm:pt>
    <dgm:pt modelId="{332CBBF7-2F92-4530-81EA-6614B36BB64C}" type="pres">
      <dgm:prSet presAssocID="{792F9EC4-177F-4089-A700-83095A8C8D5E}" presName="sibTrans" presStyleLbl="sibTrans2D1" presStyleIdx="4" presStyleCnt="6"/>
      <dgm:spPr/>
    </dgm:pt>
    <dgm:pt modelId="{DF4F5C49-963C-46F6-B590-35DEE9561E7E}" type="pres">
      <dgm:prSet presAssocID="{06ED8C21-F2B5-4482-8E37-04586E56C055}" presName="node" presStyleLbl="node1" presStyleIdx="5" presStyleCnt="6">
        <dgm:presLayoutVars>
          <dgm:bulletEnabled val="1"/>
        </dgm:presLayoutVars>
      </dgm:prSet>
      <dgm:spPr/>
    </dgm:pt>
    <dgm:pt modelId="{EC5303B8-812A-43CB-9C28-54AC52DE068B}" type="pres">
      <dgm:prSet presAssocID="{06ED8C21-F2B5-4482-8E37-04586E56C055}" presName="dummy" presStyleCnt="0"/>
      <dgm:spPr/>
    </dgm:pt>
    <dgm:pt modelId="{585B2424-2D04-4AD6-BCAF-E5A72A0B512A}" type="pres">
      <dgm:prSet presAssocID="{82821124-3210-4CC3-AC04-0DF384A4FBA6}" presName="sibTrans" presStyleLbl="sibTrans2D1" presStyleIdx="5" presStyleCnt="6"/>
      <dgm:spPr/>
    </dgm:pt>
  </dgm:ptLst>
  <dgm:cxnLst>
    <dgm:cxn modelId="{6A1BF105-1EC1-440B-978D-ED35F18A8250}" type="presOf" srcId="{792F9EC4-177F-4089-A700-83095A8C8D5E}" destId="{332CBBF7-2F92-4530-81EA-6614B36BB64C}" srcOrd="0" destOrd="0" presId="urn:microsoft.com/office/officeart/2005/8/layout/radial6"/>
    <dgm:cxn modelId="{54986A0C-B5D2-4551-97AF-0BBEAA5B13FA}" srcId="{DFDC78E4-44DB-43FA-9A4C-545287B9DEA0}" destId="{EDE9EB22-F84D-4FDA-8A9C-6FABF00D28F3}" srcOrd="3" destOrd="0" parTransId="{A1AB74ED-DE0B-439D-8815-D4D1A05A2710}" sibTransId="{737079F8-2DF1-46EA-A813-99E996A59447}"/>
    <dgm:cxn modelId="{E4EE8811-D91E-4C7B-A38A-F7A32BC7D5A3}" type="presOf" srcId="{15E3883B-D7E9-4CE6-AC0A-2E5A728BF7F7}" destId="{DA9097EB-722D-47F5-9E1C-F77322C25F7C}" srcOrd="0" destOrd="0" presId="urn:microsoft.com/office/officeart/2005/8/layout/radial6"/>
    <dgm:cxn modelId="{E53E641A-88DB-4E09-9F19-BE8719639ADF}" type="presOf" srcId="{737079F8-2DF1-46EA-A813-99E996A59447}" destId="{0CEAD0AE-455E-4B9B-9924-9F8BF419B89C}" srcOrd="0" destOrd="0" presId="urn:microsoft.com/office/officeart/2005/8/layout/radial6"/>
    <dgm:cxn modelId="{B5E2451B-37B0-489B-BB9A-DB9F2912ECEE}" srcId="{DFDC78E4-44DB-43FA-9A4C-545287B9DEA0}" destId="{02BC52A2-AE19-49E0-8EB1-BB4DB89BC68B}" srcOrd="2" destOrd="0" parTransId="{C5D8396A-24F6-47E8-AA86-ED17BD63987D}" sibTransId="{0196D22C-C096-4587-814B-8E3D2B8C5506}"/>
    <dgm:cxn modelId="{CF218B20-69C3-4693-B2EF-F324C79E09CA}" type="presOf" srcId="{DFDC78E4-44DB-43FA-9A4C-545287B9DEA0}" destId="{540BAE39-1E55-4184-9F9A-79C4DEEAC8A5}" srcOrd="0" destOrd="0" presId="urn:microsoft.com/office/officeart/2005/8/layout/radial6"/>
    <dgm:cxn modelId="{AECD1737-8FBF-485B-B7CA-5EBC9824E399}" type="presOf" srcId="{EDE9EB22-F84D-4FDA-8A9C-6FABF00D28F3}" destId="{FDEF2599-0620-44C0-8726-2372B79F8D05}" srcOrd="0" destOrd="0" presId="urn:microsoft.com/office/officeart/2005/8/layout/radial6"/>
    <dgm:cxn modelId="{834D5B39-8934-46E5-A890-AE55071ED32C}" type="presOf" srcId="{EDDCBCB1-67A1-415F-BF39-2CABC39453E2}" destId="{3A500B6F-C122-47DA-A09C-68209868E117}" srcOrd="0" destOrd="0" presId="urn:microsoft.com/office/officeart/2005/8/layout/radial6"/>
    <dgm:cxn modelId="{DA5B984C-0734-48E0-A7B1-2D0806BF820C}" type="presOf" srcId="{374F8728-2FCD-409F-9F37-15588BB18D82}" destId="{4CDAC372-BDC1-4471-9D14-F0A18D0A23C9}" srcOrd="0" destOrd="0" presId="urn:microsoft.com/office/officeart/2005/8/layout/radial6"/>
    <dgm:cxn modelId="{1FEF2653-E1A1-47F2-9E21-E01FE21DAD92}" srcId="{DFDC78E4-44DB-43FA-9A4C-545287B9DEA0}" destId="{15E3883B-D7E9-4CE6-AC0A-2E5A728BF7F7}" srcOrd="4" destOrd="0" parTransId="{131A8469-9A19-45AE-9D31-CEF64A29D322}" sibTransId="{792F9EC4-177F-4089-A700-83095A8C8D5E}"/>
    <dgm:cxn modelId="{3B69877B-29DE-4095-81BB-19CEEE0E1A8A}" type="presOf" srcId="{0196D22C-C096-4587-814B-8E3D2B8C5506}" destId="{A28D3716-78EA-4B8A-B769-D9EB032C605B}" srcOrd="0" destOrd="0" presId="urn:microsoft.com/office/officeart/2005/8/layout/radial6"/>
    <dgm:cxn modelId="{DA63A07D-9BC2-4C84-BC15-DEDA2E9DFC82}" type="presOf" srcId="{02BC52A2-AE19-49E0-8EB1-BB4DB89BC68B}" destId="{240A4BF3-27D4-430B-8DBD-F54D085B0921}" srcOrd="0" destOrd="0" presId="urn:microsoft.com/office/officeart/2005/8/layout/radial6"/>
    <dgm:cxn modelId="{A1366F84-FD5F-4D9C-B872-D755A94F5D8D}" srcId="{DFDC78E4-44DB-43FA-9A4C-545287B9DEA0}" destId="{C9C19D67-6128-47C5-AF31-F96D8B351D95}" srcOrd="1" destOrd="0" parTransId="{B615EEC3-588C-43E2-95FC-D29482B5ED17}" sibTransId="{0517B0B2-97A3-498F-96D6-044783794C4A}"/>
    <dgm:cxn modelId="{8B11E988-DA6D-478A-AB3C-1D76C6627504}" srcId="{DFDC78E4-44DB-43FA-9A4C-545287B9DEA0}" destId="{374F8728-2FCD-409F-9F37-15588BB18D82}" srcOrd="0" destOrd="0" parTransId="{AFD21A24-4E93-427A-B72F-A4CF5F9D5BED}" sibTransId="{73C1C00E-1BD2-4D41-BF26-184314BDACB9}"/>
    <dgm:cxn modelId="{5F210C8D-E086-4E0E-81EA-6E4658BF71BD}" srcId="{DFDC78E4-44DB-43FA-9A4C-545287B9DEA0}" destId="{06ED8C21-F2B5-4482-8E37-04586E56C055}" srcOrd="5" destOrd="0" parTransId="{64A8F52C-8372-4FD8-8760-2F4CAB0F1269}" sibTransId="{82821124-3210-4CC3-AC04-0DF384A4FBA6}"/>
    <dgm:cxn modelId="{2B3E2DA0-ADEB-4019-9C56-03F7FB590F9C}" type="presOf" srcId="{82821124-3210-4CC3-AC04-0DF384A4FBA6}" destId="{585B2424-2D04-4AD6-BCAF-E5A72A0B512A}" srcOrd="0" destOrd="0" presId="urn:microsoft.com/office/officeart/2005/8/layout/radial6"/>
    <dgm:cxn modelId="{94C372AB-C358-4811-BDA6-5CEBAD3067B5}" type="presOf" srcId="{0517B0B2-97A3-498F-96D6-044783794C4A}" destId="{F195CE33-EF66-4F61-BC53-8A0D2CFCEB1D}" srcOrd="0" destOrd="0" presId="urn:microsoft.com/office/officeart/2005/8/layout/radial6"/>
    <dgm:cxn modelId="{9FB350D0-7924-4C28-A3E0-25339B9D9495}" type="presOf" srcId="{73C1C00E-1BD2-4D41-BF26-184314BDACB9}" destId="{67D920F2-DD26-49B3-B252-D240362FC52C}" srcOrd="0" destOrd="0" presId="urn:microsoft.com/office/officeart/2005/8/layout/radial6"/>
    <dgm:cxn modelId="{1DA5FAD2-8EE9-420E-9A45-C2F9C724E958}" srcId="{EDDCBCB1-67A1-415F-BF39-2CABC39453E2}" destId="{DFDC78E4-44DB-43FA-9A4C-545287B9DEA0}" srcOrd="0" destOrd="0" parTransId="{C3A48122-4A1C-4299-BE19-0F0E58BD5186}" sibTransId="{4CC2B347-1BE6-411F-B7EA-65ADC4F6AC8A}"/>
    <dgm:cxn modelId="{9AD2B2DA-5F04-4092-8D5E-1A6E016C5AF4}" type="presOf" srcId="{06ED8C21-F2B5-4482-8E37-04586E56C055}" destId="{DF4F5C49-963C-46F6-B590-35DEE9561E7E}" srcOrd="0" destOrd="0" presId="urn:microsoft.com/office/officeart/2005/8/layout/radial6"/>
    <dgm:cxn modelId="{DD13E0E7-7C19-4BE2-A5F1-F811BD156FAB}" type="presOf" srcId="{C9C19D67-6128-47C5-AF31-F96D8B351D95}" destId="{5E1D6390-0C69-4E70-BC27-C4CCE83374E5}" srcOrd="0" destOrd="0" presId="urn:microsoft.com/office/officeart/2005/8/layout/radial6"/>
    <dgm:cxn modelId="{F1A25EF1-BA6B-4597-BB23-9887677EE4F1}" srcId="{EDDCBCB1-67A1-415F-BF39-2CABC39453E2}" destId="{DA04E284-DE8B-44DE-9B8F-F7E76AFFDAEE}" srcOrd="1" destOrd="0" parTransId="{F49EDB87-A7B2-42A8-ACDA-676F209B988C}" sibTransId="{827581F4-31D8-41BD-9786-62D3B2C88988}"/>
    <dgm:cxn modelId="{846D55AA-353A-408C-9663-6237ABBBF3FA}" type="presParOf" srcId="{3A500B6F-C122-47DA-A09C-68209868E117}" destId="{540BAE39-1E55-4184-9F9A-79C4DEEAC8A5}" srcOrd="0" destOrd="0" presId="urn:microsoft.com/office/officeart/2005/8/layout/radial6"/>
    <dgm:cxn modelId="{B0AF2981-16C9-4B6A-9385-F5524B2182E3}" type="presParOf" srcId="{3A500B6F-C122-47DA-A09C-68209868E117}" destId="{4CDAC372-BDC1-4471-9D14-F0A18D0A23C9}" srcOrd="1" destOrd="0" presId="urn:microsoft.com/office/officeart/2005/8/layout/radial6"/>
    <dgm:cxn modelId="{7B702EA4-9161-4D8D-BD8A-7997C4CA2D09}" type="presParOf" srcId="{3A500B6F-C122-47DA-A09C-68209868E117}" destId="{FCE6AB92-FDF5-4495-B026-5D7EAF1EA2C6}" srcOrd="2" destOrd="0" presId="urn:microsoft.com/office/officeart/2005/8/layout/radial6"/>
    <dgm:cxn modelId="{FFDAAC6A-3D19-48E7-92BC-3A92FAC5BF32}" type="presParOf" srcId="{3A500B6F-C122-47DA-A09C-68209868E117}" destId="{67D920F2-DD26-49B3-B252-D240362FC52C}" srcOrd="3" destOrd="0" presId="urn:microsoft.com/office/officeart/2005/8/layout/radial6"/>
    <dgm:cxn modelId="{33E03493-09CF-48C1-A708-314457F0A845}" type="presParOf" srcId="{3A500B6F-C122-47DA-A09C-68209868E117}" destId="{5E1D6390-0C69-4E70-BC27-C4CCE83374E5}" srcOrd="4" destOrd="0" presId="urn:microsoft.com/office/officeart/2005/8/layout/radial6"/>
    <dgm:cxn modelId="{F272DE41-23DA-4D4F-81B2-1ECB0CF6C1AC}" type="presParOf" srcId="{3A500B6F-C122-47DA-A09C-68209868E117}" destId="{BB0AAB0B-AD70-4075-B8C4-7462B30365CD}" srcOrd="5" destOrd="0" presId="urn:microsoft.com/office/officeart/2005/8/layout/radial6"/>
    <dgm:cxn modelId="{06220DEE-9FD8-4496-9A49-0879B174F1FD}" type="presParOf" srcId="{3A500B6F-C122-47DA-A09C-68209868E117}" destId="{F195CE33-EF66-4F61-BC53-8A0D2CFCEB1D}" srcOrd="6" destOrd="0" presId="urn:microsoft.com/office/officeart/2005/8/layout/radial6"/>
    <dgm:cxn modelId="{82CA9F3E-D271-4E4F-882A-C759D8AFE58A}" type="presParOf" srcId="{3A500B6F-C122-47DA-A09C-68209868E117}" destId="{240A4BF3-27D4-430B-8DBD-F54D085B0921}" srcOrd="7" destOrd="0" presId="urn:microsoft.com/office/officeart/2005/8/layout/radial6"/>
    <dgm:cxn modelId="{CB021510-3078-477E-8A91-1BDA61945CF8}" type="presParOf" srcId="{3A500B6F-C122-47DA-A09C-68209868E117}" destId="{CF153080-FA2D-408F-ADC2-CCE25BBA6F94}" srcOrd="8" destOrd="0" presId="urn:microsoft.com/office/officeart/2005/8/layout/radial6"/>
    <dgm:cxn modelId="{F9168FA3-BC39-4DB5-BF3A-FF3A0224A4FD}" type="presParOf" srcId="{3A500B6F-C122-47DA-A09C-68209868E117}" destId="{A28D3716-78EA-4B8A-B769-D9EB032C605B}" srcOrd="9" destOrd="0" presId="urn:microsoft.com/office/officeart/2005/8/layout/radial6"/>
    <dgm:cxn modelId="{5CA6B3F2-D079-418D-8CF5-0B135ADC9963}" type="presParOf" srcId="{3A500B6F-C122-47DA-A09C-68209868E117}" destId="{FDEF2599-0620-44C0-8726-2372B79F8D05}" srcOrd="10" destOrd="0" presId="urn:microsoft.com/office/officeart/2005/8/layout/radial6"/>
    <dgm:cxn modelId="{287DD17F-C61C-46F0-87E0-AE579AFDC79A}" type="presParOf" srcId="{3A500B6F-C122-47DA-A09C-68209868E117}" destId="{2FF0CCEB-6BCC-4AEC-8153-B501BE360F69}" srcOrd="11" destOrd="0" presId="urn:microsoft.com/office/officeart/2005/8/layout/radial6"/>
    <dgm:cxn modelId="{3B9BC7E8-C437-40DD-8726-1DA370DC58C5}" type="presParOf" srcId="{3A500B6F-C122-47DA-A09C-68209868E117}" destId="{0CEAD0AE-455E-4B9B-9924-9F8BF419B89C}" srcOrd="12" destOrd="0" presId="urn:microsoft.com/office/officeart/2005/8/layout/radial6"/>
    <dgm:cxn modelId="{3313F809-94E6-43BA-8F35-9C2C5AE4DB80}" type="presParOf" srcId="{3A500B6F-C122-47DA-A09C-68209868E117}" destId="{DA9097EB-722D-47F5-9E1C-F77322C25F7C}" srcOrd="13" destOrd="0" presId="urn:microsoft.com/office/officeart/2005/8/layout/radial6"/>
    <dgm:cxn modelId="{24E93F4E-9991-4586-8F36-909B927562B7}" type="presParOf" srcId="{3A500B6F-C122-47DA-A09C-68209868E117}" destId="{52C88A5D-679B-4DD1-AE64-98E5443123A8}" srcOrd="14" destOrd="0" presId="urn:microsoft.com/office/officeart/2005/8/layout/radial6"/>
    <dgm:cxn modelId="{E8660549-1E97-426A-8EB0-D2DB8577B211}" type="presParOf" srcId="{3A500B6F-C122-47DA-A09C-68209868E117}" destId="{332CBBF7-2F92-4530-81EA-6614B36BB64C}" srcOrd="15" destOrd="0" presId="urn:microsoft.com/office/officeart/2005/8/layout/radial6"/>
    <dgm:cxn modelId="{934F2783-C167-4349-A4A2-F288B46F2F14}" type="presParOf" srcId="{3A500B6F-C122-47DA-A09C-68209868E117}" destId="{DF4F5C49-963C-46F6-B590-35DEE9561E7E}" srcOrd="16" destOrd="0" presId="urn:microsoft.com/office/officeart/2005/8/layout/radial6"/>
    <dgm:cxn modelId="{81B45704-5296-4A5D-82E8-4E9556399D16}" type="presParOf" srcId="{3A500B6F-C122-47DA-A09C-68209868E117}" destId="{EC5303B8-812A-43CB-9C28-54AC52DE068B}" srcOrd="17" destOrd="0" presId="urn:microsoft.com/office/officeart/2005/8/layout/radial6"/>
    <dgm:cxn modelId="{6CB24F17-8DDC-4A13-89E3-2A009C53843F}" type="presParOf" srcId="{3A500B6F-C122-47DA-A09C-68209868E117}" destId="{585B2424-2D04-4AD6-BCAF-E5A72A0B512A}" srcOrd="18" destOrd="0" presId="urn:microsoft.com/office/officeart/2005/8/layout/radial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292D17-5C13-4B01-8FAD-F18BE2872A81}"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GB"/>
        </a:p>
      </dgm:t>
    </dgm:pt>
    <dgm:pt modelId="{6808700A-E437-4B61-845D-6CECE0A8BD6D}">
      <dgm:prSet phldrT="[Text]"/>
      <dgm:spPr>
        <a:solidFill>
          <a:schemeClr val="bg2">
            <a:lumMod val="50000"/>
          </a:schemeClr>
        </a:solidFill>
      </dgm:spPr>
      <dgm:t>
        <a:bodyPr/>
        <a:lstStyle/>
        <a:p>
          <a:r>
            <a:rPr lang="en-GB" dirty="0"/>
            <a:t>An algorithm must be unambiguous</a:t>
          </a:r>
        </a:p>
      </dgm:t>
    </dgm:pt>
    <dgm:pt modelId="{0E0A0801-B84E-4ED1-ABC2-9C0CC4451CEF}" type="parTrans" cxnId="{6EA18695-4945-43A2-900A-597B9B3D15DC}">
      <dgm:prSet/>
      <dgm:spPr/>
      <dgm:t>
        <a:bodyPr/>
        <a:lstStyle/>
        <a:p>
          <a:endParaRPr lang="en-GB"/>
        </a:p>
      </dgm:t>
    </dgm:pt>
    <dgm:pt modelId="{2F62D18C-35FB-45E9-8CD3-9C6C943FFB86}" type="sibTrans" cxnId="{6EA18695-4945-43A2-900A-597B9B3D15DC}">
      <dgm:prSet/>
      <dgm:spPr/>
      <dgm:t>
        <a:bodyPr/>
        <a:lstStyle/>
        <a:p>
          <a:endParaRPr lang="en-GB"/>
        </a:p>
      </dgm:t>
    </dgm:pt>
    <dgm:pt modelId="{924E12C3-C5BF-4DCB-BB6F-D0A00AE1F74E}">
      <dgm:prSet phldrT="[Text]"/>
      <dgm:spPr/>
      <dgm:t>
        <a:bodyPr/>
        <a:lstStyle/>
        <a:p>
          <a:r>
            <a:rPr lang="en-GB" dirty="0"/>
            <a:t>An algorithm’s representation is likely to be ambiguous during design</a:t>
          </a:r>
        </a:p>
      </dgm:t>
    </dgm:pt>
    <dgm:pt modelId="{33D008C9-F3FE-475F-8F21-8393F1885EDF}" type="parTrans" cxnId="{4EB4FE77-AE04-40A4-92E3-14CEE9D755F7}">
      <dgm:prSet/>
      <dgm:spPr/>
      <dgm:t>
        <a:bodyPr/>
        <a:lstStyle/>
        <a:p>
          <a:endParaRPr lang="en-GB"/>
        </a:p>
      </dgm:t>
    </dgm:pt>
    <dgm:pt modelId="{C1C7C33E-5915-4395-A4A1-1B2F4FD0ED04}" type="sibTrans" cxnId="{4EB4FE77-AE04-40A4-92E3-14CEE9D755F7}">
      <dgm:prSet/>
      <dgm:spPr/>
      <dgm:t>
        <a:bodyPr/>
        <a:lstStyle/>
        <a:p>
          <a:endParaRPr lang="en-GB"/>
        </a:p>
      </dgm:t>
    </dgm:pt>
    <dgm:pt modelId="{5F0CB818-6AE7-4D7E-947A-8614AA232559}" type="pres">
      <dgm:prSet presAssocID="{07292D17-5C13-4B01-8FAD-F18BE2872A81}" presName="compositeShape" presStyleCnt="0">
        <dgm:presLayoutVars>
          <dgm:chMax val="2"/>
          <dgm:dir/>
          <dgm:resizeHandles val="exact"/>
        </dgm:presLayoutVars>
      </dgm:prSet>
      <dgm:spPr/>
    </dgm:pt>
    <dgm:pt modelId="{84AA5DC6-DC06-48CA-8FAA-7FBCDB71DE7D}" type="pres">
      <dgm:prSet presAssocID="{07292D17-5C13-4B01-8FAD-F18BE2872A81}" presName="ribbon" presStyleLbl="node1" presStyleIdx="0" presStyleCnt="1" custLinFactNeighborY="-2151"/>
      <dgm:spPr>
        <a:solidFill>
          <a:schemeClr val="bg2">
            <a:lumMod val="25000"/>
          </a:schemeClr>
        </a:solidFill>
      </dgm:spPr>
    </dgm:pt>
    <dgm:pt modelId="{8627B942-626E-45FF-881E-BCB79F2FF6C8}" type="pres">
      <dgm:prSet presAssocID="{07292D17-5C13-4B01-8FAD-F18BE2872A81}" presName="leftArrowText" presStyleLbl="node1" presStyleIdx="0" presStyleCnt="1">
        <dgm:presLayoutVars>
          <dgm:chMax val="0"/>
          <dgm:bulletEnabled val="1"/>
        </dgm:presLayoutVars>
      </dgm:prSet>
      <dgm:spPr/>
    </dgm:pt>
    <dgm:pt modelId="{A1360310-5DFF-429B-8461-ACCAA2E43451}" type="pres">
      <dgm:prSet presAssocID="{07292D17-5C13-4B01-8FAD-F18BE2872A81}" presName="rightArrowText" presStyleLbl="node1" presStyleIdx="0" presStyleCnt="1">
        <dgm:presLayoutVars>
          <dgm:chMax val="0"/>
          <dgm:bulletEnabled val="1"/>
        </dgm:presLayoutVars>
      </dgm:prSet>
      <dgm:spPr/>
    </dgm:pt>
  </dgm:ptLst>
  <dgm:cxnLst>
    <dgm:cxn modelId="{BB7D9A34-F4CB-47D2-AB44-38D447A696A8}" type="presOf" srcId="{924E12C3-C5BF-4DCB-BB6F-D0A00AE1F74E}" destId="{A1360310-5DFF-429B-8461-ACCAA2E43451}" srcOrd="0" destOrd="0" presId="urn:microsoft.com/office/officeart/2005/8/layout/arrow6"/>
    <dgm:cxn modelId="{4EB4FE77-AE04-40A4-92E3-14CEE9D755F7}" srcId="{07292D17-5C13-4B01-8FAD-F18BE2872A81}" destId="{924E12C3-C5BF-4DCB-BB6F-D0A00AE1F74E}" srcOrd="1" destOrd="0" parTransId="{33D008C9-F3FE-475F-8F21-8393F1885EDF}" sibTransId="{C1C7C33E-5915-4395-A4A1-1B2F4FD0ED04}"/>
    <dgm:cxn modelId="{7C0A978F-F124-43B1-A839-FA472A19DBE1}" type="presOf" srcId="{07292D17-5C13-4B01-8FAD-F18BE2872A81}" destId="{5F0CB818-6AE7-4D7E-947A-8614AA232559}" srcOrd="0" destOrd="0" presId="urn:microsoft.com/office/officeart/2005/8/layout/arrow6"/>
    <dgm:cxn modelId="{6EA18695-4945-43A2-900A-597B9B3D15DC}" srcId="{07292D17-5C13-4B01-8FAD-F18BE2872A81}" destId="{6808700A-E437-4B61-845D-6CECE0A8BD6D}" srcOrd="0" destOrd="0" parTransId="{0E0A0801-B84E-4ED1-ABC2-9C0CC4451CEF}" sibTransId="{2F62D18C-35FB-45E9-8CD3-9C6C943FFB86}"/>
    <dgm:cxn modelId="{AEF426B6-C24A-4F3A-BC89-25A89CB1A61C}" type="presOf" srcId="{6808700A-E437-4B61-845D-6CECE0A8BD6D}" destId="{8627B942-626E-45FF-881E-BCB79F2FF6C8}" srcOrd="0" destOrd="0" presId="urn:microsoft.com/office/officeart/2005/8/layout/arrow6"/>
    <dgm:cxn modelId="{0C3FFE02-789E-4406-BB0C-BCB0761D6B82}" type="presParOf" srcId="{5F0CB818-6AE7-4D7E-947A-8614AA232559}" destId="{84AA5DC6-DC06-48CA-8FAA-7FBCDB71DE7D}" srcOrd="0" destOrd="0" presId="urn:microsoft.com/office/officeart/2005/8/layout/arrow6"/>
    <dgm:cxn modelId="{3FCF482F-F87F-4222-AAC6-806E2B6B0F1E}" type="presParOf" srcId="{5F0CB818-6AE7-4D7E-947A-8614AA232559}" destId="{8627B942-626E-45FF-881E-BCB79F2FF6C8}" srcOrd="1" destOrd="0" presId="urn:microsoft.com/office/officeart/2005/8/layout/arrow6"/>
    <dgm:cxn modelId="{84299E6D-FB74-43C7-9575-52A8C5E07D41}" type="presParOf" srcId="{5F0CB818-6AE7-4D7E-947A-8614AA232559}" destId="{A1360310-5DFF-429B-8461-ACCAA2E43451}"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3AD725-B0EF-4996-AFA5-05E8B0D9D9FF}">
      <dsp:nvSpPr>
        <dsp:cNvPr id="0" name=""/>
        <dsp:cNvSpPr/>
      </dsp:nvSpPr>
      <dsp:spPr>
        <a:xfrm>
          <a:off x="2" y="0"/>
          <a:ext cx="11814042" cy="659587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B7BE57-0365-42CD-8FC4-F88AA8C78368}">
      <dsp:nvSpPr>
        <dsp:cNvPr id="0" name=""/>
        <dsp:cNvSpPr/>
      </dsp:nvSpPr>
      <dsp:spPr>
        <a:xfrm>
          <a:off x="0" y="1978761"/>
          <a:ext cx="3544214" cy="2638348"/>
        </a:xfrm>
        <a:prstGeom prst="roundRect">
          <a:avLst/>
        </a:prstGeom>
        <a:solidFill>
          <a:srgbClr val="307E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Phase 1 Interviews  </a:t>
          </a:r>
        </a:p>
        <a:p>
          <a:pPr marL="0" lvl="0" indent="0" algn="ctr" defTabSz="889000">
            <a:lnSpc>
              <a:spcPct val="90000"/>
            </a:lnSpc>
            <a:spcBef>
              <a:spcPct val="0"/>
            </a:spcBef>
            <a:spcAft>
              <a:spcPct val="35000"/>
            </a:spcAft>
            <a:buNone/>
          </a:pPr>
          <a:r>
            <a:rPr lang="en-GB" sz="2000" kern="1200" dirty="0"/>
            <a:t>(5 teachers, 50 pupils)</a:t>
          </a:r>
        </a:p>
        <a:p>
          <a:pPr marL="0" lvl="0" indent="0" algn="ctr" defTabSz="889000">
            <a:lnSpc>
              <a:spcPct val="90000"/>
            </a:lnSpc>
            <a:spcBef>
              <a:spcPct val="0"/>
            </a:spcBef>
            <a:spcAft>
              <a:spcPct val="35000"/>
            </a:spcAft>
            <a:buNone/>
          </a:pPr>
          <a:r>
            <a:rPr lang="en-GB" sz="2000" kern="1200" dirty="0"/>
            <a:t>How is design being used in programming  classes and planning in other subjects?</a:t>
          </a:r>
        </a:p>
      </dsp:txBody>
      <dsp:txXfrm>
        <a:off x="128794" y="2107555"/>
        <a:ext cx="3286626" cy="2380760"/>
      </dsp:txXfrm>
    </dsp:sp>
    <dsp:sp modelId="{A93D0A42-A5DA-4F0E-82C2-51ECCCACE483}">
      <dsp:nvSpPr>
        <dsp:cNvPr id="0" name=""/>
        <dsp:cNvSpPr/>
      </dsp:nvSpPr>
      <dsp:spPr>
        <a:xfrm>
          <a:off x="4134916" y="1978761"/>
          <a:ext cx="3544214" cy="2638348"/>
        </a:xfrm>
        <a:prstGeom prst="roundRect">
          <a:avLst/>
        </a:prstGeom>
        <a:solidFill>
          <a:srgbClr val="CB70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Phase 2 Survey  </a:t>
          </a:r>
        </a:p>
        <a:p>
          <a:pPr marL="0" lvl="0" indent="0" algn="ctr" defTabSz="889000">
            <a:lnSpc>
              <a:spcPct val="90000"/>
            </a:lnSpc>
            <a:spcBef>
              <a:spcPct val="0"/>
            </a:spcBef>
            <a:spcAft>
              <a:spcPct val="35000"/>
            </a:spcAft>
            <a:buNone/>
          </a:pPr>
          <a:r>
            <a:rPr lang="en-GB" sz="2000" kern="1200" dirty="0"/>
            <a:t>(207 teachers)</a:t>
          </a:r>
        </a:p>
        <a:p>
          <a:pPr marL="0" lvl="0" indent="0" algn="ctr" defTabSz="889000">
            <a:lnSpc>
              <a:spcPct val="90000"/>
            </a:lnSpc>
            <a:spcBef>
              <a:spcPct val="0"/>
            </a:spcBef>
            <a:spcAft>
              <a:spcPct val="35000"/>
            </a:spcAft>
            <a:buNone/>
          </a:pPr>
          <a:r>
            <a:rPr lang="en-GB" sz="2000" kern="1200" dirty="0"/>
            <a:t>Are the findings from Phase 1 seen in a wider group of teachers?</a:t>
          </a:r>
        </a:p>
        <a:p>
          <a:pPr marL="0" lvl="0" indent="0" algn="ctr" defTabSz="889000">
            <a:lnSpc>
              <a:spcPct val="90000"/>
            </a:lnSpc>
            <a:spcBef>
              <a:spcPct val="0"/>
            </a:spcBef>
            <a:spcAft>
              <a:spcPct val="35000"/>
            </a:spcAft>
            <a:buNone/>
          </a:pPr>
          <a:r>
            <a:rPr lang="en-GB" sz="2000" kern="1200" dirty="0"/>
            <a:t> </a:t>
          </a:r>
        </a:p>
      </dsp:txBody>
      <dsp:txXfrm>
        <a:off x="4263710" y="2107555"/>
        <a:ext cx="3286626" cy="2380760"/>
      </dsp:txXfrm>
    </dsp:sp>
    <dsp:sp modelId="{151F3420-FE07-45D0-89A8-164A903F176B}">
      <dsp:nvSpPr>
        <dsp:cNvPr id="0" name=""/>
        <dsp:cNvSpPr/>
      </dsp:nvSpPr>
      <dsp:spPr>
        <a:xfrm>
          <a:off x="8269833" y="1978761"/>
          <a:ext cx="3544214" cy="2638348"/>
        </a:xfrm>
        <a:prstGeom prst="roundRect">
          <a:avLst/>
        </a:prstGeom>
        <a:solidFill>
          <a:srgbClr val="F288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Phase 3 Focus groups </a:t>
          </a:r>
        </a:p>
        <a:p>
          <a:pPr marL="0" lvl="0" indent="0" algn="ctr" defTabSz="889000">
            <a:lnSpc>
              <a:spcPct val="90000"/>
            </a:lnSpc>
            <a:spcBef>
              <a:spcPct val="0"/>
            </a:spcBef>
            <a:spcAft>
              <a:spcPct val="35000"/>
            </a:spcAft>
            <a:buNone/>
          </a:pPr>
          <a:r>
            <a:rPr lang="en-GB" sz="2000" kern="1200" dirty="0"/>
            <a:t>(30-50 teachers)</a:t>
          </a:r>
        </a:p>
        <a:p>
          <a:pPr marL="0" lvl="0" indent="0" algn="ctr" defTabSz="889000">
            <a:lnSpc>
              <a:spcPct val="90000"/>
            </a:lnSpc>
            <a:spcBef>
              <a:spcPct val="0"/>
            </a:spcBef>
            <a:spcAft>
              <a:spcPct val="35000"/>
            </a:spcAft>
            <a:buNone/>
          </a:pPr>
          <a:r>
            <a:rPr lang="en-GB" sz="2000" kern="1200" dirty="0"/>
            <a:t>Can we develop a design framework to support teachers .</a:t>
          </a:r>
        </a:p>
        <a:p>
          <a:pPr marL="0" lvl="0" indent="0" algn="ctr" defTabSz="889000">
            <a:lnSpc>
              <a:spcPct val="90000"/>
            </a:lnSpc>
            <a:spcBef>
              <a:spcPct val="0"/>
            </a:spcBef>
            <a:spcAft>
              <a:spcPct val="35000"/>
            </a:spcAft>
            <a:buNone/>
          </a:pPr>
          <a:r>
            <a:rPr lang="en-GB" sz="2000" kern="1200" dirty="0"/>
            <a:t>(Pilot – today)</a:t>
          </a:r>
        </a:p>
      </dsp:txBody>
      <dsp:txXfrm>
        <a:off x="8398627" y="2107555"/>
        <a:ext cx="3286626" cy="2380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B2424-2D04-4AD6-BCAF-E5A72A0B512A}">
      <dsp:nvSpPr>
        <dsp:cNvPr id="0" name=""/>
        <dsp:cNvSpPr/>
      </dsp:nvSpPr>
      <dsp:spPr>
        <a:xfrm>
          <a:off x="2345723" y="711195"/>
          <a:ext cx="4862403" cy="4862403"/>
        </a:xfrm>
        <a:prstGeom prst="blockArc">
          <a:avLst>
            <a:gd name="adj1" fmla="val 12600000"/>
            <a:gd name="adj2" fmla="val 16200000"/>
            <a:gd name="adj3" fmla="val 4526"/>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32CBBF7-2F92-4530-81EA-6614B36BB64C}">
      <dsp:nvSpPr>
        <dsp:cNvPr id="0" name=""/>
        <dsp:cNvSpPr/>
      </dsp:nvSpPr>
      <dsp:spPr>
        <a:xfrm>
          <a:off x="2345723" y="711195"/>
          <a:ext cx="4862403" cy="4862403"/>
        </a:xfrm>
        <a:prstGeom prst="blockArc">
          <a:avLst>
            <a:gd name="adj1" fmla="val 9000000"/>
            <a:gd name="adj2" fmla="val 12600000"/>
            <a:gd name="adj3" fmla="val 4526"/>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CEAD0AE-455E-4B9B-9924-9F8BF419B89C}">
      <dsp:nvSpPr>
        <dsp:cNvPr id="0" name=""/>
        <dsp:cNvSpPr/>
      </dsp:nvSpPr>
      <dsp:spPr>
        <a:xfrm>
          <a:off x="2345723" y="711195"/>
          <a:ext cx="4862403" cy="4862403"/>
        </a:xfrm>
        <a:prstGeom prst="blockArc">
          <a:avLst>
            <a:gd name="adj1" fmla="val 5400000"/>
            <a:gd name="adj2" fmla="val 9000000"/>
            <a:gd name="adj3" fmla="val 4526"/>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8D3716-78EA-4B8A-B769-D9EB032C605B}">
      <dsp:nvSpPr>
        <dsp:cNvPr id="0" name=""/>
        <dsp:cNvSpPr/>
      </dsp:nvSpPr>
      <dsp:spPr>
        <a:xfrm>
          <a:off x="2345723" y="711195"/>
          <a:ext cx="4862403" cy="4862403"/>
        </a:xfrm>
        <a:prstGeom prst="blockArc">
          <a:avLst>
            <a:gd name="adj1" fmla="val 1800000"/>
            <a:gd name="adj2" fmla="val 5400000"/>
            <a:gd name="adj3" fmla="val 4526"/>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195CE33-EF66-4F61-BC53-8A0D2CFCEB1D}">
      <dsp:nvSpPr>
        <dsp:cNvPr id="0" name=""/>
        <dsp:cNvSpPr/>
      </dsp:nvSpPr>
      <dsp:spPr>
        <a:xfrm>
          <a:off x="2345723" y="711195"/>
          <a:ext cx="4862403" cy="4862403"/>
        </a:xfrm>
        <a:prstGeom prst="blockArc">
          <a:avLst>
            <a:gd name="adj1" fmla="val 19800000"/>
            <a:gd name="adj2" fmla="val 1800000"/>
            <a:gd name="adj3" fmla="val 4526"/>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7D920F2-DD26-49B3-B252-D240362FC52C}">
      <dsp:nvSpPr>
        <dsp:cNvPr id="0" name=""/>
        <dsp:cNvSpPr/>
      </dsp:nvSpPr>
      <dsp:spPr>
        <a:xfrm>
          <a:off x="2345723" y="711195"/>
          <a:ext cx="4862403" cy="4862403"/>
        </a:xfrm>
        <a:prstGeom prst="blockArc">
          <a:avLst>
            <a:gd name="adj1" fmla="val 16200000"/>
            <a:gd name="adj2" fmla="val 19800000"/>
            <a:gd name="adj3" fmla="val 4526"/>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40BAE39-1E55-4184-9F9A-79C4DEEAC8A5}">
      <dsp:nvSpPr>
        <dsp:cNvPr id="0" name=""/>
        <dsp:cNvSpPr/>
      </dsp:nvSpPr>
      <dsp:spPr>
        <a:xfrm>
          <a:off x="3685323" y="2050795"/>
          <a:ext cx="2183204" cy="218320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t>Difficulties of using design</a:t>
          </a:r>
        </a:p>
      </dsp:txBody>
      <dsp:txXfrm>
        <a:off x="4005046" y="2370518"/>
        <a:ext cx="1543758" cy="1543758"/>
      </dsp:txXfrm>
    </dsp:sp>
    <dsp:sp modelId="{4CDAC372-BDC1-4471-9D14-F0A18D0A23C9}">
      <dsp:nvSpPr>
        <dsp:cNvPr id="0" name=""/>
        <dsp:cNvSpPr/>
      </dsp:nvSpPr>
      <dsp:spPr>
        <a:xfrm>
          <a:off x="4012804" y="2090"/>
          <a:ext cx="1528242" cy="152824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bg1"/>
              </a:solidFill>
            </a:rPr>
            <a:t>Confusion of what an algorithm is</a:t>
          </a:r>
        </a:p>
      </dsp:txBody>
      <dsp:txXfrm>
        <a:off x="4236610" y="225896"/>
        <a:ext cx="1080630" cy="1080630"/>
      </dsp:txXfrm>
    </dsp:sp>
    <dsp:sp modelId="{5E1D6390-0C69-4E70-BC27-C4CCE83374E5}">
      <dsp:nvSpPr>
        <dsp:cNvPr id="0" name=""/>
        <dsp:cNvSpPr/>
      </dsp:nvSpPr>
      <dsp:spPr>
        <a:xfrm>
          <a:off x="6070640" y="1190183"/>
          <a:ext cx="1528242" cy="152824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Pupil resistance to design</a:t>
          </a:r>
        </a:p>
      </dsp:txBody>
      <dsp:txXfrm>
        <a:off x="6294446" y="1413989"/>
        <a:ext cx="1080630" cy="1080630"/>
      </dsp:txXfrm>
    </dsp:sp>
    <dsp:sp modelId="{240A4BF3-27D4-430B-8DBD-F54D085B0921}">
      <dsp:nvSpPr>
        <dsp:cNvPr id="0" name=""/>
        <dsp:cNvSpPr/>
      </dsp:nvSpPr>
      <dsp:spPr>
        <a:xfrm>
          <a:off x="6070640" y="3566368"/>
          <a:ext cx="1528242" cy="152824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Lack of time to do design</a:t>
          </a:r>
        </a:p>
      </dsp:txBody>
      <dsp:txXfrm>
        <a:off x="6294446" y="3790174"/>
        <a:ext cx="1080630" cy="1080630"/>
      </dsp:txXfrm>
    </dsp:sp>
    <dsp:sp modelId="{FDEF2599-0620-44C0-8726-2372B79F8D05}">
      <dsp:nvSpPr>
        <dsp:cNvPr id="0" name=""/>
        <dsp:cNvSpPr/>
      </dsp:nvSpPr>
      <dsp:spPr>
        <a:xfrm>
          <a:off x="4012804" y="4754461"/>
          <a:ext cx="1528242" cy="152824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0" kern="1200" dirty="0">
              <a:solidFill>
                <a:schemeClr val="bg1"/>
              </a:solidFill>
            </a:rPr>
            <a:t>Lack of pupil expertise in design</a:t>
          </a:r>
        </a:p>
      </dsp:txBody>
      <dsp:txXfrm>
        <a:off x="4236610" y="4978267"/>
        <a:ext cx="1080630" cy="1080630"/>
      </dsp:txXfrm>
    </dsp:sp>
    <dsp:sp modelId="{DA9097EB-722D-47F5-9E1C-F77322C25F7C}">
      <dsp:nvSpPr>
        <dsp:cNvPr id="0" name=""/>
        <dsp:cNvSpPr/>
      </dsp:nvSpPr>
      <dsp:spPr>
        <a:xfrm>
          <a:off x="1954967" y="3566368"/>
          <a:ext cx="1528242" cy="152824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bg1"/>
              </a:solidFill>
            </a:rPr>
            <a:t>Conflicting pedagogy choices and lack of suitable resources</a:t>
          </a:r>
        </a:p>
      </dsp:txBody>
      <dsp:txXfrm>
        <a:off x="2178773" y="3790174"/>
        <a:ext cx="1080630" cy="1080630"/>
      </dsp:txXfrm>
    </dsp:sp>
    <dsp:sp modelId="{DF4F5C49-963C-46F6-B590-35DEE9561E7E}">
      <dsp:nvSpPr>
        <dsp:cNvPr id="0" name=""/>
        <dsp:cNvSpPr/>
      </dsp:nvSpPr>
      <dsp:spPr>
        <a:xfrm>
          <a:off x="1954967" y="1190183"/>
          <a:ext cx="1528242" cy="152824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bg1"/>
              </a:solidFill>
            </a:rPr>
            <a:t>Lack of teacher expertise in design</a:t>
          </a:r>
        </a:p>
      </dsp:txBody>
      <dsp:txXfrm>
        <a:off x="2178773" y="1413989"/>
        <a:ext cx="1080630" cy="10806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A5DC6-DC06-48CA-8FAA-7FBCDB71DE7D}">
      <dsp:nvSpPr>
        <dsp:cNvPr id="0" name=""/>
        <dsp:cNvSpPr/>
      </dsp:nvSpPr>
      <dsp:spPr>
        <a:xfrm>
          <a:off x="0" y="1013800"/>
          <a:ext cx="8128000" cy="3251199"/>
        </a:xfrm>
        <a:prstGeom prst="leftRightRibbon">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27B942-626E-45FF-881E-BCB79F2FF6C8}">
      <dsp:nvSpPr>
        <dsp:cNvPr id="0" name=""/>
        <dsp:cNvSpPr/>
      </dsp:nvSpPr>
      <dsp:spPr>
        <a:xfrm>
          <a:off x="975360" y="1652693"/>
          <a:ext cx="2682239" cy="159308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8900" rIns="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An algorithm must be unambiguous</a:t>
          </a:r>
        </a:p>
      </dsp:txBody>
      <dsp:txXfrm>
        <a:off x="975360" y="1652693"/>
        <a:ext cx="2682239" cy="1593088"/>
      </dsp:txXfrm>
    </dsp:sp>
    <dsp:sp modelId="{A1360310-5DFF-429B-8461-ACCAA2E43451}">
      <dsp:nvSpPr>
        <dsp:cNvPr id="0" name=""/>
        <dsp:cNvSpPr/>
      </dsp:nvSpPr>
      <dsp:spPr>
        <a:xfrm>
          <a:off x="4064000" y="2172885"/>
          <a:ext cx="3169920" cy="159308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8900" rIns="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An algorithm’s representation is likely to be ambiguous during design</a:t>
          </a:r>
        </a:p>
      </dsp:txBody>
      <dsp:txXfrm>
        <a:off x="4064000" y="2172885"/>
        <a:ext cx="3169920" cy="159308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4301839" cy="340569"/>
          </a:xfrm>
          <a:prstGeom prst="rect">
            <a:avLst/>
          </a:prstGeom>
        </p:spPr>
        <p:txBody>
          <a:bodyPr vert="horz" lIns="88215" tIns="44107" rIns="88215" bIns="44107" rtlCol="0"/>
          <a:lstStyle>
            <a:lvl1pPr algn="l">
              <a:defRPr sz="1200"/>
            </a:lvl1pPr>
          </a:lstStyle>
          <a:p>
            <a:endParaRPr lang="en-GB"/>
          </a:p>
        </p:txBody>
      </p:sp>
      <p:sp>
        <p:nvSpPr>
          <p:cNvPr id="3" name="Date Placeholder 2"/>
          <p:cNvSpPr>
            <a:spLocks noGrp="1"/>
          </p:cNvSpPr>
          <p:nvPr>
            <p:ph type="dt" sz="quarter" idx="1"/>
          </p:nvPr>
        </p:nvSpPr>
        <p:spPr>
          <a:xfrm>
            <a:off x="5622582" y="2"/>
            <a:ext cx="4301839" cy="340569"/>
          </a:xfrm>
          <a:prstGeom prst="rect">
            <a:avLst/>
          </a:prstGeom>
        </p:spPr>
        <p:txBody>
          <a:bodyPr vert="horz" lIns="88215" tIns="44107" rIns="88215" bIns="44107" rtlCol="0"/>
          <a:lstStyle>
            <a:lvl1pPr algn="r">
              <a:defRPr sz="1200"/>
            </a:lvl1pPr>
          </a:lstStyle>
          <a:p>
            <a:fld id="{603AF236-80D9-4A8C-B7AC-16106669AB7F}" type="datetimeFigureOut">
              <a:rPr lang="en-GB" smtClean="0"/>
              <a:t>23/06/2019</a:t>
            </a:fld>
            <a:endParaRPr lang="en-GB"/>
          </a:p>
        </p:txBody>
      </p:sp>
      <p:sp>
        <p:nvSpPr>
          <p:cNvPr id="4" name="Footer Placeholder 3"/>
          <p:cNvSpPr>
            <a:spLocks noGrp="1"/>
          </p:cNvSpPr>
          <p:nvPr>
            <p:ph type="ftr" sz="quarter" idx="2"/>
          </p:nvPr>
        </p:nvSpPr>
        <p:spPr>
          <a:xfrm>
            <a:off x="1" y="6457107"/>
            <a:ext cx="4301839" cy="340569"/>
          </a:xfrm>
          <a:prstGeom prst="rect">
            <a:avLst/>
          </a:prstGeom>
        </p:spPr>
        <p:txBody>
          <a:bodyPr vert="horz" lIns="88215" tIns="44107" rIns="88215" bIns="44107" rtlCol="0" anchor="b"/>
          <a:lstStyle>
            <a:lvl1pPr algn="l">
              <a:defRPr sz="1200"/>
            </a:lvl1pPr>
          </a:lstStyle>
          <a:p>
            <a:endParaRPr lang="en-GB"/>
          </a:p>
        </p:txBody>
      </p:sp>
      <p:sp>
        <p:nvSpPr>
          <p:cNvPr id="5" name="Slide Number Placeholder 4"/>
          <p:cNvSpPr>
            <a:spLocks noGrp="1"/>
          </p:cNvSpPr>
          <p:nvPr>
            <p:ph type="sldNum" sz="quarter" idx="3"/>
          </p:nvPr>
        </p:nvSpPr>
        <p:spPr>
          <a:xfrm>
            <a:off x="5622582" y="6457107"/>
            <a:ext cx="4301839" cy="340569"/>
          </a:xfrm>
          <a:prstGeom prst="rect">
            <a:avLst/>
          </a:prstGeom>
        </p:spPr>
        <p:txBody>
          <a:bodyPr vert="horz" lIns="88215" tIns="44107" rIns="88215" bIns="44107" rtlCol="0" anchor="b"/>
          <a:lstStyle>
            <a:lvl1pPr algn="r">
              <a:defRPr sz="1200"/>
            </a:lvl1pPr>
          </a:lstStyle>
          <a:p>
            <a:fld id="{EA5AB32D-DCCF-48C7-8EF4-C0BB94E839F9}" type="slidenum">
              <a:rPr lang="en-GB" smtClean="0"/>
              <a:t>‹#›</a:t>
            </a:fld>
            <a:endParaRPr lang="en-GB"/>
          </a:p>
        </p:txBody>
      </p:sp>
    </p:spTree>
    <p:extLst>
      <p:ext uri="{BB962C8B-B14F-4D97-AF65-F5344CB8AC3E}">
        <p14:creationId xmlns:p14="http://schemas.microsoft.com/office/powerpoint/2010/main" val="417685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1542" cy="341064"/>
          </a:xfrm>
          <a:prstGeom prst="rect">
            <a:avLst/>
          </a:prstGeom>
        </p:spPr>
        <p:txBody>
          <a:bodyPr vert="horz" lIns="95554" tIns="47778" rIns="95554" bIns="47778" rtlCol="0"/>
          <a:lstStyle>
            <a:lvl1pPr algn="l">
              <a:defRPr sz="1300"/>
            </a:lvl1pPr>
          </a:lstStyle>
          <a:p>
            <a:endParaRPr lang="en-GB"/>
          </a:p>
        </p:txBody>
      </p:sp>
      <p:sp>
        <p:nvSpPr>
          <p:cNvPr id="3" name="Date Placeholder 2"/>
          <p:cNvSpPr>
            <a:spLocks noGrp="1"/>
          </p:cNvSpPr>
          <p:nvPr>
            <p:ph type="dt" idx="1"/>
          </p:nvPr>
        </p:nvSpPr>
        <p:spPr>
          <a:xfrm>
            <a:off x="5622800" y="0"/>
            <a:ext cx="4301542" cy="341064"/>
          </a:xfrm>
          <a:prstGeom prst="rect">
            <a:avLst/>
          </a:prstGeom>
        </p:spPr>
        <p:txBody>
          <a:bodyPr vert="horz" lIns="95554" tIns="47778" rIns="95554" bIns="47778" rtlCol="0"/>
          <a:lstStyle>
            <a:lvl1pPr algn="r">
              <a:defRPr sz="1300"/>
            </a:lvl1pPr>
          </a:lstStyle>
          <a:p>
            <a:fld id="{A93C87AB-C355-48A0-A222-B0AEC582735C}" type="datetimeFigureOut">
              <a:rPr lang="en-GB" smtClean="0"/>
              <a:t>23/06/2019</a:t>
            </a:fld>
            <a:endParaRPr lang="en-GB"/>
          </a:p>
        </p:txBody>
      </p:sp>
      <p:sp>
        <p:nvSpPr>
          <p:cNvPr id="4" name="Slide Image Placehold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5554" tIns="47778" rIns="95554" bIns="47778" rtlCol="0" anchor="ctr"/>
          <a:lstStyle/>
          <a:p>
            <a:endParaRPr lang="en-GB"/>
          </a:p>
        </p:txBody>
      </p:sp>
      <p:sp>
        <p:nvSpPr>
          <p:cNvPr id="5" name="Notes Placeholder 4"/>
          <p:cNvSpPr>
            <a:spLocks noGrp="1"/>
          </p:cNvSpPr>
          <p:nvPr>
            <p:ph type="body" sz="quarter" idx="3"/>
          </p:nvPr>
        </p:nvSpPr>
        <p:spPr>
          <a:xfrm>
            <a:off x="992665" y="3271382"/>
            <a:ext cx="7941310" cy="2676584"/>
          </a:xfrm>
          <a:prstGeom prst="rect">
            <a:avLst/>
          </a:prstGeom>
        </p:spPr>
        <p:txBody>
          <a:bodyPr vert="horz" lIns="95554" tIns="47778" rIns="95554" bIns="4777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456613"/>
            <a:ext cx="4301542" cy="341063"/>
          </a:xfrm>
          <a:prstGeom prst="rect">
            <a:avLst/>
          </a:prstGeom>
        </p:spPr>
        <p:txBody>
          <a:bodyPr vert="horz" lIns="95554" tIns="47778" rIns="95554" bIns="47778" rtlCol="0" anchor="b"/>
          <a:lstStyle>
            <a:lvl1pPr algn="l">
              <a:defRPr sz="1300"/>
            </a:lvl1pPr>
          </a:lstStyle>
          <a:p>
            <a:endParaRPr lang="en-GB"/>
          </a:p>
        </p:txBody>
      </p:sp>
      <p:sp>
        <p:nvSpPr>
          <p:cNvPr id="7" name="Slide Number Placeholder 6"/>
          <p:cNvSpPr>
            <a:spLocks noGrp="1"/>
          </p:cNvSpPr>
          <p:nvPr>
            <p:ph type="sldNum" sz="quarter" idx="5"/>
          </p:nvPr>
        </p:nvSpPr>
        <p:spPr>
          <a:xfrm>
            <a:off x="5622800" y="6456613"/>
            <a:ext cx="4301542" cy="341063"/>
          </a:xfrm>
          <a:prstGeom prst="rect">
            <a:avLst/>
          </a:prstGeom>
        </p:spPr>
        <p:txBody>
          <a:bodyPr vert="horz" lIns="95554" tIns="47778" rIns="95554" bIns="47778" rtlCol="0" anchor="b"/>
          <a:lstStyle>
            <a:lvl1pPr algn="r">
              <a:defRPr sz="13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Have started to gather a number of these already – such as data about the teaching and learning aspects of the activity, the </a:t>
            </a:r>
            <a:r>
              <a:rPr lang="en-GB" dirty="0" err="1"/>
              <a:t>implelementation</a:t>
            </a:r>
            <a:r>
              <a:rPr lang="en-GB" dirty="0"/>
              <a:t> (programming language) and now going to capture one important aspect of the requirement artefact – the genre. (DON’T SAY WHY)</a:t>
            </a:r>
          </a:p>
        </p:txBody>
      </p:sp>
      <p:sp>
        <p:nvSpPr>
          <p:cNvPr id="4" name="Slide Number Placeholder 3"/>
          <p:cNvSpPr>
            <a:spLocks noGrp="1"/>
          </p:cNvSpPr>
          <p:nvPr>
            <p:ph type="sldNum" sz="quarter" idx="5"/>
          </p:nvPr>
        </p:nvSpPr>
        <p:spPr/>
        <p:txBody>
          <a:bodyPr/>
          <a:lstStyle/>
          <a:p>
            <a:fld id="{87E862AF-DD84-4820-B182-5C327E1627BE}" type="slidenum">
              <a:rPr lang="en-GB" smtClean="0"/>
              <a:t>13</a:t>
            </a:fld>
            <a:endParaRPr lang="en-GB"/>
          </a:p>
        </p:txBody>
      </p:sp>
    </p:spTree>
    <p:extLst>
      <p:ext uri="{BB962C8B-B14F-4D97-AF65-F5344CB8AC3E}">
        <p14:creationId xmlns:p14="http://schemas.microsoft.com/office/powerpoint/2010/main" val="2362147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23/06/2019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0" y="971551"/>
            <a:ext cx="10515600" cy="895350"/>
          </a:xfrm>
        </p:spPr>
        <p:txBody>
          <a:body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37A994C1-7FA0-4894-B73E-31140D789D3B}" type="datetimeFigureOut">
              <a:rPr lang="en-GB" smtClean="0"/>
              <a:t>23/06/2019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0" y="1084262"/>
            <a:ext cx="10515600" cy="895350"/>
          </a:xfrm>
        </p:spPr>
        <p:txBody>
          <a:body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37A994C1-7FA0-4894-B73E-31140D789D3B}" type="datetimeFigureOut">
              <a:rPr lang="en-GB" smtClean="0"/>
              <a:t>23/06/2019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
        <p:nvSpPr>
          <p:cNvPr id="7" name="Content Placeholder 2">
            <a:extLst>
              <a:ext uri="{FF2B5EF4-FFF2-40B4-BE49-F238E27FC236}">
                <a16:creationId xmlns:a16="http://schemas.microsoft.com/office/drawing/2014/main" id="{9EA03EAD-2AC0-4573-931D-982FADAF8F3D}"/>
              </a:ext>
            </a:extLst>
          </p:cNvPr>
          <p:cNvSpPr>
            <a:spLocks noGrp="1"/>
          </p:cNvSpPr>
          <p:nvPr>
            <p:ph sz="half" idx="1"/>
          </p:nvPr>
        </p:nvSpPr>
        <p:spPr>
          <a:xfrm>
            <a:off x="476250" y="2198687"/>
            <a:ext cx="10877550" cy="3182938"/>
          </a:xfrm>
        </p:spPr>
        <p:txBody>
          <a:bodyPr>
            <a:normAutofit/>
          </a:bodyPr>
          <a:lstStyle>
            <a:lvl1pPr marL="571500" indent="-571500">
              <a:spcBef>
                <a:spcPts val="600"/>
              </a:spcBef>
              <a:spcAft>
                <a:spcPts val="600"/>
              </a:spcAft>
              <a:buFont typeface="Arial" panose="020B0604020202020204" pitchFamily="34" charset="0"/>
              <a:buChar char="•"/>
              <a:defRPr sz="4000" b="0">
                <a:latin typeface="+mj-lt"/>
              </a:defRPr>
            </a:lvl1pPr>
          </a:lstStyle>
          <a:p>
            <a:pPr lvl="0"/>
            <a:r>
              <a:rPr lang="en-US" dirty="0"/>
              <a:t>Edit Master text styles</a:t>
            </a:r>
          </a:p>
          <a:p>
            <a:pPr lvl="0"/>
            <a:endParaRPr lang="en-US" dirty="0"/>
          </a:p>
        </p:txBody>
      </p:sp>
    </p:spTree>
    <p:extLst>
      <p:ext uri="{BB962C8B-B14F-4D97-AF65-F5344CB8AC3E}">
        <p14:creationId xmlns:p14="http://schemas.microsoft.com/office/powerpoint/2010/main" val="92067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23/06/2019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23/06/2019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23/06/2019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23/06/2019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23/06/2019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23/06/2019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23/06/2019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23/06/2019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23/06/2019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Shape 21"/>
        <p:cNvGrpSpPr/>
        <p:nvPr/>
      </p:nvGrpSpPr>
      <p:grpSpPr>
        <a:xfrm>
          <a:off x="0" y="0"/>
          <a:ext cx="0" cy="0"/>
          <a:chOff x="0" y="0"/>
          <a:chExt cx="0" cy="0"/>
        </a:xfrm>
      </p:grpSpPr>
    </p:spTree>
    <p:extLst>
      <p:ext uri="{BB962C8B-B14F-4D97-AF65-F5344CB8AC3E}">
        <p14:creationId xmlns:p14="http://schemas.microsoft.com/office/powerpoint/2010/main" val="125124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23/06/2019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53F18E23-D4CE-4A5C-9D6F-129CA972669D}"/>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629746" y="348656"/>
            <a:ext cx="2317726" cy="617537"/>
          </a:xfrm>
          <a:prstGeom prst="rect">
            <a:avLst/>
          </a:prstGeom>
        </p:spPr>
      </p:pic>
      <p:pic>
        <p:nvPicPr>
          <p:cNvPr id="9" name="Picture 8">
            <a:extLst>
              <a:ext uri="{FF2B5EF4-FFF2-40B4-BE49-F238E27FC236}">
                <a16:creationId xmlns:a16="http://schemas.microsoft.com/office/drawing/2014/main" id="{D3121944-1B4B-46F7-AE5D-726C718A73B2}"/>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79476" y="365125"/>
            <a:ext cx="1830324" cy="477133"/>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7"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teachinglondoncomputing.org/research_primaryprogdesigntoolkit_pilo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openxmlformats.org/officeDocument/2006/relationships/image" Target="../media/image12.svg"/><Relationship Id="rId7" Type="http://schemas.openxmlformats.org/officeDocument/2006/relationships/image" Target="../media/image16.sv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6.ti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83175" y="5064374"/>
            <a:ext cx="9144000" cy="1655762"/>
          </a:xfrm>
        </p:spPr>
        <p:txBody>
          <a:bodyPr>
            <a:normAutofit fontScale="77500" lnSpcReduction="20000"/>
          </a:bodyPr>
          <a:lstStyle/>
          <a:p>
            <a:endParaRPr lang="en-GB" dirty="0"/>
          </a:p>
          <a:p>
            <a:r>
              <a:rPr lang="en-GB" dirty="0"/>
              <a:t>Jane Waite</a:t>
            </a:r>
          </a:p>
          <a:p>
            <a:r>
              <a:rPr lang="en-GB" dirty="0"/>
              <a:t>All resources available at</a:t>
            </a:r>
            <a:endParaRPr lang="en-GB" dirty="0">
              <a:hlinkClick r:id="rId2"/>
            </a:endParaRPr>
          </a:p>
          <a:p>
            <a:r>
              <a:rPr lang="en-GB" dirty="0">
                <a:hlinkClick r:id="rId2"/>
              </a:rPr>
              <a:t>https://</a:t>
            </a:r>
            <a:r>
              <a:rPr lang="en-GB" dirty="0" err="1">
                <a:hlinkClick r:id="rId2"/>
              </a:rPr>
              <a:t>teachinglondoncomputing.org</a:t>
            </a:r>
            <a:r>
              <a:rPr lang="en-GB" dirty="0">
                <a:hlinkClick r:id="rId2"/>
              </a:rPr>
              <a:t>/</a:t>
            </a:r>
            <a:r>
              <a:rPr lang="en-GB" dirty="0" err="1">
                <a:hlinkClick r:id="rId2"/>
              </a:rPr>
              <a:t>research_primaryprogdesigntoolkit_pilot</a:t>
            </a:r>
            <a:r>
              <a:rPr lang="en-GB" dirty="0">
                <a:hlinkClick r:id="rId2"/>
              </a:rPr>
              <a:t>/</a:t>
            </a:r>
            <a:endParaRPr lang="en-GB" dirty="0"/>
          </a:p>
          <a:p>
            <a:r>
              <a:rPr lang="en-GB" dirty="0"/>
              <a:t>@janewaite @</a:t>
            </a:r>
            <a:r>
              <a:rPr lang="en-GB" dirty="0" err="1"/>
              <a:t>cas_London_crc</a:t>
            </a:r>
            <a:endParaRPr lang="en-GB" dirty="0"/>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a:xfrm>
            <a:off x="1383175" y="3782672"/>
            <a:ext cx="9144000" cy="2109583"/>
          </a:xfrm>
        </p:spPr>
        <p:txBody>
          <a:bodyPr>
            <a:normAutofit fontScale="90000"/>
          </a:bodyPr>
          <a:lstStyle/>
          <a:p>
            <a:r>
              <a:rPr lang="en-US" dirty="0"/>
              <a:t>Design Toolkit  </a:t>
            </a:r>
            <a:br>
              <a:rPr lang="en-US" dirty="0"/>
            </a:br>
            <a:br>
              <a:rPr lang="en-US" dirty="0"/>
            </a:br>
            <a:r>
              <a:rPr lang="en-US" sz="4000" dirty="0"/>
              <a:t>Using design in primary programming projects</a:t>
            </a:r>
            <a:br>
              <a:rPr lang="en-US" dirty="0">
                <a:latin typeface="+mn-lt"/>
              </a:rPr>
            </a:br>
            <a:br>
              <a:rPr lang="en-US" dirty="0"/>
            </a:br>
            <a:r>
              <a:rPr lang="en-US" sz="4400" dirty="0"/>
              <a:t>Research – Toolkit Pilot</a:t>
            </a:r>
            <a:br>
              <a:rPr lang="en-US" dirty="0"/>
            </a:br>
            <a:endParaRPr lang="en-US" dirty="0"/>
          </a:p>
        </p:txBody>
      </p:sp>
    </p:spTree>
    <p:extLst>
      <p:ext uri="{BB962C8B-B14F-4D97-AF65-F5344CB8AC3E}">
        <p14:creationId xmlns:p14="http://schemas.microsoft.com/office/powerpoint/2010/main" val="4259221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944545"/>
            <a:ext cx="10515600" cy="895350"/>
          </a:xfrm>
        </p:spPr>
        <p:txBody>
          <a:bodyPr>
            <a:normAutofit/>
          </a:bodyPr>
          <a:lstStyle/>
          <a:p>
            <a:r>
              <a:rPr lang="en-GB" dirty="0"/>
              <a:t>In your booklet please complete the</a:t>
            </a:r>
          </a:p>
        </p:txBody>
      </p:sp>
      <p:sp>
        <p:nvSpPr>
          <p:cNvPr id="3" name="Content Placeholder 2"/>
          <p:cNvSpPr>
            <a:spLocks noGrp="1"/>
          </p:cNvSpPr>
          <p:nvPr>
            <p:ph sz="half" idx="1"/>
          </p:nvPr>
        </p:nvSpPr>
        <p:spPr>
          <a:xfrm>
            <a:off x="476250" y="1695451"/>
            <a:ext cx="11541579" cy="5162549"/>
          </a:xfrm>
        </p:spPr>
        <p:txBody>
          <a:bodyPr>
            <a:normAutofit/>
          </a:bodyPr>
          <a:lstStyle/>
          <a:p>
            <a:pPr marL="0" indent="0">
              <a:buNone/>
            </a:pPr>
            <a:r>
              <a:rPr lang="en-GB" sz="3600" b="1" dirty="0">
                <a:solidFill>
                  <a:srgbClr val="FF0000"/>
                </a:solidFill>
              </a:rPr>
              <a:t>About you </a:t>
            </a:r>
            <a:r>
              <a:rPr lang="en-GB" sz="3600" b="1" dirty="0"/>
              <a:t>and </a:t>
            </a:r>
            <a:r>
              <a:rPr lang="en-GB" sz="3600" b="1" dirty="0">
                <a:solidFill>
                  <a:srgbClr val="FF0000"/>
                </a:solidFill>
              </a:rPr>
              <a:t>Pre-course survey  </a:t>
            </a:r>
            <a:r>
              <a:rPr lang="en-GB" sz="3600" b="1" dirty="0"/>
              <a:t>on Page 4 &amp; 5 </a:t>
            </a:r>
            <a:endParaRPr lang="en-GB" sz="3600" dirty="0"/>
          </a:p>
          <a:p>
            <a:pPr marL="0" indent="0">
              <a:buNone/>
            </a:pPr>
            <a:endParaRPr lang="en-GB" sz="3600" dirty="0"/>
          </a:p>
          <a:p>
            <a:pPr marL="0" indent="0">
              <a:buNone/>
            </a:pPr>
            <a:endParaRPr lang="en-GB" sz="3600" dirty="0"/>
          </a:p>
        </p:txBody>
      </p:sp>
      <p:sp>
        <p:nvSpPr>
          <p:cNvPr id="5" name="TextBox 4">
            <a:extLst>
              <a:ext uri="{FF2B5EF4-FFF2-40B4-BE49-F238E27FC236}">
                <a16:creationId xmlns:a16="http://schemas.microsoft.com/office/drawing/2014/main" id="{0B8027F2-CA85-4FF2-8C91-15B44ABC063F}"/>
              </a:ext>
            </a:extLst>
          </p:cNvPr>
          <p:cNvSpPr txBox="1"/>
          <p:nvPr/>
        </p:nvSpPr>
        <p:spPr>
          <a:xfrm>
            <a:off x="9445451" y="996833"/>
            <a:ext cx="2270299" cy="646331"/>
          </a:xfrm>
          <a:prstGeom prst="rect">
            <a:avLst/>
          </a:prstGeom>
          <a:noFill/>
        </p:spPr>
        <p:txBody>
          <a:bodyPr wrap="square" rtlCol="0">
            <a:spAutoFit/>
          </a:bodyPr>
          <a:lstStyle/>
          <a:p>
            <a:r>
              <a:rPr lang="en-GB" sz="3600" dirty="0">
                <a:solidFill>
                  <a:srgbClr val="FF0000"/>
                </a:solidFill>
              </a:rPr>
              <a:t>Page 4 &amp; 5</a:t>
            </a:r>
          </a:p>
        </p:txBody>
      </p:sp>
      <p:pic>
        <p:nvPicPr>
          <p:cNvPr id="7" name="Picture 6">
            <a:extLst>
              <a:ext uri="{FF2B5EF4-FFF2-40B4-BE49-F238E27FC236}">
                <a16:creationId xmlns:a16="http://schemas.microsoft.com/office/drawing/2014/main" id="{9250FE00-E8E8-4CE1-8855-5557E3D1C937}"/>
              </a:ext>
            </a:extLst>
          </p:cNvPr>
          <p:cNvPicPr>
            <a:picLocks noChangeAspect="1"/>
          </p:cNvPicPr>
          <p:nvPr/>
        </p:nvPicPr>
        <p:blipFill>
          <a:blip r:embed="rId2"/>
          <a:stretch>
            <a:fillRect/>
          </a:stretch>
        </p:blipFill>
        <p:spPr>
          <a:xfrm>
            <a:off x="971392" y="2313947"/>
            <a:ext cx="7935890" cy="4227530"/>
          </a:xfrm>
          <a:prstGeom prst="rect">
            <a:avLst/>
          </a:prstGeom>
        </p:spPr>
      </p:pic>
      <p:pic>
        <p:nvPicPr>
          <p:cNvPr id="8" name="Picture 7">
            <a:extLst>
              <a:ext uri="{FF2B5EF4-FFF2-40B4-BE49-F238E27FC236}">
                <a16:creationId xmlns:a16="http://schemas.microsoft.com/office/drawing/2014/main" id="{CD561147-10D2-45CF-8276-46846CA02BC4}"/>
              </a:ext>
            </a:extLst>
          </p:cNvPr>
          <p:cNvPicPr>
            <a:picLocks noChangeAspect="1"/>
          </p:cNvPicPr>
          <p:nvPr/>
        </p:nvPicPr>
        <p:blipFill>
          <a:blip r:embed="rId3"/>
          <a:stretch>
            <a:fillRect/>
          </a:stretch>
        </p:blipFill>
        <p:spPr>
          <a:xfrm>
            <a:off x="3779860" y="2751812"/>
            <a:ext cx="7877017" cy="3841952"/>
          </a:xfrm>
          <a:prstGeom prst="rect">
            <a:avLst/>
          </a:prstGeom>
        </p:spPr>
      </p:pic>
    </p:spTree>
    <p:extLst>
      <p:ext uri="{BB962C8B-B14F-4D97-AF65-F5344CB8AC3E}">
        <p14:creationId xmlns:p14="http://schemas.microsoft.com/office/powerpoint/2010/main" val="729435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944545"/>
            <a:ext cx="10515600" cy="895350"/>
          </a:xfrm>
        </p:spPr>
        <p:txBody>
          <a:bodyPr/>
          <a:lstStyle/>
          <a:p>
            <a:r>
              <a:rPr lang="en-GB" dirty="0"/>
              <a:t>Objectives of this session</a:t>
            </a:r>
          </a:p>
        </p:txBody>
      </p:sp>
      <p:sp>
        <p:nvSpPr>
          <p:cNvPr id="3" name="Content Placeholder 2"/>
          <p:cNvSpPr>
            <a:spLocks noGrp="1"/>
          </p:cNvSpPr>
          <p:nvPr>
            <p:ph sz="half" idx="1"/>
          </p:nvPr>
        </p:nvSpPr>
        <p:spPr>
          <a:xfrm>
            <a:off x="405912" y="2121249"/>
            <a:ext cx="12268200" cy="5162549"/>
          </a:xfrm>
        </p:spPr>
        <p:txBody>
          <a:bodyPr>
            <a:normAutofit/>
          </a:bodyPr>
          <a:lstStyle/>
          <a:p>
            <a:r>
              <a:rPr lang="en-GB" sz="3600" dirty="0"/>
              <a:t>Introduce the research – and ask you to take part  </a:t>
            </a:r>
          </a:p>
          <a:p>
            <a:endParaRPr lang="en-GB" sz="3600" dirty="0"/>
          </a:p>
          <a:p>
            <a:r>
              <a:rPr lang="en-GB" sz="3600" dirty="0"/>
              <a:t>Use the toolkit  (and review it as we go along)</a:t>
            </a:r>
          </a:p>
          <a:p>
            <a:pPr lvl="2"/>
            <a:r>
              <a:rPr lang="en-GB" sz="3200" dirty="0">
                <a:latin typeface="+mj-lt"/>
              </a:rPr>
              <a:t>a barefoot programming activity</a:t>
            </a:r>
          </a:p>
          <a:p>
            <a:pPr lvl="2"/>
            <a:r>
              <a:rPr lang="en-GB" sz="3200" dirty="0">
                <a:latin typeface="+mj-lt"/>
              </a:rPr>
              <a:t>your own programming activity</a:t>
            </a:r>
          </a:p>
          <a:p>
            <a:pPr marL="0" indent="0">
              <a:buNone/>
            </a:pPr>
            <a:endParaRPr lang="en-GB" sz="3600" dirty="0"/>
          </a:p>
          <a:p>
            <a:r>
              <a:rPr lang="en-GB" sz="3600" dirty="0"/>
              <a:t>We won’t finish today – but we have an online follow-up</a:t>
            </a:r>
          </a:p>
          <a:p>
            <a:pPr marL="0" indent="0">
              <a:buNone/>
            </a:pPr>
            <a:endParaRPr lang="en-GB" sz="3600" dirty="0"/>
          </a:p>
        </p:txBody>
      </p:sp>
    </p:spTree>
    <p:extLst>
      <p:ext uri="{BB962C8B-B14F-4D97-AF65-F5344CB8AC3E}">
        <p14:creationId xmlns:p14="http://schemas.microsoft.com/office/powerpoint/2010/main" val="896382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E8825037-6090-4922-9B57-9D7B6C4655A5}"/>
              </a:ext>
            </a:extLst>
          </p:cNvPr>
          <p:cNvGraphicFramePr/>
          <p:nvPr>
            <p:extLst>
              <p:ext uri="{D42A27DB-BD31-4B8C-83A1-F6EECF244321}">
                <p14:modId xmlns:p14="http://schemas.microsoft.com/office/powerpoint/2010/main" val="1671508003"/>
              </p:ext>
            </p:extLst>
          </p:nvPr>
        </p:nvGraphicFramePr>
        <p:xfrm>
          <a:off x="268224" y="475489"/>
          <a:ext cx="11814048" cy="65958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Google Shape;119;p30">
            <a:extLst>
              <a:ext uri="{FF2B5EF4-FFF2-40B4-BE49-F238E27FC236}">
                <a16:creationId xmlns:a16="http://schemas.microsoft.com/office/drawing/2014/main" id="{EBA60448-E74D-47E8-8561-A607B95DDA35}"/>
              </a:ext>
            </a:extLst>
          </p:cNvPr>
          <p:cNvSpPr txBox="1"/>
          <p:nvPr/>
        </p:nvSpPr>
        <p:spPr>
          <a:xfrm>
            <a:off x="364401" y="1050019"/>
            <a:ext cx="3171279" cy="1067600"/>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Research plan</a:t>
            </a:r>
            <a:endParaRPr sz="4000" dirty="0">
              <a:latin typeface="+mj-lt"/>
              <a:ea typeface="Ubuntu"/>
              <a:cs typeface="Ubuntu"/>
              <a:sym typeface="Ubuntu"/>
            </a:endParaRPr>
          </a:p>
        </p:txBody>
      </p:sp>
    </p:spTree>
    <p:extLst>
      <p:ext uri="{BB962C8B-B14F-4D97-AF65-F5344CB8AC3E}">
        <p14:creationId xmlns:p14="http://schemas.microsoft.com/office/powerpoint/2010/main" val="1215076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1202D9-AFC4-4331-97E4-D43069F1404F}"/>
              </a:ext>
            </a:extLst>
          </p:cNvPr>
          <p:cNvSpPr/>
          <p:nvPr/>
        </p:nvSpPr>
        <p:spPr>
          <a:xfrm>
            <a:off x="2643638" y="2545822"/>
            <a:ext cx="7183113" cy="2194560"/>
          </a:xfrm>
          <a:prstGeom prst="rect">
            <a:avLst/>
          </a:prstGeom>
          <a:solidFill>
            <a:srgbClr val="307E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Arial" panose="020B0604020202020204" pitchFamily="34" charset="0"/>
              <a:buChar char="•"/>
            </a:pPr>
            <a:r>
              <a:rPr lang="en-GB" sz="3200" dirty="0"/>
              <a:t>Interesting uses of design</a:t>
            </a:r>
          </a:p>
          <a:p>
            <a:pPr marL="457200" indent="-457200" algn="ctr">
              <a:buFont typeface="Arial" panose="020B0604020202020204" pitchFamily="34" charset="0"/>
              <a:buChar char="•"/>
            </a:pPr>
            <a:r>
              <a:rPr lang="en-GB" sz="3200" dirty="0"/>
              <a:t>Synergies with teaching writing</a:t>
            </a:r>
          </a:p>
          <a:p>
            <a:pPr marL="457200" indent="-457200" algn="ctr">
              <a:buFont typeface="Arial" panose="020B0604020202020204" pitchFamily="34" charset="0"/>
              <a:buChar char="•"/>
            </a:pPr>
            <a:r>
              <a:rPr lang="en-GB" sz="3200" dirty="0"/>
              <a:t>Confusion over what an algorithm is</a:t>
            </a:r>
          </a:p>
        </p:txBody>
      </p:sp>
      <p:sp>
        <p:nvSpPr>
          <p:cNvPr id="8" name="Google Shape;119;p30">
            <a:extLst>
              <a:ext uri="{FF2B5EF4-FFF2-40B4-BE49-F238E27FC236}">
                <a16:creationId xmlns:a16="http://schemas.microsoft.com/office/drawing/2014/main" id="{014707FA-B5EE-4328-9757-0F1A16BA58DC}"/>
              </a:ext>
            </a:extLst>
          </p:cNvPr>
          <p:cNvSpPr txBox="1"/>
          <p:nvPr/>
        </p:nvSpPr>
        <p:spPr>
          <a:xfrm>
            <a:off x="364401" y="1050019"/>
            <a:ext cx="6975183" cy="1067600"/>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Research findings – Phase 1 </a:t>
            </a:r>
            <a:endParaRPr sz="4000" dirty="0">
              <a:latin typeface="+mj-lt"/>
              <a:ea typeface="Ubuntu"/>
              <a:cs typeface="Ubuntu"/>
              <a:sym typeface="Ubuntu"/>
            </a:endParaRPr>
          </a:p>
        </p:txBody>
      </p:sp>
    </p:spTree>
    <p:extLst>
      <p:ext uri="{BB962C8B-B14F-4D97-AF65-F5344CB8AC3E}">
        <p14:creationId xmlns:p14="http://schemas.microsoft.com/office/powerpoint/2010/main" val="1495345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119;p30">
            <a:extLst>
              <a:ext uri="{FF2B5EF4-FFF2-40B4-BE49-F238E27FC236}">
                <a16:creationId xmlns:a16="http://schemas.microsoft.com/office/drawing/2014/main" id="{014707FA-B5EE-4328-9757-0F1A16BA58DC}"/>
              </a:ext>
            </a:extLst>
          </p:cNvPr>
          <p:cNvSpPr txBox="1"/>
          <p:nvPr/>
        </p:nvSpPr>
        <p:spPr>
          <a:xfrm>
            <a:off x="708568" y="1589028"/>
            <a:ext cx="4939651" cy="1497203"/>
          </a:xfrm>
          <a:prstGeom prst="rect">
            <a:avLst/>
          </a:prstGeom>
          <a:noFill/>
          <a:ln>
            <a:noFill/>
          </a:ln>
        </p:spPr>
        <p:txBody>
          <a:bodyPr spcFirstLastPara="1" wrap="square" lIns="121900" tIns="121900" rIns="121900" bIns="121900" anchor="t" anchorCtr="0">
            <a:noAutofit/>
          </a:bodyPr>
          <a:lstStyle/>
          <a:p>
            <a:pPr algn="ctr"/>
            <a:r>
              <a:rPr lang="en-GB" sz="3600" dirty="0">
                <a:latin typeface="+mj-lt"/>
                <a:ea typeface="Ubuntu"/>
                <a:cs typeface="Ubuntu"/>
                <a:sym typeface="Ubuntu"/>
              </a:rPr>
              <a:t>Design for programming </a:t>
            </a:r>
          </a:p>
          <a:p>
            <a:pPr lvl="1" algn="ctr"/>
            <a:r>
              <a:rPr lang="en-GB" sz="3600" dirty="0">
                <a:latin typeface="+mj-lt"/>
                <a:ea typeface="Ubuntu"/>
                <a:cs typeface="Ubuntu"/>
                <a:sym typeface="Ubuntu"/>
              </a:rPr>
              <a:t>is as useful as  </a:t>
            </a:r>
          </a:p>
          <a:p>
            <a:pPr algn="ctr"/>
            <a:r>
              <a:rPr lang="en-GB" sz="3600" dirty="0">
                <a:latin typeface="+mj-lt"/>
                <a:ea typeface="Ubuntu"/>
                <a:cs typeface="Ubuntu"/>
                <a:sym typeface="Ubuntu"/>
              </a:rPr>
              <a:t>Planning in writing</a:t>
            </a:r>
          </a:p>
          <a:p>
            <a:endParaRPr lang="en-GB" sz="4000" dirty="0">
              <a:latin typeface="+mj-lt"/>
              <a:ea typeface="Ubuntu"/>
              <a:cs typeface="Ubuntu"/>
              <a:sym typeface="Ubuntu"/>
            </a:endParaRPr>
          </a:p>
          <a:p>
            <a:endParaRPr lang="en-GB" sz="4000" dirty="0">
              <a:latin typeface="+mj-lt"/>
              <a:ea typeface="Ubuntu"/>
              <a:cs typeface="Ubuntu"/>
              <a:sym typeface="Ubuntu"/>
            </a:endParaRPr>
          </a:p>
        </p:txBody>
      </p:sp>
      <p:graphicFrame>
        <p:nvGraphicFramePr>
          <p:cNvPr id="6" name="Chart 5">
            <a:extLst>
              <a:ext uri="{FF2B5EF4-FFF2-40B4-BE49-F238E27FC236}">
                <a16:creationId xmlns:a16="http://schemas.microsoft.com/office/drawing/2014/main" id="{6C2D828D-D075-4902-8580-F3918EE1F884}"/>
              </a:ext>
            </a:extLst>
          </p:cNvPr>
          <p:cNvGraphicFramePr/>
          <p:nvPr>
            <p:extLst>
              <p:ext uri="{D42A27DB-BD31-4B8C-83A1-F6EECF244321}">
                <p14:modId xmlns:p14="http://schemas.microsoft.com/office/powerpoint/2010/main" val="360784831"/>
              </p:ext>
            </p:extLst>
          </p:nvPr>
        </p:nvGraphicFramePr>
        <p:xfrm>
          <a:off x="6220618" y="1104516"/>
          <a:ext cx="5606981" cy="27490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1577A8CC-39E1-4247-BB38-CC603FB64D14}"/>
              </a:ext>
            </a:extLst>
          </p:cNvPr>
          <p:cNvGraphicFramePr/>
          <p:nvPr>
            <p:extLst>
              <p:ext uri="{D42A27DB-BD31-4B8C-83A1-F6EECF244321}">
                <p14:modId xmlns:p14="http://schemas.microsoft.com/office/powerpoint/2010/main" val="559003085"/>
              </p:ext>
            </p:extLst>
          </p:nvPr>
        </p:nvGraphicFramePr>
        <p:xfrm>
          <a:off x="6220618" y="4163306"/>
          <a:ext cx="5606982" cy="2639498"/>
        </p:xfrm>
        <a:graphic>
          <a:graphicData uri="http://schemas.openxmlformats.org/drawingml/2006/chart">
            <c:chart xmlns:c="http://schemas.openxmlformats.org/drawingml/2006/chart" xmlns:r="http://schemas.openxmlformats.org/officeDocument/2006/relationships" r:id="rId3"/>
          </a:graphicData>
        </a:graphic>
      </p:graphicFrame>
      <p:sp>
        <p:nvSpPr>
          <p:cNvPr id="5" name="Google Shape;119;p30">
            <a:extLst>
              <a:ext uri="{FF2B5EF4-FFF2-40B4-BE49-F238E27FC236}">
                <a16:creationId xmlns:a16="http://schemas.microsoft.com/office/drawing/2014/main" id="{FCCDECE7-AB2D-4F9F-A772-E6D23BF29DCA}"/>
              </a:ext>
            </a:extLst>
          </p:cNvPr>
          <p:cNvSpPr txBox="1"/>
          <p:nvPr/>
        </p:nvSpPr>
        <p:spPr>
          <a:xfrm>
            <a:off x="136168" y="794755"/>
            <a:ext cx="6975183" cy="1067600"/>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Research findings – Phase 2</a:t>
            </a:r>
            <a:endParaRPr sz="4000" dirty="0">
              <a:latin typeface="+mj-lt"/>
              <a:ea typeface="Ubuntu"/>
              <a:cs typeface="Ubuntu"/>
              <a:sym typeface="Ubuntu"/>
            </a:endParaRPr>
          </a:p>
        </p:txBody>
      </p:sp>
      <p:sp>
        <p:nvSpPr>
          <p:cNvPr id="2" name="Rectangle 1">
            <a:extLst>
              <a:ext uri="{FF2B5EF4-FFF2-40B4-BE49-F238E27FC236}">
                <a16:creationId xmlns:a16="http://schemas.microsoft.com/office/drawing/2014/main" id="{E38BBE76-0297-4BE7-A2ED-2633D7A568CB}"/>
              </a:ext>
            </a:extLst>
          </p:cNvPr>
          <p:cNvSpPr/>
          <p:nvPr/>
        </p:nvSpPr>
        <p:spPr>
          <a:xfrm>
            <a:off x="-184216" y="4467270"/>
            <a:ext cx="6096000" cy="1323439"/>
          </a:xfrm>
          <a:prstGeom prst="rect">
            <a:avLst/>
          </a:prstGeom>
        </p:spPr>
        <p:txBody>
          <a:bodyPr>
            <a:spAutoFit/>
          </a:bodyPr>
          <a:lstStyle/>
          <a:p>
            <a:pPr algn="ctr"/>
            <a:r>
              <a:rPr lang="en-GB" sz="4000" dirty="0">
                <a:ea typeface="Ubuntu"/>
                <a:cs typeface="Ubuntu"/>
                <a:sym typeface="Ubuntu"/>
              </a:rPr>
              <a:t>BUT</a:t>
            </a:r>
          </a:p>
          <a:p>
            <a:pPr algn="ctr"/>
            <a:r>
              <a:rPr lang="en-GB" sz="4000" dirty="0">
                <a:ea typeface="Ubuntu"/>
                <a:cs typeface="Ubuntu"/>
                <a:sym typeface="Ubuntu"/>
              </a:rPr>
              <a:t>is not used as much </a:t>
            </a:r>
          </a:p>
        </p:txBody>
      </p:sp>
    </p:spTree>
    <p:extLst>
      <p:ext uri="{BB962C8B-B14F-4D97-AF65-F5344CB8AC3E}">
        <p14:creationId xmlns:p14="http://schemas.microsoft.com/office/powerpoint/2010/main" val="350444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6" grpId="0">
        <p:bldAsOne/>
      </p:bldGraphic>
      <p:bldGraphic spid="4" grpId="0">
        <p:bldAsOne/>
      </p:bldGraphic>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19;p30">
            <a:extLst>
              <a:ext uri="{FF2B5EF4-FFF2-40B4-BE49-F238E27FC236}">
                <a16:creationId xmlns:a16="http://schemas.microsoft.com/office/drawing/2014/main" id="{BB83E3B3-9600-4A4E-8E94-90D3E00A2352}"/>
              </a:ext>
            </a:extLst>
          </p:cNvPr>
          <p:cNvSpPr txBox="1"/>
          <p:nvPr/>
        </p:nvSpPr>
        <p:spPr>
          <a:xfrm>
            <a:off x="364401" y="1050019"/>
            <a:ext cx="3907562" cy="1067600"/>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Research findings Phase 2 </a:t>
            </a:r>
            <a:endParaRPr sz="4000" dirty="0">
              <a:latin typeface="+mj-lt"/>
              <a:ea typeface="Ubuntu"/>
              <a:cs typeface="Ubuntu"/>
              <a:sym typeface="Ubuntu"/>
            </a:endParaRPr>
          </a:p>
        </p:txBody>
      </p:sp>
      <p:graphicFrame>
        <p:nvGraphicFramePr>
          <p:cNvPr id="2" name="Diagram 1">
            <a:extLst>
              <a:ext uri="{FF2B5EF4-FFF2-40B4-BE49-F238E27FC236}">
                <a16:creationId xmlns:a16="http://schemas.microsoft.com/office/drawing/2014/main" id="{964C6F68-7DEF-4396-8B86-24748F800272}"/>
              </a:ext>
            </a:extLst>
          </p:cNvPr>
          <p:cNvGraphicFramePr/>
          <p:nvPr>
            <p:extLst>
              <p:ext uri="{D42A27DB-BD31-4B8C-83A1-F6EECF244321}">
                <p14:modId xmlns:p14="http://schemas.microsoft.com/office/powerpoint/2010/main" val="3915652586"/>
              </p:ext>
            </p:extLst>
          </p:nvPr>
        </p:nvGraphicFramePr>
        <p:xfrm>
          <a:off x="2761974" y="545775"/>
          <a:ext cx="9553851" cy="6284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EB8EDEBC-08EC-465C-9924-C34987233E96}"/>
              </a:ext>
            </a:extLst>
          </p:cNvPr>
          <p:cNvSpPr/>
          <p:nvPr/>
        </p:nvSpPr>
        <p:spPr>
          <a:xfrm>
            <a:off x="4574480" y="4046410"/>
            <a:ext cx="1759621" cy="1659523"/>
          </a:xfrm>
          <a:prstGeom prst="ellipse">
            <a:avLst/>
          </a:prstGeom>
          <a:solidFill>
            <a:srgbClr val="FF0000">
              <a:alpha val="38824"/>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29FD864B-BD4D-4454-94AF-E5516E2EB9B9}"/>
              </a:ext>
            </a:extLst>
          </p:cNvPr>
          <p:cNvSpPr/>
          <p:nvPr/>
        </p:nvSpPr>
        <p:spPr>
          <a:xfrm>
            <a:off x="4634762" y="1654981"/>
            <a:ext cx="1759621" cy="1659523"/>
          </a:xfrm>
          <a:prstGeom prst="ellipse">
            <a:avLst/>
          </a:prstGeom>
          <a:solidFill>
            <a:srgbClr val="FF0000">
              <a:alpha val="38824"/>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E378D4A-1F1F-4334-A815-5D948D748533}"/>
              </a:ext>
            </a:extLst>
          </p:cNvPr>
          <p:cNvSpPr/>
          <p:nvPr/>
        </p:nvSpPr>
        <p:spPr>
          <a:xfrm>
            <a:off x="6653078" y="442913"/>
            <a:ext cx="1759621" cy="1659523"/>
          </a:xfrm>
          <a:prstGeom prst="ellipse">
            <a:avLst/>
          </a:prstGeom>
          <a:solidFill>
            <a:srgbClr val="FF0000">
              <a:alpha val="38824"/>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C607318D-6367-42D6-80DE-B311B02190A4}"/>
              </a:ext>
            </a:extLst>
          </p:cNvPr>
          <p:cNvSpPr/>
          <p:nvPr/>
        </p:nvSpPr>
        <p:spPr>
          <a:xfrm>
            <a:off x="6653077" y="5198477"/>
            <a:ext cx="1759621" cy="1659523"/>
          </a:xfrm>
          <a:prstGeom prst="ellipse">
            <a:avLst/>
          </a:prstGeom>
          <a:solidFill>
            <a:srgbClr val="FF0000">
              <a:alpha val="14118"/>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a:extLst>
              <a:ext uri="{FF2B5EF4-FFF2-40B4-BE49-F238E27FC236}">
                <a16:creationId xmlns:a16="http://schemas.microsoft.com/office/drawing/2014/main" id="{9BA10148-8455-4813-9F23-7F3B635B5646}"/>
              </a:ext>
            </a:extLst>
          </p:cNvPr>
          <p:cNvSpPr/>
          <p:nvPr/>
        </p:nvSpPr>
        <p:spPr>
          <a:xfrm>
            <a:off x="9546577" y="2377440"/>
            <a:ext cx="957593" cy="947810"/>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A756FBAB-A5B1-44AC-B615-CD15480B05C4}"/>
              </a:ext>
            </a:extLst>
          </p:cNvPr>
          <p:cNvSpPr/>
          <p:nvPr/>
        </p:nvSpPr>
        <p:spPr>
          <a:xfrm>
            <a:off x="9546577" y="4846320"/>
            <a:ext cx="1037603" cy="859613"/>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a:extLst>
              <a:ext uri="{FF2B5EF4-FFF2-40B4-BE49-F238E27FC236}">
                <a16:creationId xmlns:a16="http://schemas.microsoft.com/office/drawing/2014/main" id="{311331DF-A6AF-41BD-8895-32458D41E27A}"/>
              </a:ext>
            </a:extLst>
          </p:cNvPr>
          <p:cNvSpPr/>
          <p:nvPr/>
        </p:nvSpPr>
        <p:spPr>
          <a:xfrm>
            <a:off x="671353" y="3644333"/>
            <a:ext cx="1759621" cy="1659523"/>
          </a:xfrm>
          <a:prstGeom prst="ellipse">
            <a:avLst/>
          </a:prstGeom>
          <a:solidFill>
            <a:srgbClr val="FF0000">
              <a:alpha val="38824"/>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Phase 3 will start to address</a:t>
            </a:r>
          </a:p>
        </p:txBody>
      </p:sp>
    </p:spTree>
    <p:extLst>
      <p:ext uri="{BB962C8B-B14F-4D97-AF65-F5344CB8AC3E}">
        <p14:creationId xmlns:p14="http://schemas.microsoft.com/office/powerpoint/2010/main" val="418684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A4C55FA-EA43-45F6-A9CB-1272FA617A1E}"/>
              </a:ext>
            </a:extLst>
          </p:cNvPr>
          <p:cNvSpPr>
            <a:spLocks noGrp="1"/>
          </p:cNvSpPr>
          <p:nvPr>
            <p:ph type="ftr" sz="quarter" idx="11"/>
          </p:nvPr>
        </p:nvSpPr>
        <p:spPr/>
        <p:txBody>
          <a:bodyPr/>
          <a:lstStyle/>
          <a:p>
            <a:endParaRPr lang="en-GB"/>
          </a:p>
        </p:txBody>
      </p:sp>
      <p:sp>
        <p:nvSpPr>
          <p:cNvPr id="3" name="Title 1">
            <a:extLst>
              <a:ext uri="{FF2B5EF4-FFF2-40B4-BE49-F238E27FC236}">
                <a16:creationId xmlns:a16="http://schemas.microsoft.com/office/drawing/2014/main" id="{23562CEA-6E51-4ABF-A1DC-64F19FA82F9C}"/>
              </a:ext>
            </a:extLst>
          </p:cNvPr>
          <p:cNvSpPr txBox="1">
            <a:spLocks/>
          </p:cNvSpPr>
          <p:nvPr/>
        </p:nvSpPr>
        <p:spPr>
          <a:xfrm>
            <a:off x="448784" y="1124047"/>
            <a:ext cx="10645140" cy="895350"/>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If you would like to take part in phase 3 of the research</a:t>
            </a:r>
          </a:p>
        </p:txBody>
      </p:sp>
      <p:pic>
        <p:nvPicPr>
          <p:cNvPr id="5" name="Picture 4">
            <a:extLst>
              <a:ext uri="{FF2B5EF4-FFF2-40B4-BE49-F238E27FC236}">
                <a16:creationId xmlns:a16="http://schemas.microsoft.com/office/drawing/2014/main" id="{17088995-DA0C-438F-B761-DC7655068800}"/>
              </a:ext>
            </a:extLst>
          </p:cNvPr>
          <p:cNvPicPr>
            <a:picLocks noChangeAspect="1"/>
          </p:cNvPicPr>
          <p:nvPr/>
        </p:nvPicPr>
        <p:blipFill>
          <a:blip r:embed="rId2"/>
          <a:stretch>
            <a:fillRect/>
          </a:stretch>
        </p:blipFill>
        <p:spPr>
          <a:xfrm>
            <a:off x="476250" y="1773281"/>
            <a:ext cx="9106662" cy="4948194"/>
          </a:xfrm>
          <a:prstGeom prst="rect">
            <a:avLst/>
          </a:prstGeom>
          <a:ln>
            <a:solidFill>
              <a:schemeClr val="tx1"/>
            </a:solidFill>
          </a:ln>
        </p:spPr>
      </p:pic>
      <p:sp>
        <p:nvSpPr>
          <p:cNvPr id="6" name="TextBox 5">
            <a:extLst>
              <a:ext uri="{FF2B5EF4-FFF2-40B4-BE49-F238E27FC236}">
                <a16:creationId xmlns:a16="http://schemas.microsoft.com/office/drawing/2014/main" id="{F10D8F6E-1861-4163-B7DB-C3D06AFB7AE4}"/>
              </a:ext>
            </a:extLst>
          </p:cNvPr>
          <p:cNvSpPr txBox="1"/>
          <p:nvPr/>
        </p:nvSpPr>
        <p:spPr>
          <a:xfrm>
            <a:off x="1235319" y="2846844"/>
            <a:ext cx="2798776" cy="338554"/>
          </a:xfrm>
          <a:prstGeom prst="rect">
            <a:avLst/>
          </a:prstGeom>
          <a:noFill/>
        </p:spPr>
        <p:txBody>
          <a:bodyPr wrap="square" rtlCol="0">
            <a:spAutoFit/>
          </a:bodyPr>
          <a:lstStyle/>
          <a:p>
            <a:r>
              <a:rPr lang="en-GB" sz="1600" dirty="0">
                <a:solidFill>
                  <a:srgbClr val="FF0000"/>
                </a:solidFill>
                <a:latin typeface="Lucida Handwriting" panose="03010101010101010101" pitchFamily="66" charset="0"/>
              </a:rPr>
              <a:t>YOUR NAME</a:t>
            </a:r>
          </a:p>
        </p:txBody>
      </p:sp>
      <p:sp>
        <p:nvSpPr>
          <p:cNvPr id="7" name="TextBox 6">
            <a:extLst>
              <a:ext uri="{FF2B5EF4-FFF2-40B4-BE49-F238E27FC236}">
                <a16:creationId xmlns:a16="http://schemas.microsoft.com/office/drawing/2014/main" id="{8CA5B708-1024-4F21-BB16-73125128D3CF}"/>
              </a:ext>
            </a:extLst>
          </p:cNvPr>
          <p:cNvSpPr txBox="1"/>
          <p:nvPr/>
        </p:nvSpPr>
        <p:spPr>
          <a:xfrm>
            <a:off x="1235319" y="5352100"/>
            <a:ext cx="2798776" cy="461665"/>
          </a:xfrm>
          <a:prstGeom prst="rect">
            <a:avLst/>
          </a:prstGeom>
          <a:noFill/>
        </p:spPr>
        <p:txBody>
          <a:bodyPr wrap="square" rtlCol="0">
            <a:spAutoFit/>
          </a:bodyPr>
          <a:lstStyle/>
          <a:p>
            <a:r>
              <a:rPr lang="en-GB" sz="2400" dirty="0">
                <a:latin typeface="Lucida Handwriting" panose="03010101010101010101" pitchFamily="66" charset="0"/>
              </a:rPr>
              <a:t>Jane Waite</a:t>
            </a:r>
          </a:p>
        </p:txBody>
      </p:sp>
      <p:sp>
        <p:nvSpPr>
          <p:cNvPr id="8" name="TextBox 7">
            <a:extLst>
              <a:ext uri="{FF2B5EF4-FFF2-40B4-BE49-F238E27FC236}">
                <a16:creationId xmlns:a16="http://schemas.microsoft.com/office/drawing/2014/main" id="{63DAD75B-63C0-4AEE-9279-D258C30066B1}"/>
              </a:ext>
            </a:extLst>
          </p:cNvPr>
          <p:cNvSpPr txBox="1"/>
          <p:nvPr/>
        </p:nvSpPr>
        <p:spPr>
          <a:xfrm>
            <a:off x="901001" y="4037479"/>
            <a:ext cx="3512321" cy="461665"/>
          </a:xfrm>
          <a:prstGeom prst="rect">
            <a:avLst/>
          </a:prstGeom>
          <a:noFill/>
        </p:spPr>
        <p:txBody>
          <a:bodyPr wrap="square" rtlCol="0">
            <a:spAutoFit/>
          </a:bodyPr>
          <a:lstStyle/>
          <a:p>
            <a:r>
              <a:rPr lang="en-GB" sz="2400" dirty="0">
                <a:solidFill>
                  <a:srgbClr val="FF0000"/>
                </a:solidFill>
                <a:latin typeface="Lucida Handwriting" panose="03010101010101010101" pitchFamily="66" charset="0"/>
              </a:rPr>
              <a:t>Your signature</a:t>
            </a:r>
          </a:p>
        </p:txBody>
      </p:sp>
      <p:sp>
        <p:nvSpPr>
          <p:cNvPr id="9" name="TextBox 8">
            <a:extLst>
              <a:ext uri="{FF2B5EF4-FFF2-40B4-BE49-F238E27FC236}">
                <a16:creationId xmlns:a16="http://schemas.microsoft.com/office/drawing/2014/main" id="{7CFD7251-5CA5-4953-B1ED-EFA1DD34AF14}"/>
              </a:ext>
            </a:extLst>
          </p:cNvPr>
          <p:cNvSpPr txBox="1"/>
          <p:nvPr/>
        </p:nvSpPr>
        <p:spPr>
          <a:xfrm>
            <a:off x="2190540" y="6259810"/>
            <a:ext cx="3291254" cy="461665"/>
          </a:xfrm>
          <a:prstGeom prst="rect">
            <a:avLst/>
          </a:prstGeom>
          <a:noFill/>
        </p:spPr>
        <p:txBody>
          <a:bodyPr wrap="square" rtlCol="0">
            <a:spAutoFit/>
          </a:bodyPr>
          <a:lstStyle/>
          <a:p>
            <a:r>
              <a:rPr lang="en-GB" sz="2400" dirty="0">
                <a:latin typeface="Lucida Handwriting" panose="03010101010101010101" pitchFamily="66" charset="0"/>
              </a:rPr>
              <a:t>J Waite</a:t>
            </a:r>
          </a:p>
        </p:txBody>
      </p:sp>
      <p:sp>
        <p:nvSpPr>
          <p:cNvPr id="10" name="TextBox 9">
            <a:extLst>
              <a:ext uri="{FF2B5EF4-FFF2-40B4-BE49-F238E27FC236}">
                <a16:creationId xmlns:a16="http://schemas.microsoft.com/office/drawing/2014/main" id="{59E6AA7D-EEC6-4E02-BF20-00EDB7188038}"/>
              </a:ext>
            </a:extLst>
          </p:cNvPr>
          <p:cNvSpPr txBox="1"/>
          <p:nvPr/>
        </p:nvSpPr>
        <p:spPr>
          <a:xfrm>
            <a:off x="5390983" y="1885104"/>
            <a:ext cx="3512321" cy="461665"/>
          </a:xfrm>
          <a:prstGeom prst="rect">
            <a:avLst/>
          </a:prstGeom>
          <a:noFill/>
        </p:spPr>
        <p:txBody>
          <a:bodyPr wrap="square" rtlCol="0">
            <a:spAutoFit/>
          </a:bodyPr>
          <a:lstStyle/>
          <a:p>
            <a:r>
              <a:rPr lang="en-GB" sz="2400" dirty="0">
                <a:latin typeface="+mj-lt"/>
              </a:rPr>
              <a:t>Pilot 001</a:t>
            </a:r>
          </a:p>
        </p:txBody>
      </p:sp>
      <p:sp>
        <p:nvSpPr>
          <p:cNvPr id="11" name="TextBox 10">
            <a:extLst>
              <a:ext uri="{FF2B5EF4-FFF2-40B4-BE49-F238E27FC236}">
                <a16:creationId xmlns:a16="http://schemas.microsoft.com/office/drawing/2014/main" id="{B1B2A025-7A4E-4D23-B971-4C6F76832EB5}"/>
              </a:ext>
            </a:extLst>
          </p:cNvPr>
          <p:cNvSpPr txBox="1"/>
          <p:nvPr/>
        </p:nvSpPr>
        <p:spPr>
          <a:xfrm>
            <a:off x="4301465" y="6259810"/>
            <a:ext cx="3512321" cy="461665"/>
          </a:xfrm>
          <a:prstGeom prst="rect">
            <a:avLst/>
          </a:prstGeom>
          <a:noFill/>
        </p:spPr>
        <p:txBody>
          <a:bodyPr wrap="square" rtlCol="0">
            <a:spAutoFit/>
          </a:bodyPr>
          <a:lstStyle/>
          <a:p>
            <a:r>
              <a:rPr lang="en-GB" sz="2400" dirty="0">
                <a:latin typeface="Lucida Handwriting" panose="03010101010101010101" pitchFamily="66" charset="0"/>
              </a:rPr>
              <a:t>28/6/2019</a:t>
            </a:r>
          </a:p>
        </p:txBody>
      </p:sp>
      <p:sp>
        <p:nvSpPr>
          <p:cNvPr id="12" name="TextBox 11">
            <a:extLst>
              <a:ext uri="{FF2B5EF4-FFF2-40B4-BE49-F238E27FC236}">
                <a16:creationId xmlns:a16="http://schemas.microsoft.com/office/drawing/2014/main" id="{08091495-1E79-4B8C-8031-3436055EE7A8}"/>
              </a:ext>
            </a:extLst>
          </p:cNvPr>
          <p:cNvSpPr txBox="1"/>
          <p:nvPr/>
        </p:nvSpPr>
        <p:spPr>
          <a:xfrm>
            <a:off x="4435718" y="3957041"/>
            <a:ext cx="3512321" cy="461665"/>
          </a:xfrm>
          <a:prstGeom prst="rect">
            <a:avLst/>
          </a:prstGeom>
          <a:noFill/>
        </p:spPr>
        <p:txBody>
          <a:bodyPr wrap="square" rtlCol="0">
            <a:spAutoFit/>
          </a:bodyPr>
          <a:lstStyle/>
          <a:p>
            <a:r>
              <a:rPr lang="en-GB" sz="2400" dirty="0">
                <a:latin typeface="Lucida Handwriting" panose="03010101010101010101" pitchFamily="66" charset="0"/>
              </a:rPr>
              <a:t>28/6/2019</a:t>
            </a:r>
          </a:p>
        </p:txBody>
      </p:sp>
      <p:sp>
        <p:nvSpPr>
          <p:cNvPr id="13" name="TextBox 12">
            <a:extLst>
              <a:ext uri="{FF2B5EF4-FFF2-40B4-BE49-F238E27FC236}">
                <a16:creationId xmlns:a16="http://schemas.microsoft.com/office/drawing/2014/main" id="{7CD49E97-6F8D-4512-ACB6-FD7707133968}"/>
              </a:ext>
            </a:extLst>
          </p:cNvPr>
          <p:cNvSpPr txBox="1"/>
          <p:nvPr/>
        </p:nvSpPr>
        <p:spPr>
          <a:xfrm>
            <a:off x="9777387" y="2274838"/>
            <a:ext cx="2156705" cy="2308324"/>
          </a:xfrm>
          <a:prstGeom prst="rect">
            <a:avLst/>
          </a:prstGeom>
          <a:noFill/>
        </p:spPr>
        <p:txBody>
          <a:bodyPr wrap="square" rtlCol="0">
            <a:spAutoFit/>
          </a:bodyPr>
          <a:lstStyle/>
          <a:p>
            <a:pPr algn="ctr"/>
            <a:r>
              <a:rPr lang="en-GB" sz="3600" b="1" dirty="0"/>
              <a:t>LAST PAGE OF THE TOOLKIT</a:t>
            </a:r>
          </a:p>
        </p:txBody>
      </p:sp>
    </p:spTree>
    <p:extLst>
      <p:ext uri="{BB962C8B-B14F-4D97-AF65-F5344CB8AC3E}">
        <p14:creationId xmlns:p14="http://schemas.microsoft.com/office/powerpoint/2010/main" val="2896117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944545"/>
            <a:ext cx="4781550" cy="895350"/>
          </a:xfrm>
        </p:spPr>
        <p:txBody>
          <a:bodyPr>
            <a:normAutofit/>
          </a:bodyPr>
          <a:lstStyle/>
          <a:p>
            <a:r>
              <a:rPr lang="en-GB" dirty="0"/>
              <a:t>Using the toolkit</a:t>
            </a:r>
          </a:p>
        </p:txBody>
      </p:sp>
      <p:sp>
        <p:nvSpPr>
          <p:cNvPr id="3" name="Content Placeholder 2"/>
          <p:cNvSpPr>
            <a:spLocks noGrp="1"/>
          </p:cNvSpPr>
          <p:nvPr>
            <p:ph sz="half" idx="1"/>
          </p:nvPr>
        </p:nvSpPr>
        <p:spPr>
          <a:xfrm>
            <a:off x="476250" y="1839895"/>
            <a:ext cx="11541579" cy="5162549"/>
          </a:xfrm>
        </p:spPr>
        <p:txBody>
          <a:bodyPr>
            <a:normAutofit/>
          </a:bodyPr>
          <a:lstStyle/>
          <a:p>
            <a:pPr marL="0" indent="0">
              <a:buNone/>
            </a:pPr>
            <a:endParaRPr lang="en-GB" sz="3600" dirty="0"/>
          </a:p>
          <a:p>
            <a:pPr marL="0" indent="0">
              <a:buNone/>
            </a:pPr>
            <a:r>
              <a:rPr lang="en-GB" sz="3600" dirty="0"/>
              <a:t>Complete “</a:t>
            </a:r>
            <a:r>
              <a:rPr lang="en-GB" sz="3600" b="1" dirty="0"/>
              <a:t>the about your activity</a:t>
            </a:r>
            <a:r>
              <a:rPr lang="en-GB" sz="3600" dirty="0"/>
              <a:t>” section</a:t>
            </a:r>
          </a:p>
          <a:p>
            <a:pPr marL="0" indent="0">
              <a:buNone/>
            </a:pPr>
            <a:endParaRPr lang="en-GB" sz="3600" dirty="0"/>
          </a:p>
          <a:p>
            <a:pPr marL="0" indent="0">
              <a:buNone/>
            </a:pPr>
            <a:endParaRPr lang="en-GB" sz="3600" dirty="0"/>
          </a:p>
          <a:p>
            <a:pPr marL="0" indent="0">
              <a:buNone/>
            </a:pPr>
            <a:r>
              <a:rPr lang="en-GB" sz="3600" dirty="0"/>
              <a:t>(If you did not bring your own activity – pair up and use one with a partner or use the </a:t>
            </a:r>
            <a:r>
              <a:rPr lang="en-GB" sz="3600" dirty="0" err="1"/>
              <a:t>Code.org</a:t>
            </a:r>
            <a:r>
              <a:rPr lang="en-GB" sz="3600" dirty="0"/>
              <a:t> Year 3 project)</a:t>
            </a:r>
          </a:p>
          <a:p>
            <a:endParaRPr lang="en-GB" sz="3600" dirty="0"/>
          </a:p>
          <a:p>
            <a:pPr marL="0" indent="0">
              <a:buNone/>
            </a:pPr>
            <a:endParaRPr lang="en-GB" sz="3600" dirty="0"/>
          </a:p>
        </p:txBody>
      </p:sp>
      <p:sp>
        <p:nvSpPr>
          <p:cNvPr id="4" name="TextBox 3">
            <a:extLst>
              <a:ext uri="{FF2B5EF4-FFF2-40B4-BE49-F238E27FC236}">
                <a16:creationId xmlns:a16="http://schemas.microsoft.com/office/drawing/2014/main" id="{B4C0180E-32EA-4F77-90B8-B2EFEF07E933}"/>
              </a:ext>
            </a:extLst>
          </p:cNvPr>
          <p:cNvSpPr txBox="1"/>
          <p:nvPr/>
        </p:nvSpPr>
        <p:spPr>
          <a:xfrm>
            <a:off x="10223619" y="1039379"/>
            <a:ext cx="2264229" cy="646331"/>
          </a:xfrm>
          <a:prstGeom prst="rect">
            <a:avLst/>
          </a:prstGeom>
          <a:noFill/>
        </p:spPr>
        <p:txBody>
          <a:bodyPr wrap="square" rtlCol="0">
            <a:spAutoFit/>
          </a:bodyPr>
          <a:lstStyle/>
          <a:p>
            <a:r>
              <a:rPr lang="en-GB" sz="3600" dirty="0">
                <a:solidFill>
                  <a:srgbClr val="FF0000"/>
                </a:solidFill>
              </a:rPr>
              <a:t>Page 6</a:t>
            </a:r>
          </a:p>
        </p:txBody>
      </p:sp>
    </p:spTree>
    <p:extLst>
      <p:ext uri="{BB962C8B-B14F-4D97-AF65-F5344CB8AC3E}">
        <p14:creationId xmlns:p14="http://schemas.microsoft.com/office/powerpoint/2010/main" val="3926184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8FE762B-2003-4EBD-8F8C-3D8AF27578A1}"/>
              </a:ext>
            </a:extLst>
          </p:cNvPr>
          <p:cNvSpPr txBox="1"/>
          <p:nvPr/>
        </p:nvSpPr>
        <p:spPr>
          <a:xfrm>
            <a:off x="10231053" y="996833"/>
            <a:ext cx="1484697" cy="646331"/>
          </a:xfrm>
          <a:prstGeom prst="rect">
            <a:avLst/>
          </a:prstGeom>
          <a:noFill/>
        </p:spPr>
        <p:txBody>
          <a:bodyPr wrap="square" rtlCol="0">
            <a:spAutoFit/>
          </a:bodyPr>
          <a:lstStyle/>
          <a:p>
            <a:r>
              <a:rPr lang="en-GB" sz="3600" dirty="0">
                <a:solidFill>
                  <a:srgbClr val="FF0000"/>
                </a:solidFill>
              </a:rPr>
              <a:t>Page 6</a:t>
            </a:r>
          </a:p>
        </p:txBody>
      </p:sp>
      <p:sp>
        <p:nvSpPr>
          <p:cNvPr id="3" name="Footer Placeholder 2">
            <a:extLst>
              <a:ext uri="{FF2B5EF4-FFF2-40B4-BE49-F238E27FC236}">
                <a16:creationId xmlns:a16="http://schemas.microsoft.com/office/drawing/2014/main" id="{726DE856-68E8-4213-A97D-3D08DD64243E}"/>
              </a:ext>
            </a:extLst>
          </p:cNvPr>
          <p:cNvSpPr>
            <a:spLocks noGrp="1"/>
          </p:cNvSpPr>
          <p:nvPr>
            <p:ph type="ftr" sz="quarter" idx="11"/>
          </p:nvPr>
        </p:nvSpPr>
        <p:spPr/>
        <p:txBody>
          <a:bodyPr/>
          <a:lstStyle/>
          <a:p>
            <a:endParaRPr lang="en-GB"/>
          </a:p>
        </p:txBody>
      </p:sp>
      <p:pic>
        <p:nvPicPr>
          <p:cNvPr id="5" name="Picture 4">
            <a:extLst>
              <a:ext uri="{FF2B5EF4-FFF2-40B4-BE49-F238E27FC236}">
                <a16:creationId xmlns:a16="http://schemas.microsoft.com/office/drawing/2014/main" id="{9264928E-F6E6-455D-8795-8763460F5768}"/>
              </a:ext>
            </a:extLst>
          </p:cNvPr>
          <p:cNvPicPr>
            <a:picLocks noChangeAspect="1"/>
          </p:cNvPicPr>
          <p:nvPr/>
        </p:nvPicPr>
        <p:blipFill rotWithShape="1">
          <a:blip r:embed="rId2"/>
          <a:srcRect b="48395"/>
          <a:stretch/>
        </p:blipFill>
        <p:spPr>
          <a:xfrm>
            <a:off x="349991" y="952798"/>
            <a:ext cx="8967369" cy="5768677"/>
          </a:xfrm>
          <a:prstGeom prst="rect">
            <a:avLst/>
          </a:prstGeom>
        </p:spPr>
      </p:pic>
      <p:sp>
        <p:nvSpPr>
          <p:cNvPr id="6" name="TextBox 5">
            <a:extLst>
              <a:ext uri="{FF2B5EF4-FFF2-40B4-BE49-F238E27FC236}">
                <a16:creationId xmlns:a16="http://schemas.microsoft.com/office/drawing/2014/main" id="{0AD17374-2C62-4156-A6F2-D798593C67CE}"/>
              </a:ext>
            </a:extLst>
          </p:cNvPr>
          <p:cNvSpPr txBox="1"/>
          <p:nvPr/>
        </p:nvSpPr>
        <p:spPr>
          <a:xfrm>
            <a:off x="3522366" y="3417441"/>
            <a:ext cx="2622620"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Barefoot</a:t>
            </a:r>
          </a:p>
        </p:txBody>
      </p:sp>
      <p:sp>
        <p:nvSpPr>
          <p:cNvPr id="7" name="TextBox 6">
            <a:extLst>
              <a:ext uri="{FF2B5EF4-FFF2-40B4-BE49-F238E27FC236}">
                <a16:creationId xmlns:a16="http://schemas.microsoft.com/office/drawing/2014/main" id="{2DCD5CD6-5B50-46AF-B243-432EC89E7E1E}"/>
              </a:ext>
            </a:extLst>
          </p:cNvPr>
          <p:cNvSpPr txBox="1"/>
          <p:nvPr/>
        </p:nvSpPr>
        <p:spPr>
          <a:xfrm>
            <a:off x="3522366" y="2708605"/>
            <a:ext cx="2622620"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Viking raid</a:t>
            </a:r>
          </a:p>
        </p:txBody>
      </p:sp>
      <p:sp>
        <p:nvSpPr>
          <p:cNvPr id="8" name="TextBox 7">
            <a:extLst>
              <a:ext uri="{FF2B5EF4-FFF2-40B4-BE49-F238E27FC236}">
                <a16:creationId xmlns:a16="http://schemas.microsoft.com/office/drawing/2014/main" id="{8D994A15-A5E1-49CF-AC21-8CD9EB8A90C4}"/>
              </a:ext>
            </a:extLst>
          </p:cNvPr>
          <p:cNvSpPr txBox="1"/>
          <p:nvPr/>
        </p:nvSpPr>
        <p:spPr>
          <a:xfrm>
            <a:off x="3522366" y="4126277"/>
            <a:ext cx="2622620"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Year 4-6 </a:t>
            </a:r>
          </a:p>
        </p:txBody>
      </p:sp>
      <p:sp>
        <p:nvSpPr>
          <p:cNvPr id="9" name="TextBox 8">
            <a:extLst>
              <a:ext uri="{FF2B5EF4-FFF2-40B4-BE49-F238E27FC236}">
                <a16:creationId xmlns:a16="http://schemas.microsoft.com/office/drawing/2014/main" id="{E3B80058-B14A-4C32-9E2F-745FAC297C60}"/>
              </a:ext>
            </a:extLst>
          </p:cNvPr>
          <p:cNvSpPr txBox="1"/>
          <p:nvPr/>
        </p:nvSpPr>
        <p:spPr>
          <a:xfrm>
            <a:off x="3522366" y="4678120"/>
            <a:ext cx="2622620"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Pupils</a:t>
            </a:r>
          </a:p>
        </p:txBody>
      </p:sp>
      <p:sp>
        <p:nvSpPr>
          <p:cNvPr id="10" name="TextBox 9">
            <a:extLst>
              <a:ext uri="{FF2B5EF4-FFF2-40B4-BE49-F238E27FC236}">
                <a16:creationId xmlns:a16="http://schemas.microsoft.com/office/drawing/2014/main" id="{506B8CFF-637C-44D7-BB4D-0DC31F4E361D}"/>
              </a:ext>
            </a:extLst>
          </p:cNvPr>
          <p:cNvSpPr txBox="1"/>
          <p:nvPr/>
        </p:nvSpPr>
        <p:spPr>
          <a:xfrm>
            <a:off x="3522366" y="5460796"/>
            <a:ext cx="3318468"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History - Vikings</a:t>
            </a:r>
          </a:p>
        </p:txBody>
      </p:sp>
      <p:sp>
        <p:nvSpPr>
          <p:cNvPr id="11" name="TextBox 10">
            <a:extLst>
              <a:ext uri="{FF2B5EF4-FFF2-40B4-BE49-F238E27FC236}">
                <a16:creationId xmlns:a16="http://schemas.microsoft.com/office/drawing/2014/main" id="{0832B243-7071-4CAC-8204-7C0D7F8E335C}"/>
              </a:ext>
            </a:extLst>
          </p:cNvPr>
          <p:cNvSpPr txBox="1"/>
          <p:nvPr/>
        </p:nvSpPr>
        <p:spPr>
          <a:xfrm>
            <a:off x="3785704" y="6189483"/>
            <a:ext cx="3318468"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Scratch</a:t>
            </a:r>
          </a:p>
        </p:txBody>
      </p:sp>
    </p:spTree>
    <p:extLst>
      <p:ext uri="{BB962C8B-B14F-4D97-AF65-F5344CB8AC3E}">
        <p14:creationId xmlns:p14="http://schemas.microsoft.com/office/powerpoint/2010/main" val="41738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26DE856-68E8-4213-A97D-3D08DD64243E}"/>
              </a:ext>
            </a:extLst>
          </p:cNvPr>
          <p:cNvSpPr>
            <a:spLocks noGrp="1"/>
          </p:cNvSpPr>
          <p:nvPr>
            <p:ph type="ftr" sz="quarter" idx="11"/>
          </p:nvPr>
        </p:nvSpPr>
        <p:spPr/>
        <p:txBody>
          <a:bodyPr/>
          <a:lstStyle/>
          <a:p>
            <a:endParaRPr lang="en-GB"/>
          </a:p>
        </p:txBody>
      </p:sp>
      <p:pic>
        <p:nvPicPr>
          <p:cNvPr id="5" name="Picture 4">
            <a:extLst>
              <a:ext uri="{FF2B5EF4-FFF2-40B4-BE49-F238E27FC236}">
                <a16:creationId xmlns:a16="http://schemas.microsoft.com/office/drawing/2014/main" id="{9264928E-F6E6-455D-8795-8763460F5768}"/>
              </a:ext>
            </a:extLst>
          </p:cNvPr>
          <p:cNvPicPr>
            <a:picLocks noChangeAspect="1"/>
          </p:cNvPicPr>
          <p:nvPr/>
        </p:nvPicPr>
        <p:blipFill rotWithShape="1">
          <a:blip r:embed="rId2"/>
          <a:srcRect t="51186" b="3219"/>
          <a:stretch/>
        </p:blipFill>
        <p:spPr>
          <a:xfrm>
            <a:off x="274075" y="943081"/>
            <a:ext cx="9394181" cy="5778394"/>
          </a:xfrm>
          <a:prstGeom prst="rect">
            <a:avLst/>
          </a:prstGeom>
        </p:spPr>
      </p:pic>
      <p:sp>
        <p:nvSpPr>
          <p:cNvPr id="12" name="TextBox 11">
            <a:extLst>
              <a:ext uri="{FF2B5EF4-FFF2-40B4-BE49-F238E27FC236}">
                <a16:creationId xmlns:a16="http://schemas.microsoft.com/office/drawing/2014/main" id="{41C0007E-B2E0-4D28-A981-69FFBB373227}"/>
              </a:ext>
            </a:extLst>
          </p:cNvPr>
          <p:cNvSpPr txBox="1"/>
          <p:nvPr/>
        </p:nvSpPr>
        <p:spPr>
          <a:xfrm>
            <a:off x="3633217" y="1248873"/>
            <a:ext cx="3622432"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Never</a:t>
            </a:r>
          </a:p>
        </p:txBody>
      </p:sp>
      <p:sp>
        <p:nvSpPr>
          <p:cNvPr id="13" name="TextBox 12">
            <a:extLst>
              <a:ext uri="{FF2B5EF4-FFF2-40B4-BE49-F238E27FC236}">
                <a16:creationId xmlns:a16="http://schemas.microsoft.com/office/drawing/2014/main" id="{A9246E6E-B963-4BBA-8F20-78CAC39055D3}"/>
              </a:ext>
            </a:extLst>
          </p:cNvPr>
          <p:cNvSpPr txBox="1"/>
          <p:nvPr/>
        </p:nvSpPr>
        <p:spPr>
          <a:xfrm>
            <a:off x="3633217" y="2016329"/>
            <a:ext cx="3848670" cy="1569660"/>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I can write a program with a sequence of instructions</a:t>
            </a:r>
          </a:p>
        </p:txBody>
      </p:sp>
      <p:sp>
        <p:nvSpPr>
          <p:cNvPr id="14" name="TextBox 13">
            <a:extLst>
              <a:ext uri="{FF2B5EF4-FFF2-40B4-BE49-F238E27FC236}">
                <a16:creationId xmlns:a16="http://schemas.microsoft.com/office/drawing/2014/main" id="{681D82CB-8872-4DD6-9CFC-614BF8D0EDA8}"/>
              </a:ext>
            </a:extLst>
          </p:cNvPr>
          <p:cNvSpPr txBox="1"/>
          <p:nvPr/>
        </p:nvSpPr>
        <p:spPr>
          <a:xfrm>
            <a:off x="3477180" y="4826675"/>
            <a:ext cx="3622432" cy="2031325"/>
          </a:xfrm>
          <a:prstGeom prst="rect">
            <a:avLst/>
          </a:prstGeom>
          <a:noFill/>
        </p:spPr>
        <p:txBody>
          <a:bodyPr wrap="square" rtlCol="0">
            <a:spAutoFit/>
          </a:bodyPr>
          <a:lstStyle/>
          <a:p>
            <a:r>
              <a:rPr lang="en-GB" sz="1400" dirty="0">
                <a:solidFill>
                  <a:schemeClr val="accent1">
                    <a:lumMod val="50000"/>
                  </a:schemeClr>
                </a:solidFill>
                <a:latin typeface="Lucida Handwriting" panose="03010101010101010101" pitchFamily="66" charset="0"/>
              </a:rPr>
              <a:t>A design is modelled to pupils, including creating an algorithm  and using it. Pupils create their own design and algorithm. They use it to implement their code. They check back to the algorithm at the  end for both assessment and to review what an algorithm is</a:t>
            </a:r>
          </a:p>
        </p:txBody>
      </p:sp>
      <p:sp>
        <p:nvSpPr>
          <p:cNvPr id="7" name="TextBox 6">
            <a:extLst>
              <a:ext uri="{FF2B5EF4-FFF2-40B4-BE49-F238E27FC236}">
                <a16:creationId xmlns:a16="http://schemas.microsoft.com/office/drawing/2014/main" id="{B69F6A65-89F8-4B86-9D40-09E4FFD83CB7}"/>
              </a:ext>
            </a:extLst>
          </p:cNvPr>
          <p:cNvSpPr txBox="1"/>
          <p:nvPr/>
        </p:nvSpPr>
        <p:spPr>
          <a:xfrm>
            <a:off x="10275481" y="943081"/>
            <a:ext cx="1420167" cy="646331"/>
          </a:xfrm>
          <a:prstGeom prst="rect">
            <a:avLst/>
          </a:prstGeom>
          <a:noFill/>
        </p:spPr>
        <p:txBody>
          <a:bodyPr wrap="square" rtlCol="0">
            <a:spAutoFit/>
          </a:bodyPr>
          <a:lstStyle/>
          <a:p>
            <a:r>
              <a:rPr lang="en-GB" sz="3600" dirty="0">
                <a:solidFill>
                  <a:srgbClr val="FF0000"/>
                </a:solidFill>
              </a:rPr>
              <a:t>Page 6</a:t>
            </a:r>
          </a:p>
        </p:txBody>
      </p:sp>
    </p:spTree>
    <p:extLst>
      <p:ext uri="{BB962C8B-B14F-4D97-AF65-F5344CB8AC3E}">
        <p14:creationId xmlns:p14="http://schemas.microsoft.com/office/powerpoint/2010/main" val="2950095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CA641973-7304-4E9B-98A7-6D225A118CDC}"/>
              </a:ext>
            </a:extLst>
          </p:cNvPr>
          <p:cNvSpPr txBox="1"/>
          <p:nvPr/>
        </p:nvSpPr>
        <p:spPr>
          <a:xfrm>
            <a:off x="10231053" y="998655"/>
            <a:ext cx="1420167" cy="646331"/>
          </a:xfrm>
          <a:prstGeom prst="rect">
            <a:avLst/>
          </a:prstGeom>
          <a:noFill/>
        </p:spPr>
        <p:txBody>
          <a:bodyPr wrap="square" rtlCol="0">
            <a:spAutoFit/>
          </a:bodyPr>
          <a:lstStyle/>
          <a:p>
            <a:r>
              <a:rPr lang="en-GB" sz="3600">
                <a:solidFill>
                  <a:srgbClr val="FF0000"/>
                </a:solidFill>
              </a:rPr>
              <a:t>Page 6</a:t>
            </a:r>
            <a:endParaRPr lang="en-GB" sz="3600" dirty="0">
              <a:solidFill>
                <a:srgbClr val="FF0000"/>
              </a:solidFill>
            </a:endParaRPr>
          </a:p>
        </p:txBody>
      </p:sp>
      <p:sp>
        <p:nvSpPr>
          <p:cNvPr id="3" name="Footer Placeholder 2">
            <a:extLst>
              <a:ext uri="{FF2B5EF4-FFF2-40B4-BE49-F238E27FC236}">
                <a16:creationId xmlns:a16="http://schemas.microsoft.com/office/drawing/2014/main" id="{726DE856-68E8-4213-A97D-3D08DD64243E}"/>
              </a:ext>
            </a:extLst>
          </p:cNvPr>
          <p:cNvSpPr>
            <a:spLocks noGrp="1"/>
          </p:cNvSpPr>
          <p:nvPr>
            <p:ph type="ftr" sz="quarter" idx="11"/>
          </p:nvPr>
        </p:nvSpPr>
        <p:spPr/>
        <p:txBody>
          <a:bodyPr/>
          <a:lstStyle/>
          <a:p>
            <a:endParaRPr lang="en-GB"/>
          </a:p>
        </p:txBody>
      </p:sp>
      <p:pic>
        <p:nvPicPr>
          <p:cNvPr id="15" name="Picture 14">
            <a:extLst>
              <a:ext uri="{FF2B5EF4-FFF2-40B4-BE49-F238E27FC236}">
                <a16:creationId xmlns:a16="http://schemas.microsoft.com/office/drawing/2014/main" id="{5A40B02E-2022-4914-A791-EA196D97A185}"/>
              </a:ext>
            </a:extLst>
          </p:cNvPr>
          <p:cNvPicPr>
            <a:picLocks noChangeAspect="1"/>
          </p:cNvPicPr>
          <p:nvPr/>
        </p:nvPicPr>
        <p:blipFill rotWithShape="1">
          <a:blip r:embed="rId2"/>
          <a:srcRect r="3815"/>
          <a:stretch/>
        </p:blipFill>
        <p:spPr>
          <a:xfrm>
            <a:off x="361217" y="1046695"/>
            <a:ext cx="8685296" cy="3858881"/>
          </a:xfrm>
          <a:prstGeom prst="rect">
            <a:avLst/>
          </a:prstGeom>
        </p:spPr>
      </p:pic>
      <p:pic>
        <p:nvPicPr>
          <p:cNvPr id="16" name="Picture 15">
            <a:extLst>
              <a:ext uri="{FF2B5EF4-FFF2-40B4-BE49-F238E27FC236}">
                <a16:creationId xmlns:a16="http://schemas.microsoft.com/office/drawing/2014/main" id="{5E918E20-8719-40BE-8FD9-0CC512C414F2}"/>
              </a:ext>
            </a:extLst>
          </p:cNvPr>
          <p:cNvPicPr>
            <a:picLocks noChangeAspect="1"/>
          </p:cNvPicPr>
          <p:nvPr/>
        </p:nvPicPr>
        <p:blipFill>
          <a:blip r:embed="rId3"/>
          <a:stretch>
            <a:fillRect/>
          </a:stretch>
        </p:blipFill>
        <p:spPr>
          <a:xfrm>
            <a:off x="513447" y="3226202"/>
            <a:ext cx="8685296" cy="3631798"/>
          </a:xfrm>
          <a:prstGeom prst="rect">
            <a:avLst/>
          </a:prstGeom>
        </p:spPr>
      </p:pic>
    </p:spTree>
    <p:extLst>
      <p:ext uri="{BB962C8B-B14F-4D97-AF65-F5344CB8AC3E}">
        <p14:creationId xmlns:p14="http://schemas.microsoft.com/office/powerpoint/2010/main" val="1149113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824D12-4C2D-4D46-9587-2F8CBB2DFF4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38912" y="1042987"/>
            <a:ext cx="11582400" cy="5582983"/>
          </a:xfrm>
          <a:prstGeom prst="rect">
            <a:avLst/>
          </a:prstGeom>
          <a:ln>
            <a:solidFill>
              <a:schemeClr val="tx1"/>
            </a:solidFill>
          </a:ln>
        </p:spPr>
      </p:pic>
      <p:sp>
        <p:nvSpPr>
          <p:cNvPr id="8" name="Google Shape;119;p30">
            <a:extLst>
              <a:ext uri="{FF2B5EF4-FFF2-40B4-BE49-F238E27FC236}">
                <a16:creationId xmlns:a16="http://schemas.microsoft.com/office/drawing/2014/main" id="{92CA4C1F-F0B7-4ABA-8583-CF69DE03C655}"/>
              </a:ext>
            </a:extLst>
          </p:cNvPr>
          <p:cNvSpPr txBox="1"/>
          <p:nvPr/>
        </p:nvSpPr>
        <p:spPr>
          <a:xfrm>
            <a:off x="9777304" y="6190731"/>
            <a:ext cx="4829391" cy="667269"/>
          </a:xfrm>
          <a:prstGeom prst="rect">
            <a:avLst/>
          </a:prstGeom>
          <a:noFill/>
          <a:ln>
            <a:noFill/>
          </a:ln>
        </p:spPr>
        <p:txBody>
          <a:bodyPr spcFirstLastPara="1" wrap="square" lIns="121900" tIns="121900" rIns="121900" bIns="121900" anchor="t" anchorCtr="0">
            <a:noAutofit/>
          </a:bodyPr>
          <a:lstStyle/>
          <a:p>
            <a:r>
              <a:rPr lang="en-GB" sz="1600" dirty="0">
                <a:latin typeface="+mj-lt"/>
                <a:ea typeface="Ubuntu"/>
                <a:cs typeface="Ubuntu"/>
                <a:sym typeface="Ubuntu"/>
              </a:rPr>
              <a:t>Artefacts of an Activity</a:t>
            </a:r>
            <a:endParaRPr sz="1600" dirty="0">
              <a:latin typeface="+mj-lt"/>
              <a:ea typeface="Ubuntu"/>
              <a:cs typeface="Ubuntu"/>
              <a:sym typeface="Ubuntu"/>
            </a:endParaRPr>
          </a:p>
        </p:txBody>
      </p:sp>
      <p:sp>
        <p:nvSpPr>
          <p:cNvPr id="4" name="Oval 3">
            <a:extLst>
              <a:ext uri="{FF2B5EF4-FFF2-40B4-BE49-F238E27FC236}">
                <a16:creationId xmlns:a16="http://schemas.microsoft.com/office/drawing/2014/main" id="{63EE9E23-2CD4-4CA2-A50F-89F1FF3F8911}"/>
              </a:ext>
            </a:extLst>
          </p:cNvPr>
          <p:cNvSpPr/>
          <p:nvPr/>
        </p:nvSpPr>
        <p:spPr>
          <a:xfrm>
            <a:off x="768337" y="5385206"/>
            <a:ext cx="1483373" cy="859613"/>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67841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643B8F9B-1BAF-41F8-A294-F5840FF2EB9C}"/>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4077" t="26444" r="7477" b="27433"/>
          <a:stretch/>
        </p:blipFill>
        <p:spPr>
          <a:xfrm>
            <a:off x="742950" y="914401"/>
            <a:ext cx="11080376" cy="5486400"/>
          </a:xfrm>
        </p:spPr>
      </p:pic>
      <p:sp>
        <p:nvSpPr>
          <p:cNvPr id="6" name="Oval 5">
            <a:extLst>
              <a:ext uri="{FF2B5EF4-FFF2-40B4-BE49-F238E27FC236}">
                <a16:creationId xmlns:a16="http://schemas.microsoft.com/office/drawing/2014/main" id="{53D49A12-48F6-467A-BDDA-180AF298CDE7}"/>
              </a:ext>
            </a:extLst>
          </p:cNvPr>
          <p:cNvSpPr/>
          <p:nvPr/>
        </p:nvSpPr>
        <p:spPr>
          <a:xfrm>
            <a:off x="7692390" y="4545100"/>
            <a:ext cx="3280409" cy="139849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2869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1E4D169-0625-40F8-87BD-BA21DEFD5F09}"/>
              </a:ext>
            </a:extLst>
          </p:cNvPr>
          <p:cNvGraphicFramePr>
            <a:graphicFrameLocks noGrp="1"/>
          </p:cNvGraphicFramePr>
          <p:nvPr>
            <p:extLst/>
          </p:nvPr>
        </p:nvGraphicFramePr>
        <p:xfrm>
          <a:off x="468718" y="1500250"/>
          <a:ext cx="11350752" cy="5120006"/>
        </p:xfrm>
        <a:graphic>
          <a:graphicData uri="http://schemas.openxmlformats.org/drawingml/2006/table">
            <a:tbl>
              <a:tblPr firstRow="1" bandRow="1">
                <a:tableStyleId>{5C22544A-7EE6-4342-B048-85BDC9FD1C3A}</a:tableStyleId>
              </a:tblPr>
              <a:tblGrid>
                <a:gridCol w="933280">
                  <a:extLst>
                    <a:ext uri="{9D8B030D-6E8A-4147-A177-3AD203B41FA5}">
                      <a16:colId xmlns:a16="http://schemas.microsoft.com/office/drawing/2014/main" val="556759715"/>
                    </a:ext>
                  </a:extLst>
                </a:gridCol>
                <a:gridCol w="2175578">
                  <a:extLst>
                    <a:ext uri="{9D8B030D-6E8A-4147-A177-3AD203B41FA5}">
                      <a16:colId xmlns:a16="http://schemas.microsoft.com/office/drawing/2014/main" val="1740651939"/>
                    </a:ext>
                  </a:extLst>
                </a:gridCol>
                <a:gridCol w="8241894">
                  <a:extLst>
                    <a:ext uri="{9D8B030D-6E8A-4147-A177-3AD203B41FA5}">
                      <a16:colId xmlns:a16="http://schemas.microsoft.com/office/drawing/2014/main" val="3516176472"/>
                    </a:ext>
                  </a:extLst>
                </a:gridCol>
              </a:tblGrid>
              <a:tr h="356908">
                <a:tc>
                  <a:txBody>
                    <a:bodyPr/>
                    <a:lstStyle/>
                    <a:p>
                      <a:endParaRPr lang="en-GB" dirty="0"/>
                    </a:p>
                  </a:txBody>
                  <a:tcPr/>
                </a:tc>
                <a:tc>
                  <a:txBody>
                    <a:bodyPr/>
                    <a:lstStyle/>
                    <a:p>
                      <a:r>
                        <a:rPr lang="en-GB" dirty="0"/>
                        <a:t>Genre</a:t>
                      </a:r>
                    </a:p>
                  </a:txBody>
                  <a:tcPr/>
                </a:tc>
                <a:tc>
                  <a:txBody>
                    <a:bodyPr/>
                    <a:lstStyle/>
                    <a:p>
                      <a:r>
                        <a:rPr lang="en-GB" dirty="0"/>
                        <a:t>Example</a:t>
                      </a:r>
                    </a:p>
                  </a:txBody>
                  <a:tcPr/>
                </a:tc>
                <a:extLst>
                  <a:ext uri="{0D108BD9-81ED-4DB2-BD59-A6C34878D82A}">
                    <a16:rowId xmlns:a16="http://schemas.microsoft.com/office/drawing/2014/main" val="468417421"/>
                  </a:ext>
                </a:extLst>
              </a:tr>
              <a:tr h="861148">
                <a:tc>
                  <a:txBody>
                    <a:bodyPr/>
                    <a:lstStyle/>
                    <a:p>
                      <a:endParaRPr lang="en-GB" dirty="0"/>
                    </a:p>
                  </a:txBody>
                  <a:tcPr/>
                </a:tc>
                <a:tc>
                  <a:txBody>
                    <a:bodyPr/>
                    <a:lstStyle/>
                    <a:p>
                      <a:r>
                        <a:rPr lang="en-GB" dirty="0">
                          <a:solidFill>
                            <a:schemeClr val="tx1"/>
                          </a:solidFill>
                        </a:rPr>
                        <a:t>Route based</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e.g. programming a programmable toy to navigate through a maze, programming an online character to move from one location to another</a:t>
                      </a:r>
                    </a:p>
                  </a:txBody>
                  <a:tcPr/>
                </a:tc>
                <a:extLst>
                  <a:ext uri="{0D108BD9-81ED-4DB2-BD59-A6C34878D82A}">
                    <a16:rowId xmlns:a16="http://schemas.microsoft.com/office/drawing/2014/main" val="645431431"/>
                  </a:ext>
                </a:extLst>
              </a:tr>
              <a:tr h="861148">
                <a:tc>
                  <a:txBody>
                    <a:bodyPr/>
                    <a:lstStyle/>
                    <a:p>
                      <a:endParaRPr lang="en-GB"/>
                    </a:p>
                  </a:txBody>
                  <a:tcPr/>
                </a:tc>
                <a:tc>
                  <a:txBody>
                    <a:bodyPr/>
                    <a:lstStyle/>
                    <a:p>
                      <a:r>
                        <a:rPr lang="en-GB" dirty="0">
                          <a:solidFill>
                            <a:schemeClr val="tx1"/>
                          </a:solidFill>
                        </a:rPr>
                        <a:t>Animations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 e.g. programming a simple sequence of changes in backgrounds, character appearance characteristics</a:t>
                      </a:r>
                    </a:p>
                  </a:txBody>
                  <a:tcPr/>
                </a:tc>
                <a:extLst>
                  <a:ext uri="{0D108BD9-81ED-4DB2-BD59-A6C34878D82A}">
                    <a16:rowId xmlns:a16="http://schemas.microsoft.com/office/drawing/2014/main" val="4019084233"/>
                  </a:ext>
                </a:extLst>
              </a:tr>
              <a:tr h="861148">
                <a:tc>
                  <a:txBody>
                    <a:bodyPr/>
                    <a:lstStyle/>
                    <a:p>
                      <a:endParaRPr lang="en-GB"/>
                    </a:p>
                  </a:txBody>
                  <a:tcPr/>
                </a:tc>
                <a:tc>
                  <a:txBody>
                    <a:bodyPr/>
                    <a:lstStyle/>
                    <a:p>
                      <a:r>
                        <a:rPr lang="en-GB" dirty="0">
                          <a:solidFill>
                            <a:schemeClr val="tx1"/>
                          </a:solidFill>
                        </a:rPr>
                        <a:t>Quizzes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 e.g. programming the display of questions,  input of answers, evaluation of responses and associated scores</a:t>
                      </a:r>
                    </a:p>
                  </a:txBody>
                  <a:tcPr/>
                </a:tc>
                <a:extLst>
                  <a:ext uri="{0D108BD9-81ED-4DB2-BD59-A6C34878D82A}">
                    <a16:rowId xmlns:a16="http://schemas.microsoft.com/office/drawing/2014/main" val="1048770243"/>
                  </a:ext>
                </a:extLst>
              </a:tr>
              <a:tr h="624589">
                <a:tc>
                  <a:txBody>
                    <a:bodyPr/>
                    <a:lstStyle/>
                    <a:p>
                      <a:endParaRPr lang="en-GB"/>
                    </a:p>
                  </a:txBody>
                  <a:tcPr/>
                </a:tc>
                <a:tc>
                  <a:txBody>
                    <a:bodyPr/>
                    <a:lstStyle/>
                    <a:p>
                      <a:r>
                        <a:rPr lang="en-GB" dirty="0">
                          <a:solidFill>
                            <a:schemeClr val="tx1"/>
                          </a:solidFill>
                        </a:rPr>
                        <a:t>Games &amp;  simulations </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e.g. programming a set of responses to user input</a:t>
                      </a:r>
                    </a:p>
                  </a:txBody>
                  <a:tcPr/>
                </a:tc>
                <a:extLst>
                  <a:ext uri="{0D108BD9-81ED-4DB2-BD59-A6C34878D82A}">
                    <a16:rowId xmlns:a16="http://schemas.microsoft.com/office/drawing/2014/main" val="3794406112"/>
                  </a:ext>
                </a:extLst>
              </a:tr>
              <a:tr h="861148">
                <a:tc>
                  <a:txBody>
                    <a:bodyPr/>
                    <a:lstStyle/>
                    <a:p>
                      <a:endParaRPr lang="en-GB" dirty="0"/>
                    </a:p>
                  </a:txBody>
                  <a:tcPr/>
                </a:tc>
                <a:tc>
                  <a:txBody>
                    <a:bodyPr/>
                    <a:lstStyle/>
                    <a:p>
                      <a:r>
                        <a:rPr lang="en-GB" dirty="0">
                          <a:solidFill>
                            <a:schemeClr val="tx1"/>
                          </a:solidFill>
                        </a:rPr>
                        <a:t>Physical computing </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e.g. any of the other genre but with a physical computing aspect, such as a external sensor for an input, or an output of a motor movement or light</a:t>
                      </a:r>
                    </a:p>
                  </a:txBody>
                  <a:tcPr/>
                </a:tc>
                <a:extLst>
                  <a:ext uri="{0D108BD9-81ED-4DB2-BD59-A6C34878D82A}">
                    <a16:rowId xmlns:a16="http://schemas.microsoft.com/office/drawing/2014/main" val="3301893682"/>
                  </a:ext>
                </a:extLst>
              </a:tr>
              <a:tr h="669574">
                <a:tc>
                  <a:txBody>
                    <a:bodyPr/>
                    <a:lstStyle/>
                    <a:p>
                      <a:endParaRPr lang="en-GB" dirty="0"/>
                    </a:p>
                  </a:txBody>
                  <a:tcPr/>
                </a:tc>
                <a:tc>
                  <a:txBody>
                    <a:bodyPr/>
                    <a:lstStyle/>
                    <a:p>
                      <a:r>
                        <a:rPr lang="en-GB" dirty="0">
                          <a:solidFill>
                            <a:schemeClr val="tx1"/>
                          </a:solidFill>
                        </a:rPr>
                        <a:t>Tools or aids </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e.g. programming a set of responses to user input which create outputs that provide a tool or aid, such as a timer, a calculator or synonym sentence maker</a:t>
                      </a:r>
                    </a:p>
                  </a:txBody>
                  <a:tcPr/>
                </a:tc>
                <a:extLst>
                  <a:ext uri="{0D108BD9-81ED-4DB2-BD59-A6C34878D82A}">
                    <a16:rowId xmlns:a16="http://schemas.microsoft.com/office/drawing/2014/main" val="2748642019"/>
                  </a:ext>
                </a:extLst>
              </a:tr>
            </a:tbl>
          </a:graphicData>
        </a:graphic>
      </p:graphicFrame>
      <p:sp>
        <p:nvSpPr>
          <p:cNvPr id="34" name="TextBox 33">
            <a:extLst>
              <a:ext uri="{FF2B5EF4-FFF2-40B4-BE49-F238E27FC236}">
                <a16:creationId xmlns:a16="http://schemas.microsoft.com/office/drawing/2014/main" id="{701BDD4D-CD38-43E7-A1A7-989394F24AC1}"/>
              </a:ext>
            </a:extLst>
          </p:cNvPr>
          <p:cNvSpPr txBox="1"/>
          <p:nvPr/>
        </p:nvSpPr>
        <p:spPr>
          <a:xfrm>
            <a:off x="7944374" y="3523902"/>
            <a:ext cx="184731" cy="369332"/>
          </a:xfrm>
          <a:prstGeom prst="rect">
            <a:avLst/>
          </a:prstGeom>
          <a:noFill/>
        </p:spPr>
        <p:txBody>
          <a:bodyPr wrap="none" rtlCol="0">
            <a:spAutoFit/>
          </a:bodyPr>
          <a:lstStyle/>
          <a:p>
            <a:endParaRPr lang="en-GB" dirty="0"/>
          </a:p>
        </p:txBody>
      </p:sp>
      <p:pic>
        <p:nvPicPr>
          <p:cNvPr id="7" name="Graphic 6" descr="Car">
            <a:extLst>
              <a:ext uri="{FF2B5EF4-FFF2-40B4-BE49-F238E27FC236}">
                <a16:creationId xmlns:a16="http://schemas.microsoft.com/office/drawing/2014/main" id="{5509456C-561F-4A62-AD1E-E15691532C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312" y="1873773"/>
            <a:ext cx="503421" cy="503421"/>
          </a:xfrm>
          <a:prstGeom prst="rect">
            <a:avLst/>
          </a:prstGeom>
        </p:spPr>
      </p:pic>
      <p:pic>
        <p:nvPicPr>
          <p:cNvPr id="9" name="Graphic 8" descr="Tennis racket and ball">
            <a:extLst>
              <a:ext uri="{FF2B5EF4-FFF2-40B4-BE49-F238E27FC236}">
                <a16:creationId xmlns:a16="http://schemas.microsoft.com/office/drawing/2014/main" id="{50842E1B-36A1-47F7-9E27-CE02EB9829D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814256" y="4530591"/>
            <a:ext cx="338870" cy="349722"/>
          </a:xfrm>
          <a:prstGeom prst="rect">
            <a:avLst/>
          </a:prstGeom>
        </p:spPr>
      </p:pic>
      <p:pic>
        <p:nvPicPr>
          <p:cNvPr id="11" name="Graphic 10" descr="Alarm clock">
            <a:extLst>
              <a:ext uri="{FF2B5EF4-FFF2-40B4-BE49-F238E27FC236}">
                <a16:creationId xmlns:a16="http://schemas.microsoft.com/office/drawing/2014/main" id="{A2B82095-A76D-452B-88D0-2E21FCC96DC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4632" y="6047679"/>
            <a:ext cx="408780" cy="408780"/>
          </a:xfrm>
          <a:prstGeom prst="rect">
            <a:avLst/>
          </a:prstGeom>
        </p:spPr>
      </p:pic>
      <p:pic>
        <p:nvPicPr>
          <p:cNvPr id="17" name="Graphic 16" descr="Robot">
            <a:extLst>
              <a:ext uri="{FF2B5EF4-FFF2-40B4-BE49-F238E27FC236}">
                <a16:creationId xmlns:a16="http://schemas.microsoft.com/office/drawing/2014/main" id="{46FB4B91-1142-44B1-ABD1-EB932BE69B8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8439" y="5230035"/>
            <a:ext cx="541166" cy="541166"/>
          </a:xfrm>
          <a:prstGeom prst="rect">
            <a:avLst/>
          </a:prstGeom>
        </p:spPr>
      </p:pic>
      <p:pic>
        <p:nvPicPr>
          <p:cNvPr id="19" name="Graphic 18" descr="Video camera">
            <a:extLst>
              <a:ext uri="{FF2B5EF4-FFF2-40B4-BE49-F238E27FC236}">
                <a16:creationId xmlns:a16="http://schemas.microsoft.com/office/drawing/2014/main" id="{2963D9B5-06E8-440D-8DDE-8DB9706F64A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2536" y="2904355"/>
            <a:ext cx="512972" cy="512972"/>
          </a:xfrm>
          <a:prstGeom prst="rect">
            <a:avLst/>
          </a:prstGeom>
        </p:spPr>
      </p:pic>
      <p:pic>
        <p:nvPicPr>
          <p:cNvPr id="21" name="Graphic 20" descr="Ribbon">
            <a:extLst>
              <a:ext uri="{FF2B5EF4-FFF2-40B4-BE49-F238E27FC236}">
                <a16:creationId xmlns:a16="http://schemas.microsoft.com/office/drawing/2014/main" id="{1A55BCF9-CC89-437B-9586-FD5714EA4AA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99587" y="3723799"/>
            <a:ext cx="338870" cy="338870"/>
          </a:xfrm>
          <a:prstGeom prst="rect">
            <a:avLst/>
          </a:prstGeom>
        </p:spPr>
      </p:pic>
      <p:sp>
        <p:nvSpPr>
          <p:cNvPr id="12" name="Google Shape;119;p30">
            <a:extLst>
              <a:ext uri="{FF2B5EF4-FFF2-40B4-BE49-F238E27FC236}">
                <a16:creationId xmlns:a16="http://schemas.microsoft.com/office/drawing/2014/main" id="{AC0AE7B5-C5FA-406A-BBDA-4F36D0EF141F}"/>
              </a:ext>
            </a:extLst>
          </p:cNvPr>
          <p:cNvSpPr txBox="1"/>
          <p:nvPr/>
        </p:nvSpPr>
        <p:spPr>
          <a:xfrm>
            <a:off x="372530" y="701580"/>
            <a:ext cx="4829391"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Project genres  </a:t>
            </a:r>
            <a:endParaRPr sz="4000" dirty="0">
              <a:latin typeface="+mj-lt"/>
              <a:ea typeface="Ubuntu"/>
              <a:cs typeface="Ubuntu"/>
              <a:sym typeface="Ubuntu"/>
            </a:endParaRPr>
          </a:p>
        </p:txBody>
      </p:sp>
    </p:spTree>
    <p:extLst>
      <p:ext uri="{BB962C8B-B14F-4D97-AF65-F5344CB8AC3E}">
        <p14:creationId xmlns:p14="http://schemas.microsoft.com/office/powerpoint/2010/main" val="4220129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944DB2-8D8E-4716-BBCB-A0BE3EA739EC}"/>
              </a:ext>
            </a:extLst>
          </p:cNvPr>
          <p:cNvPicPr>
            <a:picLocks noChangeAspect="1"/>
          </p:cNvPicPr>
          <p:nvPr/>
        </p:nvPicPr>
        <p:blipFill rotWithShape="1">
          <a:blip r:embed="rId2"/>
          <a:srcRect b="21176"/>
          <a:stretch/>
        </p:blipFill>
        <p:spPr>
          <a:xfrm>
            <a:off x="375921" y="950603"/>
            <a:ext cx="8618450" cy="5108553"/>
          </a:xfrm>
          <a:prstGeom prst="rect">
            <a:avLst/>
          </a:prstGeom>
        </p:spPr>
      </p:pic>
      <p:sp>
        <p:nvSpPr>
          <p:cNvPr id="4" name="TextBox 3">
            <a:extLst>
              <a:ext uri="{FF2B5EF4-FFF2-40B4-BE49-F238E27FC236}">
                <a16:creationId xmlns:a16="http://schemas.microsoft.com/office/drawing/2014/main" id="{A8EAE813-1C60-4ECF-98B3-EB7C69F8CB2C}"/>
              </a:ext>
            </a:extLst>
          </p:cNvPr>
          <p:cNvSpPr txBox="1"/>
          <p:nvPr/>
        </p:nvSpPr>
        <p:spPr>
          <a:xfrm>
            <a:off x="5075882" y="3544764"/>
            <a:ext cx="813916" cy="646331"/>
          </a:xfrm>
          <a:prstGeom prst="rect">
            <a:avLst/>
          </a:prstGeom>
          <a:noFill/>
        </p:spPr>
        <p:txBody>
          <a:bodyPr wrap="square" rtlCol="0">
            <a:spAutoFit/>
          </a:bodyPr>
          <a:lstStyle/>
          <a:p>
            <a:r>
              <a:rPr lang="en-GB" sz="3600" dirty="0">
                <a:solidFill>
                  <a:schemeClr val="accent1">
                    <a:lumMod val="50000"/>
                  </a:schemeClr>
                </a:solidFill>
                <a:latin typeface="Dubai" panose="020B0604020202020204" pitchFamily="34" charset="-78"/>
                <a:cs typeface="Dubai" panose="020B0604020202020204" pitchFamily="34" charset="-78"/>
                <a:sym typeface="Wingdings" panose="05000000000000000000" pitchFamily="2" charset="2"/>
              </a:rPr>
              <a:t></a:t>
            </a:r>
            <a:endParaRPr lang="en-GB" sz="3600" dirty="0">
              <a:solidFill>
                <a:schemeClr val="accent1">
                  <a:lumMod val="50000"/>
                </a:schemeClr>
              </a:solidFill>
              <a:latin typeface="Dubai" panose="020B0604020202020204" pitchFamily="34" charset="-78"/>
              <a:cs typeface="Dubai" panose="020B0604020202020204" pitchFamily="34" charset="-78"/>
            </a:endParaRPr>
          </a:p>
        </p:txBody>
      </p:sp>
      <p:sp>
        <p:nvSpPr>
          <p:cNvPr id="5" name="Rectangle 4">
            <a:extLst>
              <a:ext uri="{FF2B5EF4-FFF2-40B4-BE49-F238E27FC236}">
                <a16:creationId xmlns:a16="http://schemas.microsoft.com/office/drawing/2014/main" id="{7F67D3F1-47C6-435D-8B65-AEF1272C5CD5}"/>
              </a:ext>
            </a:extLst>
          </p:cNvPr>
          <p:cNvSpPr/>
          <p:nvPr/>
        </p:nvSpPr>
        <p:spPr>
          <a:xfrm>
            <a:off x="9944078" y="2833595"/>
            <a:ext cx="1234633" cy="584775"/>
          </a:xfrm>
          <a:prstGeom prst="rect">
            <a:avLst/>
          </a:prstGeom>
        </p:spPr>
        <p:txBody>
          <a:bodyPr wrap="none">
            <a:spAutoFit/>
          </a:bodyPr>
          <a:lstStyle/>
          <a:p>
            <a:r>
              <a:rPr lang="en-GB" sz="3200" dirty="0">
                <a:solidFill>
                  <a:schemeClr val="accent1">
                    <a:lumMod val="50000"/>
                  </a:schemeClr>
                </a:solidFill>
                <a:latin typeface="Dubai" panose="020B0604020202020204" pitchFamily="34" charset="-78"/>
                <a:cs typeface="Dubai" panose="020B0604020202020204" pitchFamily="34" charset="-78"/>
                <a:sym typeface="Wingdings" panose="05000000000000000000" pitchFamily="2" charset="2"/>
              </a:rPr>
              <a:t> </a:t>
            </a:r>
            <a:r>
              <a:rPr lang="en-GB" sz="3200"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1st</a:t>
            </a:r>
            <a:endParaRPr lang="en-GB" sz="3200"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6" name="Rectangle 5">
            <a:extLst>
              <a:ext uri="{FF2B5EF4-FFF2-40B4-BE49-F238E27FC236}">
                <a16:creationId xmlns:a16="http://schemas.microsoft.com/office/drawing/2014/main" id="{ACE8E265-33FC-4819-809B-EEBBF117A141}"/>
              </a:ext>
            </a:extLst>
          </p:cNvPr>
          <p:cNvSpPr/>
          <p:nvPr/>
        </p:nvSpPr>
        <p:spPr>
          <a:xfrm>
            <a:off x="10412315" y="3252377"/>
            <a:ext cx="1532792" cy="584775"/>
          </a:xfrm>
          <a:prstGeom prst="rect">
            <a:avLst/>
          </a:prstGeom>
        </p:spPr>
        <p:txBody>
          <a:bodyPr wrap="none">
            <a:spAutoFit/>
          </a:bodyPr>
          <a:lstStyle/>
          <a:p>
            <a:r>
              <a:rPr lang="en-GB" sz="3200" dirty="0">
                <a:solidFill>
                  <a:schemeClr val="accent1">
                    <a:lumMod val="50000"/>
                  </a:schemeClr>
                </a:solidFill>
                <a:latin typeface="Dubai" panose="020B0604020202020204" pitchFamily="34" charset="-78"/>
                <a:cs typeface="Dubai" panose="020B0604020202020204" pitchFamily="34" charset="-78"/>
                <a:sym typeface="Wingdings" panose="05000000000000000000" pitchFamily="2" charset="2"/>
              </a:rPr>
              <a:t> </a:t>
            </a:r>
            <a:r>
              <a:rPr lang="en-GB" sz="3200"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2nd</a:t>
            </a:r>
            <a:endParaRPr lang="en-GB" sz="3200"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9" name="TextBox 8">
            <a:extLst>
              <a:ext uri="{FF2B5EF4-FFF2-40B4-BE49-F238E27FC236}">
                <a16:creationId xmlns:a16="http://schemas.microsoft.com/office/drawing/2014/main" id="{BC537E7C-095B-4E31-842B-4147EC8C05F4}"/>
              </a:ext>
            </a:extLst>
          </p:cNvPr>
          <p:cNvSpPr txBox="1"/>
          <p:nvPr/>
        </p:nvSpPr>
        <p:spPr>
          <a:xfrm>
            <a:off x="10231053" y="998655"/>
            <a:ext cx="1814643" cy="646331"/>
          </a:xfrm>
          <a:prstGeom prst="rect">
            <a:avLst/>
          </a:prstGeom>
          <a:noFill/>
        </p:spPr>
        <p:txBody>
          <a:bodyPr wrap="square" rtlCol="0">
            <a:spAutoFit/>
          </a:bodyPr>
          <a:lstStyle/>
          <a:p>
            <a:r>
              <a:rPr lang="en-GB" sz="3600" dirty="0">
                <a:solidFill>
                  <a:srgbClr val="FF0000"/>
                </a:solidFill>
              </a:rPr>
              <a:t>Page 10</a:t>
            </a:r>
          </a:p>
        </p:txBody>
      </p:sp>
    </p:spTree>
    <p:extLst>
      <p:ext uri="{BB962C8B-B14F-4D97-AF65-F5344CB8AC3E}">
        <p14:creationId xmlns:p14="http://schemas.microsoft.com/office/powerpoint/2010/main" val="324529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701BDD4D-CD38-43E7-A1A7-989394F24AC1}"/>
              </a:ext>
            </a:extLst>
          </p:cNvPr>
          <p:cNvSpPr txBox="1"/>
          <p:nvPr/>
        </p:nvSpPr>
        <p:spPr>
          <a:xfrm>
            <a:off x="7944374" y="3523902"/>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6684FB01-E0A4-4DBE-B1D9-6FEAD86F6EA6}"/>
              </a:ext>
            </a:extLst>
          </p:cNvPr>
          <p:cNvPicPr>
            <a:picLocks noChangeAspect="1"/>
          </p:cNvPicPr>
          <p:nvPr/>
        </p:nvPicPr>
        <p:blipFill>
          <a:blip r:embed="rId2"/>
          <a:stretch>
            <a:fillRect/>
          </a:stretch>
        </p:blipFill>
        <p:spPr>
          <a:xfrm>
            <a:off x="198747" y="1232569"/>
            <a:ext cx="9701157" cy="5321329"/>
          </a:xfrm>
          <a:prstGeom prst="rect">
            <a:avLst/>
          </a:prstGeom>
        </p:spPr>
      </p:pic>
      <p:sp>
        <p:nvSpPr>
          <p:cNvPr id="5" name="TextBox 4">
            <a:extLst>
              <a:ext uri="{FF2B5EF4-FFF2-40B4-BE49-F238E27FC236}">
                <a16:creationId xmlns:a16="http://schemas.microsoft.com/office/drawing/2014/main" id="{1425B0F7-16D1-4B6E-AEF6-1E6E36F0A866}"/>
              </a:ext>
            </a:extLst>
          </p:cNvPr>
          <p:cNvSpPr txBox="1"/>
          <p:nvPr/>
        </p:nvSpPr>
        <p:spPr>
          <a:xfrm>
            <a:off x="1138940" y="3535799"/>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6" name="TextBox 5">
            <a:extLst>
              <a:ext uri="{FF2B5EF4-FFF2-40B4-BE49-F238E27FC236}">
                <a16:creationId xmlns:a16="http://schemas.microsoft.com/office/drawing/2014/main" id="{5A34A114-DC72-482D-8468-25AA188D5E66}"/>
              </a:ext>
            </a:extLst>
          </p:cNvPr>
          <p:cNvSpPr txBox="1"/>
          <p:nvPr/>
        </p:nvSpPr>
        <p:spPr>
          <a:xfrm>
            <a:off x="1138940" y="5190768"/>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7" name="TextBox 6">
            <a:extLst>
              <a:ext uri="{FF2B5EF4-FFF2-40B4-BE49-F238E27FC236}">
                <a16:creationId xmlns:a16="http://schemas.microsoft.com/office/drawing/2014/main" id="{2B1BDEC9-A5A3-44DE-8169-F12AB238A1C1}"/>
              </a:ext>
            </a:extLst>
          </p:cNvPr>
          <p:cNvSpPr txBox="1"/>
          <p:nvPr/>
        </p:nvSpPr>
        <p:spPr>
          <a:xfrm>
            <a:off x="7450825" y="2437770"/>
            <a:ext cx="493549"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3</a:t>
            </a:r>
          </a:p>
        </p:txBody>
      </p:sp>
      <p:sp>
        <p:nvSpPr>
          <p:cNvPr id="9" name="TextBox 8">
            <a:extLst>
              <a:ext uri="{FF2B5EF4-FFF2-40B4-BE49-F238E27FC236}">
                <a16:creationId xmlns:a16="http://schemas.microsoft.com/office/drawing/2014/main" id="{4BFD1005-9182-48D4-A615-B9E9B8C41B8D}"/>
              </a:ext>
            </a:extLst>
          </p:cNvPr>
          <p:cNvSpPr txBox="1"/>
          <p:nvPr/>
        </p:nvSpPr>
        <p:spPr>
          <a:xfrm>
            <a:off x="10231053" y="998655"/>
            <a:ext cx="1762200" cy="646331"/>
          </a:xfrm>
          <a:prstGeom prst="rect">
            <a:avLst/>
          </a:prstGeom>
          <a:noFill/>
        </p:spPr>
        <p:txBody>
          <a:bodyPr wrap="square" rtlCol="0">
            <a:spAutoFit/>
          </a:bodyPr>
          <a:lstStyle/>
          <a:p>
            <a:r>
              <a:rPr lang="en-GB" sz="3600" dirty="0">
                <a:solidFill>
                  <a:srgbClr val="FF0000"/>
                </a:solidFill>
              </a:rPr>
              <a:t>Page 10</a:t>
            </a:r>
          </a:p>
        </p:txBody>
      </p:sp>
    </p:spTree>
    <p:extLst>
      <p:ext uri="{BB962C8B-B14F-4D97-AF65-F5344CB8AC3E}">
        <p14:creationId xmlns:p14="http://schemas.microsoft.com/office/powerpoint/2010/main" val="2221712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2A6907-5D6D-48D9-B177-3BBBE0AB57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550" b="15604"/>
          <a:stretch/>
        </p:blipFill>
        <p:spPr>
          <a:xfrm>
            <a:off x="875413" y="1030273"/>
            <a:ext cx="10441174" cy="5450914"/>
          </a:xfrm>
          <a:prstGeom prst="rect">
            <a:avLst/>
          </a:prstGeom>
        </p:spPr>
      </p:pic>
      <p:sp>
        <p:nvSpPr>
          <p:cNvPr id="6" name="Google Shape;119;p30">
            <a:extLst>
              <a:ext uri="{FF2B5EF4-FFF2-40B4-BE49-F238E27FC236}">
                <a16:creationId xmlns:a16="http://schemas.microsoft.com/office/drawing/2014/main" id="{0DA72566-E13E-4EC3-B70A-D284F4DA0028}"/>
              </a:ext>
            </a:extLst>
          </p:cNvPr>
          <p:cNvSpPr txBox="1"/>
          <p:nvPr/>
        </p:nvSpPr>
        <p:spPr>
          <a:xfrm>
            <a:off x="10287083" y="6054206"/>
            <a:ext cx="2319445" cy="667269"/>
          </a:xfrm>
          <a:prstGeom prst="rect">
            <a:avLst/>
          </a:prstGeom>
          <a:noFill/>
          <a:ln>
            <a:noFill/>
          </a:ln>
        </p:spPr>
        <p:txBody>
          <a:bodyPr spcFirstLastPara="1" wrap="square" lIns="121900" tIns="121900" rIns="121900" bIns="121900" anchor="t" anchorCtr="0">
            <a:noAutofit/>
          </a:bodyPr>
          <a:lstStyle/>
          <a:p>
            <a:r>
              <a:rPr lang="en-GB" sz="1600" dirty="0">
                <a:latin typeface="+mj-lt"/>
                <a:ea typeface="Ubuntu"/>
                <a:cs typeface="Ubuntu"/>
                <a:sym typeface="Ubuntu"/>
              </a:rPr>
              <a:t>Aspects of the</a:t>
            </a:r>
          </a:p>
          <a:p>
            <a:r>
              <a:rPr lang="en-GB" sz="1600" dirty="0">
                <a:latin typeface="+mj-lt"/>
                <a:ea typeface="Ubuntu"/>
                <a:cs typeface="Ubuntu"/>
                <a:sym typeface="Ubuntu"/>
              </a:rPr>
              <a:t>Design Artefact</a:t>
            </a:r>
            <a:endParaRPr sz="1600" dirty="0">
              <a:latin typeface="+mj-lt"/>
              <a:ea typeface="Ubuntu"/>
              <a:cs typeface="Ubuntu"/>
              <a:sym typeface="Ubuntu"/>
            </a:endParaRPr>
          </a:p>
        </p:txBody>
      </p:sp>
      <p:sp>
        <p:nvSpPr>
          <p:cNvPr id="4" name="Oval 3">
            <a:extLst>
              <a:ext uri="{FF2B5EF4-FFF2-40B4-BE49-F238E27FC236}">
                <a16:creationId xmlns:a16="http://schemas.microsoft.com/office/drawing/2014/main" id="{A3BF446B-12E1-4CC8-B12C-3F727AB62A7A}"/>
              </a:ext>
            </a:extLst>
          </p:cNvPr>
          <p:cNvSpPr/>
          <p:nvPr/>
        </p:nvSpPr>
        <p:spPr>
          <a:xfrm>
            <a:off x="720091" y="2776480"/>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1261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Google Shape;119;p30">
            <a:extLst>
              <a:ext uri="{FF2B5EF4-FFF2-40B4-BE49-F238E27FC236}">
                <a16:creationId xmlns:a16="http://schemas.microsoft.com/office/drawing/2014/main" id="{43CB8D2C-49AA-485D-B73D-F6BA4BD34496}"/>
              </a:ext>
            </a:extLst>
          </p:cNvPr>
          <p:cNvSpPr txBox="1"/>
          <p:nvPr/>
        </p:nvSpPr>
        <p:spPr>
          <a:xfrm>
            <a:off x="372530" y="701580"/>
            <a:ext cx="4829391"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Design Components</a:t>
            </a:r>
            <a:endParaRPr sz="4000" dirty="0">
              <a:latin typeface="+mj-lt"/>
              <a:ea typeface="Ubuntu"/>
              <a:cs typeface="Ubuntu"/>
              <a:sym typeface="Ubuntu"/>
            </a:endParaRPr>
          </a:p>
        </p:txBody>
      </p:sp>
      <p:pic>
        <p:nvPicPr>
          <p:cNvPr id="3" name="Picture 2">
            <a:extLst>
              <a:ext uri="{FF2B5EF4-FFF2-40B4-BE49-F238E27FC236}">
                <a16:creationId xmlns:a16="http://schemas.microsoft.com/office/drawing/2014/main" id="{95FF45C8-83B2-441E-9960-FFFB98FDF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756" y="1612224"/>
            <a:ext cx="11458470" cy="4869744"/>
          </a:xfrm>
          <a:prstGeom prst="rect">
            <a:avLst/>
          </a:prstGeom>
        </p:spPr>
      </p:pic>
    </p:spTree>
    <p:extLst>
      <p:ext uri="{BB962C8B-B14F-4D97-AF65-F5344CB8AC3E}">
        <p14:creationId xmlns:p14="http://schemas.microsoft.com/office/powerpoint/2010/main" val="338422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11BC2C-C97E-4CE6-85F2-CDE998D61A51}"/>
              </a:ext>
            </a:extLst>
          </p:cNvPr>
          <p:cNvPicPr>
            <a:picLocks noChangeAspect="1"/>
          </p:cNvPicPr>
          <p:nvPr/>
        </p:nvPicPr>
        <p:blipFill>
          <a:blip r:embed="rId2"/>
          <a:stretch>
            <a:fillRect/>
          </a:stretch>
        </p:blipFill>
        <p:spPr>
          <a:xfrm>
            <a:off x="550998" y="975558"/>
            <a:ext cx="9547596" cy="5432470"/>
          </a:xfrm>
          <a:prstGeom prst="rect">
            <a:avLst/>
          </a:prstGeom>
        </p:spPr>
      </p:pic>
      <p:sp>
        <p:nvSpPr>
          <p:cNvPr id="5" name="Rectangle 4">
            <a:extLst>
              <a:ext uri="{FF2B5EF4-FFF2-40B4-BE49-F238E27FC236}">
                <a16:creationId xmlns:a16="http://schemas.microsoft.com/office/drawing/2014/main" id="{7F67D3F1-47C6-435D-8B65-AEF1272C5CD5}"/>
              </a:ext>
            </a:extLst>
          </p:cNvPr>
          <p:cNvSpPr/>
          <p:nvPr/>
        </p:nvSpPr>
        <p:spPr>
          <a:xfrm>
            <a:off x="4890704" y="3820157"/>
            <a:ext cx="1657826" cy="769441"/>
          </a:xfrm>
          <a:prstGeom prst="rect">
            <a:avLst/>
          </a:prstGeom>
        </p:spPr>
        <p:txBody>
          <a:bodyPr wrap="none">
            <a:spAutoFit/>
          </a:bodyPr>
          <a:lstStyle/>
          <a:p>
            <a:r>
              <a:rPr lang="en-GB" sz="4400" b="1" dirty="0">
                <a:solidFill>
                  <a:schemeClr val="accent1">
                    <a:lumMod val="50000"/>
                  </a:schemeClr>
                </a:solidFill>
                <a:latin typeface="Dubai" panose="020B0604020202020204" pitchFamily="34" charset="-78"/>
                <a:cs typeface="Dubai" panose="020B0604020202020204" pitchFamily="34" charset="-78"/>
                <a:sym typeface="Wingdings" panose="05000000000000000000" pitchFamily="2" charset="2"/>
              </a:rPr>
              <a:t> </a:t>
            </a:r>
            <a:r>
              <a:rPr lang="en-GB" sz="44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1st</a:t>
            </a:r>
            <a:endParaRPr lang="en-GB" sz="44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6" name="Rectangle 5">
            <a:extLst>
              <a:ext uri="{FF2B5EF4-FFF2-40B4-BE49-F238E27FC236}">
                <a16:creationId xmlns:a16="http://schemas.microsoft.com/office/drawing/2014/main" id="{ACE8E265-33FC-4819-809B-EEBBF117A141}"/>
              </a:ext>
            </a:extLst>
          </p:cNvPr>
          <p:cNvSpPr/>
          <p:nvPr/>
        </p:nvSpPr>
        <p:spPr>
          <a:xfrm>
            <a:off x="5068224" y="4817826"/>
            <a:ext cx="1834156" cy="769441"/>
          </a:xfrm>
          <a:prstGeom prst="rect">
            <a:avLst/>
          </a:prstGeom>
        </p:spPr>
        <p:txBody>
          <a:bodyPr wrap="none">
            <a:spAutoFit/>
          </a:bodyPr>
          <a:lstStyle/>
          <a:p>
            <a:r>
              <a:rPr lang="en-GB" sz="4400" b="1" dirty="0">
                <a:solidFill>
                  <a:schemeClr val="accent1">
                    <a:lumMod val="50000"/>
                  </a:schemeClr>
                </a:solidFill>
                <a:latin typeface="Dubai" panose="020B0604020202020204" pitchFamily="34" charset="-78"/>
                <a:cs typeface="Dubai" panose="020B0604020202020204" pitchFamily="34" charset="-78"/>
                <a:sym typeface="Wingdings" panose="05000000000000000000" pitchFamily="2" charset="2"/>
              </a:rPr>
              <a:t>2</a:t>
            </a:r>
            <a:r>
              <a:rPr lang="en-GB" sz="44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nd</a:t>
            </a:r>
            <a:endParaRPr lang="en-GB" sz="44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1" name="Rectangle 10">
            <a:extLst>
              <a:ext uri="{FF2B5EF4-FFF2-40B4-BE49-F238E27FC236}">
                <a16:creationId xmlns:a16="http://schemas.microsoft.com/office/drawing/2014/main" id="{7E6EF9F8-933B-46B2-A8E7-96AF5E18BFA0}"/>
              </a:ext>
            </a:extLst>
          </p:cNvPr>
          <p:cNvSpPr/>
          <p:nvPr/>
        </p:nvSpPr>
        <p:spPr>
          <a:xfrm>
            <a:off x="4975631" y="3050716"/>
            <a:ext cx="1834156" cy="769441"/>
          </a:xfrm>
          <a:prstGeom prst="rect">
            <a:avLst/>
          </a:prstGeom>
        </p:spPr>
        <p:txBody>
          <a:bodyPr wrap="none">
            <a:spAutoFit/>
          </a:bodyPr>
          <a:lstStyle/>
          <a:p>
            <a:r>
              <a:rPr lang="en-GB" sz="4400" b="1" dirty="0">
                <a:solidFill>
                  <a:schemeClr val="accent1">
                    <a:lumMod val="50000"/>
                  </a:schemeClr>
                </a:solidFill>
                <a:latin typeface="Dubai" panose="020B0604020202020204" pitchFamily="34" charset="-78"/>
                <a:cs typeface="Dubai" panose="020B0604020202020204" pitchFamily="34" charset="-78"/>
                <a:sym typeface="Wingdings" panose="05000000000000000000" pitchFamily="2" charset="2"/>
              </a:rPr>
              <a:t>2</a:t>
            </a:r>
            <a:r>
              <a:rPr lang="en-GB" sz="44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nd</a:t>
            </a:r>
            <a:endParaRPr lang="en-GB" sz="44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2" name="TextBox 11">
            <a:extLst>
              <a:ext uri="{FF2B5EF4-FFF2-40B4-BE49-F238E27FC236}">
                <a16:creationId xmlns:a16="http://schemas.microsoft.com/office/drawing/2014/main" id="{524D2A90-8237-4FEF-83F9-2C8CC4982F02}"/>
              </a:ext>
            </a:extLst>
          </p:cNvPr>
          <p:cNvSpPr txBox="1"/>
          <p:nvPr/>
        </p:nvSpPr>
        <p:spPr>
          <a:xfrm>
            <a:off x="10231053" y="998655"/>
            <a:ext cx="1681356" cy="646331"/>
          </a:xfrm>
          <a:prstGeom prst="rect">
            <a:avLst/>
          </a:prstGeom>
          <a:noFill/>
        </p:spPr>
        <p:txBody>
          <a:bodyPr wrap="square" rtlCol="0">
            <a:spAutoFit/>
          </a:bodyPr>
          <a:lstStyle/>
          <a:p>
            <a:r>
              <a:rPr lang="en-GB" sz="3600" dirty="0">
                <a:solidFill>
                  <a:srgbClr val="FF0000"/>
                </a:solidFill>
              </a:rPr>
              <a:t>Page 13</a:t>
            </a:r>
          </a:p>
        </p:txBody>
      </p:sp>
    </p:spTree>
    <p:extLst>
      <p:ext uri="{BB962C8B-B14F-4D97-AF65-F5344CB8AC3E}">
        <p14:creationId xmlns:p14="http://schemas.microsoft.com/office/powerpoint/2010/main" val="15147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7D965-733C-4F82-8C7C-EFF79F2B83B4}"/>
              </a:ext>
            </a:extLst>
          </p:cNvPr>
          <p:cNvPicPr>
            <a:picLocks noChangeAspect="1"/>
          </p:cNvPicPr>
          <p:nvPr/>
        </p:nvPicPr>
        <p:blipFill rotWithShape="1">
          <a:blip r:embed="rId2"/>
          <a:srcRect l="1043"/>
          <a:stretch/>
        </p:blipFill>
        <p:spPr>
          <a:xfrm>
            <a:off x="263508" y="1292663"/>
            <a:ext cx="9587628" cy="5446907"/>
          </a:xfrm>
          <a:prstGeom prst="rect">
            <a:avLst/>
          </a:prstGeom>
        </p:spPr>
      </p:pic>
      <p:sp>
        <p:nvSpPr>
          <p:cNvPr id="34" name="TextBox 33">
            <a:extLst>
              <a:ext uri="{FF2B5EF4-FFF2-40B4-BE49-F238E27FC236}">
                <a16:creationId xmlns:a16="http://schemas.microsoft.com/office/drawing/2014/main" id="{701BDD4D-CD38-43E7-A1A7-989394F24AC1}"/>
              </a:ext>
            </a:extLst>
          </p:cNvPr>
          <p:cNvSpPr txBox="1"/>
          <p:nvPr/>
        </p:nvSpPr>
        <p:spPr>
          <a:xfrm>
            <a:off x="7015687" y="3831451"/>
            <a:ext cx="184731" cy="369332"/>
          </a:xfrm>
          <a:prstGeom prst="rect">
            <a:avLst/>
          </a:prstGeom>
          <a:noFill/>
        </p:spPr>
        <p:txBody>
          <a:bodyPr wrap="none" rtlCol="0">
            <a:spAutoFit/>
          </a:bodyPr>
          <a:lstStyle/>
          <a:p>
            <a:endParaRPr lang="en-GB" dirty="0"/>
          </a:p>
        </p:txBody>
      </p:sp>
      <p:sp>
        <p:nvSpPr>
          <p:cNvPr id="5" name="TextBox 4">
            <a:extLst>
              <a:ext uri="{FF2B5EF4-FFF2-40B4-BE49-F238E27FC236}">
                <a16:creationId xmlns:a16="http://schemas.microsoft.com/office/drawing/2014/main" id="{1425B0F7-16D1-4B6E-AEF6-1E6E36F0A866}"/>
              </a:ext>
            </a:extLst>
          </p:cNvPr>
          <p:cNvSpPr txBox="1"/>
          <p:nvPr/>
        </p:nvSpPr>
        <p:spPr>
          <a:xfrm>
            <a:off x="529918" y="3903715"/>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6" name="TextBox 5">
            <a:extLst>
              <a:ext uri="{FF2B5EF4-FFF2-40B4-BE49-F238E27FC236}">
                <a16:creationId xmlns:a16="http://schemas.microsoft.com/office/drawing/2014/main" id="{5A34A114-DC72-482D-8468-25AA188D5E66}"/>
              </a:ext>
            </a:extLst>
          </p:cNvPr>
          <p:cNvSpPr txBox="1"/>
          <p:nvPr/>
        </p:nvSpPr>
        <p:spPr>
          <a:xfrm>
            <a:off x="529918" y="5360364"/>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7" name="TextBox 6">
            <a:extLst>
              <a:ext uri="{FF2B5EF4-FFF2-40B4-BE49-F238E27FC236}">
                <a16:creationId xmlns:a16="http://schemas.microsoft.com/office/drawing/2014/main" id="{2B1BDEC9-A5A3-44DE-8169-F12AB238A1C1}"/>
              </a:ext>
            </a:extLst>
          </p:cNvPr>
          <p:cNvSpPr txBox="1"/>
          <p:nvPr/>
        </p:nvSpPr>
        <p:spPr>
          <a:xfrm>
            <a:off x="7200418" y="2447066"/>
            <a:ext cx="493549"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1</a:t>
            </a:r>
          </a:p>
        </p:txBody>
      </p:sp>
      <p:sp>
        <p:nvSpPr>
          <p:cNvPr id="9" name="TextBox 8">
            <a:extLst>
              <a:ext uri="{FF2B5EF4-FFF2-40B4-BE49-F238E27FC236}">
                <a16:creationId xmlns:a16="http://schemas.microsoft.com/office/drawing/2014/main" id="{8C6D6474-7C28-4225-A536-7AAC564DACB3}"/>
              </a:ext>
            </a:extLst>
          </p:cNvPr>
          <p:cNvSpPr txBox="1"/>
          <p:nvPr/>
        </p:nvSpPr>
        <p:spPr>
          <a:xfrm>
            <a:off x="10231053" y="998655"/>
            <a:ext cx="1697439" cy="646331"/>
          </a:xfrm>
          <a:prstGeom prst="rect">
            <a:avLst/>
          </a:prstGeom>
          <a:noFill/>
        </p:spPr>
        <p:txBody>
          <a:bodyPr wrap="square" rtlCol="0">
            <a:spAutoFit/>
          </a:bodyPr>
          <a:lstStyle/>
          <a:p>
            <a:r>
              <a:rPr lang="en-GB" sz="3600" dirty="0">
                <a:solidFill>
                  <a:srgbClr val="FF0000"/>
                </a:solidFill>
              </a:rPr>
              <a:t>Page 13</a:t>
            </a:r>
          </a:p>
        </p:txBody>
      </p:sp>
    </p:spTree>
    <p:extLst>
      <p:ext uri="{BB962C8B-B14F-4D97-AF65-F5344CB8AC3E}">
        <p14:creationId xmlns:p14="http://schemas.microsoft.com/office/powerpoint/2010/main" val="2153138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2A6907-5D6D-48D9-B177-3BBBE0AB57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550" b="15604"/>
          <a:stretch/>
        </p:blipFill>
        <p:spPr>
          <a:xfrm>
            <a:off x="875413" y="1030273"/>
            <a:ext cx="10441174" cy="5450914"/>
          </a:xfrm>
          <a:prstGeom prst="rect">
            <a:avLst/>
          </a:prstGeom>
        </p:spPr>
      </p:pic>
      <p:sp>
        <p:nvSpPr>
          <p:cNvPr id="6" name="Google Shape;119;p30">
            <a:extLst>
              <a:ext uri="{FF2B5EF4-FFF2-40B4-BE49-F238E27FC236}">
                <a16:creationId xmlns:a16="http://schemas.microsoft.com/office/drawing/2014/main" id="{0DA72566-E13E-4EC3-B70A-D284F4DA0028}"/>
              </a:ext>
            </a:extLst>
          </p:cNvPr>
          <p:cNvSpPr txBox="1"/>
          <p:nvPr/>
        </p:nvSpPr>
        <p:spPr>
          <a:xfrm>
            <a:off x="10287083" y="6054206"/>
            <a:ext cx="2319445" cy="667269"/>
          </a:xfrm>
          <a:prstGeom prst="rect">
            <a:avLst/>
          </a:prstGeom>
          <a:noFill/>
          <a:ln>
            <a:noFill/>
          </a:ln>
        </p:spPr>
        <p:txBody>
          <a:bodyPr spcFirstLastPara="1" wrap="square" lIns="121900" tIns="121900" rIns="121900" bIns="121900" anchor="t" anchorCtr="0">
            <a:noAutofit/>
          </a:bodyPr>
          <a:lstStyle/>
          <a:p>
            <a:r>
              <a:rPr lang="en-GB" sz="1600" dirty="0">
                <a:latin typeface="+mj-lt"/>
                <a:ea typeface="Ubuntu"/>
                <a:cs typeface="Ubuntu"/>
                <a:sym typeface="Ubuntu"/>
              </a:rPr>
              <a:t>Aspects of the</a:t>
            </a:r>
          </a:p>
          <a:p>
            <a:r>
              <a:rPr lang="en-GB" sz="1600" dirty="0">
                <a:latin typeface="+mj-lt"/>
                <a:ea typeface="Ubuntu"/>
                <a:cs typeface="Ubuntu"/>
                <a:sym typeface="Ubuntu"/>
              </a:rPr>
              <a:t>Design Artefact</a:t>
            </a:r>
            <a:endParaRPr sz="1600" dirty="0">
              <a:latin typeface="+mj-lt"/>
              <a:ea typeface="Ubuntu"/>
              <a:cs typeface="Ubuntu"/>
              <a:sym typeface="Ubuntu"/>
            </a:endParaRPr>
          </a:p>
        </p:txBody>
      </p:sp>
      <p:sp>
        <p:nvSpPr>
          <p:cNvPr id="4" name="Oval 3">
            <a:extLst>
              <a:ext uri="{FF2B5EF4-FFF2-40B4-BE49-F238E27FC236}">
                <a16:creationId xmlns:a16="http://schemas.microsoft.com/office/drawing/2014/main" id="{A3BF446B-12E1-4CC8-B12C-3F727AB62A7A}"/>
              </a:ext>
            </a:extLst>
          </p:cNvPr>
          <p:cNvSpPr/>
          <p:nvPr/>
        </p:nvSpPr>
        <p:spPr>
          <a:xfrm>
            <a:off x="720091" y="2776480"/>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50974D9B-741F-479C-84E6-375337C7233B}"/>
              </a:ext>
            </a:extLst>
          </p:cNvPr>
          <p:cNvSpPr/>
          <p:nvPr/>
        </p:nvSpPr>
        <p:spPr>
          <a:xfrm>
            <a:off x="1169671" y="4058659"/>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5814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Google Shape;119;p30">
            <a:extLst>
              <a:ext uri="{FF2B5EF4-FFF2-40B4-BE49-F238E27FC236}">
                <a16:creationId xmlns:a16="http://schemas.microsoft.com/office/drawing/2014/main" id="{9C882F67-32B8-47F2-B44E-8DC31D4D4643}"/>
              </a:ext>
            </a:extLst>
          </p:cNvPr>
          <p:cNvSpPr txBox="1"/>
          <p:nvPr/>
        </p:nvSpPr>
        <p:spPr>
          <a:xfrm>
            <a:off x="4253486" y="280081"/>
            <a:ext cx="3685027"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Design Formats</a:t>
            </a:r>
            <a:endParaRPr sz="4000" dirty="0">
              <a:latin typeface="+mj-lt"/>
              <a:ea typeface="Ubuntu"/>
              <a:cs typeface="Ubuntu"/>
              <a:sym typeface="Ubuntu"/>
            </a:endParaRPr>
          </a:p>
        </p:txBody>
      </p:sp>
      <p:pic>
        <p:nvPicPr>
          <p:cNvPr id="3" name="Picture 2">
            <a:extLst>
              <a:ext uri="{FF2B5EF4-FFF2-40B4-BE49-F238E27FC236}">
                <a16:creationId xmlns:a16="http://schemas.microsoft.com/office/drawing/2014/main" id="{856312A6-5B34-462D-8272-7CF9008F3CF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477" b="16477"/>
          <a:stretch/>
        </p:blipFill>
        <p:spPr>
          <a:xfrm>
            <a:off x="502046" y="1235948"/>
            <a:ext cx="10926224" cy="5341971"/>
          </a:xfrm>
          <a:prstGeom prst="rect">
            <a:avLst/>
          </a:prstGeom>
        </p:spPr>
      </p:pic>
    </p:spTree>
    <p:extLst>
      <p:ext uri="{BB962C8B-B14F-4D97-AF65-F5344CB8AC3E}">
        <p14:creationId xmlns:p14="http://schemas.microsoft.com/office/powerpoint/2010/main" val="190907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1C7077-5D7F-4F59-9279-71331768C98D}"/>
              </a:ext>
            </a:extLst>
          </p:cNvPr>
          <p:cNvPicPr>
            <a:picLocks noChangeAspect="1"/>
          </p:cNvPicPr>
          <p:nvPr/>
        </p:nvPicPr>
        <p:blipFill rotWithShape="1">
          <a:blip r:embed="rId2"/>
          <a:srcRect b="20399"/>
          <a:stretch/>
        </p:blipFill>
        <p:spPr>
          <a:xfrm>
            <a:off x="165418" y="1252862"/>
            <a:ext cx="10705329" cy="5445189"/>
          </a:xfrm>
          <a:prstGeom prst="rect">
            <a:avLst/>
          </a:prstGeom>
        </p:spPr>
      </p:pic>
      <p:sp>
        <p:nvSpPr>
          <p:cNvPr id="5" name="Rectangle 4">
            <a:extLst>
              <a:ext uri="{FF2B5EF4-FFF2-40B4-BE49-F238E27FC236}">
                <a16:creationId xmlns:a16="http://schemas.microsoft.com/office/drawing/2014/main" id="{7F67D3F1-47C6-435D-8B65-AEF1272C5CD5}"/>
              </a:ext>
            </a:extLst>
          </p:cNvPr>
          <p:cNvSpPr/>
          <p:nvPr/>
        </p:nvSpPr>
        <p:spPr>
          <a:xfrm>
            <a:off x="5630182" y="4570862"/>
            <a:ext cx="2044149" cy="461665"/>
          </a:xfrm>
          <a:prstGeom prst="rect">
            <a:avLst/>
          </a:prstGeom>
        </p:spPr>
        <p:txBody>
          <a:bodyPr wrap="none">
            <a:spAutoFit/>
          </a:bodyPr>
          <a:lstStyle/>
          <a:p>
            <a:r>
              <a:rPr lang="en-GB" sz="16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Storyboard</a:t>
            </a:r>
            <a:r>
              <a:rPr lang="en-GB" sz="24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 1st</a:t>
            </a:r>
            <a:endParaRPr lang="en-GB" sz="24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2" name="Rectangle 11">
            <a:extLst>
              <a:ext uri="{FF2B5EF4-FFF2-40B4-BE49-F238E27FC236}">
                <a16:creationId xmlns:a16="http://schemas.microsoft.com/office/drawing/2014/main" id="{ABA22955-D6E8-4784-9E72-4DB80E0885D9}"/>
              </a:ext>
            </a:extLst>
          </p:cNvPr>
          <p:cNvSpPr/>
          <p:nvPr/>
        </p:nvSpPr>
        <p:spPr>
          <a:xfrm>
            <a:off x="5630182" y="4056500"/>
            <a:ext cx="1943161" cy="338554"/>
          </a:xfrm>
          <a:prstGeom prst="rect">
            <a:avLst/>
          </a:prstGeom>
        </p:spPr>
        <p:txBody>
          <a:bodyPr wrap="none">
            <a:spAutoFit/>
          </a:bodyPr>
          <a:lstStyle/>
          <a:p>
            <a:r>
              <a:rPr lang="en-GB" sz="16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Storyboard 3rd</a:t>
            </a:r>
            <a:endParaRPr lang="en-GB" sz="16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3" name="Rectangle 12">
            <a:extLst>
              <a:ext uri="{FF2B5EF4-FFF2-40B4-BE49-F238E27FC236}">
                <a16:creationId xmlns:a16="http://schemas.microsoft.com/office/drawing/2014/main" id="{03021A65-F076-4772-8084-770D08BDC631}"/>
              </a:ext>
            </a:extLst>
          </p:cNvPr>
          <p:cNvSpPr/>
          <p:nvPr/>
        </p:nvSpPr>
        <p:spPr>
          <a:xfrm>
            <a:off x="5630182" y="5032527"/>
            <a:ext cx="2268570" cy="338554"/>
          </a:xfrm>
          <a:prstGeom prst="rect">
            <a:avLst/>
          </a:prstGeom>
        </p:spPr>
        <p:txBody>
          <a:bodyPr wrap="none">
            <a:spAutoFit/>
          </a:bodyPr>
          <a:lstStyle/>
          <a:p>
            <a:r>
              <a:rPr lang="en-GB" sz="16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Implied Code 2nd</a:t>
            </a:r>
            <a:endParaRPr lang="en-GB" sz="16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4" name="Rectangle 13">
            <a:extLst>
              <a:ext uri="{FF2B5EF4-FFF2-40B4-BE49-F238E27FC236}">
                <a16:creationId xmlns:a16="http://schemas.microsoft.com/office/drawing/2014/main" id="{32664C73-4DF1-4F02-AA37-110558AF5A28}"/>
              </a:ext>
            </a:extLst>
          </p:cNvPr>
          <p:cNvSpPr/>
          <p:nvPr/>
        </p:nvSpPr>
        <p:spPr>
          <a:xfrm>
            <a:off x="5630182" y="5582918"/>
            <a:ext cx="1943161" cy="338554"/>
          </a:xfrm>
          <a:prstGeom prst="rect">
            <a:avLst/>
          </a:prstGeom>
        </p:spPr>
        <p:txBody>
          <a:bodyPr wrap="none">
            <a:spAutoFit/>
          </a:bodyPr>
          <a:lstStyle/>
          <a:p>
            <a:r>
              <a:rPr lang="en-GB" sz="16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Storyboard 3rd</a:t>
            </a:r>
            <a:endParaRPr lang="en-GB" sz="16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5" name="Rectangle 14">
            <a:extLst>
              <a:ext uri="{FF2B5EF4-FFF2-40B4-BE49-F238E27FC236}">
                <a16:creationId xmlns:a16="http://schemas.microsoft.com/office/drawing/2014/main" id="{347EEE44-4738-4FAD-ABFB-5AC670582B36}"/>
              </a:ext>
            </a:extLst>
          </p:cNvPr>
          <p:cNvSpPr/>
          <p:nvPr/>
        </p:nvSpPr>
        <p:spPr>
          <a:xfrm>
            <a:off x="5630182" y="3681916"/>
            <a:ext cx="2268570" cy="338554"/>
          </a:xfrm>
          <a:prstGeom prst="rect">
            <a:avLst/>
          </a:prstGeom>
        </p:spPr>
        <p:txBody>
          <a:bodyPr wrap="none">
            <a:spAutoFit/>
          </a:bodyPr>
          <a:lstStyle/>
          <a:p>
            <a:r>
              <a:rPr lang="en-GB" sz="16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Implied Code 2nd</a:t>
            </a:r>
            <a:endParaRPr lang="en-GB" sz="16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6" name="TextBox 15">
            <a:extLst>
              <a:ext uri="{FF2B5EF4-FFF2-40B4-BE49-F238E27FC236}">
                <a16:creationId xmlns:a16="http://schemas.microsoft.com/office/drawing/2014/main" id="{67574AD6-E442-4116-82EE-44268ECF961E}"/>
              </a:ext>
            </a:extLst>
          </p:cNvPr>
          <p:cNvSpPr txBox="1"/>
          <p:nvPr/>
        </p:nvSpPr>
        <p:spPr>
          <a:xfrm>
            <a:off x="10231053" y="998655"/>
            <a:ext cx="1644803" cy="646331"/>
          </a:xfrm>
          <a:prstGeom prst="rect">
            <a:avLst/>
          </a:prstGeom>
          <a:noFill/>
        </p:spPr>
        <p:txBody>
          <a:bodyPr wrap="square" rtlCol="0">
            <a:spAutoFit/>
          </a:bodyPr>
          <a:lstStyle/>
          <a:p>
            <a:r>
              <a:rPr lang="en-GB" sz="3600" dirty="0">
                <a:solidFill>
                  <a:srgbClr val="FF0000"/>
                </a:solidFill>
              </a:rPr>
              <a:t>Page 15</a:t>
            </a:r>
          </a:p>
        </p:txBody>
      </p:sp>
    </p:spTree>
    <p:extLst>
      <p:ext uri="{BB962C8B-B14F-4D97-AF65-F5344CB8AC3E}">
        <p14:creationId xmlns:p14="http://schemas.microsoft.com/office/powerpoint/2010/main" val="353382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F290B5-2F94-42C1-A92D-A9CEB657575D}"/>
              </a:ext>
            </a:extLst>
          </p:cNvPr>
          <p:cNvPicPr>
            <a:picLocks noChangeAspect="1"/>
          </p:cNvPicPr>
          <p:nvPr/>
        </p:nvPicPr>
        <p:blipFill>
          <a:blip r:embed="rId2"/>
          <a:stretch>
            <a:fillRect/>
          </a:stretch>
        </p:blipFill>
        <p:spPr>
          <a:xfrm>
            <a:off x="191539" y="1503196"/>
            <a:ext cx="9732750" cy="5109270"/>
          </a:xfrm>
          <a:prstGeom prst="rect">
            <a:avLst/>
          </a:prstGeom>
        </p:spPr>
      </p:pic>
      <p:sp>
        <p:nvSpPr>
          <p:cNvPr id="34" name="TextBox 33">
            <a:extLst>
              <a:ext uri="{FF2B5EF4-FFF2-40B4-BE49-F238E27FC236}">
                <a16:creationId xmlns:a16="http://schemas.microsoft.com/office/drawing/2014/main" id="{701BDD4D-CD38-43E7-A1A7-989394F24AC1}"/>
              </a:ext>
            </a:extLst>
          </p:cNvPr>
          <p:cNvSpPr txBox="1"/>
          <p:nvPr/>
        </p:nvSpPr>
        <p:spPr>
          <a:xfrm>
            <a:off x="7944374" y="3523902"/>
            <a:ext cx="184731" cy="369332"/>
          </a:xfrm>
          <a:prstGeom prst="rect">
            <a:avLst/>
          </a:prstGeom>
          <a:noFill/>
        </p:spPr>
        <p:txBody>
          <a:bodyPr wrap="none" rtlCol="0">
            <a:spAutoFit/>
          </a:bodyPr>
          <a:lstStyle/>
          <a:p>
            <a:endParaRPr lang="en-GB" dirty="0"/>
          </a:p>
        </p:txBody>
      </p:sp>
      <p:sp>
        <p:nvSpPr>
          <p:cNvPr id="5" name="TextBox 4">
            <a:extLst>
              <a:ext uri="{FF2B5EF4-FFF2-40B4-BE49-F238E27FC236}">
                <a16:creationId xmlns:a16="http://schemas.microsoft.com/office/drawing/2014/main" id="{1425B0F7-16D1-4B6E-AEF6-1E6E36F0A866}"/>
              </a:ext>
            </a:extLst>
          </p:cNvPr>
          <p:cNvSpPr txBox="1"/>
          <p:nvPr/>
        </p:nvSpPr>
        <p:spPr>
          <a:xfrm>
            <a:off x="1458605" y="3596166"/>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6" name="TextBox 5">
            <a:extLst>
              <a:ext uri="{FF2B5EF4-FFF2-40B4-BE49-F238E27FC236}">
                <a16:creationId xmlns:a16="http://schemas.microsoft.com/office/drawing/2014/main" id="{5A34A114-DC72-482D-8468-25AA188D5E66}"/>
              </a:ext>
            </a:extLst>
          </p:cNvPr>
          <p:cNvSpPr txBox="1"/>
          <p:nvPr/>
        </p:nvSpPr>
        <p:spPr>
          <a:xfrm>
            <a:off x="1458605" y="5052815"/>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7" name="TextBox 6">
            <a:extLst>
              <a:ext uri="{FF2B5EF4-FFF2-40B4-BE49-F238E27FC236}">
                <a16:creationId xmlns:a16="http://schemas.microsoft.com/office/drawing/2014/main" id="{2B1BDEC9-A5A3-44DE-8169-F12AB238A1C1}"/>
              </a:ext>
            </a:extLst>
          </p:cNvPr>
          <p:cNvSpPr txBox="1"/>
          <p:nvPr/>
        </p:nvSpPr>
        <p:spPr>
          <a:xfrm>
            <a:off x="7543190" y="2601182"/>
            <a:ext cx="493549"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2</a:t>
            </a:r>
          </a:p>
        </p:txBody>
      </p:sp>
      <p:sp>
        <p:nvSpPr>
          <p:cNvPr id="9" name="TextBox 8">
            <a:extLst>
              <a:ext uri="{FF2B5EF4-FFF2-40B4-BE49-F238E27FC236}">
                <a16:creationId xmlns:a16="http://schemas.microsoft.com/office/drawing/2014/main" id="{4DD0A314-735D-44CC-923D-605DF37AC93F}"/>
              </a:ext>
            </a:extLst>
          </p:cNvPr>
          <p:cNvSpPr txBox="1"/>
          <p:nvPr/>
        </p:nvSpPr>
        <p:spPr>
          <a:xfrm>
            <a:off x="10231053" y="998655"/>
            <a:ext cx="1644803" cy="646331"/>
          </a:xfrm>
          <a:prstGeom prst="rect">
            <a:avLst/>
          </a:prstGeom>
          <a:noFill/>
        </p:spPr>
        <p:txBody>
          <a:bodyPr wrap="square" rtlCol="0">
            <a:spAutoFit/>
          </a:bodyPr>
          <a:lstStyle/>
          <a:p>
            <a:r>
              <a:rPr lang="en-GB" sz="3600" dirty="0">
                <a:solidFill>
                  <a:srgbClr val="FF0000"/>
                </a:solidFill>
              </a:rPr>
              <a:t>Page 15</a:t>
            </a:r>
          </a:p>
        </p:txBody>
      </p:sp>
    </p:spTree>
    <p:extLst>
      <p:ext uri="{BB962C8B-B14F-4D97-AF65-F5344CB8AC3E}">
        <p14:creationId xmlns:p14="http://schemas.microsoft.com/office/powerpoint/2010/main" val="2521908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2A6907-5D6D-48D9-B177-3BBBE0AB57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550" b="15604"/>
          <a:stretch/>
        </p:blipFill>
        <p:spPr>
          <a:xfrm>
            <a:off x="875413" y="1030273"/>
            <a:ext cx="10441174" cy="5450914"/>
          </a:xfrm>
          <a:prstGeom prst="rect">
            <a:avLst/>
          </a:prstGeom>
        </p:spPr>
      </p:pic>
      <p:sp>
        <p:nvSpPr>
          <p:cNvPr id="6" name="Google Shape;119;p30">
            <a:extLst>
              <a:ext uri="{FF2B5EF4-FFF2-40B4-BE49-F238E27FC236}">
                <a16:creationId xmlns:a16="http://schemas.microsoft.com/office/drawing/2014/main" id="{0DA72566-E13E-4EC3-B70A-D284F4DA0028}"/>
              </a:ext>
            </a:extLst>
          </p:cNvPr>
          <p:cNvSpPr txBox="1"/>
          <p:nvPr/>
        </p:nvSpPr>
        <p:spPr>
          <a:xfrm>
            <a:off x="10287083" y="6054206"/>
            <a:ext cx="2319445" cy="667269"/>
          </a:xfrm>
          <a:prstGeom prst="rect">
            <a:avLst/>
          </a:prstGeom>
          <a:noFill/>
          <a:ln>
            <a:noFill/>
          </a:ln>
        </p:spPr>
        <p:txBody>
          <a:bodyPr spcFirstLastPara="1" wrap="square" lIns="121900" tIns="121900" rIns="121900" bIns="121900" anchor="t" anchorCtr="0">
            <a:noAutofit/>
          </a:bodyPr>
          <a:lstStyle/>
          <a:p>
            <a:r>
              <a:rPr lang="en-GB" sz="1600" dirty="0">
                <a:latin typeface="+mj-lt"/>
                <a:ea typeface="Ubuntu"/>
                <a:cs typeface="Ubuntu"/>
                <a:sym typeface="Ubuntu"/>
              </a:rPr>
              <a:t>Aspects of the</a:t>
            </a:r>
          </a:p>
          <a:p>
            <a:r>
              <a:rPr lang="en-GB" sz="1600" dirty="0">
                <a:latin typeface="+mj-lt"/>
                <a:ea typeface="Ubuntu"/>
                <a:cs typeface="Ubuntu"/>
                <a:sym typeface="Ubuntu"/>
              </a:rPr>
              <a:t>Design Artefact</a:t>
            </a:r>
            <a:endParaRPr sz="1600" dirty="0">
              <a:latin typeface="+mj-lt"/>
              <a:ea typeface="Ubuntu"/>
              <a:cs typeface="Ubuntu"/>
              <a:sym typeface="Ubuntu"/>
            </a:endParaRPr>
          </a:p>
        </p:txBody>
      </p:sp>
      <p:sp>
        <p:nvSpPr>
          <p:cNvPr id="4" name="Oval 3">
            <a:extLst>
              <a:ext uri="{FF2B5EF4-FFF2-40B4-BE49-F238E27FC236}">
                <a16:creationId xmlns:a16="http://schemas.microsoft.com/office/drawing/2014/main" id="{A3BF446B-12E1-4CC8-B12C-3F727AB62A7A}"/>
              </a:ext>
            </a:extLst>
          </p:cNvPr>
          <p:cNvSpPr/>
          <p:nvPr/>
        </p:nvSpPr>
        <p:spPr>
          <a:xfrm>
            <a:off x="720091" y="2776480"/>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50974D9B-741F-479C-84E6-375337C7233B}"/>
              </a:ext>
            </a:extLst>
          </p:cNvPr>
          <p:cNvSpPr/>
          <p:nvPr/>
        </p:nvSpPr>
        <p:spPr>
          <a:xfrm>
            <a:off x="1169671" y="4058659"/>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5620DF9D-B48D-4879-8188-823CB4C2B766}"/>
              </a:ext>
            </a:extLst>
          </p:cNvPr>
          <p:cNvSpPr/>
          <p:nvPr/>
        </p:nvSpPr>
        <p:spPr>
          <a:xfrm>
            <a:off x="2087881" y="5164718"/>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51574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Google Shape;119;p30">
            <a:extLst>
              <a:ext uri="{FF2B5EF4-FFF2-40B4-BE49-F238E27FC236}">
                <a16:creationId xmlns:a16="http://schemas.microsoft.com/office/drawing/2014/main" id="{1FBD3D96-9512-4DDA-840B-DB2E566DB8AE}"/>
              </a:ext>
            </a:extLst>
          </p:cNvPr>
          <p:cNvSpPr txBox="1"/>
          <p:nvPr/>
        </p:nvSpPr>
        <p:spPr>
          <a:xfrm>
            <a:off x="372530" y="701580"/>
            <a:ext cx="4829391"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Design Approaches</a:t>
            </a:r>
            <a:endParaRPr sz="4000" dirty="0">
              <a:latin typeface="+mj-lt"/>
              <a:ea typeface="Ubuntu"/>
              <a:cs typeface="Ubuntu"/>
              <a:sym typeface="Ubuntu"/>
            </a:endParaRPr>
          </a:p>
        </p:txBody>
      </p:sp>
      <p:pic>
        <p:nvPicPr>
          <p:cNvPr id="32" name="Picture 31">
            <a:extLst>
              <a:ext uri="{FF2B5EF4-FFF2-40B4-BE49-F238E27FC236}">
                <a16:creationId xmlns:a16="http://schemas.microsoft.com/office/drawing/2014/main" id="{5D08C17E-41E7-4163-85B5-9BBC6313B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530" y="1528666"/>
            <a:ext cx="11664592" cy="4463824"/>
          </a:xfrm>
          <a:prstGeom prst="rect">
            <a:avLst/>
          </a:prstGeom>
        </p:spPr>
      </p:pic>
    </p:spTree>
    <p:extLst>
      <p:ext uri="{BB962C8B-B14F-4D97-AF65-F5344CB8AC3E}">
        <p14:creationId xmlns:p14="http://schemas.microsoft.com/office/powerpoint/2010/main" val="609874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CE1CBB-2981-4D77-AB43-1FDFEC4C33FF}"/>
              </a:ext>
            </a:extLst>
          </p:cNvPr>
          <p:cNvPicPr>
            <a:picLocks noChangeAspect="1"/>
          </p:cNvPicPr>
          <p:nvPr/>
        </p:nvPicPr>
        <p:blipFill>
          <a:blip r:embed="rId2"/>
          <a:stretch>
            <a:fillRect/>
          </a:stretch>
        </p:blipFill>
        <p:spPr>
          <a:xfrm>
            <a:off x="225708" y="1089091"/>
            <a:ext cx="10503593" cy="5585244"/>
          </a:xfrm>
          <a:prstGeom prst="rect">
            <a:avLst/>
          </a:prstGeom>
        </p:spPr>
      </p:pic>
      <p:sp>
        <p:nvSpPr>
          <p:cNvPr id="12" name="Rectangle 11">
            <a:extLst>
              <a:ext uri="{FF2B5EF4-FFF2-40B4-BE49-F238E27FC236}">
                <a16:creationId xmlns:a16="http://schemas.microsoft.com/office/drawing/2014/main" id="{ABA22955-D6E8-4784-9E72-4DB80E0885D9}"/>
              </a:ext>
            </a:extLst>
          </p:cNvPr>
          <p:cNvSpPr/>
          <p:nvPr/>
        </p:nvSpPr>
        <p:spPr>
          <a:xfrm>
            <a:off x="5457205" y="3902505"/>
            <a:ext cx="2265364" cy="461665"/>
          </a:xfrm>
          <a:prstGeom prst="rect">
            <a:avLst/>
          </a:prstGeom>
        </p:spPr>
        <p:txBody>
          <a:bodyPr wrap="none">
            <a:spAutoFit/>
          </a:bodyPr>
          <a:lstStyle/>
          <a:p>
            <a:r>
              <a:rPr lang="en-GB" sz="24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Copied  2nd</a:t>
            </a:r>
            <a:endParaRPr lang="en-GB" sz="24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3" name="Rectangle 12">
            <a:extLst>
              <a:ext uri="{FF2B5EF4-FFF2-40B4-BE49-F238E27FC236}">
                <a16:creationId xmlns:a16="http://schemas.microsoft.com/office/drawing/2014/main" id="{03021A65-F076-4772-8084-770D08BDC631}"/>
              </a:ext>
            </a:extLst>
          </p:cNvPr>
          <p:cNvSpPr/>
          <p:nvPr/>
        </p:nvSpPr>
        <p:spPr>
          <a:xfrm>
            <a:off x="5457205" y="4942428"/>
            <a:ext cx="2265364" cy="461665"/>
          </a:xfrm>
          <a:prstGeom prst="rect">
            <a:avLst/>
          </a:prstGeom>
        </p:spPr>
        <p:txBody>
          <a:bodyPr wrap="none">
            <a:spAutoFit/>
          </a:bodyPr>
          <a:lstStyle/>
          <a:p>
            <a:r>
              <a:rPr lang="en-GB" sz="24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Planned 1st</a:t>
            </a:r>
            <a:endParaRPr lang="en-GB" sz="24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4" name="Rectangle 13">
            <a:extLst>
              <a:ext uri="{FF2B5EF4-FFF2-40B4-BE49-F238E27FC236}">
                <a16:creationId xmlns:a16="http://schemas.microsoft.com/office/drawing/2014/main" id="{32664C73-4DF1-4F02-AA37-110558AF5A28}"/>
              </a:ext>
            </a:extLst>
          </p:cNvPr>
          <p:cNvSpPr/>
          <p:nvPr/>
        </p:nvSpPr>
        <p:spPr>
          <a:xfrm>
            <a:off x="5457205" y="5985933"/>
            <a:ext cx="2265364" cy="461665"/>
          </a:xfrm>
          <a:prstGeom prst="rect">
            <a:avLst/>
          </a:prstGeom>
        </p:spPr>
        <p:txBody>
          <a:bodyPr wrap="none">
            <a:spAutoFit/>
          </a:bodyPr>
          <a:lstStyle/>
          <a:p>
            <a:r>
              <a:rPr lang="en-GB" sz="2400" b="1" dirty="0">
                <a:solidFill>
                  <a:schemeClr val="accent1">
                    <a:lumMod val="50000"/>
                  </a:schemeClr>
                </a:solidFill>
                <a:latin typeface="Lucida Handwriting" panose="03010101010101010101" pitchFamily="66" charset="0"/>
                <a:cs typeface="Dubai" panose="020B0604020202020204" pitchFamily="34" charset="-78"/>
                <a:sym typeface="Wingdings" panose="05000000000000000000" pitchFamily="2" charset="2"/>
              </a:rPr>
              <a:t>Copied  2nd</a:t>
            </a:r>
            <a:endParaRPr lang="en-GB" sz="2400" b="1" dirty="0">
              <a:solidFill>
                <a:schemeClr val="accent1">
                  <a:lumMod val="50000"/>
                </a:schemeClr>
              </a:solidFill>
              <a:latin typeface="Lucida Handwriting" panose="03010101010101010101" pitchFamily="66" charset="0"/>
              <a:cs typeface="Dubai" panose="020B0604020202020204" pitchFamily="34" charset="-78"/>
            </a:endParaRPr>
          </a:p>
        </p:txBody>
      </p:sp>
      <p:sp>
        <p:nvSpPr>
          <p:cNvPr id="11" name="TextBox 10">
            <a:extLst>
              <a:ext uri="{FF2B5EF4-FFF2-40B4-BE49-F238E27FC236}">
                <a16:creationId xmlns:a16="http://schemas.microsoft.com/office/drawing/2014/main" id="{15A21C53-51C1-430E-A50A-B8AAEA13297B}"/>
              </a:ext>
            </a:extLst>
          </p:cNvPr>
          <p:cNvSpPr txBox="1"/>
          <p:nvPr/>
        </p:nvSpPr>
        <p:spPr>
          <a:xfrm>
            <a:off x="10231053" y="998655"/>
            <a:ext cx="1644803" cy="646331"/>
          </a:xfrm>
          <a:prstGeom prst="rect">
            <a:avLst/>
          </a:prstGeom>
          <a:noFill/>
        </p:spPr>
        <p:txBody>
          <a:bodyPr wrap="square" rtlCol="0">
            <a:spAutoFit/>
          </a:bodyPr>
          <a:lstStyle/>
          <a:p>
            <a:r>
              <a:rPr lang="en-GB" sz="3600" dirty="0">
                <a:solidFill>
                  <a:srgbClr val="FF0000"/>
                </a:solidFill>
              </a:rPr>
              <a:t>Page 17</a:t>
            </a:r>
          </a:p>
        </p:txBody>
      </p:sp>
    </p:spTree>
    <p:extLst>
      <p:ext uri="{BB962C8B-B14F-4D97-AF65-F5344CB8AC3E}">
        <p14:creationId xmlns:p14="http://schemas.microsoft.com/office/powerpoint/2010/main" val="64907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C81A53-AEFF-40E5-926F-DEBF3C694753}"/>
              </a:ext>
            </a:extLst>
          </p:cNvPr>
          <p:cNvPicPr>
            <a:picLocks noChangeAspect="1"/>
          </p:cNvPicPr>
          <p:nvPr/>
        </p:nvPicPr>
        <p:blipFill>
          <a:blip r:embed="rId2"/>
          <a:stretch>
            <a:fillRect/>
          </a:stretch>
        </p:blipFill>
        <p:spPr>
          <a:xfrm>
            <a:off x="228181" y="1326180"/>
            <a:ext cx="9598571" cy="5373471"/>
          </a:xfrm>
          <a:prstGeom prst="rect">
            <a:avLst/>
          </a:prstGeom>
        </p:spPr>
      </p:pic>
      <p:sp>
        <p:nvSpPr>
          <p:cNvPr id="34" name="TextBox 33">
            <a:extLst>
              <a:ext uri="{FF2B5EF4-FFF2-40B4-BE49-F238E27FC236}">
                <a16:creationId xmlns:a16="http://schemas.microsoft.com/office/drawing/2014/main" id="{701BDD4D-CD38-43E7-A1A7-989394F24AC1}"/>
              </a:ext>
            </a:extLst>
          </p:cNvPr>
          <p:cNvSpPr txBox="1"/>
          <p:nvPr/>
        </p:nvSpPr>
        <p:spPr>
          <a:xfrm>
            <a:off x="7944374" y="3523902"/>
            <a:ext cx="184731" cy="369332"/>
          </a:xfrm>
          <a:prstGeom prst="rect">
            <a:avLst/>
          </a:prstGeom>
          <a:noFill/>
        </p:spPr>
        <p:txBody>
          <a:bodyPr wrap="none" rtlCol="0">
            <a:spAutoFit/>
          </a:bodyPr>
          <a:lstStyle/>
          <a:p>
            <a:endParaRPr lang="en-GB" dirty="0"/>
          </a:p>
        </p:txBody>
      </p:sp>
      <p:sp>
        <p:nvSpPr>
          <p:cNvPr id="5" name="TextBox 4">
            <a:extLst>
              <a:ext uri="{FF2B5EF4-FFF2-40B4-BE49-F238E27FC236}">
                <a16:creationId xmlns:a16="http://schemas.microsoft.com/office/drawing/2014/main" id="{1425B0F7-16D1-4B6E-AEF6-1E6E36F0A866}"/>
              </a:ext>
            </a:extLst>
          </p:cNvPr>
          <p:cNvSpPr txBox="1"/>
          <p:nvPr/>
        </p:nvSpPr>
        <p:spPr>
          <a:xfrm>
            <a:off x="1172855" y="3953353"/>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6" name="TextBox 5">
            <a:extLst>
              <a:ext uri="{FF2B5EF4-FFF2-40B4-BE49-F238E27FC236}">
                <a16:creationId xmlns:a16="http://schemas.microsoft.com/office/drawing/2014/main" id="{5A34A114-DC72-482D-8468-25AA188D5E66}"/>
              </a:ext>
            </a:extLst>
          </p:cNvPr>
          <p:cNvSpPr txBox="1"/>
          <p:nvPr/>
        </p:nvSpPr>
        <p:spPr>
          <a:xfrm>
            <a:off x="1172855" y="5410002"/>
            <a:ext cx="9436595"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xxxxx</a:t>
            </a:r>
          </a:p>
        </p:txBody>
      </p:sp>
      <p:sp>
        <p:nvSpPr>
          <p:cNvPr id="7" name="TextBox 6">
            <a:extLst>
              <a:ext uri="{FF2B5EF4-FFF2-40B4-BE49-F238E27FC236}">
                <a16:creationId xmlns:a16="http://schemas.microsoft.com/office/drawing/2014/main" id="{2B1BDEC9-A5A3-44DE-8169-F12AB238A1C1}"/>
              </a:ext>
            </a:extLst>
          </p:cNvPr>
          <p:cNvSpPr txBox="1"/>
          <p:nvPr/>
        </p:nvSpPr>
        <p:spPr>
          <a:xfrm>
            <a:off x="7450825" y="2763364"/>
            <a:ext cx="493549"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1</a:t>
            </a:r>
          </a:p>
        </p:txBody>
      </p:sp>
      <p:sp>
        <p:nvSpPr>
          <p:cNvPr id="9" name="TextBox 8">
            <a:extLst>
              <a:ext uri="{FF2B5EF4-FFF2-40B4-BE49-F238E27FC236}">
                <a16:creationId xmlns:a16="http://schemas.microsoft.com/office/drawing/2014/main" id="{434B67F7-31E6-4FDD-AF91-517F9AE26142}"/>
              </a:ext>
            </a:extLst>
          </p:cNvPr>
          <p:cNvSpPr txBox="1"/>
          <p:nvPr/>
        </p:nvSpPr>
        <p:spPr>
          <a:xfrm>
            <a:off x="10231053" y="998655"/>
            <a:ext cx="1644803" cy="646331"/>
          </a:xfrm>
          <a:prstGeom prst="rect">
            <a:avLst/>
          </a:prstGeom>
          <a:noFill/>
        </p:spPr>
        <p:txBody>
          <a:bodyPr wrap="square" rtlCol="0">
            <a:spAutoFit/>
          </a:bodyPr>
          <a:lstStyle/>
          <a:p>
            <a:r>
              <a:rPr lang="en-GB" sz="3600" dirty="0">
                <a:solidFill>
                  <a:srgbClr val="FF0000"/>
                </a:solidFill>
              </a:rPr>
              <a:t>Page 17</a:t>
            </a:r>
          </a:p>
        </p:txBody>
      </p:sp>
    </p:spTree>
    <p:extLst>
      <p:ext uri="{BB962C8B-B14F-4D97-AF65-F5344CB8AC3E}">
        <p14:creationId xmlns:p14="http://schemas.microsoft.com/office/powerpoint/2010/main" val="1450326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2A6907-5D6D-48D9-B177-3BBBE0AB57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550" b="15604"/>
          <a:stretch/>
        </p:blipFill>
        <p:spPr>
          <a:xfrm>
            <a:off x="875413" y="1030273"/>
            <a:ext cx="10441174" cy="5450914"/>
          </a:xfrm>
          <a:prstGeom prst="rect">
            <a:avLst/>
          </a:prstGeom>
        </p:spPr>
      </p:pic>
      <p:sp>
        <p:nvSpPr>
          <p:cNvPr id="6" name="Google Shape;119;p30">
            <a:extLst>
              <a:ext uri="{FF2B5EF4-FFF2-40B4-BE49-F238E27FC236}">
                <a16:creationId xmlns:a16="http://schemas.microsoft.com/office/drawing/2014/main" id="{0DA72566-E13E-4EC3-B70A-D284F4DA0028}"/>
              </a:ext>
            </a:extLst>
          </p:cNvPr>
          <p:cNvSpPr txBox="1"/>
          <p:nvPr/>
        </p:nvSpPr>
        <p:spPr>
          <a:xfrm>
            <a:off x="10287083" y="6054206"/>
            <a:ext cx="2319445" cy="667269"/>
          </a:xfrm>
          <a:prstGeom prst="rect">
            <a:avLst/>
          </a:prstGeom>
          <a:noFill/>
          <a:ln>
            <a:noFill/>
          </a:ln>
        </p:spPr>
        <p:txBody>
          <a:bodyPr spcFirstLastPara="1" wrap="square" lIns="121900" tIns="121900" rIns="121900" bIns="121900" anchor="t" anchorCtr="0">
            <a:noAutofit/>
          </a:bodyPr>
          <a:lstStyle/>
          <a:p>
            <a:r>
              <a:rPr lang="en-GB" sz="1600" dirty="0">
                <a:latin typeface="+mj-lt"/>
                <a:ea typeface="Ubuntu"/>
                <a:cs typeface="Ubuntu"/>
                <a:sym typeface="Ubuntu"/>
              </a:rPr>
              <a:t>Aspects of the</a:t>
            </a:r>
          </a:p>
          <a:p>
            <a:r>
              <a:rPr lang="en-GB" sz="1600" dirty="0">
                <a:latin typeface="+mj-lt"/>
                <a:ea typeface="Ubuntu"/>
                <a:cs typeface="Ubuntu"/>
                <a:sym typeface="Ubuntu"/>
              </a:rPr>
              <a:t>Design Artefact</a:t>
            </a:r>
            <a:endParaRPr sz="1600" dirty="0">
              <a:latin typeface="+mj-lt"/>
              <a:ea typeface="Ubuntu"/>
              <a:cs typeface="Ubuntu"/>
              <a:sym typeface="Ubuntu"/>
            </a:endParaRPr>
          </a:p>
        </p:txBody>
      </p:sp>
      <p:sp>
        <p:nvSpPr>
          <p:cNvPr id="4" name="Oval 3">
            <a:extLst>
              <a:ext uri="{FF2B5EF4-FFF2-40B4-BE49-F238E27FC236}">
                <a16:creationId xmlns:a16="http://schemas.microsoft.com/office/drawing/2014/main" id="{A3BF446B-12E1-4CC8-B12C-3F727AB62A7A}"/>
              </a:ext>
            </a:extLst>
          </p:cNvPr>
          <p:cNvSpPr/>
          <p:nvPr/>
        </p:nvSpPr>
        <p:spPr>
          <a:xfrm>
            <a:off x="720091" y="2776480"/>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50974D9B-741F-479C-84E6-375337C7233B}"/>
              </a:ext>
            </a:extLst>
          </p:cNvPr>
          <p:cNvSpPr/>
          <p:nvPr/>
        </p:nvSpPr>
        <p:spPr>
          <a:xfrm>
            <a:off x="1169671" y="4058659"/>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5620DF9D-B48D-4879-8188-823CB4C2B766}"/>
              </a:ext>
            </a:extLst>
          </p:cNvPr>
          <p:cNvSpPr/>
          <p:nvPr/>
        </p:nvSpPr>
        <p:spPr>
          <a:xfrm>
            <a:off x="2087881" y="5164718"/>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44E3FD5C-6078-415B-817E-C6E56CB4CC04}"/>
              </a:ext>
            </a:extLst>
          </p:cNvPr>
          <p:cNvSpPr/>
          <p:nvPr/>
        </p:nvSpPr>
        <p:spPr>
          <a:xfrm>
            <a:off x="3935772" y="5175207"/>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0329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696199BD-535F-4AA9-9CE0-1F432189F451}"/>
              </a:ext>
            </a:extLst>
          </p:cNvPr>
          <p:cNvGraphicFramePr/>
          <p:nvPr>
            <p:extLst>
              <p:ext uri="{D42A27DB-BD31-4B8C-83A1-F6EECF244321}">
                <p14:modId xmlns:p14="http://schemas.microsoft.com/office/powerpoint/2010/main" val="3017587070"/>
              </p:ext>
            </p:extLst>
          </p:nvPr>
        </p:nvGraphicFramePr>
        <p:xfrm>
          <a:off x="1747083" y="1123044"/>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7" name="Group 16">
            <a:extLst>
              <a:ext uri="{FF2B5EF4-FFF2-40B4-BE49-F238E27FC236}">
                <a16:creationId xmlns:a16="http://schemas.microsoft.com/office/drawing/2014/main" id="{D5D3E360-9853-4CBF-B224-93527B4CD6DB}"/>
              </a:ext>
            </a:extLst>
          </p:cNvPr>
          <p:cNvGrpSpPr/>
          <p:nvPr/>
        </p:nvGrpSpPr>
        <p:grpSpPr>
          <a:xfrm>
            <a:off x="6407539" y="2254190"/>
            <a:ext cx="1506555" cy="1139741"/>
            <a:chOff x="3280705" y="1774"/>
            <a:chExt cx="1191402" cy="953122"/>
          </a:xfrm>
        </p:grpSpPr>
        <p:sp>
          <p:nvSpPr>
            <p:cNvPr id="18" name="Rectangle: Rounded Corners 17">
              <a:extLst>
                <a:ext uri="{FF2B5EF4-FFF2-40B4-BE49-F238E27FC236}">
                  <a16:creationId xmlns:a16="http://schemas.microsoft.com/office/drawing/2014/main" id="{3855BEF1-CAC4-4124-8920-4A0D4E8C283B}"/>
                </a:ext>
              </a:extLst>
            </p:cNvPr>
            <p:cNvSpPr/>
            <p:nvPr/>
          </p:nvSpPr>
          <p:spPr>
            <a:xfrm>
              <a:off x="3280705" y="1774"/>
              <a:ext cx="1191402" cy="953122"/>
            </a:xfrm>
            <a:prstGeom prst="roundRect">
              <a:avLst>
                <a:gd name="adj" fmla="val 10000"/>
              </a:avLst>
            </a:prstGeom>
            <a:solidFill>
              <a:schemeClr val="tx1">
                <a:lumMod val="65000"/>
                <a:lumOff val="3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Rectangle: Rounded Corners 4">
              <a:extLst>
                <a:ext uri="{FF2B5EF4-FFF2-40B4-BE49-F238E27FC236}">
                  <a16:creationId xmlns:a16="http://schemas.microsoft.com/office/drawing/2014/main" id="{4EF595CA-7896-4EEF-A6E6-8FE29C1F0A5A}"/>
                </a:ext>
              </a:extLst>
            </p:cNvPr>
            <p:cNvSpPr txBox="1"/>
            <p:nvPr/>
          </p:nvSpPr>
          <p:spPr>
            <a:xfrm>
              <a:off x="3308621" y="57606"/>
              <a:ext cx="1135570" cy="8972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GB" kern="1200" dirty="0"/>
                <a:t>Ambiguity  due to design format</a:t>
              </a:r>
            </a:p>
          </p:txBody>
        </p:sp>
      </p:grpSp>
      <p:grpSp>
        <p:nvGrpSpPr>
          <p:cNvPr id="20" name="Group 19">
            <a:extLst>
              <a:ext uri="{FF2B5EF4-FFF2-40B4-BE49-F238E27FC236}">
                <a16:creationId xmlns:a16="http://schemas.microsoft.com/office/drawing/2014/main" id="{3A0DD40B-38A8-4743-9893-FEA3D5B4C67B}"/>
              </a:ext>
            </a:extLst>
          </p:cNvPr>
          <p:cNvGrpSpPr/>
          <p:nvPr/>
        </p:nvGrpSpPr>
        <p:grpSpPr>
          <a:xfrm>
            <a:off x="6537730" y="4736023"/>
            <a:ext cx="1471255" cy="1139740"/>
            <a:chOff x="3280705" y="1774"/>
            <a:chExt cx="1191402" cy="953122"/>
          </a:xfrm>
        </p:grpSpPr>
        <p:sp>
          <p:nvSpPr>
            <p:cNvPr id="21" name="Rectangle: Rounded Corners 20">
              <a:extLst>
                <a:ext uri="{FF2B5EF4-FFF2-40B4-BE49-F238E27FC236}">
                  <a16:creationId xmlns:a16="http://schemas.microsoft.com/office/drawing/2014/main" id="{A156A71A-CF29-457E-A14D-35928AB15064}"/>
                </a:ext>
              </a:extLst>
            </p:cNvPr>
            <p:cNvSpPr/>
            <p:nvPr/>
          </p:nvSpPr>
          <p:spPr>
            <a:xfrm>
              <a:off x="3280705" y="1774"/>
              <a:ext cx="1191402" cy="953122"/>
            </a:xfrm>
            <a:prstGeom prst="roundRect">
              <a:avLst>
                <a:gd name="adj" fmla="val 10000"/>
              </a:avLst>
            </a:prstGeom>
            <a:solidFill>
              <a:schemeClr val="tx1">
                <a:lumMod val="65000"/>
                <a:lumOff val="3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Rectangle: Rounded Corners 4">
              <a:extLst>
                <a:ext uri="{FF2B5EF4-FFF2-40B4-BE49-F238E27FC236}">
                  <a16:creationId xmlns:a16="http://schemas.microsoft.com/office/drawing/2014/main" id="{EB95EB0C-E775-4B9D-A4E4-5B41670A7DFE}"/>
                </a:ext>
              </a:extLst>
            </p:cNvPr>
            <p:cNvSpPr txBox="1"/>
            <p:nvPr/>
          </p:nvSpPr>
          <p:spPr>
            <a:xfrm>
              <a:off x="3308621" y="29690"/>
              <a:ext cx="1135570" cy="8972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GB" kern="1200" dirty="0"/>
                <a:t>Ambiguity  during  design  process</a:t>
              </a:r>
            </a:p>
          </p:txBody>
        </p:sp>
      </p:grpSp>
      <p:sp>
        <p:nvSpPr>
          <p:cNvPr id="9" name="Google Shape;119;p30">
            <a:extLst>
              <a:ext uri="{FF2B5EF4-FFF2-40B4-BE49-F238E27FC236}">
                <a16:creationId xmlns:a16="http://schemas.microsoft.com/office/drawing/2014/main" id="{649F66D2-4EE8-4F1B-A11F-E641531541CD}"/>
              </a:ext>
            </a:extLst>
          </p:cNvPr>
          <p:cNvSpPr txBox="1"/>
          <p:nvPr/>
        </p:nvSpPr>
        <p:spPr>
          <a:xfrm>
            <a:off x="573498" y="802064"/>
            <a:ext cx="8027891"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Representations of algorithms</a:t>
            </a:r>
            <a:endParaRPr sz="4000" dirty="0">
              <a:latin typeface="+mj-lt"/>
              <a:ea typeface="Ubuntu"/>
              <a:cs typeface="Ubuntu"/>
              <a:sym typeface="Ubuntu"/>
            </a:endParaRPr>
          </a:p>
        </p:txBody>
      </p:sp>
    </p:spTree>
    <p:extLst>
      <p:ext uri="{BB962C8B-B14F-4D97-AF65-F5344CB8AC3E}">
        <p14:creationId xmlns:p14="http://schemas.microsoft.com/office/powerpoint/2010/main" val="598514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FA12D1-1C4D-47BF-9AEE-D8A4352E2190}"/>
              </a:ext>
            </a:extLst>
          </p:cNvPr>
          <p:cNvSpPr>
            <a:spLocks noGrp="1"/>
          </p:cNvSpPr>
          <p:nvPr>
            <p:ph type="ftr" sz="quarter" idx="11"/>
          </p:nvPr>
        </p:nvSpPr>
        <p:spPr/>
        <p:txBody>
          <a:bodyPr/>
          <a:lstStyle/>
          <a:p>
            <a:endParaRPr lang="en-GB"/>
          </a:p>
        </p:txBody>
      </p:sp>
      <p:pic>
        <p:nvPicPr>
          <p:cNvPr id="3" name="Picture 2">
            <a:extLst>
              <a:ext uri="{FF2B5EF4-FFF2-40B4-BE49-F238E27FC236}">
                <a16:creationId xmlns:a16="http://schemas.microsoft.com/office/drawing/2014/main" id="{90AE70A6-C845-4633-BA39-B57BA291BD9F}"/>
              </a:ext>
            </a:extLst>
          </p:cNvPr>
          <p:cNvPicPr>
            <a:picLocks noChangeAspect="1"/>
          </p:cNvPicPr>
          <p:nvPr/>
        </p:nvPicPr>
        <p:blipFill rotWithShape="1">
          <a:blip r:embed="rId2"/>
          <a:srcRect l="1738" t="1649" r="1165" b="21112"/>
          <a:stretch/>
        </p:blipFill>
        <p:spPr>
          <a:xfrm>
            <a:off x="216409" y="816980"/>
            <a:ext cx="9281160" cy="5721932"/>
          </a:xfrm>
          <a:prstGeom prst="rect">
            <a:avLst/>
          </a:prstGeom>
        </p:spPr>
      </p:pic>
      <p:sp>
        <p:nvSpPr>
          <p:cNvPr id="5" name="TextBox 4">
            <a:extLst>
              <a:ext uri="{FF2B5EF4-FFF2-40B4-BE49-F238E27FC236}">
                <a16:creationId xmlns:a16="http://schemas.microsoft.com/office/drawing/2014/main" id="{1D6E7B34-DFA4-40C3-BB32-BAB98C957EE7}"/>
              </a:ext>
            </a:extLst>
          </p:cNvPr>
          <p:cNvSpPr txBox="1"/>
          <p:nvPr/>
        </p:nvSpPr>
        <p:spPr>
          <a:xfrm>
            <a:off x="8077200" y="1321820"/>
            <a:ext cx="493549" cy="461665"/>
          </a:xfrm>
          <a:prstGeom prst="rect">
            <a:avLst/>
          </a:prstGeom>
          <a:noFill/>
        </p:spPr>
        <p:txBody>
          <a:bodyPr wrap="square" rtlCol="0">
            <a:spAutoFit/>
          </a:bodyPr>
          <a:lstStyle/>
          <a:p>
            <a:r>
              <a:rPr lang="en-GB" sz="2400" dirty="0">
                <a:solidFill>
                  <a:schemeClr val="accent1">
                    <a:lumMod val="50000"/>
                  </a:schemeClr>
                </a:solidFill>
                <a:latin typeface="Lucida Handwriting" panose="03010101010101010101" pitchFamily="66" charset="0"/>
              </a:rPr>
              <a:t>4</a:t>
            </a:r>
          </a:p>
        </p:txBody>
      </p:sp>
      <p:sp>
        <p:nvSpPr>
          <p:cNvPr id="7" name="TextBox 6">
            <a:extLst>
              <a:ext uri="{FF2B5EF4-FFF2-40B4-BE49-F238E27FC236}">
                <a16:creationId xmlns:a16="http://schemas.microsoft.com/office/drawing/2014/main" id="{69960D63-BE35-4D46-AD5B-14C7E42AAED3}"/>
              </a:ext>
            </a:extLst>
          </p:cNvPr>
          <p:cNvSpPr txBox="1"/>
          <p:nvPr/>
        </p:nvSpPr>
        <p:spPr>
          <a:xfrm>
            <a:off x="10194477" y="998654"/>
            <a:ext cx="1644803" cy="646331"/>
          </a:xfrm>
          <a:prstGeom prst="rect">
            <a:avLst/>
          </a:prstGeom>
          <a:noFill/>
        </p:spPr>
        <p:txBody>
          <a:bodyPr wrap="square" rtlCol="0">
            <a:spAutoFit/>
          </a:bodyPr>
          <a:lstStyle/>
          <a:p>
            <a:r>
              <a:rPr lang="en-GB" sz="3600" dirty="0">
                <a:solidFill>
                  <a:srgbClr val="FF0000"/>
                </a:solidFill>
              </a:rPr>
              <a:t>Page 19</a:t>
            </a:r>
          </a:p>
        </p:txBody>
      </p:sp>
    </p:spTree>
    <p:extLst>
      <p:ext uri="{BB962C8B-B14F-4D97-AF65-F5344CB8AC3E}">
        <p14:creationId xmlns:p14="http://schemas.microsoft.com/office/powerpoint/2010/main" val="2145136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590193-F737-4503-AA79-4FB4538C70E4}"/>
              </a:ext>
            </a:extLst>
          </p:cNvPr>
          <p:cNvSpPr>
            <a:spLocks noGrp="1"/>
          </p:cNvSpPr>
          <p:nvPr>
            <p:ph type="ftr" sz="quarter" idx="11"/>
          </p:nvPr>
        </p:nvSpPr>
        <p:spPr/>
        <p:txBody>
          <a:bodyPr/>
          <a:lstStyle/>
          <a:p>
            <a:endParaRPr lang="en-GB"/>
          </a:p>
        </p:txBody>
      </p:sp>
      <p:sp>
        <p:nvSpPr>
          <p:cNvPr id="4" name="Google Shape;119;p30">
            <a:extLst>
              <a:ext uri="{FF2B5EF4-FFF2-40B4-BE49-F238E27FC236}">
                <a16:creationId xmlns:a16="http://schemas.microsoft.com/office/drawing/2014/main" id="{3730A0FD-E263-437D-8DCD-2D4AA13D5C4C}"/>
              </a:ext>
            </a:extLst>
          </p:cNvPr>
          <p:cNvSpPr txBox="1"/>
          <p:nvPr/>
        </p:nvSpPr>
        <p:spPr>
          <a:xfrm>
            <a:off x="573498" y="802064"/>
            <a:ext cx="8027891"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Design Refinement Process</a:t>
            </a:r>
            <a:endParaRPr sz="4000" dirty="0">
              <a:latin typeface="+mj-lt"/>
              <a:ea typeface="Ubuntu"/>
              <a:cs typeface="Ubuntu"/>
              <a:sym typeface="Ubuntu"/>
            </a:endParaRPr>
          </a:p>
        </p:txBody>
      </p:sp>
      <p:pic>
        <p:nvPicPr>
          <p:cNvPr id="8" name="Picture 7">
            <a:extLst>
              <a:ext uri="{FF2B5EF4-FFF2-40B4-BE49-F238E27FC236}">
                <a16:creationId xmlns:a16="http://schemas.microsoft.com/office/drawing/2014/main" id="{ED0693BC-9872-4E5F-8810-D4BA81841C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32" y="1548778"/>
            <a:ext cx="11679936" cy="5358673"/>
          </a:xfrm>
          <a:prstGeom prst="rect">
            <a:avLst/>
          </a:prstGeom>
        </p:spPr>
      </p:pic>
    </p:spTree>
    <p:extLst>
      <p:ext uri="{BB962C8B-B14F-4D97-AF65-F5344CB8AC3E}">
        <p14:creationId xmlns:p14="http://schemas.microsoft.com/office/powerpoint/2010/main" val="4081038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B46DDF-B1B9-4E7F-813C-741331948F75}"/>
              </a:ext>
            </a:extLst>
          </p:cNvPr>
          <p:cNvPicPr>
            <a:picLocks noChangeAspect="1"/>
          </p:cNvPicPr>
          <p:nvPr/>
        </p:nvPicPr>
        <p:blipFill>
          <a:blip r:embed="rId2"/>
          <a:stretch>
            <a:fillRect/>
          </a:stretch>
        </p:blipFill>
        <p:spPr>
          <a:xfrm>
            <a:off x="155440" y="914415"/>
            <a:ext cx="10214459" cy="5980835"/>
          </a:xfrm>
          <a:prstGeom prst="rect">
            <a:avLst/>
          </a:prstGeom>
        </p:spPr>
      </p:pic>
      <p:sp>
        <p:nvSpPr>
          <p:cNvPr id="2" name="Footer Placeholder 1">
            <a:extLst>
              <a:ext uri="{FF2B5EF4-FFF2-40B4-BE49-F238E27FC236}">
                <a16:creationId xmlns:a16="http://schemas.microsoft.com/office/drawing/2014/main" id="{DBFA12D1-1C4D-47BF-9AEE-D8A4352E2190}"/>
              </a:ext>
            </a:extLst>
          </p:cNvPr>
          <p:cNvSpPr>
            <a:spLocks noGrp="1"/>
          </p:cNvSpPr>
          <p:nvPr>
            <p:ph type="ftr" sz="quarter" idx="11"/>
          </p:nvPr>
        </p:nvSpPr>
        <p:spPr>
          <a:xfrm>
            <a:off x="3109913" y="6212017"/>
            <a:ext cx="4114800" cy="365125"/>
          </a:xfrm>
        </p:spPr>
        <p:txBody>
          <a:bodyPr/>
          <a:lstStyle/>
          <a:p>
            <a:endParaRPr lang="en-GB"/>
          </a:p>
        </p:txBody>
      </p:sp>
      <p:sp>
        <p:nvSpPr>
          <p:cNvPr id="9" name="Rectangle 8">
            <a:extLst>
              <a:ext uri="{FF2B5EF4-FFF2-40B4-BE49-F238E27FC236}">
                <a16:creationId xmlns:a16="http://schemas.microsoft.com/office/drawing/2014/main" id="{0995F173-F359-4409-9130-6A6985BBBEA5}"/>
              </a:ext>
            </a:extLst>
          </p:cNvPr>
          <p:cNvSpPr/>
          <p:nvPr/>
        </p:nvSpPr>
        <p:spPr>
          <a:xfrm>
            <a:off x="5727451" y="4965617"/>
            <a:ext cx="3261585" cy="671915"/>
          </a:xfrm>
          <a:prstGeom prst="rect">
            <a:avLst/>
          </a:prstGeom>
        </p:spPr>
        <p:txBody>
          <a:bodyPr wrap="square">
            <a:spAutoFit/>
          </a:bodyPr>
          <a:lstStyle/>
          <a:p>
            <a:pPr>
              <a:lnSpc>
                <a:spcPct val="107000"/>
              </a:lnSpc>
              <a:spcAft>
                <a:spcPts val="0"/>
              </a:spcAft>
            </a:pPr>
            <a:r>
              <a:rPr lang="en-GB" b="1" dirty="0">
                <a:solidFill>
                  <a:srgbClr val="548235"/>
                </a:solidFill>
                <a:latin typeface="Calibri" panose="020F0502020204030204" pitchFamily="34" charset="0"/>
                <a:ea typeface="Calibri" panose="020F0502020204030204" pitchFamily="34" charset="0"/>
                <a:cs typeface="Times New Roman" panose="02020603050405020304" pitchFamily="18" charset="0"/>
              </a:rPr>
              <a:t>unambiguous -&gt; partial -&gt;unambiguous (remix)</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D239782D-7683-43B4-A611-0D2A1F126B30}"/>
              </a:ext>
            </a:extLst>
          </p:cNvPr>
          <p:cNvSpPr/>
          <p:nvPr/>
        </p:nvSpPr>
        <p:spPr>
          <a:xfrm>
            <a:off x="5958563" y="4041703"/>
            <a:ext cx="3191246" cy="671915"/>
          </a:xfrm>
          <a:prstGeom prst="rect">
            <a:avLst/>
          </a:prstGeom>
        </p:spPr>
        <p:txBody>
          <a:bodyPr wrap="square">
            <a:spAutoFit/>
          </a:bodyPr>
          <a:lstStyle/>
          <a:p>
            <a:pPr>
              <a:lnSpc>
                <a:spcPct val="107000"/>
              </a:lnSpc>
              <a:spcAft>
                <a:spcPts val="0"/>
              </a:spcAft>
            </a:pPr>
            <a:r>
              <a:rPr lang="en-GB"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unambiguous throughout (copied images)</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4D98012E-62B8-4877-B998-45DBDBE20EE3}"/>
              </a:ext>
            </a:extLst>
          </p:cNvPr>
          <p:cNvSpPr/>
          <p:nvPr/>
        </p:nvSpPr>
        <p:spPr>
          <a:xfrm>
            <a:off x="5878176" y="6058621"/>
            <a:ext cx="2960134" cy="671915"/>
          </a:xfrm>
          <a:prstGeom prst="rect">
            <a:avLst/>
          </a:prstGeom>
        </p:spPr>
        <p:txBody>
          <a:bodyPr wrap="square">
            <a:spAutoFit/>
          </a:bodyPr>
          <a:lstStyle/>
          <a:p>
            <a:pPr>
              <a:lnSpc>
                <a:spcPct val="107000"/>
              </a:lnSpc>
              <a:spcAft>
                <a:spcPts val="0"/>
              </a:spcAft>
            </a:pPr>
            <a:r>
              <a:rPr lang="en-GB"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unambiguous throughout (copied objects)</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25E7D5A7-8926-4BF8-9990-12F42F4BFA48}"/>
              </a:ext>
            </a:extLst>
          </p:cNvPr>
          <p:cNvSpPr txBox="1"/>
          <p:nvPr/>
        </p:nvSpPr>
        <p:spPr>
          <a:xfrm>
            <a:off x="10231053" y="998655"/>
            <a:ext cx="1644803" cy="646331"/>
          </a:xfrm>
          <a:prstGeom prst="rect">
            <a:avLst/>
          </a:prstGeom>
          <a:noFill/>
        </p:spPr>
        <p:txBody>
          <a:bodyPr wrap="square" rtlCol="0">
            <a:spAutoFit/>
          </a:bodyPr>
          <a:lstStyle/>
          <a:p>
            <a:r>
              <a:rPr lang="en-GB" sz="3600" dirty="0">
                <a:solidFill>
                  <a:srgbClr val="FF0000"/>
                </a:solidFill>
              </a:rPr>
              <a:t>Page 21</a:t>
            </a:r>
          </a:p>
        </p:txBody>
      </p:sp>
    </p:spTree>
    <p:extLst>
      <p:ext uri="{BB962C8B-B14F-4D97-AF65-F5344CB8AC3E}">
        <p14:creationId xmlns:p14="http://schemas.microsoft.com/office/powerpoint/2010/main" val="2394976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2A6907-5D6D-48D9-B177-3BBBE0AB57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550" b="15604"/>
          <a:stretch/>
        </p:blipFill>
        <p:spPr>
          <a:xfrm>
            <a:off x="875413" y="1030273"/>
            <a:ext cx="10441174" cy="5450914"/>
          </a:xfrm>
          <a:prstGeom prst="rect">
            <a:avLst/>
          </a:prstGeom>
        </p:spPr>
      </p:pic>
      <p:sp>
        <p:nvSpPr>
          <p:cNvPr id="6" name="Google Shape;119;p30">
            <a:extLst>
              <a:ext uri="{FF2B5EF4-FFF2-40B4-BE49-F238E27FC236}">
                <a16:creationId xmlns:a16="http://schemas.microsoft.com/office/drawing/2014/main" id="{0DA72566-E13E-4EC3-B70A-D284F4DA0028}"/>
              </a:ext>
            </a:extLst>
          </p:cNvPr>
          <p:cNvSpPr txBox="1"/>
          <p:nvPr/>
        </p:nvSpPr>
        <p:spPr>
          <a:xfrm>
            <a:off x="10287083" y="6054206"/>
            <a:ext cx="2319445" cy="667269"/>
          </a:xfrm>
          <a:prstGeom prst="rect">
            <a:avLst/>
          </a:prstGeom>
          <a:noFill/>
          <a:ln>
            <a:noFill/>
          </a:ln>
        </p:spPr>
        <p:txBody>
          <a:bodyPr spcFirstLastPara="1" wrap="square" lIns="121900" tIns="121900" rIns="121900" bIns="121900" anchor="t" anchorCtr="0">
            <a:noAutofit/>
          </a:bodyPr>
          <a:lstStyle/>
          <a:p>
            <a:r>
              <a:rPr lang="en-GB" sz="1600" dirty="0">
                <a:latin typeface="+mj-lt"/>
                <a:ea typeface="Ubuntu"/>
                <a:cs typeface="Ubuntu"/>
                <a:sym typeface="Ubuntu"/>
              </a:rPr>
              <a:t>Aspects of the</a:t>
            </a:r>
          </a:p>
          <a:p>
            <a:r>
              <a:rPr lang="en-GB" sz="1600" dirty="0">
                <a:latin typeface="+mj-lt"/>
                <a:ea typeface="Ubuntu"/>
                <a:cs typeface="Ubuntu"/>
                <a:sym typeface="Ubuntu"/>
              </a:rPr>
              <a:t>Design Artefact</a:t>
            </a:r>
            <a:endParaRPr sz="1600" dirty="0">
              <a:latin typeface="+mj-lt"/>
              <a:ea typeface="Ubuntu"/>
              <a:cs typeface="Ubuntu"/>
              <a:sym typeface="Ubuntu"/>
            </a:endParaRPr>
          </a:p>
        </p:txBody>
      </p:sp>
      <p:sp>
        <p:nvSpPr>
          <p:cNvPr id="4" name="Oval 3">
            <a:extLst>
              <a:ext uri="{FF2B5EF4-FFF2-40B4-BE49-F238E27FC236}">
                <a16:creationId xmlns:a16="http://schemas.microsoft.com/office/drawing/2014/main" id="{A3BF446B-12E1-4CC8-B12C-3F727AB62A7A}"/>
              </a:ext>
            </a:extLst>
          </p:cNvPr>
          <p:cNvSpPr/>
          <p:nvPr/>
        </p:nvSpPr>
        <p:spPr>
          <a:xfrm>
            <a:off x="720091" y="2776480"/>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50974D9B-741F-479C-84E6-375337C7233B}"/>
              </a:ext>
            </a:extLst>
          </p:cNvPr>
          <p:cNvSpPr/>
          <p:nvPr/>
        </p:nvSpPr>
        <p:spPr>
          <a:xfrm>
            <a:off x="1169671" y="4058659"/>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5620DF9D-B48D-4879-8188-823CB4C2B766}"/>
              </a:ext>
            </a:extLst>
          </p:cNvPr>
          <p:cNvSpPr/>
          <p:nvPr/>
        </p:nvSpPr>
        <p:spPr>
          <a:xfrm>
            <a:off x="2087881" y="5164718"/>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44E3FD5C-6078-415B-817E-C6E56CB4CC04}"/>
              </a:ext>
            </a:extLst>
          </p:cNvPr>
          <p:cNvSpPr/>
          <p:nvPr/>
        </p:nvSpPr>
        <p:spPr>
          <a:xfrm>
            <a:off x="3935772" y="5175207"/>
            <a:ext cx="2103120" cy="1305039"/>
          </a:xfrm>
          <a:prstGeom prst="ellipse">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436073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944545"/>
            <a:ext cx="10515600" cy="895350"/>
          </a:xfrm>
        </p:spPr>
        <p:txBody>
          <a:bodyPr>
            <a:normAutofit/>
          </a:bodyPr>
          <a:lstStyle/>
          <a:p>
            <a:r>
              <a:rPr lang="en-GB" dirty="0"/>
              <a:t>Post-workshop survey</a:t>
            </a:r>
          </a:p>
        </p:txBody>
      </p:sp>
      <p:sp>
        <p:nvSpPr>
          <p:cNvPr id="3" name="Content Placeholder 2"/>
          <p:cNvSpPr>
            <a:spLocks noGrp="1"/>
          </p:cNvSpPr>
          <p:nvPr>
            <p:ph sz="half" idx="1"/>
          </p:nvPr>
        </p:nvSpPr>
        <p:spPr>
          <a:xfrm>
            <a:off x="476250" y="1839895"/>
            <a:ext cx="11541579" cy="5162549"/>
          </a:xfrm>
        </p:spPr>
        <p:txBody>
          <a:bodyPr>
            <a:normAutofit/>
          </a:bodyPr>
          <a:lstStyle/>
          <a:p>
            <a:r>
              <a:rPr lang="en-GB" sz="3600" dirty="0"/>
              <a:t>Please complete  post workshop survey</a:t>
            </a:r>
          </a:p>
          <a:p>
            <a:pPr marL="0" indent="0">
              <a:buNone/>
            </a:pPr>
            <a:endParaRPr lang="en-GB" sz="3600" dirty="0"/>
          </a:p>
          <a:p>
            <a:pPr marL="0" indent="0">
              <a:buNone/>
            </a:pPr>
            <a:endParaRPr lang="en-GB" sz="3600" dirty="0"/>
          </a:p>
        </p:txBody>
      </p:sp>
      <p:sp>
        <p:nvSpPr>
          <p:cNvPr id="9" name="TextBox 8">
            <a:extLst>
              <a:ext uri="{FF2B5EF4-FFF2-40B4-BE49-F238E27FC236}">
                <a16:creationId xmlns:a16="http://schemas.microsoft.com/office/drawing/2014/main" id="{EA74318F-E0FF-4714-B97B-56F78BD0ED38}"/>
              </a:ext>
            </a:extLst>
          </p:cNvPr>
          <p:cNvSpPr txBox="1"/>
          <p:nvPr/>
        </p:nvSpPr>
        <p:spPr>
          <a:xfrm>
            <a:off x="10231053" y="998655"/>
            <a:ext cx="1644803" cy="646331"/>
          </a:xfrm>
          <a:prstGeom prst="rect">
            <a:avLst/>
          </a:prstGeom>
          <a:noFill/>
        </p:spPr>
        <p:txBody>
          <a:bodyPr wrap="square" rtlCol="0">
            <a:spAutoFit/>
          </a:bodyPr>
          <a:lstStyle/>
          <a:p>
            <a:r>
              <a:rPr lang="en-GB" sz="3600" dirty="0">
                <a:solidFill>
                  <a:srgbClr val="FF0000"/>
                </a:solidFill>
              </a:rPr>
              <a:t>Page 30</a:t>
            </a:r>
          </a:p>
        </p:txBody>
      </p:sp>
      <p:pic>
        <p:nvPicPr>
          <p:cNvPr id="5" name="Picture 4">
            <a:extLst>
              <a:ext uri="{FF2B5EF4-FFF2-40B4-BE49-F238E27FC236}">
                <a16:creationId xmlns:a16="http://schemas.microsoft.com/office/drawing/2014/main" id="{9948198E-1855-491E-AEE5-7DEA06D20FED}"/>
              </a:ext>
            </a:extLst>
          </p:cNvPr>
          <p:cNvPicPr>
            <a:picLocks noChangeAspect="1"/>
          </p:cNvPicPr>
          <p:nvPr/>
        </p:nvPicPr>
        <p:blipFill>
          <a:blip r:embed="rId2"/>
          <a:stretch>
            <a:fillRect/>
          </a:stretch>
        </p:blipFill>
        <p:spPr>
          <a:xfrm>
            <a:off x="476250" y="2355477"/>
            <a:ext cx="8722127" cy="4366794"/>
          </a:xfrm>
          <a:prstGeom prst="rect">
            <a:avLst/>
          </a:prstGeom>
        </p:spPr>
      </p:pic>
      <p:sp>
        <p:nvSpPr>
          <p:cNvPr id="6" name="TextBox 5">
            <a:extLst>
              <a:ext uri="{FF2B5EF4-FFF2-40B4-BE49-F238E27FC236}">
                <a16:creationId xmlns:a16="http://schemas.microsoft.com/office/drawing/2014/main" id="{890E697F-D36B-427A-9FB3-F8DAF060763C}"/>
              </a:ext>
            </a:extLst>
          </p:cNvPr>
          <p:cNvSpPr txBox="1"/>
          <p:nvPr/>
        </p:nvSpPr>
        <p:spPr>
          <a:xfrm>
            <a:off x="9591152" y="1911815"/>
            <a:ext cx="2371411" cy="923330"/>
          </a:xfrm>
          <a:prstGeom prst="rect">
            <a:avLst/>
          </a:prstGeom>
          <a:noFill/>
        </p:spPr>
        <p:txBody>
          <a:bodyPr wrap="square" rtlCol="0">
            <a:spAutoFit/>
          </a:bodyPr>
          <a:lstStyle/>
          <a:p>
            <a:r>
              <a:rPr lang="en-GB" dirty="0"/>
              <a:t>Make sure this is post workshop not post booklet</a:t>
            </a:r>
          </a:p>
        </p:txBody>
      </p:sp>
    </p:spTree>
    <p:extLst>
      <p:ext uri="{BB962C8B-B14F-4D97-AF65-F5344CB8AC3E}">
        <p14:creationId xmlns:p14="http://schemas.microsoft.com/office/powerpoint/2010/main" val="1814131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19;p30">
            <a:extLst>
              <a:ext uri="{FF2B5EF4-FFF2-40B4-BE49-F238E27FC236}">
                <a16:creationId xmlns:a16="http://schemas.microsoft.com/office/drawing/2014/main" id="{7FAFE536-1080-450F-9CB2-4D1F40101D4B}"/>
              </a:ext>
            </a:extLst>
          </p:cNvPr>
          <p:cNvSpPr txBox="1"/>
          <p:nvPr/>
        </p:nvSpPr>
        <p:spPr>
          <a:xfrm>
            <a:off x="573498" y="802064"/>
            <a:ext cx="8027891"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Next steps</a:t>
            </a:r>
            <a:endParaRPr sz="4000" dirty="0">
              <a:latin typeface="+mj-lt"/>
              <a:ea typeface="Ubuntu"/>
              <a:cs typeface="Ubuntu"/>
              <a:sym typeface="Ubuntu"/>
            </a:endParaRPr>
          </a:p>
        </p:txBody>
      </p:sp>
      <p:sp>
        <p:nvSpPr>
          <p:cNvPr id="5" name="TextBox 4">
            <a:extLst>
              <a:ext uri="{FF2B5EF4-FFF2-40B4-BE49-F238E27FC236}">
                <a16:creationId xmlns:a16="http://schemas.microsoft.com/office/drawing/2014/main" id="{DC26ED53-1C1F-4304-BF6C-86A8933A8BCF}"/>
              </a:ext>
            </a:extLst>
          </p:cNvPr>
          <p:cNvSpPr txBox="1"/>
          <p:nvPr/>
        </p:nvSpPr>
        <p:spPr>
          <a:xfrm>
            <a:off x="473364" y="1882339"/>
            <a:ext cx="11245271" cy="3108543"/>
          </a:xfrm>
          <a:prstGeom prst="rect">
            <a:avLst/>
          </a:prstGeom>
          <a:noFill/>
        </p:spPr>
        <p:txBody>
          <a:bodyPr wrap="square" rtlCol="0">
            <a:spAutoFit/>
          </a:bodyPr>
          <a:lstStyle/>
          <a:p>
            <a:pPr marL="342900" indent="-342900">
              <a:buAutoNum type="arabicPeriod"/>
            </a:pPr>
            <a:r>
              <a:rPr lang="en-GB" sz="4000" dirty="0"/>
              <a:t>Thank you for taking part in our pilot</a:t>
            </a:r>
          </a:p>
          <a:p>
            <a:pPr marL="342900" indent="-342900">
              <a:buAutoNum type="arabicPeriod"/>
            </a:pPr>
            <a:r>
              <a:rPr lang="en-GB" sz="4000" dirty="0"/>
              <a:t>If you would like to complete the rest of the toolkit with us we will be running online sessions, please sign up on the post workshop survey</a:t>
            </a:r>
          </a:p>
          <a:p>
            <a:pPr marL="342900" indent="-342900">
              <a:buAutoNum type="arabicPeriod"/>
            </a:pPr>
            <a:endParaRPr lang="en-GB" dirty="0"/>
          </a:p>
          <a:p>
            <a:pPr marL="342900" indent="-342900">
              <a:buAutoNum type="arabicPeriod"/>
            </a:pPr>
            <a:endParaRPr lang="en-GB" dirty="0"/>
          </a:p>
        </p:txBody>
      </p:sp>
      <p:pic>
        <p:nvPicPr>
          <p:cNvPr id="6" name="Picture 5">
            <a:extLst>
              <a:ext uri="{FF2B5EF4-FFF2-40B4-BE49-F238E27FC236}">
                <a16:creationId xmlns:a16="http://schemas.microsoft.com/office/drawing/2014/main" id="{E3BB86DF-BC8B-456B-B0EF-CA2929062707}"/>
              </a:ext>
            </a:extLst>
          </p:cNvPr>
          <p:cNvPicPr>
            <a:picLocks noChangeAspect="1"/>
          </p:cNvPicPr>
          <p:nvPr/>
        </p:nvPicPr>
        <p:blipFill>
          <a:blip r:embed="rId2"/>
          <a:stretch>
            <a:fillRect/>
          </a:stretch>
        </p:blipFill>
        <p:spPr>
          <a:xfrm>
            <a:off x="573498" y="4721513"/>
            <a:ext cx="8972839" cy="1642648"/>
          </a:xfrm>
          <a:prstGeom prst="rect">
            <a:avLst/>
          </a:prstGeom>
        </p:spPr>
      </p:pic>
      <p:sp>
        <p:nvSpPr>
          <p:cNvPr id="8" name="TextBox 7">
            <a:extLst>
              <a:ext uri="{FF2B5EF4-FFF2-40B4-BE49-F238E27FC236}">
                <a16:creationId xmlns:a16="http://schemas.microsoft.com/office/drawing/2014/main" id="{221A3BE2-100A-4A42-9904-749C013CFD3D}"/>
              </a:ext>
            </a:extLst>
          </p:cNvPr>
          <p:cNvSpPr txBox="1"/>
          <p:nvPr/>
        </p:nvSpPr>
        <p:spPr>
          <a:xfrm>
            <a:off x="10231053" y="998655"/>
            <a:ext cx="1644803" cy="646331"/>
          </a:xfrm>
          <a:prstGeom prst="rect">
            <a:avLst/>
          </a:prstGeom>
          <a:noFill/>
        </p:spPr>
        <p:txBody>
          <a:bodyPr wrap="square" rtlCol="0">
            <a:spAutoFit/>
          </a:bodyPr>
          <a:lstStyle/>
          <a:p>
            <a:r>
              <a:rPr lang="en-GB" sz="3600" dirty="0">
                <a:solidFill>
                  <a:srgbClr val="FF0000"/>
                </a:solidFill>
              </a:rPr>
              <a:t>Page 30</a:t>
            </a:r>
          </a:p>
        </p:txBody>
      </p:sp>
    </p:spTree>
    <p:extLst>
      <p:ext uri="{BB962C8B-B14F-4D97-AF65-F5344CB8AC3E}">
        <p14:creationId xmlns:p14="http://schemas.microsoft.com/office/powerpoint/2010/main" val="2612634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9425E7-BC3A-41F2-95F3-77FE8788A5DB}"/>
              </a:ext>
            </a:extLst>
          </p:cNvPr>
          <p:cNvSpPr>
            <a:spLocks noGrp="1"/>
          </p:cNvSpPr>
          <p:nvPr>
            <p:ph type="ftr" sz="quarter" idx="11"/>
          </p:nvPr>
        </p:nvSpPr>
        <p:spPr/>
        <p:txBody>
          <a:bodyPr/>
          <a:lstStyle/>
          <a:p>
            <a:endParaRPr lang="en-GB"/>
          </a:p>
        </p:txBody>
      </p:sp>
      <p:sp>
        <p:nvSpPr>
          <p:cNvPr id="3" name="Google Shape;119;p30">
            <a:extLst>
              <a:ext uri="{FF2B5EF4-FFF2-40B4-BE49-F238E27FC236}">
                <a16:creationId xmlns:a16="http://schemas.microsoft.com/office/drawing/2014/main" id="{2343CBFD-FA91-4095-9F22-B6C6B8C6194C}"/>
              </a:ext>
            </a:extLst>
          </p:cNvPr>
          <p:cNvSpPr txBox="1"/>
          <p:nvPr/>
        </p:nvSpPr>
        <p:spPr>
          <a:xfrm>
            <a:off x="339612" y="910194"/>
            <a:ext cx="9505000"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Would it be useful if the toolkit then</a:t>
            </a:r>
          </a:p>
          <a:p>
            <a:endParaRPr lang="en-GB" sz="4000" dirty="0">
              <a:latin typeface="+mj-lt"/>
              <a:ea typeface="Ubuntu"/>
              <a:cs typeface="Ubuntu"/>
              <a:sym typeface="Ubuntu"/>
            </a:endParaRPr>
          </a:p>
        </p:txBody>
      </p:sp>
      <p:sp>
        <p:nvSpPr>
          <p:cNvPr id="4" name="Google Shape;119;p30">
            <a:extLst>
              <a:ext uri="{FF2B5EF4-FFF2-40B4-BE49-F238E27FC236}">
                <a16:creationId xmlns:a16="http://schemas.microsoft.com/office/drawing/2014/main" id="{6A7CA565-6F59-4A18-AC87-69D517951458}"/>
              </a:ext>
            </a:extLst>
          </p:cNvPr>
          <p:cNvSpPr txBox="1"/>
          <p:nvPr/>
        </p:nvSpPr>
        <p:spPr>
          <a:xfrm>
            <a:off x="723481" y="2037285"/>
            <a:ext cx="10620010"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Suggested improvements for your planning?</a:t>
            </a:r>
          </a:p>
          <a:p>
            <a:pPr marL="1028700" lvl="1" indent="-571500">
              <a:buFont typeface="Arial" panose="020B0604020202020204" pitchFamily="34" charset="0"/>
              <a:buChar char="•"/>
            </a:pPr>
            <a:r>
              <a:rPr lang="en-GB" sz="4000" dirty="0">
                <a:latin typeface="+mj-lt"/>
                <a:ea typeface="Ubuntu"/>
                <a:cs typeface="Ubuntu"/>
                <a:sym typeface="Ubuntu"/>
              </a:rPr>
              <a:t>Learning activities</a:t>
            </a:r>
          </a:p>
          <a:p>
            <a:pPr marL="1028700" lvl="1" indent="-571500">
              <a:buFont typeface="Arial" panose="020B0604020202020204" pitchFamily="34" charset="0"/>
              <a:buChar char="•"/>
            </a:pPr>
            <a:r>
              <a:rPr lang="en-GB" sz="4000" dirty="0">
                <a:latin typeface="+mj-lt"/>
                <a:ea typeface="Ubuntu"/>
                <a:cs typeface="Ubuntu"/>
                <a:sym typeface="Ubuntu"/>
              </a:rPr>
              <a:t>Assessment activities</a:t>
            </a:r>
          </a:p>
          <a:p>
            <a:pPr marL="1028700" lvl="1" indent="-571500">
              <a:buFont typeface="Arial" panose="020B0604020202020204" pitchFamily="34" charset="0"/>
              <a:buChar char="•"/>
            </a:pPr>
            <a:r>
              <a:rPr lang="en-GB" sz="4000" dirty="0">
                <a:latin typeface="+mj-lt"/>
                <a:ea typeface="Ubuntu"/>
                <a:cs typeface="Ubuntu"/>
                <a:sym typeface="Ubuntu"/>
              </a:rPr>
              <a:t>Design examples?</a:t>
            </a:r>
            <a:endParaRPr sz="4000" dirty="0">
              <a:latin typeface="+mj-lt"/>
              <a:ea typeface="Ubuntu"/>
              <a:cs typeface="Ubuntu"/>
              <a:sym typeface="Ubuntu"/>
            </a:endParaRPr>
          </a:p>
        </p:txBody>
      </p:sp>
    </p:spTree>
    <p:extLst>
      <p:ext uri="{BB962C8B-B14F-4D97-AF65-F5344CB8AC3E}">
        <p14:creationId xmlns:p14="http://schemas.microsoft.com/office/powerpoint/2010/main" val="2570675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Google Shape;119;p30">
            <a:extLst>
              <a:ext uri="{FF2B5EF4-FFF2-40B4-BE49-F238E27FC236}">
                <a16:creationId xmlns:a16="http://schemas.microsoft.com/office/drawing/2014/main" id="{83C1848F-301A-4751-990F-B7A6D633AF7B}"/>
              </a:ext>
            </a:extLst>
          </p:cNvPr>
          <p:cNvSpPr txBox="1"/>
          <p:nvPr/>
        </p:nvSpPr>
        <p:spPr>
          <a:xfrm>
            <a:off x="3565133" y="279639"/>
            <a:ext cx="4131905"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Student autonomy</a:t>
            </a:r>
            <a:endParaRPr sz="4000" dirty="0">
              <a:latin typeface="+mj-lt"/>
              <a:ea typeface="Ubuntu"/>
              <a:cs typeface="Ubuntu"/>
              <a:sym typeface="Ubuntu"/>
            </a:endParaRPr>
          </a:p>
        </p:txBody>
      </p:sp>
      <p:pic>
        <p:nvPicPr>
          <p:cNvPr id="8" name="Picture 7">
            <a:extLst>
              <a:ext uri="{FF2B5EF4-FFF2-40B4-BE49-F238E27FC236}">
                <a16:creationId xmlns:a16="http://schemas.microsoft.com/office/drawing/2014/main" id="{4FC40A07-762C-4450-8B41-7DB579C8A3C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56" b="8132"/>
          <a:stretch/>
        </p:blipFill>
        <p:spPr>
          <a:xfrm>
            <a:off x="1245624" y="981429"/>
            <a:ext cx="9700752" cy="5596932"/>
          </a:xfrm>
          <a:prstGeom prst="rect">
            <a:avLst/>
          </a:prstGeom>
        </p:spPr>
      </p:pic>
    </p:spTree>
    <p:extLst>
      <p:ext uri="{BB962C8B-B14F-4D97-AF65-F5344CB8AC3E}">
        <p14:creationId xmlns:p14="http://schemas.microsoft.com/office/powerpoint/2010/main" val="26769569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119;p30">
            <a:extLst>
              <a:ext uri="{FF2B5EF4-FFF2-40B4-BE49-F238E27FC236}">
                <a16:creationId xmlns:a16="http://schemas.microsoft.com/office/drawing/2014/main" id="{6BE0B3F2-46C4-46BB-8045-8697CC4D5685}"/>
              </a:ext>
            </a:extLst>
          </p:cNvPr>
          <p:cNvSpPr txBox="1"/>
          <p:nvPr/>
        </p:nvSpPr>
        <p:spPr>
          <a:xfrm>
            <a:off x="4614540" y="237811"/>
            <a:ext cx="3418700"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Design Uses</a:t>
            </a:r>
            <a:endParaRPr sz="4000" dirty="0">
              <a:latin typeface="+mj-lt"/>
              <a:ea typeface="Ubuntu"/>
              <a:cs typeface="Ubuntu"/>
              <a:sym typeface="Ubuntu"/>
            </a:endParaRPr>
          </a:p>
        </p:txBody>
      </p:sp>
      <p:pic>
        <p:nvPicPr>
          <p:cNvPr id="13" name="Picture 12">
            <a:extLst>
              <a:ext uri="{FF2B5EF4-FFF2-40B4-BE49-F238E27FC236}">
                <a16:creationId xmlns:a16="http://schemas.microsoft.com/office/drawing/2014/main" id="{700C1639-5E6A-4114-9AB5-B1FC744ABC1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109" b="10623"/>
          <a:stretch/>
        </p:blipFill>
        <p:spPr>
          <a:xfrm>
            <a:off x="1024559" y="1157088"/>
            <a:ext cx="9928143" cy="5563586"/>
          </a:xfrm>
          <a:prstGeom prst="rect">
            <a:avLst/>
          </a:prstGeom>
        </p:spPr>
      </p:pic>
    </p:spTree>
    <p:extLst>
      <p:ext uri="{BB962C8B-B14F-4D97-AF65-F5344CB8AC3E}">
        <p14:creationId xmlns:p14="http://schemas.microsoft.com/office/powerpoint/2010/main" val="27499118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8880267-45C8-40FD-8B2B-92AEC4D5DDC8}"/>
              </a:ext>
            </a:extLst>
          </p:cNvPr>
          <p:cNvSpPr>
            <a:spLocks noGrp="1"/>
          </p:cNvSpPr>
          <p:nvPr>
            <p:ph type="ftr" sz="quarter" idx="11"/>
          </p:nvPr>
        </p:nvSpPr>
        <p:spPr/>
        <p:txBody>
          <a:bodyPr/>
          <a:lstStyle/>
          <a:p>
            <a:endParaRPr lang="en-GB"/>
          </a:p>
        </p:txBody>
      </p:sp>
      <p:sp>
        <p:nvSpPr>
          <p:cNvPr id="6" name="Google Shape;119;p30">
            <a:extLst>
              <a:ext uri="{FF2B5EF4-FFF2-40B4-BE49-F238E27FC236}">
                <a16:creationId xmlns:a16="http://schemas.microsoft.com/office/drawing/2014/main" id="{5101949A-D088-4B98-BDE8-67C2196EAFBD}"/>
              </a:ext>
            </a:extLst>
          </p:cNvPr>
          <p:cNvSpPr txBox="1"/>
          <p:nvPr/>
        </p:nvSpPr>
        <p:spPr>
          <a:xfrm>
            <a:off x="339612" y="910194"/>
            <a:ext cx="9505000"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Design Patterns</a:t>
            </a:r>
            <a:endParaRPr sz="4000" dirty="0">
              <a:latin typeface="+mj-lt"/>
              <a:ea typeface="Ubuntu"/>
              <a:cs typeface="Ubuntu"/>
              <a:sym typeface="Ubuntu"/>
            </a:endParaRPr>
          </a:p>
        </p:txBody>
      </p:sp>
      <p:pic>
        <p:nvPicPr>
          <p:cNvPr id="9" name="Picture 8">
            <a:extLst>
              <a:ext uri="{FF2B5EF4-FFF2-40B4-BE49-F238E27FC236}">
                <a16:creationId xmlns:a16="http://schemas.microsoft.com/office/drawing/2014/main" id="{E9C71923-0A35-45A0-8D01-9D6104713457}"/>
              </a:ext>
            </a:extLst>
          </p:cNvPr>
          <p:cNvPicPr>
            <a:picLocks noChangeAspect="1"/>
          </p:cNvPicPr>
          <p:nvPr/>
        </p:nvPicPr>
        <p:blipFill rotWithShape="1">
          <a:blip r:embed="rId2">
            <a:extLst>
              <a:ext uri="{28A0092B-C50C-407E-A947-70E740481C1C}">
                <a14:useLocalDpi xmlns:a14="http://schemas.microsoft.com/office/drawing/2010/main" val="0"/>
              </a:ext>
            </a:extLst>
          </a:blip>
          <a:srcRect l="18382" t="20952" r="13264" b="55165"/>
          <a:stretch/>
        </p:blipFill>
        <p:spPr>
          <a:xfrm>
            <a:off x="595901" y="2019240"/>
            <a:ext cx="11414590" cy="2819519"/>
          </a:xfrm>
          <a:prstGeom prst="rect">
            <a:avLst/>
          </a:prstGeom>
        </p:spPr>
      </p:pic>
    </p:spTree>
    <p:extLst>
      <p:ext uri="{BB962C8B-B14F-4D97-AF65-F5344CB8AC3E}">
        <p14:creationId xmlns:p14="http://schemas.microsoft.com/office/powerpoint/2010/main" val="1624931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2" descr="Purpose free icon">
            <a:extLst>
              <a:ext uri="{FF2B5EF4-FFF2-40B4-BE49-F238E27FC236}">
                <a16:creationId xmlns:a16="http://schemas.microsoft.com/office/drawing/2014/main" id="{E27E728B-F505-4124-8D5B-2196DA4AD3C2}"/>
              </a:ext>
            </a:extLst>
          </p:cNvPr>
          <p:cNvSpPr>
            <a:spLocks noChangeAspect="1" noChangeArrowheads="1"/>
          </p:cNvSpPr>
          <p:nvPr/>
        </p:nvSpPr>
        <p:spPr bwMode="auto">
          <a:xfrm>
            <a:off x="2476456" y="77870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Google Shape;119;p30">
            <a:extLst>
              <a:ext uri="{FF2B5EF4-FFF2-40B4-BE49-F238E27FC236}">
                <a16:creationId xmlns:a16="http://schemas.microsoft.com/office/drawing/2014/main" id="{BC5BEF45-9D46-4CD5-B22A-0B7205DB09BC}"/>
              </a:ext>
            </a:extLst>
          </p:cNvPr>
          <p:cNvSpPr txBox="1"/>
          <p:nvPr/>
        </p:nvSpPr>
        <p:spPr>
          <a:xfrm>
            <a:off x="339612" y="910194"/>
            <a:ext cx="9505000" cy="667269"/>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Student Awareness and Understanding </a:t>
            </a:r>
            <a:endParaRPr sz="4000" dirty="0">
              <a:latin typeface="+mj-lt"/>
              <a:ea typeface="Ubuntu"/>
              <a:cs typeface="Ubuntu"/>
              <a:sym typeface="Ubuntu"/>
            </a:endParaRPr>
          </a:p>
        </p:txBody>
      </p:sp>
      <p:pic>
        <p:nvPicPr>
          <p:cNvPr id="3" name="Picture 2">
            <a:extLst>
              <a:ext uri="{FF2B5EF4-FFF2-40B4-BE49-F238E27FC236}">
                <a16:creationId xmlns:a16="http://schemas.microsoft.com/office/drawing/2014/main" id="{05D45E65-327B-4F97-91CB-0C2A05F19D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998" y="1708955"/>
            <a:ext cx="11278004" cy="5129980"/>
          </a:xfrm>
          <a:prstGeom prst="rect">
            <a:avLst/>
          </a:prstGeom>
        </p:spPr>
      </p:pic>
    </p:spTree>
    <p:extLst>
      <p:ext uri="{BB962C8B-B14F-4D97-AF65-F5344CB8AC3E}">
        <p14:creationId xmlns:p14="http://schemas.microsoft.com/office/powerpoint/2010/main" val="3909229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5066</TotalTime>
  <Words>859</Words>
  <Application>Microsoft Office PowerPoint</Application>
  <PresentationFormat>Widescreen</PresentationFormat>
  <Paragraphs>172</Paragraphs>
  <Slides>42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Calibri Light</vt:lpstr>
      <vt:lpstr>Dubai</vt:lpstr>
      <vt:lpstr>Lucida Handwriting</vt:lpstr>
      <vt:lpstr>Times New Roman</vt:lpstr>
      <vt:lpstr>Ubuntu</vt:lpstr>
      <vt:lpstr>Wingdings</vt:lpstr>
      <vt:lpstr>Office Theme</vt:lpstr>
      <vt:lpstr>Design Toolkit    Using design in primary programming projects  Research – Toolkit Pilot </vt:lpstr>
      <vt:lpstr>In your booklet please complete the</vt:lpstr>
      <vt:lpstr>Objectives of this session</vt:lpstr>
      <vt:lpstr>PowerPoint Presentation</vt:lpstr>
      <vt:lpstr>PowerPoint Presentation</vt:lpstr>
      <vt:lpstr>PowerPoint Presentation</vt:lpstr>
      <vt:lpstr>PowerPoint Presentation</vt:lpstr>
      <vt:lpstr>PowerPoint Presentation</vt:lpstr>
      <vt:lpstr>Using the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Post-workshop survey</vt:lpstr>
      <vt:lpstr>PowerPoint Presentation</vt:lpstr>
      <vt:lpstr>PowerPoint Presentation</vt:lpstr>
      <vt:lpstr>PowerPoint Presentation</vt:lpstr>
      <vt:lpstr>PowerPoint Presentation</vt:lpstr>
      <vt:lpstr>PowerPoint Presentation</vt:lpstr>
      <vt:lpstr>PowerPoint Presentation</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Jane Lisa Waite</cp:lastModifiedBy>
  <cp:revision>233</cp:revision>
  <cp:lastPrinted>2019-06-23T16:52:52Z</cp:lastPrinted>
  <dcterms:created xsi:type="dcterms:W3CDTF">2016-10-31T22:10:00Z</dcterms:created>
  <dcterms:modified xsi:type="dcterms:W3CDTF">2019-06-23T16:52:52Z</dcterms:modified>
</cp:coreProperties>
</file>