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306" r:id="rId2"/>
    <p:sldId id="441" r:id="rId3"/>
    <p:sldId id="310" r:id="rId4"/>
    <p:sldId id="437" r:id="rId5"/>
    <p:sldId id="452" r:id="rId6"/>
    <p:sldId id="283" r:id="rId7"/>
    <p:sldId id="284" r:id="rId8"/>
    <p:sldId id="434" r:id="rId9"/>
    <p:sldId id="448" r:id="rId10"/>
    <p:sldId id="440" r:id="rId11"/>
    <p:sldId id="439" r:id="rId12"/>
    <p:sldId id="450" r:id="rId13"/>
    <p:sldId id="443" r:id="rId14"/>
    <p:sldId id="449" r:id="rId15"/>
    <p:sldId id="442" r:id="rId16"/>
    <p:sldId id="451" r:id="rId17"/>
    <p:sldId id="444" r:id="rId18"/>
    <p:sldId id="446" r:id="rId19"/>
    <p:sldId id="445" r:id="rId20"/>
    <p:sldId id="447" r:id="rId21"/>
    <p:sldId id="427" r:id="rId22"/>
    <p:sldId id="363" r:id="rId23"/>
    <p:sldId id="429" r:id="rId24"/>
    <p:sldId id="432" r:id="rId25"/>
    <p:sldId id="433" r:id="rId26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  <a:srgbClr val="FAC108"/>
    <a:srgbClr val="5574D3"/>
    <a:srgbClr val="C6CB5D"/>
    <a:srgbClr val="C6CB5E"/>
    <a:srgbClr val="00B050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95" d="100"/>
          <a:sy n="95" d="100"/>
        </p:scale>
        <p:origin x="31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4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9" y="0"/>
            <a:ext cx="3076575" cy="512764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1"/>
            <a:ext cx="3076575" cy="512764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9" y="9721851"/>
            <a:ext cx="3076575" cy="512764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6363" cy="513508"/>
          </a:xfrm>
          <a:prstGeom prst="rect">
            <a:avLst/>
          </a:prstGeom>
        </p:spPr>
        <p:txBody>
          <a:bodyPr vert="horz" lIns="99040" tIns="49521" rIns="99040" bIns="4952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513508"/>
          </a:xfrm>
          <a:prstGeom prst="rect">
            <a:avLst/>
          </a:prstGeom>
        </p:spPr>
        <p:txBody>
          <a:bodyPr vert="horz" lIns="99040" tIns="49521" rIns="99040" bIns="49521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7838" y="1277938"/>
            <a:ext cx="6143625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0" tIns="49521" rIns="99040" bIns="4952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9"/>
            <a:ext cx="5679440" cy="4029879"/>
          </a:xfrm>
          <a:prstGeom prst="rect">
            <a:avLst/>
          </a:prstGeom>
        </p:spPr>
        <p:txBody>
          <a:bodyPr vert="horz" lIns="99040" tIns="49521" rIns="99040" bIns="4952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08"/>
            <a:ext cx="3076363" cy="513507"/>
          </a:xfrm>
          <a:prstGeom prst="rect">
            <a:avLst/>
          </a:prstGeom>
        </p:spPr>
        <p:txBody>
          <a:bodyPr vert="horz" lIns="99040" tIns="49521" rIns="99040" bIns="495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3" cy="513507"/>
          </a:xfrm>
          <a:prstGeom prst="rect">
            <a:avLst/>
          </a:prstGeom>
        </p:spPr>
        <p:txBody>
          <a:bodyPr vert="horz" lIns="99040" tIns="49521" rIns="99040" bIns="49521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325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790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629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more difficult than other subjects – lets unpick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61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more difficult than other subjects – lets unpick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305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-160338" y="830263"/>
            <a:ext cx="7366001" cy="41433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704699" y="5250030"/>
            <a:ext cx="5637582" cy="4973707"/>
          </a:xfrm>
          <a:prstGeom prst="rect">
            <a:avLst/>
          </a:prstGeom>
        </p:spPr>
        <p:txBody>
          <a:bodyPr lIns="99025" tIns="99025" rIns="99025" bIns="99025" anchor="t" anchorCtr="0">
            <a:noAutofit/>
          </a:bodyPr>
          <a:lstStyle/>
          <a:p>
            <a:r>
              <a:rPr lang="en-GB" baseline="0" dirty="0"/>
              <a:t>What are the 4 elements of PCK?</a:t>
            </a:r>
          </a:p>
        </p:txBody>
      </p:sp>
    </p:spTree>
    <p:extLst>
      <p:ext uri="{BB962C8B-B14F-4D97-AF65-F5344CB8AC3E}">
        <p14:creationId xmlns:p14="http://schemas.microsoft.com/office/powerpoint/2010/main" val="327230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Learning objectives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641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604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Learning objectives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657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436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7813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76117" y="4722692"/>
            <a:ext cx="5408999" cy="4474200"/>
          </a:xfrm>
          <a:prstGeom prst="rect">
            <a:avLst/>
          </a:prstGeom>
          <a:noFill/>
          <a:ln>
            <a:noFill/>
          </a:ln>
        </p:spPr>
        <p:txBody>
          <a:bodyPr lIns="91418" tIns="91418" rIns="91418" bIns="91418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905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99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082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Pete </a:t>
            </a:r>
            <a:r>
              <a:rPr lang="en-GB" dirty="0" err="1"/>
              <a:t>Dring</a:t>
            </a:r>
            <a:r>
              <a:rPr lang="en-GB" dirty="0"/>
              <a:t> me and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382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165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848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092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2347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767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7813" cy="3727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76117" y="4722692"/>
            <a:ext cx="5408999" cy="4474200"/>
          </a:xfrm>
          <a:prstGeom prst="rect">
            <a:avLst/>
          </a:prstGeom>
          <a:noFill/>
          <a:ln>
            <a:noFill/>
          </a:ln>
        </p:spPr>
        <p:txBody>
          <a:bodyPr lIns="91418" tIns="91418" rIns="91418" bIns="91418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6841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786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586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445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763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99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4839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76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14/06/2019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F2E797-5A3A-4EE1-AA4E-78640C572A6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46" y="348656"/>
            <a:ext cx="2317726" cy="6175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5B16C5-C2A1-46C4-A1A5-93CD5856213C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365125"/>
            <a:ext cx="1830324" cy="47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as_certifica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Jane Waite</a:t>
            </a:r>
          </a:p>
          <a:p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664825" y="1941044"/>
            <a:ext cx="9144000" cy="2435342"/>
          </a:xfrm>
        </p:spPr>
        <p:txBody>
          <a:bodyPr>
            <a:normAutofit fontScale="90000"/>
          </a:bodyPr>
          <a:lstStyle/>
          <a:p>
            <a:r>
              <a:rPr lang="en-US" dirty="0"/>
              <a:t>Planning &amp; Assessment</a:t>
            </a:r>
            <a:br>
              <a:rPr lang="en-US" dirty="0"/>
            </a:br>
            <a:r>
              <a:rPr lang="en-US" sz="4400" dirty="0"/>
              <a:t>Islington computing leads</a:t>
            </a:r>
            <a:br>
              <a:rPr lang="en-US" sz="4400" dirty="0"/>
            </a:br>
            <a:br>
              <a:rPr lang="en-US" sz="44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75216"/>
            <a:ext cx="10515600" cy="1325563"/>
          </a:xfrm>
        </p:spPr>
        <p:txBody>
          <a:bodyPr/>
          <a:lstStyle/>
          <a:p>
            <a:r>
              <a:rPr lang="en-GB" dirty="0"/>
              <a:t>Katy game me a problem to help with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84" y="2693632"/>
            <a:ext cx="11049000" cy="4351338"/>
          </a:xfrm>
        </p:spPr>
        <p:txBody>
          <a:bodyPr>
            <a:noAutofit/>
          </a:bodyPr>
          <a:lstStyle/>
          <a:p>
            <a:r>
              <a:rPr lang="en-GB" sz="3600" dirty="0"/>
              <a:t>Teachers are finding assessment of computing difficult.</a:t>
            </a:r>
          </a:p>
          <a:p>
            <a:r>
              <a:rPr lang="en-GB" sz="3600" dirty="0"/>
              <a:t>Can we find out what aspects and how to help.</a:t>
            </a:r>
          </a:p>
          <a:p>
            <a:endParaRPr lang="en-GB" dirty="0"/>
          </a:p>
          <a:p>
            <a:pPr marL="0" indent="0">
              <a:buNone/>
            </a:pPr>
            <a:endParaRPr lang="en-GB" sz="2800" dirty="0"/>
          </a:p>
          <a:p>
            <a:pPr marL="457200" lvl="1" indent="0">
              <a:buNone/>
            </a:pP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621108" y="944545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</a:rPr>
              <a:t>Handout 1</a:t>
            </a:r>
          </a:p>
        </p:txBody>
      </p:sp>
    </p:spTree>
    <p:extLst>
      <p:ext uri="{BB962C8B-B14F-4D97-AF65-F5344CB8AC3E}">
        <p14:creationId xmlns:p14="http://schemas.microsoft.com/office/powerpoint/2010/main" val="446506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8630" y="775216"/>
            <a:ext cx="10515600" cy="1325563"/>
          </a:xfrm>
        </p:spPr>
        <p:txBody>
          <a:bodyPr/>
          <a:lstStyle/>
          <a:p>
            <a:r>
              <a:rPr lang="en-GB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100779"/>
            <a:ext cx="11049000" cy="4351338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Ask you what is most difficult</a:t>
            </a:r>
          </a:p>
          <a:p>
            <a:pPr marL="514350" indent="-514350">
              <a:buAutoNum type="arabicPeriod"/>
            </a:pPr>
            <a:r>
              <a:rPr lang="en-GB" dirty="0"/>
              <a:t>Provide a means to review assessment for computing - PCK</a:t>
            </a:r>
          </a:p>
          <a:p>
            <a:pPr marL="514350" indent="-514350">
              <a:buAutoNum type="arabicPeriod"/>
            </a:pPr>
            <a:r>
              <a:rPr lang="en-GB" dirty="0"/>
              <a:t>Evaluate computing planning and assessment using PCK</a:t>
            </a:r>
          </a:p>
          <a:p>
            <a:pPr marL="514350" indent="-514350">
              <a:buAutoNum type="arabicPeriod"/>
            </a:pPr>
            <a:r>
              <a:rPr lang="en-GB" dirty="0"/>
              <a:t>Gather and suggest assessment approaches and how these can be supported.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endParaRPr lang="en-GB" sz="2800" dirty="0"/>
          </a:p>
          <a:p>
            <a:pPr marL="457200" lvl="1" indent="0">
              <a:buNone/>
            </a:pP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621108" y="944545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</a:rPr>
              <a:t>Handout 1</a:t>
            </a:r>
          </a:p>
        </p:txBody>
      </p:sp>
    </p:spTree>
    <p:extLst>
      <p:ext uri="{BB962C8B-B14F-4D97-AF65-F5344CB8AC3E}">
        <p14:creationId xmlns:p14="http://schemas.microsoft.com/office/powerpoint/2010/main" val="3554614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1A71D-C6B3-458E-8D4D-709C52DC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894818"/>
            <a:ext cx="11360799" cy="76359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Is assessment more difficult: 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7786F-909C-4032-BB77-B93968D42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880" y="1658417"/>
            <a:ext cx="11360799" cy="45552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GB" sz="3600" dirty="0"/>
              <a:t>For IT, DL or CS?</a:t>
            </a:r>
          </a:p>
          <a:p>
            <a:pPr>
              <a:lnSpc>
                <a:spcPct val="250000"/>
              </a:lnSpc>
            </a:pPr>
            <a:r>
              <a:rPr lang="en-GB" sz="3600" dirty="0"/>
              <a:t>For a particular year group?</a:t>
            </a:r>
          </a:p>
          <a:p>
            <a:pPr>
              <a:lnSpc>
                <a:spcPct val="250000"/>
              </a:lnSpc>
            </a:pPr>
            <a:r>
              <a:rPr lang="en-GB" sz="3600" dirty="0"/>
              <a:t>Formative or summative?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A02448-40D6-4A00-8FCC-75F2E902CBE9}"/>
              </a:ext>
            </a:extLst>
          </p:cNvPr>
          <p:cNvSpPr txBox="1"/>
          <p:nvPr/>
        </p:nvSpPr>
        <p:spPr>
          <a:xfrm>
            <a:off x="9234682" y="2635961"/>
            <a:ext cx="32089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Lets vote!</a:t>
            </a:r>
          </a:p>
        </p:txBody>
      </p:sp>
    </p:spTree>
    <p:extLst>
      <p:ext uri="{BB962C8B-B14F-4D97-AF65-F5344CB8AC3E}">
        <p14:creationId xmlns:p14="http://schemas.microsoft.com/office/powerpoint/2010/main" val="138864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263944-FA9A-4112-8877-4B6652CD0B39}"/>
              </a:ext>
            </a:extLst>
          </p:cNvPr>
          <p:cNvSpPr txBox="1"/>
          <p:nvPr/>
        </p:nvSpPr>
        <p:spPr>
          <a:xfrm>
            <a:off x="234461" y="759908"/>
            <a:ext cx="12768106" cy="527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600" dirty="0"/>
              <a:t>The area of assessment I find most difficult is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dirty="0"/>
              <a:t>Learning objectives  - knowing what to assess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dirty="0"/>
              <a:t>Learning objectives - knowing what ‘good’ looks like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dirty="0"/>
              <a:t>Techniques for assessment – knowing how to assess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200" dirty="0"/>
              <a:t>Giving feedback on what is next -  knowing about progression misconceptions and how children learn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62429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Heart 31">
            <a:extLst>
              <a:ext uri="{FF2B5EF4-FFF2-40B4-BE49-F238E27FC236}">
                <a16:creationId xmlns:a16="http://schemas.microsoft.com/office/drawing/2014/main" id="{A2D5166D-B99E-4673-9E2E-80B8FB6D1E01}"/>
              </a:ext>
            </a:extLst>
          </p:cNvPr>
          <p:cNvSpPr/>
          <p:nvPr/>
        </p:nvSpPr>
        <p:spPr>
          <a:xfrm>
            <a:off x="5975688" y="3445620"/>
            <a:ext cx="628230" cy="542190"/>
          </a:xfrm>
          <a:prstGeom prst="hear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6" name="Shape 76"/>
          <p:cNvSpPr txBox="1"/>
          <p:nvPr/>
        </p:nvSpPr>
        <p:spPr>
          <a:xfrm>
            <a:off x="10486967" y="300101"/>
            <a:ext cx="1430400" cy="3147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r>
              <a:rPr lang="en-GB" sz="1200" u="sng" dirty="0">
                <a:solidFill>
                  <a:srgbClr val="FF9900"/>
                </a:solidFill>
                <a:hlinkClick r:id="rId3"/>
              </a:rPr>
              <a:t>@cas_certificate</a:t>
            </a:r>
            <a:r>
              <a:rPr lang="en-GB" sz="1400" dirty="0">
                <a:solidFill>
                  <a:srgbClr val="8899A6"/>
                </a:solidFill>
              </a:rPr>
              <a:t> </a:t>
            </a:r>
          </a:p>
        </p:txBody>
      </p:sp>
      <p:sp>
        <p:nvSpPr>
          <p:cNvPr id="14" name="Oval 13"/>
          <p:cNvSpPr/>
          <p:nvPr/>
        </p:nvSpPr>
        <p:spPr>
          <a:xfrm>
            <a:off x="5528311" y="1463589"/>
            <a:ext cx="6037343" cy="35086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Pedagogical Knowledge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2800" y="1046836"/>
            <a:ext cx="3892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In order to teach computing…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25871" y="6119511"/>
            <a:ext cx="5559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Adapted version of pedagogical content knowledge (PCK) (Shulman, 1986)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09971" y="2791509"/>
            <a:ext cx="4137721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 dirty="0"/>
              <a:t>planning, progression, assessment, relationships, interventions, differentiation, inclusion, relevance, feedback, questioning, scaffolding, visualisations, active learning, direct teaching, discovery learning,  resources…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3B7943-4138-42EF-B6F9-654D96F9733D}"/>
              </a:ext>
            </a:extLst>
          </p:cNvPr>
          <p:cNvGrpSpPr/>
          <p:nvPr/>
        </p:nvGrpSpPr>
        <p:grpSpPr>
          <a:xfrm>
            <a:off x="739320" y="1699348"/>
            <a:ext cx="6370651" cy="3334876"/>
            <a:chOff x="973744" y="3156359"/>
            <a:chExt cx="4061231" cy="2787024"/>
          </a:xfrm>
          <a:noFill/>
        </p:grpSpPr>
        <p:sp>
          <p:nvSpPr>
            <p:cNvPr id="3" name="Oval 2"/>
            <p:cNvSpPr/>
            <p:nvPr/>
          </p:nvSpPr>
          <p:spPr>
            <a:xfrm>
              <a:off x="1026655" y="3156359"/>
              <a:ext cx="4008320" cy="278702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</a:rPr>
                <a:t>Content Knowledge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D36C5F7-C622-45D8-B3E9-6068F9B2997B}"/>
                </a:ext>
              </a:extLst>
            </p:cNvPr>
            <p:cNvGrpSpPr/>
            <p:nvPr/>
          </p:nvGrpSpPr>
          <p:grpSpPr>
            <a:xfrm>
              <a:off x="973744" y="4007896"/>
              <a:ext cx="2996638" cy="1615579"/>
              <a:chOff x="973744" y="4007896"/>
              <a:chExt cx="2996638" cy="1615579"/>
            </a:xfrm>
            <a:grpFill/>
          </p:grpSpPr>
          <p:sp>
            <p:nvSpPr>
              <p:cNvPr id="20" name="TextBox 19"/>
              <p:cNvSpPr txBox="1"/>
              <p:nvPr/>
            </p:nvSpPr>
            <p:spPr>
              <a:xfrm>
                <a:off x="973744" y="4007896"/>
                <a:ext cx="1701080" cy="58477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/>
                  <a:t>Computational</a:t>
                </a:r>
              </a:p>
              <a:p>
                <a:pPr algn="ctr"/>
                <a:r>
                  <a:rPr lang="en-GB" sz="1600" i="1" dirty="0"/>
                  <a:t>Thinking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67ED11-6438-4604-94B0-8EA08C6AB5A1}"/>
                  </a:ext>
                </a:extLst>
              </p:cNvPr>
              <p:cNvSpPr txBox="1"/>
              <p:nvPr/>
            </p:nvSpPr>
            <p:spPr>
              <a:xfrm>
                <a:off x="1221242" y="4570599"/>
                <a:ext cx="1701080" cy="33855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/>
                  <a:t>Computer Science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AB27D22-A5CB-4B72-913F-0898AB3622FA}"/>
                  </a:ext>
                </a:extLst>
              </p:cNvPr>
              <p:cNvSpPr txBox="1"/>
              <p:nvPr/>
            </p:nvSpPr>
            <p:spPr>
              <a:xfrm>
                <a:off x="1676129" y="5086035"/>
                <a:ext cx="1701080" cy="33855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/>
                  <a:t>Digital Literacy</a:t>
                </a: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9214B941-93F6-4234-9A6E-58159D9FA5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8116" y="4439469"/>
                <a:ext cx="282699" cy="512629"/>
              </a:xfrm>
              <a:prstGeom prst="rect">
                <a:avLst/>
              </a:prstGeom>
              <a:grpFill/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AFF9CDB-C3B8-48CD-967E-3CAFBC7914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75857" y="5314634"/>
                <a:ext cx="413701" cy="308841"/>
              </a:xfrm>
              <a:prstGeom prst="rect">
                <a:avLst/>
              </a:prstGeom>
              <a:grpFill/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C48BEBF-BED7-4D86-A59B-3EAD862E0DF1}"/>
                  </a:ext>
                </a:extLst>
              </p:cNvPr>
              <p:cNvSpPr txBox="1"/>
              <p:nvPr/>
            </p:nvSpPr>
            <p:spPr>
              <a:xfrm>
                <a:off x="2269302" y="4008968"/>
                <a:ext cx="1701080" cy="58477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/>
                  <a:t>Information Technology</a:t>
                </a:r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E7029F19-B9C8-45B3-94E1-E5612BD175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88728" y="4283428"/>
                <a:ext cx="390343" cy="370325"/>
              </a:xfrm>
              <a:prstGeom prst="rect">
                <a:avLst/>
              </a:prstGeom>
              <a:grpFill/>
            </p:spPr>
          </p:pic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19806A5-EAC7-464D-8F1E-9E67E2372A81}"/>
              </a:ext>
            </a:extLst>
          </p:cNvPr>
          <p:cNvSpPr/>
          <p:nvPr/>
        </p:nvSpPr>
        <p:spPr>
          <a:xfrm>
            <a:off x="5409370" y="2647751"/>
            <a:ext cx="17178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Pedagogical Content Knowledge </a:t>
            </a:r>
          </a:p>
          <a:p>
            <a:pPr algn="ctr"/>
            <a:r>
              <a:rPr lang="en-GB" dirty="0"/>
              <a:t> PCK</a:t>
            </a:r>
          </a:p>
        </p:txBody>
      </p:sp>
    </p:spTree>
    <p:extLst>
      <p:ext uri="{BB962C8B-B14F-4D97-AF65-F5344CB8AC3E}">
        <p14:creationId xmlns:p14="http://schemas.microsoft.com/office/powerpoint/2010/main" val="28225375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Heart 20">
            <a:extLst>
              <a:ext uri="{FF2B5EF4-FFF2-40B4-BE49-F238E27FC236}">
                <a16:creationId xmlns:a16="http://schemas.microsoft.com/office/drawing/2014/main" id="{CF4F2A86-7897-4BA8-A9E9-EBEED77936A7}"/>
              </a:ext>
            </a:extLst>
          </p:cNvPr>
          <p:cNvSpPr/>
          <p:nvPr/>
        </p:nvSpPr>
        <p:spPr>
          <a:xfrm>
            <a:off x="3358762" y="3180617"/>
            <a:ext cx="2063463" cy="1620874"/>
          </a:xfrm>
          <a:prstGeom prst="hear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Heart 4">
            <a:extLst>
              <a:ext uri="{FF2B5EF4-FFF2-40B4-BE49-F238E27FC236}">
                <a16:creationId xmlns:a16="http://schemas.microsoft.com/office/drawing/2014/main" id="{78902E30-1E1A-4E08-8685-2FEF733E09E7}"/>
              </a:ext>
            </a:extLst>
          </p:cNvPr>
          <p:cNvSpPr txBox="1"/>
          <p:nvPr/>
        </p:nvSpPr>
        <p:spPr>
          <a:xfrm>
            <a:off x="3664664" y="3658046"/>
            <a:ext cx="1375642" cy="6753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PCK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6D6CAA-313E-428A-8881-CAADB00344C8}"/>
              </a:ext>
            </a:extLst>
          </p:cNvPr>
          <p:cNvGrpSpPr/>
          <p:nvPr/>
        </p:nvGrpSpPr>
        <p:grpSpPr>
          <a:xfrm>
            <a:off x="6479305" y="2555610"/>
            <a:ext cx="2063463" cy="2923314"/>
            <a:chOff x="3339706" y="1322"/>
            <a:chExt cx="2236281" cy="1789025"/>
          </a:xfrm>
          <a:solidFill>
            <a:schemeClr val="bg2">
              <a:lumMod val="25000"/>
            </a:schemeClr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E4ED4D2-2430-4304-9D87-EC5B4D824B3B}"/>
                </a:ext>
              </a:extLst>
            </p:cNvPr>
            <p:cNvSpPr/>
            <p:nvPr/>
          </p:nvSpPr>
          <p:spPr>
            <a:xfrm>
              <a:off x="3339706" y="1322"/>
              <a:ext cx="2236281" cy="178902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74094C42-68AF-42B9-8311-1F43CE784C36}"/>
                </a:ext>
              </a:extLst>
            </p:cNvPr>
            <p:cNvSpPr txBox="1"/>
            <p:nvPr/>
          </p:nvSpPr>
          <p:spPr>
            <a:xfrm>
              <a:off x="3392105" y="53721"/>
              <a:ext cx="2131483" cy="168422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Instructional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Approaches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dirty="0"/>
                <a:t>(IA)</a:t>
              </a:r>
              <a:r>
                <a:rPr lang="en-GB" sz="2400" kern="1200" dirty="0"/>
                <a:t>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E6EFCFD-990B-4EE8-9834-A0A6E37FA702}"/>
              </a:ext>
            </a:extLst>
          </p:cNvPr>
          <p:cNvGrpSpPr/>
          <p:nvPr/>
        </p:nvGrpSpPr>
        <p:grpSpPr>
          <a:xfrm>
            <a:off x="1441607" y="1351474"/>
            <a:ext cx="6138887" cy="1108299"/>
            <a:chOff x="7960293" y="1866269"/>
            <a:chExt cx="3006703" cy="2102856"/>
          </a:xfrm>
          <a:solidFill>
            <a:schemeClr val="bg2">
              <a:lumMod val="25000"/>
            </a:schemeClr>
          </a:solidFill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76CABAB-3BC1-4EF8-A7E1-7840416ED42C}"/>
                </a:ext>
              </a:extLst>
            </p:cNvPr>
            <p:cNvSpPr/>
            <p:nvPr/>
          </p:nvSpPr>
          <p:spPr>
            <a:xfrm>
              <a:off x="7960293" y="1866269"/>
              <a:ext cx="3006703" cy="2102856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3A4D1CF6-EC22-499D-8B69-595FD46B2653}"/>
                </a:ext>
              </a:extLst>
            </p:cNvPr>
            <p:cNvSpPr txBox="1"/>
            <p:nvPr/>
          </p:nvSpPr>
          <p:spPr>
            <a:xfrm>
              <a:off x="7984837" y="1959849"/>
              <a:ext cx="2883521" cy="19796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How children learn (HOL)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dirty="0"/>
                <a:t>(motivation, barriers to learning, differentiation, progression, Blooms, Solo)</a:t>
              </a:r>
              <a:endParaRPr lang="en-GB" sz="2000" kern="12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5B94E4-C0C5-4F7A-88AF-CB23CFC3A47C}"/>
              </a:ext>
            </a:extLst>
          </p:cNvPr>
          <p:cNvGrpSpPr/>
          <p:nvPr/>
        </p:nvGrpSpPr>
        <p:grpSpPr>
          <a:xfrm>
            <a:off x="1726318" y="5618144"/>
            <a:ext cx="5569467" cy="843583"/>
            <a:chOff x="5902059" y="428626"/>
            <a:chExt cx="2236281" cy="1361720"/>
          </a:xfrm>
          <a:solidFill>
            <a:schemeClr val="tx2">
              <a:lumMod val="50000"/>
            </a:schemeClr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4FF121-9DAA-431B-B78A-00404EB5D899}"/>
                </a:ext>
              </a:extLst>
            </p:cNvPr>
            <p:cNvSpPr/>
            <p:nvPr/>
          </p:nvSpPr>
          <p:spPr>
            <a:xfrm>
              <a:off x="5902059" y="428626"/>
              <a:ext cx="2236281" cy="136172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7C4F6683-5D78-4275-8E98-623DFF702E79}"/>
                </a:ext>
              </a:extLst>
            </p:cNvPr>
            <p:cNvSpPr txBox="1"/>
            <p:nvPr/>
          </p:nvSpPr>
          <p:spPr>
            <a:xfrm>
              <a:off x="5954458" y="428628"/>
              <a:ext cx="2131483" cy="13093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Assessment approaches (AA) </a:t>
              </a:r>
              <a:r>
                <a:rPr lang="en-GB" sz="2000" kern="1200" dirty="0"/>
                <a:t>(formative/summative) (peer, self)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ACC700-7D48-45A6-BD42-E286F6E7CE66}"/>
              </a:ext>
            </a:extLst>
          </p:cNvPr>
          <p:cNvGrpSpPr/>
          <p:nvPr/>
        </p:nvGrpSpPr>
        <p:grpSpPr>
          <a:xfrm>
            <a:off x="399118" y="2607498"/>
            <a:ext cx="2148416" cy="2803671"/>
            <a:chOff x="371147" y="5485137"/>
            <a:chExt cx="3240590" cy="1550890"/>
          </a:xfrm>
          <a:solidFill>
            <a:schemeClr val="bg2">
              <a:lumMod val="25000"/>
            </a:schemeClr>
          </a:solidFill>
        </p:grpSpPr>
        <p:sp>
          <p:nvSpPr>
            <p:cNvPr id="9" name="Explosion: 14 Points 8">
              <a:extLst>
                <a:ext uri="{FF2B5EF4-FFF2-40B4-BE49-F238E27FC236}">
                  <a16:creationId xmlns:a16="http://schemas.microsoft.com/office/drawing/2014/main" id="{836CDA24-3FC0-4A38-B682-F0BEFC77261C}"/>
                </a:ext>
              </a:extLst>
            </p:cNvPr>
            <p:cNvSpPr/>
            <p:nvPr/>
          </p:nvSpPr>
          <p:spPr>
            <a:xfrm>
              <a:off x="371147" y="5485137"/>
              <a:ext cx="3240590" cy="155089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0" name="Explosion: 14 Points 4">
              <a:extLst>
                <a:ext uri="{FF2B5EF4-FFF2-40B4-BE49-F238E27FC236}">
                  <a16:creationId xmlns:a16="http://schemas.microsoft.com/office/drawing/2014/main" id="{549AE0F1-96E6-4A57-A654-FF5E87462D22}"/>
                </a:ext>
              </a:extLst>
            </p:cNvPr>
            <p:cNvSpPr txBox="1"/>
            <p:nvPr/>
          </p:nvSpPr>
          <p:spPr>
            <a:xfrm>
              <a:off x="751536" y="5802166"/>
              <a:ext cx="2479037" cy="974882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Curriculum goals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Learning objectives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(LO)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800" kern="1200" dirty="0"/>
            </a:p>
          </p:txBody>
        </p:sp>
      </p:grp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C7B1FA9A-EE0D-46C5-B403-AE6A51BB352E}"/>
              </a:ext>
            </a:extLst>
          </p:cNvPr>
          <p:cNvSpPr/>
          <p:nvPr/>
        </p:nvSpPr>
        <p:spPr>
          <a:xfrm rot="16200000">
            <a:off x="4108522" y="2661810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D2BEA30-905A-4084-9746-36EA208135E3}"/>
              </a:ext>
            </a:extLst>
          </p:cNvPr>
          <p:cNvSpPr/>
          <p:nvPr/>
        </p:nvSpPr>
        <p:spPr>
          <a:xfrm rot="5400000">
            <a:off x="4137171" y="5076402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91E51415-B3F7-4151-A386-C33A8283B524}"/>
              </a:ext>
            </a:extLst>
          </p:cNvPr>
          <p:cNvSpPr/>
          <p:nvPr/>
        </p:nvSpPr>
        <p:spPr>
          <a:xfrm>
            <a:off x="5848379" y="3600260"/>
            <a:ext cx="582577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18BE22A3-4230-4229-A2F0-535559C23056}"/>
              </a:ext>
            </a:extLst>
          </p:cNvPr>
          <p:cNvSpPr/>
          <p:nvPr/>
        </p:nvSpPr>
        <p:spPr>
          <a:xfrm rot="10800000">
            <a:off x="2558032" y="3628930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E9B50E-CD56-4EEF-9A72-E0FBFBF62395}"/>
              </a:ext>
            </a:extLst>
          </p:cNvPr>
          <p:cNvSpPr txBox="1"/>
          <p:nvPr/>
        </p:nvSpPr>
        <p:spPr>
          <a:xfrm>
            <a:off x="8912027" y="2688550"/>
            <a:ext cx="28744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Lets be very specific -</a:t>
            </a:r>
          </a:p>
          <a:p>
            <a:r>
              <a:rPr lang="en-GB" sz="2000" dirty="0"/>
              <a:t>using the Islington SOW, </a:t>
            </a:r>
          </a:p>
          <a:p>
            <a:r>
              <a:rPr lang="en-GB" sz="2000" dirty="0"/>
              <a:t>for your year group, </a:t>
            </a:r>
          </a:p>
          <a:p>
            <a:r>
              <a:rPr lang="en-GB" sz="2000" dirty="0"/>
              <a:t>Red/Amber/Green your confidence for each of the PCK elements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66DF9-6D65-46E8-9364-0BC8A9369F4C}"/>
              </a:ext>
            </a:extLst>
          </p:cNvPr>
          <p:cNvSpPr/>
          <p:nvPr/>
        </p:nvSpPr>
        <p:spPr>
          <a:xfrm>
            <a:off x="6327316" y="6461727"/>
            <a:ext cx="583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(Based on Pedagogical Content Knowledge (Shulman, 1986))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7FA048E-AB90-48A5-877B-8F6F0349D539}"/>
              </a:ext>
            </a:extLst>
          </p:cNvPr>
          <p:cNvSpPr/>
          <p:nvPr/>
        </p:nvSpPr>
        <p:spPr>
          <a:xfrm rot="5400000" flipV="1">
            <a:off x="4110740" y="2764720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0E90C82-8587-4787-8BC7-F5240BE14762}"/>
              </a:ext>
            </a:extLst>
          </p:cNvPr>
          <p:cNvSpPr/>
          <p:nvPr/>
        </p:nvSpPr>
        <p:spPr>
          <a:xfrm rot="16200000" flipV="1">
            <a:off x="4130238" y="4996018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34A14246-6188-4588-B686-B8BCA085E936}"/>
              </a:ext>
            </a:extLst>
          </p:cNvPr>
          <p:cNvSpPr/>
          <p:nvPr/>
        </p:nvSpPr>
        <p:spPr>
          <a:xfrm flipH="1" flipV="1">
            <a:off x="5764867" y="3567799"/>
            <a:ext cx="582577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4AE53C4D-64C0-4F3A-88D9-7463D866A720}"/>
              </a:ext>
            </a:extLst>
          </p:cNvPr>
          <p:cNvSpPr/>
          <p:nvPr/>
        </p:nvSpPr>
        <p:spPr>
          <a:xfrm rot="10800000" flipH="1" flipV="1">
            <a:off x="2668140" y="3606901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Heart 4">
            <a:extLst>
              <a:ext uri="{FF2B5EF4-FFF2-40B4-BE49-F238E27FC236}">
                <a16:creationId xmlns:a16="http://schemas.microsoft.com/office/drawing/2014/main" id="{8A4E3C05-6B8C-4820-BB28-0E8B4832D900}"/>
              </a:ext>
            </a:extLst>
          </p:cNvPr>
          <p:cNvSpPr txBox="1"/>
          <p:nvPr/>
        </p:nvSpPr>
        <p:spPr>
          <a:xfrm>
            <a:off x="3604614" y="3575742"/>
            <a:ext cx="1375642" cy="6753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dirty="0"/>
              <a:t>Assessment activities</a:t>
            </a:r>
            <a:endParaRPr lang="en-GB" sz="2200" kern="1200" dirty="0"/>
          </a:p>
        </p:txBody>
      </p:sp>
    </p:spTree>
    <p:extLst>
      <p:ext uri="{BB962C8B-B14F-4D97-AF65-F5344CB8AC3E}">
        <p14:creationId xmlns:p14="http://schemas.microsoft.com/office/powerpoint/2010/main" val="194936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40" grpId="0" animBg="1"/>
      <p:bldP spid="40" grpId="1" animBg="1"/>
      <p:bldP spid="41" grpId="0"/>
      <p:bldP spid="28" grpId="0" animBg="1"/>
      <p:bldP spid="29" grpId="0" animBg="1"/>
      <p:bldP spid="30" grpId="0" animBg="1"/>
      <p:bldP spid="32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59CC-4EED-40B9-9D2F-17ED27E6C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F6700-5555-4F21-8A9E-B85AD6F55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6DC4D1-536F-47BD-9CC3-30A7AA4B9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16" y="283076"/>
            <a:ext cx="11877368" cy="68589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ABAAC5-466E-4E8F-89B5-9AAE7CCE9831}"/>
              </a:ext>
            </a:extLst>
          </p:cNvPr>
          <p:cNvSpPr txBox="1"/>
          <p:nvPr/>
        </p:nvSpPr>
        <p:spPr>
          <a:xfrm>
            <a:off x="8040800" y="4503778"/>
            <a:ext cx="116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00FF00"/>
                </a:highlight>
              </a:rPr>
              <a:t>LO HCL AA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48CFD0-37E0-46F8-AC1A-577F47275C13}"/>
              </a:ext>
            </a:extLst>
          </p:cNvPr>
          <p:cNvSpPr txBox="1"/>
          <p:nvPr/>
        </p:nvSpPr>
        <p:spPr>
          <a:xfrm>
            <a:off x="9783097" y="3175275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00FF00"/>
                </a:highlight>
              </a:rPr>
              <a:t>LO HCL AA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8428E6-D0E0-4489-B653-7D386C34AF3A}"/>
              </a:ext>
            </a:extLst>
          </p:cNvPr>
          <p:cNvSpPr txBox="1"/>
          <p:nvPr/>
        </p:nvSpPr>
        <p:spPr>
          <a:xfrm>
            <a:off x="9880702" y="6205579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dirty="0">
                <a:highlight>
                  <a:srgbClr val="00FF00"/>
                </a:highlight>
              </a:rPr>
              <a:t>AA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55AE9C-F703-409C-ACD1-1F588DF9F453}"/>
              </a:ext>
            </a:extLst>
          </p:cNvPr>
          <p:cNvSpPr txBox="1"/>
          <p:nvPr/>
        </p:nvSpPr>
        <p:spPr>
          <a:xfrm>
            <a:off x="1052529" y="6384471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</a:t>
            </a:r>
            <a:r>
              <a:rPr lang="en-GB" dirty="0"/>
              <a:t>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dirty="0">
                <a:highlight>
                  <a:srgbClr val="00FF00"/>
                </a:highlight>
              </a:rPr>
              <a:t>AA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CCE1DB-CDD2-4C17-A2C0-40F15408E160}"/>
              </a:ext>
            </a:extLst>
          </p:cNvPr>
          <p:cNvSpPr txBox="1"/>
          <p:nvPr/>
        </p:nvSpPr>
        <p:spPr>
          <a:xfrm>
            <a:off x="6186657" y="6390245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LO HCL AA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C8D74A-C11A-42B9-9010-32318EAB0E71}"/>
              </a:ext>
            </a:extLst>
          </p:cNvPr>
          <p:cNvSpPr txBox="1"/>
          <p:nvPr/>
        </p:nvSpPr>
        <p:spPr>
          <a:xfrm>
            <a:off x="2692657" y="6552808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LO HCL AA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46A643-5BF8-47EB-B5C5-CB24001EA089}"/>
              </a:ext>
            </a:extLst>
          </p:cNvPr>
          <p:cNvSpPr txBox="1"/>
          <p:nvPr/>
        </p:nvSpPr>
        <p:spPr>
          <a:xfrm>
            <a:off x="1102289" y="2916639"/>
            <a:ext cx="1587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LO</a:t>
            </a:r>
            <a:r>
              <a:rPr lang="en-GB" dirty="0"/>
              <a:t>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sz="2000" dirty="0">
                <a:highlight>
                  <a:srgbClr val="FFFF00"/>
                </a:highlight>
              </a:rPr>
              <a:t>AA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78CDCE-35E0-4E32-9AE4-FA630CF5A74B}"/>
              </a:ext>
            </a:extLst>
          </p:cNvPr>
          <p:cNvSpPr txBox="1"/>
          <p:nvPr/>
        </p:nvSpPr>
        <p:spPr>
          <a:xfrm>
            <a:off x="4574540" y="6572473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dirty="0">
                <a:highlight>
                  <a:srgbClr val="00FF00"/>
                </a:highlight>
              </a:rPr>
              <a:t>AA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4AD735-4F9D-4A2B-A9FD-26CF7C07B373}"/>
              </a:ext>
            </a:extLst>
          </p:cNvPr>
          <p:cNvSpPr txBox="1"/>
          <p:nvPr/>
        </p:nvSpPr>
        <p:spPr>
          <a:xfrm>
            <a:off x="8096551" y="6445442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 HCL</a:t>
            </a:r>
            <a:r>
              <a:rPr lang="en-GB" dirty="0"/>
              <a:t> </a:t>
            </a:r>
            <a:r>
              <a:rPr lang="en-GB" dirty="0">
                <a:highlight>
                  <a:srgbClr val="00FF00"/>
                </a:highlight>
              </a:rPr>
              <a:t>AA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36B834-7A9E-4E96-8F93-8A51052F6598}"/>
              </a:ext>
            </a:extLst>
          </p:cNvPr>
          <p:cNvSpPr txBox="1"/>
          <p:nvPr/>
        </p:nvSpPr>
        <p:spPr>
          <a:xfrm>
            <a:off x="6358943" y="4243223"/>
            <a:ext cx="116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</a:t>
            </a:r>
            <a:r>
              <a:rPr lang="en-GB" dirty="0">
                <a:highlight>
                  <a:srgbClr val="00FF00"/>
                </a:highlight>
              </a:rPr>
              <a:t> HCL </a:t>
            </a:r>
            <a:r>
              <a:rPr lang="en-GB" dirty="0">
                <a:highlight>
                  <a:srgbClr val="FFFF00"/>
                </a:highlight>
              </a:rPr>
              <a:t>AA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413DEC-EF13-4630-93C0-B17FAB9CC4CC}"/>
              </a:ext>
            </a:extLst>
          </p:cNvPr>
          <p:cNvSpPr txBox="1"/>
          <p:nvPr/>
        </p:nvSpPr>
        <p:spPr>
          <a:xfrm>
            <a:off x="2635522" y="3441746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dirty="0">
                <a:highlight>
                  <a:srgbClr val="00FF00"/>
                </a:highlight>
              </a:rPr>
              <a:t>AA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6A7DC6-917F-493A-9066-4CFBFC6FDA99}"/>
              </a:ext>
            </a:extLst>
          </p:cNvPr>
          <p:cNvSpPr txBox="1"/>
          <p:nvPr/>
        </p:nvSpPr>
        <p:spPr>
          <a:xfrm>
            <a:off x="4513007" y="417962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00FF00"/>
                </a:highlight>
              </a:rPr>
              <a:t>LO HCL AA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45D733-3FAE-4A1F-9F63-D8E4243C4F55}"/>
              </a:ext>
            </a:extLst>
          </p:cNvPr>
          <p:cNvSpPr txBox="1"/>
          <p:nvPr/>
        </p:nvSpPr>
        <p:spPr>
          <a:xfrm>
            <a:off x="1107206" y="5531525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 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dirty="0">
                <a:highlight>
                  <a:srgbClr val="00FF00"/>
                </a:highlight>
              </a:rPr>
              <a:t>AA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C5BA4F-25AE-43B1-A789-35E2D68E83CC}"/>
              </a:ext>
            </a:extLst>
          </p:cNvPr>
          <p:cNvSpPr txBox="1"/>
          <p:nvPr/>
        </p:nvSpPr>
        <p:spPr>
          <a:xfrm>
            <a:off x="4465116" y="5425826"/>
            <a:ext cx="158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</a:t>
            </a:r>
            <a:r>
              <a:rPr lang="en-GB" dirty="0"/>
              <a:t>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dirty="0">
                <a:highlight>
                  <a:srgbClr val="00FF00"/>
                </a:highlight>
              </a:rPr>
              <a:t>AA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5D69B8-9090-4D16-8A5C-E7334B8887B2}"/>
              </a:ext>
            </a:extLst>
          </p:cNvPr>
          <p:cNvSpPr txBox="1"/>
          <p:nvPr/>
        </p:nvSpPr>
        <p:spPr>
          <a:xfrm>
            <a:off x="10097624" y="5453777"/>
            <a:ext cx="116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</a:t>
            </a:r>
            <a:r>
              <a:rPr lang="en-GB" dirty="0">
                <a:highlight>
                  <a:srgbClr val="00FF00"/>
                </a:highlight>
              </a:rPr>
              <a:t> HCL </a:t>
            </a:r>
            <a:r>
              <a:rPr lang="en-GB" dirty="0">
                <a:highlight>
                  <a:srgbClr val="FFFF00"/>
                </a:highlight>
              </a:rPr>
              <a:t>AA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02E863-A865-48AB-85A0-1A5632DBCD3C}"/>
              </a:ext>
            </a:extLst>
          </p:cNvPr>
          <p:cNvSpPr txBox="1"/>
          <p:nvPr/>
        </p:nvSpPr>
        <p:spPr>
          <a:xfrm>
            <a:off x="6186657" y="5478360"/>
            <a:ext cx="116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LO</a:t>
            </a:r>
            <a:r>
              <a:rPr lang="en-GB" dirty="0">
                <a:highlight>
                  <a:srgbClr val="00FF00"/>
                </a:highlight>
              </a:rPr>
              <a:t> HCL </a:t>
            </a:r>
            <a:r>
              <a:rPr lang="en-GB" dirty="0">
                <a:highlight>
                  <a:srgbClr val="FFFF00"/>
                </a:highlight>
              </a:rPr>
              <a:t>AA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E53FFD-1CC7-4C2E-A5FE-379EB471CF04}"/>
              </a:ext>
            </a:extLst>
          </p:cNvPr>
          <p:cNvSpPr txBox="1"/>
          <p:nvPr/>
        </p:nvSpPr>
        <p:spPr>
          <a:xfrm>
            <a:off x="8040800" y="5410382"/>
            <a:ext cx="1587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LO</a:t>
            </a:r>
            <a:r>
              <a:rPr lang="en-GB" dirty="0"/>
              <a:t>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sz="2000" dirty="0">
                <a:highlight>
                  <a:srgbClr val="FFFF00"/>
                </a:highlight>
              </a:rPr>
              <a:t>AA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0D4A8E-F72B-4D8C-82F1-0B02D8323027}"/>
              </a:ext>
            </a:extLst>
          </p:cNvPr>
          <p:cNvSpPr txBox="1"/>
          <p:nvPr/>
        </p:nvSpPr>
        <p:spPr>
          <a:xfrm>
            <a:off x="2702179" y="5478360"/>
            <a:ext cx="1587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0000"/>
                </a:highlight>
              </a:rPr>
              <a:t>LO</a:t>
            </a:r>
            <a:r>
              <a:rPr lang="en-GB" dirty="0"/>
              <a:t> </a:t>
            </a:r>
            <a:r>
              <a:rPr lang="en-GB" dirty="0">
                <a:highlight>
                  <a:srgbClr val="FF0000"/>
                </a:highlight>
              </a:rPr>
              <a:t>HCL</a:t>
            </a:r>
            <a:r>
              <a:rPr lang="en-GB" dirty="0"/>
              <a:t> </a:t>
            </a:r>
            <a:r>
              <a:rPr lang="en-GB" sz="2000" dirty="0">
                <a:highlight>
                  <a:srgbClr val="FFFF00"/>
                </a:highlight>
              </a:rPr>
              <a:t>AA</a:t>
            </a: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13399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Heart 20">
            <a:extLst>
              <a:ext uri="{FF2B5EF4-FFF2-40B4-BE49-F238E27FC236}">
                <a16:creationId xmlns:a16="http://schemas.microsoft.com/office/drawing/2014/main" id="{CF4F2A86-7897-4BA8-A9E9-EBEED77936A7}"/>
              </a:ext>
            </a:extLst>
          </p:cNvPr>
          <p:cNvSpPr/>
          <p:nvPr/>
        </p:nvSpPr>
        <p:spPr>
          <a:xfrm>
            <a:off x="3320753" y="3180617"/>
            <a:ext cx="2063463" cy="1620874"/>
          </a:xfrm>
          <a:prstGeom prst="hear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6D6CAA-313E-428A-8881-CAADB00344C8}"/>
              </a:ext>
            </a:extLst>
          </p:cNvPr>
          <p:cNvGrpSpPr/>
          <p:nvPr/>
        </p:nvGrpSpPr>
        <p:grpSpPr>
          <a:xfrm>
            <a:off x="6479305" y="2555610"/>
            <a:ext cx="2063463" cy="2923314"/>
            <a:chOff x="3339706" y="1322"/>
            <a:chExt cx="2236281" cy="1789025"/>
          </a:xfrm>
          <a:solidFill>
            <a:schemeClr val="bg2">
              <a:lumMod val="25000"/>
            </a:schemeClr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E4ED4D2-2430-4304-9D87-EC5B4D824B3B}"/>
                </a:ext>
              </a:extLst>
            </p:cNvPr>
            <p:cNvSpPr/>
            <p:nvPr/>
          </p:nvSpPr>
          <p:spPr>
            <a:xfrm>
              <a:off x="3339706" y="1322"/>
              <a:ext cx="2236281" cy="178902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74094C42-68AF-42B9-8311-1F43CE784C36}"/>
                </a:ext>
              </a:extLst>
            </p:cNvPr>
            <p:cNvSpPr txBox="1"/>
            <p:nvPr/>
          </p:nvSpPr>
          <p:spPr>
            <a:xfrm>
              <a:off x="3392105" y="53721"/>
              <a:ext cx="2131483" cy="168422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Instructional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Approaches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dirty="0"/>
                <a:t>(IA)</a:t>
              </a:r>
              <a:r>
                <a:rPr lang="en-GB" sz="2400" kern="1200" dirty="0"/>
                <a:t>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E6EFCFD-990B-4EE8-9834-A0A6E37FA702}"/>
              </a:ext>
            </a:extLst>
          </p:cNvPr>
          <p:cNvGrpSpPr/>
          <p:nvPr/>
        </p:nvGrpSpPr>
        <p:grpSpPr>
          <a:xfrm>
            <a:off x="1441607" y="1351474"/>
            <a:ext cx="6138887" cy="1108299"/>
            <a:chOff x="7960293" y="1866269"/>
            <a:chExt cx="3006703" cy="2102856"/>
          </a:xfrm>
          <a:solidFill>
            <a:schemeClr val="bg2">
              <a:lumMod val="25000"/>
            </a:schemeClr>
          </a:solidFill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76CABAB-3BC1-4EF8-A7E1-7840416ED42C}"/>
                </a:ext>
              </a:extLst>
            </p:cNvPr>
            <p:cNvSpPr/>
            <p:nvPr/>
          </p:nvSpPr>
          <p:spPr>
            <a:xfrm>
              <a:off x="7960293" y="1866269"/>
              <a:ext cx="3006703" cy="2102856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3A4D1CF6-EC22-499D-8B69-595FD46B2653}"/>
                </a:ext>
              </a:extLst>
            </p:cNvPr>
            <p:cNvSpPr txBox="1"/>
            <p:nvPr/>
          </p:nvSpPr>
          <p:spPr>
            <a:xfrm>
              <a:off x="7984837" y="1959849"/>
              <a:ext cx="2883521" cy="19796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How children learn (HOL)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dirty="0"/>
                <a:t>(motivation, barriers to learning, differentiation, progression, Blooms, Solo)</a:t>
              </a:r>
              <a:endParaRPr lang="en-GB" sz="2000" kern="12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5B94E4-C0C5-4F7A-88AF-CB23CFC3A47C}"/>
              </a:ext>
            </a:extLst>
          </p:cNvPr>
          <p:cNvGrpSpPr/>
          <p:nvPr/>
        </p:nvGrpSpPr>
        <p:grpSpPr>
          <a:xfrm>
            <a:off x="1726318" y="5618144"/>
            <a:ext cx="5569467" cy="843583"/>
            <a:chOff x="5902059" y="428626"/>
            <a:chExt cx="2236281" cy="1361720"/>
          </a:xfrm>
          <a:solidFill>
            <a:schemeClr val="tx2">
              <a:lumMod val="50000"/>
            </a:schemeClr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4FF121-9DAA-431B-B78A-00404EB5D899}"/>
                </a:ext>
              </a:extLst>
            </p:cNvPr>
            <p:cNvSpPr/>
            <p:nvPr/>
          </p:nvSpPr>
          <p:spPr>
            <a:xfrm>
              <a:off x="5902059" y="428626"/>
              <a:ext cx="2236281" cy="136172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7C4F6683-5D78-4275-8E98-623DFF702E79}"/>
                </a:ext>
              </a:extLst>
            </p:cNvPr>
            <p:cNvSpPr txBox="1"/>
            <p:nvPr/>
          </p:nvSpPr>
          <p:spPr>
            <a:xfrm>
              <a:off x="5954458" y="428628"/>
              <a:ext cx="2131483" cy="13093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Assessment approaches (AA) </a:t>
              </a:r>
              <a:r>
                <a:rPr lang="en-GB" sz="2000" kern="1200" dirty="0"/>
                <a:t>(formative/summative) (peer, self)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ACC700-7D48-45A6-BD42-E286F6E7CE66}"/>
              </a:ext>
            </a:extLst>
          </p:cNvPr>
          <p:cNvGrpSpPr/>
          <p:nvPr/>
        </p:nvGrpSpPr>
        <p:grpSpPr>
          <a:xfrm>
            <a:off x="399118" y="2607498"/>
            <a:ext cx="2148416" cy="2803671"/>
            <a:chOff x="371147" y="5485137"/>
            <a:chExt cx="3240590" cy="1550890"/>
          </a:xfrm>
          <a:solidFill>
            <a:schemeClr val="bg2">
              <a:lumMod val="25000"/>
            </a:schemeClr>
          </a:solidFill>
        </p:grpSpPr>
        <p:sp>
          <p:nvSpPr>
            <p:cNvPr id="9" name="Explosion: 14 Points 8">
              <a:extLst>
                <a:ext uri="{FF2B5EF4-FFF2-40B4-BE49-F238E27FC236}">
                  <a16:creationId xmlns:a16="http://schemas.microsoft.com/office/drawing/2014/main" id="{836CDA24-3FC0-4A38-B682-F0BEFC77261C}"/>
                </a:ext>
              </a:extLst>
            </p:cNvPr>
            <p:cNvSpPr/>
            <p:nvPr/>
          </p:nvSpPr>
          <p:spPr>
            <a:xfrm>
              <a:off x="371147" y="5485137"/>
              <a:ext cx="3240590" cy="155089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0" name="Explosion: 14 Points 4">
              <a:extLst>
                <a:ext uri="{FF2B5EF4-FFF2-40B4-BE49-F238E27FC236}">
                  <a16:creationId xmlns:a16="http://schemas.microsoft.com/office/drawing/2014/main" id="{549AE0F1-96E6-4A57-A654-FF5E87462D22}"/>
                </a:ext>
              </a:extLst>
            </p:cNvPr>
            <p:cNvSpPr txBox="1"/>
            <p:nvPr/>
          </p:nvSpPr>
          <p:spPr>
            <a:xfrm>
              <a:off x="751536" y="5802166"/>
              <a:ext cx="2479037" cy="974882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Curriculum goals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Learning objectives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(LO)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800" kern="1200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2E9B50E-CD56-4EEF-9A72-E0FBFBF62395}"/>
              </a:ext>
            </a:extLst>
          </p:cNvPr>
          <p:cNvSpPr txBox="1"/>
          <p:nvPr/>
        </p:nvSpPr>
        <p:spPr>
          <a:xfrm>
            <a:off x="9315987" y="1905623"/>
            <a:ext cx="2561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Spot patterns! Where is the problem?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66DF9-6D65-46E8-9364-0BC8A9369F4C}"/>
              </a:ext>
            </a:extLst>
          </p:cNvPr>
          <p:cNvSpPr/>
          <p:nvPr/>
        </p:nvSpPr>
        <p:spPr>
          <a:xfrm>
            <a:off x="6327316" y="6461727"/>
            <a:ext cx="583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(Based on Pedagogical Content Knowledge (Shulman, 1986))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7FA048E-AB90-48A5-877B-8F6F0349D539}"/>
              </a:ext>
            </a:extLst>
          </p:cNvPr>
          <p:cNvSpPr/>
          <p:nvPr/>
        </p:nvSpPr>
        <p:spPr>
          <a:xfrm rot="5400000" flipV="1">
            <a:off x="4155888" y="2765764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0E90C82-8587-4787-8BC7-F5240BE14762}"/>
              </a:ext>
            </a:extLst>
          </p:cNvPr>
          <p:cNvSpPr/>
          <p:nvPr/>
        </p:nvSpPr>
        <p:spPr>
          <a:xfrm rot="16200000" flipV="1">
            <a:off x="4137170" y="4996396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34A14246-6188-4588-B686-B8BCA085E936}"/>
              </a:ext>
            </a:extLst>
          </p:cNvPr>
          <p:cNvSpPr/>
          <p:nvPr/>
        </p:nvSpPr>
        <p:spPr>
          <a:xfrm flipH="1" flipV="1">
            <a:off x="5605744" y="3705293"/>
            <a:ext cx="582577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4AE53C4D-64C0-4F3A-88D9-7463D866A720}"/>
              </a:ext>
            </a:extLst>
          </p:cNvPr>
          <p:cNvSpPr/>
          <p:nvPr/>
        </p:nvSpPr>
        <p:spPr>
          <a:xfrm rot="10800000" flipH="1" flipV="1">
            <a:off x="2635904" y="3610102"/>
            <a:ext cx="596479" cy="3693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Heart 4">
            <a:extLst>
              <a:ext uri="{FF2B5EF4-FFF2-40B4-BE49-F238E27FC236}">
                <a16:creationId xmlns:a16="http://schemas.microsoft.com/office/drawing/2014/main" id="{8A4E3C05-6B8C-4820-BB28-0E8B4832D900}"/>
              </a:ext>
            </a:extLst>
          </p:cNvPr>
          <p:cNvSpPr txBox="1"/>
          <p:nvPr/>
        </p:nvSpPr>
        <p:spPr>
          <a:xfrm>
            <a:off x="3747588" y="3552277"/>
            <a:ext cx="1375642" cy="6753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3970" tIns="13970" rIns="13970" bIns="1397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dirty="0"/>
              <a:t>Assessment activities</a:t>
            </a:r>
            <a:endParaRPr lang="en-GB" sz="2200" kern="1200" dirty="0"/>
          </a:p>
        </p:txBody>
      </p:sp>
    </p:spTree>
    <p:extLst>
      <p:ext uri="{BB962C8B-B14F-4D97-AF65-F5344CB8AC3E}">
        <p14:creationId xmlns:p14="http://schemas.microsoft.com/office/powerpoint/2010/main" val="2163242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ECD2-01C9-485A-8DB2-D6BE7B54A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41" y="1369225"/>
            <a:ext cx="11360799" cy="76359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Assessment approaches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How do you assess?   What support do you need?</a:t>
            </a:r>
          </a:p>
        </p:txBody>
      </p:sp>
    </p:spTree>
    <p:extLst>
      <p:ext uri="{BB962C8B-B14F-4D97-AF65-F5344CB8AC3E}">
        <p14:creationId xmlns:p14="http://schemas.microsoft.com/office/powerpoint/2010/main" val="3338765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417570" y="280711"/>
            <a:ext cx="10641330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Assessment Approaches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369576-281C-40CF-83E5-341D4CD81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734859"/>
              </p:ext>
            </p:extLst>
          </p:nvPr>
        </p:nvGraphicFramePr>
        <p:xfrm>
          <a:off x="244849" y="1136777"/>
          <a:ext cx="8673120" cy="5579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3378">
                  <a:extLst>
                    <a:ext uri="{9D8B030D-6E8A-4147-A177-3AD203B41FA5}">
                      <a16:colId xmlns:a16="http://schemas.microsoft.com/office/drawing/2014/main" val="4248045245"/>
                    </a:ext>
                  </a:extLst>
                </a:gridCol>
                <a:gridCol w="5539742">
                  <a:extLst>
                    <a:ext uri="{9D8B030D-6E8A-4147-A177-3AD203B41FA5}">
                      <a16:colId xmlns:a16="http://schemas.microsoft.com/office/drawing/2014/main" val="2124944792"/>
                    </a:ext>
                  </a:extLst>
                </a:gridCol>
              </a:tblGrid>
              <a:tr h="568412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Supported by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33383"/>
                  </a:ext>
                </a:extLst>
              </a:tr>
              <a:tr h="568412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Direct questions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Key Questions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061767"/>
                  </a:ext>
                </a:extLst>
              </a:tr>
              <a:tr h="652676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Observations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Checklists (assessment grids) </a:t>
                      </a:r>
                      <a:r>
                        <a:rPr lang="en-GB" sz="2800" dirty="0">
                          <a:sym typeface="Wingdings" panose="05000000000000000000" pitchFamily="2" charset="2"/>
                        </a:rPr>
                        <a:t>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948240"/>
                  </a:ext>
                </a:extLst>
              </a:tr>
              <a:tr h="568412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Assess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Example material to compare to</a:t>
                      </a:r>
                    </a:p>
                    <a:p>
                      <a:pPr algn="ctr"/>
                      <a:r>
                        <a:rPr lang="en-GB" sz="2800" dirty="0"/>
                        <a:t>(met-, met, met+)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0240"/>
                  </a:ext>
                </a:extLst>
              </a:tr>
              <a:tr h="568412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Quizzes/Tests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Sample answers/ differentiated versions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45097"/>
                  </a:ext>
                </a:extLst>
              </a:tr>
              <a:tr h="568412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End of topic 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Assessment grids  </a:t>
                      </a:r>
                      <a:r>
                        <a:rPr lang="en-GB" sz="2800" dirty="0">
                          <a:sym typeface="Wingdings" panose="05000000000000000000" pitchFamily="2" charset="2"/>
                        </a:rPr>
                        <a:t></a:t>
                      </a:r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Moderation opportunities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59536"/>
                  </a:ext>
                </a:extLst>
              </a:tr>
              <a:tr h="568412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Peer/Self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Pupil I can statements</a:t>
                      </a:r>
                    </a:p>
                    <a:p>
                      <a:pPr algn="ctr"/>
                      <a:r>
                        <a:rPr lang="en-GB" sz="2800" dirty="0"/>
                        <a:t>Pupil booklets  </a:t>
                      </a:r>
                      <a:r>
                        <a:rPr lang="en-GB" sz="2800" dirty="0">
                          <a:sym typeface="Wingdings" panose="05000000000000000000" pitchFamily="2" charset="2"/>
                        </a:rPr>
                        <a:t>  </a:t>
                      </a:r>
                      <a:r>
                        <a:rPr lang="en-GB" sz="2800" dirty="0"/>
                        <a:t>I can cards</a:t>
                      </a:r>
                      <a:r>
                        <a:rPr lang="en-GB" sz="2800" dirty="0">
                          <a:sym typeface="Wingdings" panose="05000000000000000000" pitchFamily="2" charset="2"/>
                        </a:rPr>
                        <a:t>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2617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735D3A1-585D-4AAF-AC6B-820DE75020B4}"/>
              </a:ext>
            </a:extLst>
          </p:cNvPr>
          <p:cNvSpPr txBox="1"/>
          <p:nvPr/>
        </p:nvSpPr>
        <p:spPr>
          <a:xfrm>
            <a:off x="8840976" y="1075002"/>
            <a:ext cx="32089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do you use?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/>
              <a:t>What do you need help with?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/>
              <a:t>What is missing?</a:t>
            </a:r>
          </a:p>
        </p:txBody>
      </p:sp>
    </p:spTree>
    <p:extLst>
      <p:ext uri="{BB962C8B-B14F-4D97-AF65-F5344CB8AC3E}">
        <p14:creationId xmlns:p14="http://schemas.microsoft.com/office/powerpoint/2010/main" val="2132893417"/>
      </p:ext>
    </p:extLst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0BE3-7F1B-4B28-9FCD-C6DF6A6D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74ABD-7948-48A2-AAD4-3341E2ADA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7CDCBA-9808-4C24-8E8F-14D325A32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34" y="323850"/>
            <a:ext cx="10487025" cy="6534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3EAB62-1B3A-4169-8C60-FA3B293722D9}"/>
              </a:ext>
            </a:extLst>
          </p:cNvPr>
          <p:cNvSpPr txBox="1"/>
          <p:nvPr/>
        </p:nvSpPr>
        <p:spPr>
          <a:xfrm>
            <a:off x="10134600" y="1497680"/>
            <a:ext cx="1686833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Are the  booklets working?</a:t>
            </a:r>
          </a:p>
          <a:p>
            <a:r>
              <a:rPr lang="en-GB" dirty="0"/>
              <a:t>If not why?</a:t>
            </a:r>
          </a:p>
        </p:txBody>
      </p:sp>
    </p:spTree>
    <p:extLst>
      <p:ext uri="{BB962C8B-B14F-4D97-AF65-F5344CB8AC3E}">
        <p14:creationId xmlns:p14="http://schemas.microsoft.com/office/powerpoint/2010/main" val="1255630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9575EF2-880A-4A1E-A554-6BBEAD114FC0}"/>
              </a:ext>
            </a:extLst>
          </p:cNvPr>
          <p:cNvSpPr txBox="1"/>
          <p:nvPr/>
        </p:nvSpPr>
        <p:spPr>
          <a:xfrm>
            <a:off x="10134600" y="1497680"/>
            <a:ext cx="1686833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Are the self assessment cards working?</a:t>
            </a:r>
          </a:p>
          <a:p>
            <a:r>
              <a:rPr lang="en-GB" dirty="0"/>
              <a:t>If not why?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214D4F-4130-4963-B76C-43C3645661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1"/>
          <a:stretch/>
        </p:blipFill>
        <p:spPr>
          <a:xfrm>
            <a:off x="370566" y="1016401"/>
            <a:ext cx="6186645" cy="5267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DBEFB8-8024-44CD-AAE5-26876E071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720" y="606109"/>
            <a:ext cx="4278161" cy="473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33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90C0-4AE8-4351-A63D-263D270B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B0CDD-E562-4347-BA26-EB57BAB2C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D7C50A-C252-4E1E-9E74-6039C62F2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94" y="300632"/>
            <a:ext cx="11784937" cy="65573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723339-2A38-446A-963F-56DB36C9A35B}"/>
              </a:ext>
            </a:extLst>
          </p:cNvPr>
          <p:cNvSpPr txBox="1"/>
          <p:nvPr/>
        </p:nvSpPr>
        <p:spPr>
          <a:xfrm>
            <a:off x="9356816" y="975166"/>
            <a:ext cx="1686833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Are the checklists working</a:t>
            </a:r>
          </a:p>
          <a:p>
            <a:r>
              <a:rPr lang="en-GB" dirty="0"/>
              <a:t>If not why?</a:t>
            </a:r>
          </a:p>
        </p:txBody>
      </p:sp>
    </p:spTree>
    <p:extLst>
      <p:ext uri="{BB962C8B-B14F-4D97-AF65-F5344CB8AC3E}">
        <p14:creationId xmlns:p14="http://schemas.microsoft.com/office/powerpoint/2010/main" val="2263982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75216"/>
            <a:ext cx="10515600" cy="1325563"/>
          </a:xfrm>
        </p:spPr>
        <p:txBody>
          <a:bodyPr/>
          <a:lstStyle/>
          <a:p>
            <a:r>
              <a:rPr lang="en-GB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100779"/>
            <a:ext cx="11049000" cy="4351338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Ask you what is most difficult</a:t>
            </a:r>
          </a:p>
          <a:p>
            <a:pPr marL="514350" indent="-514350">
              <a:buAutoNum type="arabicPeriod"/>
            </a:pPr>
            <a:r>
              <a:rPr lang="en-GB" dirty="0"/>
              <a:t>Provide a means to review assessment for computing - PCK</a:t>
            </a:r>
          </a:p>
          <a:p>
            <a:pPr marL="514350" indent="-514350">
              <a:buAutoNum type="arabicPeriod"/>
            </a:pPr>
            <a:r>
              <a:rPr lang="en-GB" dirty="0"/>
              <a:t>Evaluate computing planning and assessment using PCK</a:t>
            </a:r>
          </a:p>
          <a:p>
            <a:pPr marL="514350" indent="-514350">
              <a:buAutoNum type="arabicPeriod"/>
            </a:pPr>
            <a:r>
              <a:rPr lang="en-GB" dirty="0"/>
              <a:t>Gather and suggest assessment approaches and how these can be supported.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endParaRPr lang="en-GB" sz="2800" dirty="0"/>
          </a:p>
          <a:p>
            <a:pPr marL="457200" lvl="1" indent="0">
              <a:buNone/>
            </a:pP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621108" y="944545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</a:rPr>
              <a:t>Handout 1</a:t>
            </a:r>
          </a:p>
        </p:txBody>
      </p:sp>
    </p:spTree>
    <p:extLst>
      <p:ext uri="{BB962C8B-B14F-4D97-AF65-F5344CB8AC3E}">
        <p14:creationId xmlns:p14="http://schemas.microsoft.com/office/powerpoint/2010/main" val="295862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7AE9C-0534-4999-A6F2-EBB39D4F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people’s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CE8AA-8617-41D6-9414-36B51AAF8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559DF3-030D-4EDD-AC5F-0C0F1B9E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9D89C0-ED1C-4340-8C79-4A8CF58E20AC}"/>
              </a:ext>
            </a:extLst>
          </p:cNvPr>
          <p:cNvPicPr/>
          <p:nvPr/>
        </p:nvPicPr>
        <p:blipFill rotWithShape="1">
          <a:blip r:embed="rId3"/>
          <a:srcRect l="8444" t="21763" r="7703" b="14427"/>
          <a:stretch/>
        </p:blipFill>
        <p:spPr bwMode="auto">
          <a:xfrm>
            <a:off x="604711" y="1320674"/>
            <a:ext cx="9212528" cy="5255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F3C3A1-B53E-411A-A8ED-4026D8CC1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140" y="2079261"/>
            <a:ext cx="7706370" cy="46316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C63554-2B47-42EA-AF47-04D89EADF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8234" y="1432114"/>
            <a:ext cx="5055566" cy="5032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77E62A-A5B8-477F-9C0C-C6911C97A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8656" y="2462402"/>
            <a:ext cx="4213344" cy="407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56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4740C9-CA80-456E-B7AA-A350C329730B}"/>
              </a:ext>
            </a:extLst>
          </p:cNvPr>
          <p:cNvSpPr txBox="1"/>
          <p:nvPr/>
        </p:nvSpPr>
        <p:spPr>
          <a:xfrm>
            <a:off x="3851910" y="697230"/>
            <a:ext cx="379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902395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C2240-584C-4AD6-84FB-FD6A830EB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BEF01-347E-4A33-93D2-FB0D9C460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CD5E19-0AA4-4C3C-AC1F-2E80A7A6F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" y="234621"/>
            <a:ext cx="10852785" cy="663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21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7FD90-E54A-4C52-9EBF-9127986C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D03C8-AA0A-4861-8CE5-D2EE0B362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CE8C27-193A-4372-A349-6B1DEEC59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00" y="161925"/>
            <a:ext cx="11489697" cy="7023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98E43E-F1F0-4E76-9608-8A8658A54794}"/>
              </a:ext>
            </a:extLst>
          </p:cNvPr>
          <p:cNvSpPr txBox="1"/>
          <p:nvPr/>
        </p:nvSpPr>
        <p:spPr>
          <a:xfrm rot="16200000">
            <a:off x="125730" y="2708285"/>
            <a:ext cx="156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Digital Literacy</a:t>
            </a:r>
          </a:p>
        </p:txBody>
      </p:sp>
    </p:spTree>
    <p:extLst>
      <p:ext uri="{BB962C8B-B14F-4D97-AF65-F5344CB8AC3E}">
        <p14:creationId xmlns:p14="http://schemas.microsoft.com/office/powerpoint/2010/main" val="506069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7F271-094A-4692-ADE9-6B832158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F9B80-5711-47EC-8168-5AEE6A03E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4A1C39-4193-45F0-9D73-720815F82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01" y="232410"/>
            <a:ext cx="11189721" cy="672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70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280"/>
          <p:cNvPicPr preferRelativeResize="0"/>
          <p:nvPr/>
        </p:nvPicPr>
        <p:blipFill rotWithShape="1">
          <a:blip r:embed="rId3">
            <a:alphaModFix/>
          </a:blip>
          <a:srcRect l="2269" r="1785"/>
          <a:stretch/>
        </p:blipFill>
        <p:spPr>
          <a:xfrm>
            <a:off x="768191" y="1773089"/>
            <a:ext cx="3326005" cy="3598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281"/>
          <p:cNvSpPr txBox="1"/>
          <p:nvPr/>
        </p:nvSpPr>
        <p:spPr>
          <a:xfrm>
            <a:off x="2050360" y="5320515"/>
            <a:ext cx="2163559" cy="5004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-GB" sz="2400" dirty="0"/>
              <a:t>Bloom, 1956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48BA61D-D11A-425E-B6B5-7882680F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Bloom’s Taxonomy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F29848-C136-4FFD-ABA3-3D91782969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3" r="2196"/>
          <a:stretch/>
        </p:blipFill>
        <p:spPr>
          <a:xfrm>
            <a:off x="4699818" y="1714129"/>
            <a:ext cx="7393859" cy="36576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914BE3-5A95-44B4-9415-3FE6077762D6}"/>
              </a:ext>
            </a:extLst>
          </p:cNvPr>
          <p:cNvSpPr/>
          <p:nvPr/>
        </p:nvSpPr>
        <p:spPr>
          <a:xfrm>
            <a:off x="9271819" y="5570715"/>
            <a:ext cx="3175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Anderson &amp; Krathwohl, 2001</a:t>
            </a:r>
          </a:p>
        </p:txBody>
      </p:sp>
    </p:spTree>
    <p:extLst>
      <p:ext uri="{BB962C8B-B14F-4D97-AF65-F5344CB8AC3E}">
        <p14:creationId xmlns:p14="http://schemas.microsoft.com/office/powerpoint/2010/main" val="3152928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764151" y="189662"/>
            <a:ext cx="8910652" cy="763599"/>
          </a:xfrm>
          <a:prstGeom prst="rect">
            <a:avLst/>
          </a:prstGeom>
          <a:noFill/>
          <a:ln>
            <a:noFill/>
          </a:ln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ct val="25000"/>
            </a:pPr>
            <a:r>
              <a:rPr lang="en-GB" dirty="0"/>
              <a:t> </a:t>
            </a:r>
            <a:r>
              <a:rPr lang="en-GB" sz="3200" dirty="0"/>
              <a:t>Programming assessment approaches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957C7F-F5E9-4655-AB38-B16DC47E4BE2}"/>
              </a:ext>
            </a:extLst>
          </p:cNvPr>
          <p:cNvSpPr/>
          <p:nvPr/>
        </p:nvSpPr>
        <p:spPr>
          <a:xfrm>
            <a:off x="6343048" y="2048795"/>
            <a:ext cx="5467150" cy="3011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Assessment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Quizzes/Tests (</a:t>
            </a:r>
            <a:r>
              <a:rPr lang="en-GB" dirty="0" err="1"/>
              <a:t>Bebras</a:t>
            </a:r>
            <a:r>
              <a:rPr lang="en-GB" dirty="0"/>
              <a:t>/DQ etc)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End of topic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Direct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Debugging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Parson’s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Dr Scratch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Reading code tasks e.g. snippet work - compare code, explain code</a:t>
            </a:r>
          </a:p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A76692-3B1E-4AB8-9184-4BA308563C93}"/>
              </a:ext>
            </a:extLst>
          </p:cNvPr>
          <p:cNvSpPr/>
          <p:nvPr/>
        </p:nvSpPr>
        <p:spPr>
          <a:xfrm>
            <a:off x="2764151" y="1162081"/>
            <a:ext cx="6471866" cy="55277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Making judgments based on evidence</a:t>
            </a:r>
          </a:p>
          <a:p>
            <a:pPr algn="ctr"/>
            <a:r>
              <a:rPr lang="en-GB" dirty="0"/>
              <a:t>( observations, questions, self-assessment, products…)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29FAAF-4D64-448A-AFA1-71068CCCCDB9}"/>
              </a:ext>
            </a:extLst>
          </p:cNvPr>
          <p:cNvSpPr/>
          <p:nvPr/>
        </p:nvSpPr>
        <p:spPr>
          <a:xfrm>
            <a:off x="721895" y="1923678"/>
            <a:ext cx="5409398" cy="3187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Integrated tasks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Reading code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Debugging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Changing code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Make new designs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Review and mark designs and code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Review and mark design journals (online or hard copy)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Pupil presentations (how do you mark?)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dirty="0"/>
              <a:t>Record peer/self assessment based on a checklist/‘rubric’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FDBBD9-4C9B-4AA4-86CE-F417E299F090}"/>
              </a:ext>
            </a:extLst>
          </p:cNvPr>
          <p:cNvSpPr/>
          <p:nvPr/>
        </p:nvSpPr>
        <p:spPr>
          <a:xfrm>
            <a:off x="1530418" y="5242821"/>
            <a:ext cx="8768614" cy="96344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Making judgments against an understanding of  progression of learning objectives</a:t>
            </a:r>
          </a:p>
          <a:p>
            <a:pPr algn="ctr"/>
            <a:r>
              <a:rPr lang="en-GB" sz="2000" dirty="0"/>
              <a:t>(knowledge, skills, understanding)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23EF3B20-CD31-4D4F-A496-7475DC7B4E83}"/>
              </a:ext>
            </a:extLst>
          </p:cNvPr>
          <p:cNvSpPr/>
          <p:nvPr/>
        </p:nvSpPr>
        <p:spPr>
          <a:xfrm>
            <a:off x="8621504" y="1203158"/>
            <a:ext cx="455119" cy="422031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322639"/>
      </p:ext>
    </p:extLst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5815"/>
          <a:stretch/>
        </p:blipFill>
        <p:spPr>
          <a:xfrm>
            <a:off x="4173719" y="1296676"/>
            <a:ext cx="7461968" cy="530726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A4AC4764-598B-42F0-830D-5205344E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Solo Taxonomy</a:t>
            </a:r>
          </a:p>
        </p:txBody>
      </p:sp>
    </p:spTree>
    <p:extLst>
      <p:ext uri="{BB962C8B-B14F-4D97-AF65-F5344CB8AC3E}">
        <p14:creationId xmlns:p14="http://schemas.microsoft.com/office/powerpoint/2010/main" val="4039288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4AC4764-598B-42F0-830D-5205344E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 Waves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76DDF2-B30C-4533-8ECA-387DE5E323DD}"/>
              </a:ext>
            </a:extLst>
          </p:cNvPr>
          <p:cNvSpPr txBox="1"/>
          <p:nvPr/>
        </p:nvSpPr>
        <p:spPr>
          <a:xfrm>
            <a:off x="737420" y="4316789"/>
            <a:ext cx="73444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Semantic Gravity</a:t>
            </a:r>
          </a:p>
          <a:p>
            <a:r>
              <a:rPr lang="en-GB" sz="3200" dirty="0"/>
              <a:t>Relates to: context </a:t>
            </a:r>
          </a:p>
          <a:p>
            <a:r>
              <a:rPr lang="en-GB" sz="3200" dirty="0"/>
              <a:t>From theory to practical/personal contexts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3A9ABE-CA01-44E4-B1D8-C1FB6EB84458}"/>
              </a:ext>
            </a:extLst>
          </p:cNvPr>
          <p:cNvSpPr/>
          <p:nvPr/>
        </p:nvSpPr>
        <p:spPr>
          <a:xfrm>
            <a:off x="737420" y="1910055"/>
            <a:ext cx="8278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Semantic Density </a:t>
            </a:r>
          </a:p>
          <a:p>
            <a:r>
              <a:rPr lang="en-GB" sz="3200" dirty="0"/>
              <a:t>Relates to:  meaning </a:t>
            </a:r>
          </a:p>
          <a:p>
            <a:r>
              <a:rPr lang="en-GB" sz="3200" dirty="0"/>
              <a:t>From technical (packed) to everyday meanings </a:t>
            </a:r>
          </a:p>
        </p:txBody>
      </p:sp>
    </p:spTree>
    <p:extLst>
      <p:ext uri="{BB962C8B-B14F-4D97-AF65-F5344CB8AC3E}">
        <p14:creationId xmlns:p14="http://schemas.microsoft.com/office/powerpoint/2010/main" val="2046521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4AC4764-598B-42F0-830D-5205344E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 Waves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D575B5-1ACF-42DB-A153-6138BD417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1788234"/>
            <a:ext cx="8854289" cy="3657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EB791E-8BF7-4848-BD45-9E9755FBBDD5}"/>
              </a:ext>
            </a:extLst>
          </p:cNvPr>
          <p:cNvSpPr txBox="1"/>
          <p:nvPr/>
        </p:nvSpPr>
        <p:spPr>
          <a:xfrm>
            <a:off x="4790155" y="5736499"/>
            <a:ext cx="610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Example of a semantic wave in Biology teaching (</a:t>
            </a:r>
            <a:r>
              <a:rPr lang="en-GB" dirty="0" err="1"/>
              <a:t>Maton</a:t>
            </a:r>
            <a:r>
              <a:rPr lang="en-GB" dirty="0"/>
              <a:t>, 2013)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76DDF2-B30C-4533-8ECA-387DE5E323DD}"/>
              </a:ext>
            </a:extLst>
          </p:cNvPr>
          <p:cNvSpPr txBox="1"/>
          <p:nvPr/>
        </p:nvSpPr>
        <p:spPr>
          <a:xfrm>
            <a:off x="4790155" y="6115662"/>
            <a:ext cx="6381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Density – meaning – from technical (packed) to everyday meaning </a:t>
            </a:r>
          </a:p>
          <a:p>
            <a:r>
              <a:rPr lang="en-GB" dirty="0"/>
              <a:t>Gravity – context - from theory to practical/personal context</a:t>
            </a:r>
          </a:p>
        </p:txBody>
      </p:sp>
    </p:spTree>
    <p:extLst>
      <p:ext uri="{BB962C8B-B14F-4D97-AF65-F5344CB8AC3E}">
        <p14:creationId xmlns:p14="http://schemas.microsoft.com/office/powerpoint/2010/main" val="3294121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2933</TotalTime>
  <Words>843</Words>
  <Application>Microsoft Office PowerPoint</Application>
  <PresentationFormat>Widescreen</PresentationFormat>
  <Paragraphs>188</Paragraphs>
  <Slides>25</Slides>
  <Notes>23</Notes>
  <HiddenSlides>9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Theme</vt:lpstr>
      <vt:lpstr>Planning &amp; Assessment Islington computing leads  </vt:lpstr>
      <vt:lpstr>Katy game me a problem to help with</vt:lpstr>
      <vt:lpstr>Approach</vt:lpstr>
      <vt:lpstr>Is assessment more difficult: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Assessment approaches   How do you assess?   What support do you need?</vt:lpstr>
      <vt:lpstr>Assessment Approaches </vt:lpstr>
      <vt:lpstr>PowerPoint Presentation</vt:lpstr>
      <vt:lpstr>PowerPoint Presentation</vt:lpstr>
      <vt:lpstr>PowerPoint Presentation</vt:lpstr>
      <vt:lpstr>Approach</vt:lpstr>
      <vt:lpstr>Other people’s approaches</vt:lpstr>
      <vt:lpstr>PowerPoint Presentation</vt:lpstr>
      <vt:lpstr>PowerPoint Presentation</vt:lpstr>
      <vt:lpstr>PowerPoint Presentation</vt:lpstr>
      <vt:lpstr>PowerPoint Presentation</vt:lpstr>
      <vt:lpstr>Bloom’s Taxonomy</vt:lpstr>
      <vt:lpstr> Programming assessment approaches</vt:lpstr>
      <vt:lpstr>Solo Taxonomy</vt:lpstr>
      <vt:lpstr>Semantic Waves</vt:lpstr>
      <vt:lpstr>Semantic Waves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Lisa Waite</cp:lastModifiedBy>
  <cp:revision>159</cp:revision>
  <cp:lastPrinted>2019-06-14T16:28:33Z</cp:lastPrinted>
  <dcterms:created xsi:type="dcterms:W3CDTF">2016-10-31T22:10:00Z</dcterms:created>
  <dcterms:modified xsi:type="dcterms:W3CDTF">2019-06-14T17:06:44Z</dcterms:modified>
</cp:coreProperties>
</file>