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8"/>
  </p:notesMasterIdLst>
  <p:handoutMasterIdLst>
    <p:handoutMasterId r:id="rId29"/>
  </p:handoutMasterIdLst>
  <p:sldIdLst>
    <p:sldId id="352" r:id="rId3"/>
    <p:sldId id="358" r:id="rId4"/>
    <p:sldId id="315" r:id="rId5"/>
    <p:sldId id="345" r:id="rId6"/>
    <p:sldId id="351" r:id="rId7"/>
    <p:sldId id="354" r:id="rId8"/>
    <p:sldId id="344" r:id="rId9"/>
    <p:sldId id="263" r:id="rId10"/>
    <p:sldId id="353" r:id="rId11"/>
    <p:sldId id="359" r:id="rId12"/>
    <p:sldId id="298" r:id="rId13"/>
    <p:sldId id="272" r:id="rId14"/>
    <p:sldId id="285" r:id="rId15"/>
    <p:sldId id="355" r:id="rId16"/>
    <p:sldId id="309" r:id="rId17"/>
    <p:sldId id="275" r:id="rId18"/>
    <p:sldId id="350" r:id="rId19"/>
    <p:sldId id="356" r:id="rId20"/>
    <p:sldId id="336" r:id="rId21"/>
    <p:sldId id="307" r:id="rId22"/>
    <p:sldId id="258" r:id="rId23"/>
    <p:sldId id="357" r:id="rId24"/>
    <p:sldId id="259" r:id="rId25"/>
    <p:sldId id="343" r:id="rId26"/>
    <p:sldId id="303" r:id="rId27"/>
  </p:sldIdLst>
  <p:sldSz cx="51206400" cy="28803600"/>
  <p:notesSz cx="10234613" cy="7099300"/>
  <p:defaultTextStyle>
    <a:defPPr>
      <a:defRPr lang="en-US"/>
    </a:defPPr>
    <a:lvl1pPr marL="0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39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680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19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359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198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038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6878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717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655D"/>
    <a:srgbClr val="B97068"/>
    <a:srgbClr val="3F2623"/>
    <a:srgbClr val="0C2738"/>
    <a:srgbClr val="004C99"/>
    <a:srgbClr val="474C53"/>
    <a:srgbClr val="887371"/>
    <a:srgbClr val="352C2B"/>
    <a:srgbClr val="594D3F"/>
    <a:srgbClr val="347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011" autoAdjust="0"/>
    <p:restoredTop sz="83934" autoAdjust="0"/>
  </p:normalViewPr>
  <p:slideViewPr>
    <p:cSldViewPr>
      <p:cViewPr varScale="1">
        <p:scale>
          <a:sx n="14" d="100"/>
          <a:sy n="14" d="100"/>
        </p:scale>
        <p:origin x="3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5" d="100"/>
          <a:sy n="65" d="100"/>
        </p:scale>
        <p:origin x="27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7247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F1C0B079-A316-4C9B-B165-DF9EA8325D2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7247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6BA0EAE6-B4B6-49B7-9049-B371250BE0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6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38F28AB8-57D1-494F-9851-055AD867E790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87675" y="887413"/>
            <a:ext cx="42592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416538"/>
            <a:ext cx="8187690" cy="2795350"/>
          </a:xfrm>
          <a:prstGeom prst="rect">
            <a:avLst/>
          </a:prstGeom>
        </p:spPr>
        <p:txBody>
          <a:bodyPr vert="horz" lIns="94759" tIns="47380" rIns="94759" bIns="47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7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37C7F044-5458-4B2E-BFA0-52AAA1C52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80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1pPr>
    <a:lvl2pPr marL="43498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2pPr>
    <a:lvl3pPr marL="86996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3pPr>
    <a:lvl4pPr marL="130494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4pPr>
    <a:lvl5pPr marL="173992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5pPr>
    <a:lvl6pPr marL="217490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6pPr>
    <a:lvl7pPr marL="260988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7pPr>
    <a:lvl8pPr marL="3044861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8pPr>
    <a:lvl9pPr marL="3479841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891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239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5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95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2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65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5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02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3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sz="36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93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  <a:p>
            <a:pPr defTabSz="426416">
              <a:defRPr sz="3600"/>
            </a:pPr>
            <a:r>
              <a:rPr lang="en-GB" sz="36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14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84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5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178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7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87675" y="887413"/>
            <a:ext cx="42592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2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0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extLst mod="1">
    <p:ext uri="{DCECCB84-F9BA-43D5-87BE-67443E8EF086}">
      <p15:sldGuideLst xmlns:p15="http://schemas.microsoft.com/office/powerpoint/2012/main">
        <p15:guide id="1" pos="10696" userDrawn="1">
          <p15:clr>
            <a:srgbClr val="A4A3A4"/>
          </p15:clr>
        </p15:guide>
        <p15:guide id="2" pos="21560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156CE6-FA07-4EE4-BC21-6BB8927C2552}"/>
              </a:ext>
            </a:extLst>
          </p:cNvPr>
          <p:cNvSpPr/>
          <p:nvPr userDrawn="1"/>
        </p:nvSpPr>
        <p:spPr>
          <a:xfrm>
            <a:off x="17176600" y="27533316"/>
            <a:ext cx="6767237" cy="775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GB" sz="4441" b="1" i="1" dirty="0">
                <a:solidFill>
                  <a:srgbClr val="525955"/>
                </a:solidFill>
                <a:latin typeface="+mj-lt"/>
              </a:rPr>
              <a:t>www.cs4fn.org/diversity/</a:t>
            </a:r>
          </a:p>
        </p:txBody>
      </p:sp>
    </p:spTree>
    <p:extLst>
      <p:ext uri="{BB962C8B-B14F-4D97-AF65-F5344CB8AC3E}">
        <p14:creationId xmlns:p14="http://schemas.microsoft.com/office/powerpoint/2010/main" val="394903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extLst mod="1">
    <p:ext uri="{DCECCB84-F9BA-43D5-87BE-67443E8EF086}">
      <p15:sldGuideLst xmlns:p15="http://schemas.microsoft.com/office/powerpoint/2012/main">
        <p15:guide id="1" pos="10696" userDrawn="1">
          <p15:clr>
            <a:srgbClr val="A4A3A4"/>
          </p15:clr>
        </p15:guide>
        <p15:guide id="2" pos="21560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69E51-76BF-4283-860A-DC7391A9B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075" y="1533525"/>
            <a:ext cx="44164250" cy="5567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85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oC_Logo_OnWhite_AW.png" descr="IoC_Logo_OnWhite_AW.png">
            <a:extLst>
              <a:ext uri="{FF2B5EF4-FFF2-40B4-BE49-F238E27FC236}">
                <a16:creationId xmlns:a16="http://schemas.microsoft.com/office/drawing/2014/main" id="{8ED23AEA-A12C-4E01-A6AC-894F117C6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209785" y="5002180"/>
            <a:ext cx="5776659" cy="141504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FF7388-E97D-449A-9B45-6CBF225A6A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785" y="8364043"/>
            <a:ext cx="5754749" cy="1578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0551F4-6F2E-4833-A939-5E1785F09D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13073" y="26895188"/>
            <a:ext cx="2843630" cy="9361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E7FE1E-B78A-42CD-A05D-403473674D8E}"/>
              </a:ext>
            </a:extLst>
          </p:cNvPr>
          <p:cNvSpPr/>
          <p:nvPr userDrawn="1"/>
        </p:nvSpPr>
        <p:spPr>
          <a:xfrm>
            <a:off x="44209785" y="10890122"/>
            <a:ext cx="91497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000" b="1" i="1" dirty="0">
                <a:solidFill>
                  <a:srgbClr val="525955"/>
                </a:solidFill>
                <a:latin typeface="+mj-lt"/>
              </a:rPr>
              <a:t>www.cs4fn.org/diversity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7227E-5857-4102-A776-8F40B4E4E42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785" y="1476618"/>
            <a:ext cx="5925299" cy="157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0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defTabSz="3937820" rtl="0" eaLnBrk="1" latinLnBrk="0" hangingPunct="1">
        <a:lnSpc>
          <a:spcPct val="90000"/>
        </a:lnSpc>
        <a:spcBef>
          <a:spcPct val="0"/>
        </a:spcBef>
        <a:buNone/>
        <a:defRPr sz="7895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10190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512" kern="1200">
          <a:solidFill>
            <a:schemeClr val="tx1"/>
          </a:solidFill>
          <a:latin typeface="+mn-lt"/>
          <a:ea typeface="+mn-ea"/>
          <a:cs typeface="+mn-cs"/>
        </a:defRPr>
      </a:lvl1pPr>
      <a:lvl2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2pPr>
      <a:lvl3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3pPr>
      <a:lvl4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4pPr>
      <a:lvl5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5pPr>
      <a:lvl6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6pPr>
      <a:lvl7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7pPr>
      <a:lvl8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8pPr>
      <a:lvl9pPr marL="984455" indent="-410190" algn="l" defTabSz="3937820" rtl="0" eaLnBrk="1" latinLnBrk="0" hangingPunct="1">
        <a:lnSpc>
          <a:spcPct val="100000"/>
        </a:lnSpc>
        <a:spcBef>
          <a:spcPts val="1077"/>
        </a:spcBef>
        <a:buClr>
          <a:schemeClr val="accent2"/>
        </a:buClr>
        <a:buFont typeface="Arial" panose="020B0604020202020204" pitchFamily="34" charset="0"/>
        <a:buChar char="•"/>
        <a:defRPr sz="21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1pPr>
      <a:lvl2pPr marL="196891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2pPr>
      <a:lvl3pPr marL="393782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3pPr>
      <a:lvl4pPr marL="590673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4pPr>
      <a:lvl5pPr marL="787564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5pPr>
      <a:lvl6pPr marL="984455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6pPr>
      <a:lvl7pPr marL="1181346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7pPr>
      <a:lvl8pPr marL="1378237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8pPr>
      <a:lvl9pPr marL="15751280" algn="l" defTabSz="3937820" rtl="0" eaLnBrk="1" latinLnBrk="0" hangingPunct="1">
        <a:defRPr sz="77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841" userDrawn="1">
          <p15:clr>
            <a:srgbClr val="A4A3A4"/>
          </p15:clr>
        </p15:guide>
        <p15:guide id="3" pos="31415" userDrawn="1">
          <p15:clr>
            <a:srgbClr val="A4A3A4"/>
          </p15:clr>
        </p15:guide>
        <p15:guide id="4" pos="16129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hyperlink" Target="https://creativecommons.org/licenses/by/2.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hyperlink" Target="https://creativecommons.org/licenses/by/2.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hyperlink" Target="https://creativecommons.org/licenses/by/2.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hyperlink" Target="https://creativecommons.org/licenses/by-sa/3.0" TargetMode="External"/><Relationship Id="rId4" Type="http://schemas.openxmlformats.org/officeDocument/2006/relationships/hyperlink" Target="https://commons.wikimedia.org/wiki/User:Kzirke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hyperlink" Target="https://creativecommons.org/licenses/by/2.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cienceandsociety.co.uk/results.asp?image=10312035" TargetMode="Externa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lickr.com/photos/re-publica/41809675342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2.5" TargetMode="External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johnhenrythompson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hyperlink" Target="https://creativecommons.org/licenses/by/2.5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85FD26-FED8-4CBD-8083-EC928BBEE87A}"/>
              </a:ext>
            </a:extLst>
          </p:cNvPr>
          <p:cNvSpPr/>
          <p:nvPr/>
        </p:nvSpPr>
        <p:spPr>
          <a:xfrm>
            <a:off x="43552802" y="1296344"/>
            <a:ext cx="6971600" cy="108715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C3F3DF-D85E-46D9-9558-55E0C92107D2}"/>
              </a:ext>
            </a:extLst>
          </p:cNvPr>
          <p:cNvSpPr/>
          <p:nvPr/>
        </p:nvSpPr>
        <p:spPr>
          <a:xfrm>
            <a:off x="1336504" y="8256039"/>
            <a:ext cx="46229136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Diversity in Computing</a:t>
            </a:r>
          </a:p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Computer Science is for all</a:t>
            </a:r>
          </a:p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How can you make a difference?</a:t>
            </a:r>
            <a:endParaRPr lang="en-GB" sz="20000" dirty="0">
              <a:solidFill>
                <a:srgbClr val="A6655D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4F03D-8943-4318-A177-212A6EED2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30" y="22942032"/>
            <a:ext cx="6863692" cy="4868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E68EC2-C865-43D9-9C5F-E5157BB804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8501" y="23834605"/>
            <a:ext cx="8405486" cy="23059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5CA807-4673-46F5-88D5-7567B4853A68}"/>
              </a:ext>
            </a:extLst>
          </p:cNvPr>
          <p:cNvSpPr/>
          <p:nvPr/>
        </p:nvSpPr>
        <p:spPr>
          <a:xfrm>
            <a:off x="10125077" y="17977279"/>
            <a:ext cx="2865199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0" b="1" i="1" dirty="0">
                <a:solidFill>
                  <a:srgbClr val="A6655D"/>
                </a:solidFill>
                <a:latin typeface="+mj-lt"/>
              </a:rPr>
              <a:t>www.cs4fn.org/diversity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33A63B-6365-4B5F-819B-C451926C4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9982" y="23822791"/>
            <a:ext cx="11662180" cy="310728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63183E8-70AF-4A73-8E90-F31FE2376580}"/>
              </a:ext>
            </a:extLst>
          </p:cNvPr>
          <p:cNvGrpSpPr/>
          <p:nvPr/>
        </p:nvGrpSpPr>
        <p:grpSpPr>
          <a:xfrm>
            <a:off x="386076" y="1138345"/>
            <a:ext cx="49655208" cy="6347447"/>
            <a:chOff x="831632" y="18778107"/>
            <a:chExt cx="49655208" cy="634744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74D106-DAE2-4F1D-8D02-68F92117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1632" y="18778107"/>
              <a:ext cx="9657491" cy="626559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5D21BC-01A1-4D6F-8EF9-40D70E610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112396" y="18778107"/>
              <a:ext cx="9382879" cy="626559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D4D298-EAE6-4F8A-9B8B-C66772705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936123" y="18791459"/>
              <a:ext cx="9737709" cy="626559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2E0EA83-01E2-4AF0-8068-7008FA2D9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120832" y="18778107"/>
              <a:ext cx="9544564" cy="62748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6CC614D-8CB3-4954-B4A1-E615A2329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942276" y="18778107"/>
              <a:ext cx="9544564" cy="6347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210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81F50-E494-4363-81D8-3CA49CEA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32" y="2160440"/>
            <a:ext cx="32979664" cy="2339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5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F6521A-A6FC-4569-AF84-52DE920E4F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7" r="42321" b="42937"/>
          <a:stretch/>
        </p:blipFill>
        <p:spPr>
          <a:xfrm>
            <a:off x="1360470" y="773026"/>
            <a:ext cx="20468550" cy="2632017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6955922" y="27264289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525955"/>
                </a:solidFill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18589993" y="27150037"/>
            <a:ext cx="3175655" cy="36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184" tIns="34184" rIns="34184" bIns="34184" anchor="ctr">
            <a:spAutoFit/>
          </a:bodyPr>
          <a:lstStyle/>
          <a:p>
            <a:pPr defTabSz="307650">
              <a:lnSpc>
                <a:spcPts val="2692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1346" dirty="0">
                <a:solidFill>
                  <a:srgbClr val="8B6862"/>
                </a:solidFill>
                <a:hlinkClick r:id="rId4"/>
              </a:rPr>
              <a:t>With kind permission of Christine Farion.</a:t>
            </a:r>
            <a:endParaRPr sz="1346" dirty="0">
              <a:solidFill>
                <a:srgbClr val="8B6862"/>
              </a:solidFill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1643753" y="1357378"/>
            <a:ext cx="12891584" cy="18835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402" b="1" dirty="0">
                <a:solidFill>
                  <a:schemeClr val="bg1"/>
                </a:solidFill>
                <a:latin typeface="+mj-lt"/>
              </a:rPr>
              <a:t>Thank you, Christine Farion.</a:t>
            </a:r>
          </a:p>
          <a:p>
            <a:endParaRPr lang="en-GB" sz="6729" b="1" dirty="0"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Your research into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memory and the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development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of digital bags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that help us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keep track of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things won’t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be forgotten.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about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Christine’s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research.</a:t>
            </a: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E1730F0C-CCC9-4198-9622-7B03632931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8512" t="4979" r="23886" b="25299"/>
          <a:stretch/>
        </p:blipFill>
        <p:spPr>
          <a:xfrm>
            <a:off x="22650872" y="737512"/>
            <a:ext cx="20486369" cy="2641252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06C2C3-3571-4465-900A-0FE7A1B996C0}"/>
              </a:ext>
            </a:extLst>
          </p:cNvPr>
          <p:cNvSpPr/>
          <p:nvPr/>
        </p:nvSpPr>
        <p:spPr>
          <a:xfrm>
            <a:off x="29302006" y="27264289"/>
            <a:ext cx="7222875" cy="1024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56" b="1" dirty="0">
                <a:solidFill>
                  <a:srgbClr val="603027"/>
                </a:solidFill>
                <a:latin typeface="+mj-lt"/>
              </a:rPr>
              <a:t>#IAmAProgrammer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BCB12F-2C8E-4255-9929-1C897AC44AF1}"/>
              </a:ext>
            </a:extLst>
          </p:cNvPr>
          <p:cNvSpPr txBox="1"/>
          <p:nvPr/>
        </p:nvSpPr>
        <p:spPr>
          <a:xfrm>
            <a:off x="22968919" y="1210345"/>
            <a:ext cx="12970328" cy="1479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Grace Hopper. 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Without your idea, to use English language words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rather than obscure codes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in programming languages, coding would be a lot more complicated. 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What bug did Grace famously find?</a:t>
            </a:r>
          </a:p>
        </p:txBody>
      </p:sp>
      <p:sp>
        <p:nvSpPr>
          <p:cNvPr id="9" name="James S. Davis">
            <a:extLst>
              <a:ext uri="{FF2B5EF4-FFF2-40B4-BE49-F238E27FC236}">
                <a16:creationId xmlns:a16="http://schemas.microsoft.com/office/drawing/2014/main" id="{B5C52B72-CD8E-4EB0-A1C0-E26625E702FC}"/>
              </a:ext>
            </a:extLst>
          </p:cNvPr>
          <p:cNvSpPr txBox="1"/>
          <p:nvPr/>
        </p:nvSpPr>
        <p:spPr>
          <a:xfrm>
            <a:off x="41448482" y="27093200"/>
            <a:ext cx="1319378" cy="416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184" tIns="34184" rIns="34184" bIns="34184" anchor="ctr">
            <a:spAutoFit/>
          </a:bodyPr>
          <a:lstStyle>
            <a:lvl1pPr algn="l" defTabSz="457200">
              <a:lnSpc>
                <a:spcPts val="32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346" dirty="0">
                <a:solidFill>
                  <a:srgbClr val="603027"/>
                </a:solidFill>
              </a:rPr>
              <a:t>James S. Davis </a:t>
            </a:r>
          </a:p>
        </p:txBody>
      </p:sp>
    </p:spTree>
    <p:extLst>
      <p:ext uri="{BB962C8B-B14F-4D97-AF65-F5344CB8AC3E}">
        <p14:creationId xmlns:p14="http://schemas.microsoft.com/office/powerpoint/2010/main" val="48012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F0F01E-4E73-41C9-98F5-353B559FB2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42" b="3350"/>
          <a:stretch/>
        </p:blipFill>
        <p:spPr>
          <a:xfrm>
            <a:off x="1408512" y="1048407"/>
            <a:ext cx="20372862" cy="2616385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7701938" y="27743831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525955"/>
                </a:solidFill>
                <a:latin typeface="+mj-lt"/>
              </a:rPr>
              <a:t>#IAmADigitalActivist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18804053" y="27211792"/>
            <a:ext cx="2973677" cy="36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184" tIns="34184" rIns="34184" bIns="34184" anchor="ctr">
            <a:spAutoFit/>
          </a:bodyPr>
          <a:lstStyle/>
          <a:p>
            <a:pPr defTabSz="307650">
              <a:lnSpc>
                <a:spcPts val="2692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1346" dirty="0">
                <a:solidFill>
                  <a:srgbClr val="8B6862"/>
                </a:solidFill>
                <a:hlinkClick r:id="rId4"/>
              </a:rPr>
              <a:t>With kind permission of Shwetal Shah</a:t>
            </a:r>
            <a:endParaRPr sz="1346" dirty="0">
              <a:solidFill>
                <a:srgbClr val="8B6862"/>
              </a:solidFill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1691795" y="1692958"/>
            <a:ext cx="14480654" cy="17903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Shwetal Shah.</a:t>
            </a:r>
          </a:p>
          <a:p>
            <a:endParaRPr lang="en-GB" sz="6729" b="1" dirty="0">
              <a:latin typeface="+mj-lt"/>
            </a:endParaRPr>
          </a:p>
          <a:p>
            <a:endParaRPr lang="en-GB" sz="6729" b="1" dirty="0"/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For representing young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women in technology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with governments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and multinationals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and championing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creativity in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computing. 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What cat-themed game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that teaches programming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did Shwetal work on?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2F4E28-9221-4F76-A262-CB92F5B22A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4195" r="29318" b="32817"/>
          <a:stretch/>
        </p:blipFill>
        <p:spPr>
          <a:xfrm flipH="1">
            <a:off x="23102131" y="1016450"/>
            <a:ext cx="20402331" cy="2624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436113-F545-4B1D-A4C5-FEC7A58CC1C1}"/>
              </a:ext>
            </a:extLst>
          </p:cNvPr>
          <p:cNvSpPr/>
          <p:nvPr/>
        </p:nvSpPr>
        <p:spPr>
          <a:xfrm>
            <a:off x="28799135" y="27637822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101112"/>
                </a:solidFill>
                <a:latin typeface="+mj-lt"/>
              </a:rPr>
              <a:t>#IAmAComputerScientist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C524EC-7A80-44C8-960E-4F0D1C155874}"/>
              </a:ext>
            </a:extLst>
          </p:cNvPr>
          <p:cNvSpPr txBox="1"/>
          <p:nvPr/>
        </p:nvSpPr>
        <p:spPr>
          <a:xfrm>
            <a:off x="23395440" y="1305995"/>
            <a:ext cx="14603222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Mary Lou Jepsen.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4159F1-E5F3-4772-82D5-F7BA5D88A2C8}"/>
              </a:ext>
            </a:extLst>
          </p:cNvPr>
          <p:cNvSpPr txBox="1"/>
          <p:nvPr/>
        </p:nvSpPr>
        <p:spPr>
          <a:xfrm>
            <a:off x="23374758" y="3048906"/>
            <a:ext cx="9943273" cy="1148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Your inventions in displays and imaging are all around us, head mounted displays, live walls, VR and  holography.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Find out about Mary Lou’s work at  Google, Facebook, MIT and her  own companies. 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539DF9-04AB-43B2-8E32-70DEC08C17B8}"/>
              </a:ext>
            </a:extLst>
          </p:cNvPr>
          <p:cNvSpPr/>
          <p:nvPr/>
        </p:nvSpPr>
        <p:spPr>
          <a:xfrm>
            <a:off x="37998662" y="27353565"/>
            <a:ext cx="5510499" cy="382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42" dirty="0"/>
              <a:t>By Maryloujepsen - Own work, Public Domain, https://commons.wikimedia.org/w/index.php?curid=71035848</a:t>
            </a:r>
          </a:p>
        </p:txBody>
      </p:sp>
    </p:spTree>
    <p:extLst>
      <p:ext uri="{BB962C8B-B14F-4D97-AF65-F5344CB8AC3E}">
        <p14:creationId xmlns:p14="http://schemas.microsoft.com/office/powerpoint/2010/main" val="277569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DEE19170-C0AF-43DD-A537-6FF035603D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 r="13500" b="11228"/>
          <a:stretch/>
        </p:blipFill>
        <p:spPr>
          <a:xfrm>
            <a:off x="904456" y="1277513"/>
            <a:ext cx="20406650" cy="26248573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7552437" y="27704375"/>
            <a:ext cx="6165919" cy="1024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56" b="1" dirty="0">
                <a:solidFill>
                  <a:srgbClr val="171717"/>
                </a:solidFill>
                <a:latin typeface="+mj-lt"/>
              </a:rPr>
              <a:t>#IAmAnInventor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411034" y="3854457"/>
            <a:ext cx="6674768" cy="1334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latin typeface="+mj-lt"/>
              </a:rPr>
              <a:t>We would not have Bluetooth or WIFI if it was not for your invention of frequency hopping.</a:t>
            </a:r>
          </a:p>
          <a:p>
            <a:endParaRPr lang="en-GB" sz="6729" b="1" dirty="0">
              <a:latin typeface="+mj-lt"/>
            </a:endParaRPr>
          </a:p>
          <a:p>
            <a:r>
              <a:rPr lang="en-GB" sz="6729" b="1" dirty="0">
                <a:latin typeface="+mj-lt"/>
              </a:rPr>
              <a:t>What else</a:t>
            </a:r>
          </a:p>
          <a:p>
            <a:r>
              <a:rPr lang="en-GB" sz="6729" b="1" dirty="0">
                <a:latin typeface="+mj-lt"/>
              </a:rPr>
              <a:t>was Hedy</a:t>
            </a:r>
          </a:p>
          <a:p>
            <a:r>
              <a:rPr lang="en-GB" sz="6729" b="1" dirty="0">
                <a:latin typeface="+mj-lt"/>
              </a:rPr>
              <a:t>famous </a:t>
            </a:r>
          </a:p>
          <a:p>
            <a:r>
              <a:rPr lang="en-GB" sz="6729" b="1" dirty="0">
                <a:latin typeface="+mj-lt"/>
              </a:rPr>
              <a:t>for?</a:t>
            </a:r>
          </a:p>
          <a:p>
            <a:endParaRPr lang="en-GB" sz="5383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408B40-7010-460F-9B09-223C30438710}"/>
              </a:ext>
            </a:extLst>
          </p:cNvPr>
          <p:cNvSpPr/>
          <p:nvPr/>
        </p:nvSpPr>
        <p:spPr>
          <a:xfrm>
            <a:off x="1421643" y="2310810"/>
            <a:ext cx="12270667" cy="1334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75" b="1" dirty="0">
                <a:latin typeface="+mj-lt"/>
              </a:rPr>
              <a:t>Thank you, Hedy Lamarr.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8A028E-FF1C-4100-BF97-21A3AF0993D6}"/>
              </a:ext>
            </a:extLst>
          </p:cNvPr>
          <p:cNvSpPr txBox="1"/>
          <p:nvPr/>
        </p:nvSpPr>
        <p:spPr>
          <a:xfrm>
            <a:off x="4998368" y="27977126"/>
            <a:ext cx="2182008" cy="216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7" dirty="0"/>
              <a:t>With kind permission on John Henry Thompson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F89190-B8B1-4497-B6AA-D4A78734C814}"/>
              </a:ext>
            </a:extLst>
          </p:cNvPr>
          <p:cNvSpPr/>
          <p:nvPr/>
        </p:nvSpPr>
        <p:spPr>
          <a:xfrm>
            <a:off x="18256158" y="28076414"/>
            <a:ext cx="3199962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>
                <a:solidFill>
                  <a:srgbClr val="555555"/>
                </a:solidFill>
                <a:latin typeface="+mj-lt"/>
              </a:rPr>
              <a:t>Photo provided by kind permission John Henry Thompson</a:t>
            </a:r>
            <a:endParaRPr lang="en-GB" sz="807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6B253B-6982-41F8-8455-7A71460D5E4F}"/>
              </a:ext>
            </a:extLst>
          </p:cNvPr>
          <p:cNvSpPr txBox="1"/>
          <p:nvPr/>
        </p:nvSpPr>
        <p:spPr>
          <a:xfrm>
            <a:off x="23658984" y="2047942"/>
            <a:ext cx="20372871" cy="2086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b="1" dirty="0">
                <a:solidFill>
                  <a:srgbClr val="474C53"/>
                </a:solidFill>
                <a:latin typeface="+mj-lt"/>
              </a:rPr>
              <a:t>Who should be on our diversity posters?</a:t>
            </a:r>
          </a:p>
          <a:p>
            <a:endParaRPr lang="en-GB" sz="15000" b="1" dirty="0">
              <a:solidFill>
                <a:srgbClr val="474C53"/>
              </a:solidFill>
              <a:latin typeface="+mj-lt"/>
            </a:endParaRPr>
          </a:p>
          <a:p>
            <a:r>
              <a:rPr lang="en-GB" sz="15000" b="1" dirty="0">
                <a:solidFill>
                  <a:srgbClr val="474C53"/>
                </a:solidFill>
                <a:latin typeface="+mj-lt"/>
              </a:rPr>
              <a:t>Tweet </a:t>
            </a:r>
            <a:r>
              <a:rPr lang="en-GB" sz="15000" dirty="0">
                <a:solidFill>
                  <a:srgbClr val="474C53"/>
                </a:solidFill>
                <a:latin typeface="+mj-lt"/>
              </a:rPr>
              <a:t>#CSDiversity @QMEECS ‏@csf4n @IoCoding </a:t>
            </a:r>
            <a:r>
              <a:rPr lang="en-GB" sz="15000" b="1" dirty="0">
                <a:solidFill>
                  <a:srgbClr val="474C53"/>
                </a:solidFill>
                <a:latin typeface="+mj-lt"/>
              </a:rPr>
              <a:t>to nominate people who have contributed to computer science.</a:t>
            </a:r>
          </a:p>
        </p:txBody>
      </p:sp>
    </p:spTree>
    <p:extLst>
      <p:ext uri="{BB962C8B-B14F-4D97-AF65-F5344CB8AC3E}">
        <p14:creationId xmlns:p14="http://schemas.microsoft.com/office/powerpoint/2010/main" val="43302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81F50-E494-4363-81D8-3CA49CEA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32" y="2160440"/>
            <a:ext cx="32979664" cy="2339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4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66692-224A-4E60-BC0D-829368EA45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4" r="40236" b="15878"/>
          <a:stretch/>
        </p:blipFill>
        <p:spPr>
          <a:xfrm flipH="1">
            <a:off x="976464" y="720280"/>
            <a:ext cx="20474261" cy="2596469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6641647" y="27085542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7C4B46"/>
                </a:solidFill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17927125" y="26599483"/>
            <a:ext cx="4106028" cy="36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84" tIns="34184" rIns="34184" bIns="34184" anchor="ctr">
            <a:spAutoFit/>
          </a:bodyPr>
          <a:lstStyle/>
          <a:p>
            <a:pPr defTabSz="307650">
              <a:lnSpc>
                <a:spcPts val="2692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1346" dirty="0">
                <a:solidFill>
                  <a:srgbClr val="8B6862"/>
                </a:solidFill>
              </a:rPr>
              <a:t>With kind permission of Tina Chowdhury</a:t>
            </a:r>
            <a:endParaRPr sz="1346" dirty="0">
              <a:solidFill>
                <a:srgbClr val="8B6862"/>
              </a:solidFill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1421383" y="1326171"/>
            <a:ext cx="15938815" cy="17800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Tina Chowdhury.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Your work helps babies survive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and gives mobility to those with osteoarthritis by combining biology,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 medicine, engineering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 and computer science 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with technology.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how gaming and bioengineering are used in QMUL Virtual Science Lab.</a:t>
            </a: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D4B1BA11-6F74-4FCE-8F77-E6D4702A12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/>
          </a:blip>
          <a:srcRect l="-1" r="17694" b="1955"/>
          <a:stretch/>
        </p:blipFill>
        <p:spPr>
          <a:xfrm>
            <a:off x="22573338" y="583570"/>
            <a:ext cx="20374912" cy="2601591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91218A-D23E-488A-B266-432B0D71A927}"/>
              </a:ext>
            </a:extLst>
          </p:cNvPr>
          <p:cNvSpPr txBox="1"/>
          <p:nvPr/>
        </p:nvSpPr>
        <p:spPr>
          <a:xfrm>
            <a:off x="23069639" y="1152103"/>
            <a:ext cx="12680617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Fran Allen.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CBC544-7D7F-4B77-8172-D107677AC534}"/>
              </a:ext>
            </a:extLst>
          </p:cNvPr>
          <p:cNvSpPr/>
          <p:nvPr/>
        </p:nvSpPr>
        <p:spPr>
          <a:xfrm>
            <a:off x="28170841" y="27085542"/>
            <a:ext cx="9226308" cy="1024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56" b="1" dirty="0">
                <a:solidFill>
                  <a:srgbClr val="353936"/>
                </a:solidFill>
                <a:latin typeface="+mj-lt"/>
              </a:rPr>
              <a:t>#IAmAComputerScientist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221F36-F19D-42CC-8AA7-B545E2AB0604}"/>
              </a:ext>
            </a:extLst>
          </p:cNvPr>
          <p:cNvSpPr/>
          <p:nvPr/>
        </p:nvSpPr>
        <p:spPr>
          <a:xfrm>
            <a:off x="41293310" y="26817726"/>
            <a:ext cx="1654940" cy="29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346" dirty="0"/>
              <a:t>Rama CC BY-SA 2.0 fr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86ABE5-0022-4506-A184-5F1F69253B6C}"/>
              </a:ext>
            </a:extLst>
          </p:cNvPr>
          <p:cNvSpPr/>
          <p:nvPr/>
        </p:nvSpPr>
        <p:spPr>
          <a:xfrm>
            <a:off x="23062433" y="2818316"/>
            <a:ext cx="7316822" cy="13554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If you had not worked out how compilers could make code faster we would have slow programs and harder to read code.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the Turing Award that Fran won.</a:t>
            </a:r>
          </a:p>
        </p:txBody>
      </p:sp>
    </p:spTree>
    <p:extLst>
      <p:ext uri="{BB962C8B-B14F-4D97-AF65-F5344CB8AC3E}">
        <p14:creationId xmlns:p14="http://schemas.microsoft.com/office/powerpoint/2010/main" val="421772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BE51D494-731D-4F58-B4C7-2D4F8B087A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/>
          </a:blip>
          <a:srcRect l="-1124" t="-520" r="36895" b="43201"/>
          <a:stretch/>
        </p:blipFill>
        <p:spPr>
          <a:xfrm>
            <a:off x="616424" y="774337"/>
            <a:ext cx="20735776" cy="2590804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341AEB-E2CC-45C4-87D8-22335C3D028D}"/>
              </a:ext>
            </a:extLst>
          </p:cNvPr>
          <p:cNvSpPr/>
          <p:nvPr/>
        </p:nvSpPr>
        <p:spPr>
          <a:xfrm>
            <a:off x="5358696" y="27440592"/>
            <a:ext cx="12059135" cy="1024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56" b="1" dirty="0">
                <a:solidFill>
                  <a:schemeClr val="accent6"/>
                </a:solidFill>
                <a:latin typeface="+mj-lt"/>
              </a:rPr>
              <a:t>#</a:t>
            </a:r>
            <a:r>
              <a:rPr lang="en-GB" sz="6056" b="1" dirty="0">
                <a:solidFill>
                  <a:srgbClr val="724F46"/>
                </a:solidFill>
                <a:latin typeface="+mj-lt"/>
              </a:rPr>
              <a:t>IDesignProgrammingLanguages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2ACC5-A35C-49B2-A720-FFC99CB7C076}"/>
              </a:ext>
            </a:extLst>
          </p:cNvPr>
          <p:cNvSpPr txBox="1"/>
          <p:nvPr/>
        </p:nvSpPr>
        <p:spPr>
          <a:xfrm>
            <a:off x="1149716" y="1430062"/>
            <a:ext cx="14716264" cy="2329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rgbClr val="724F46"/>
                </a:solidFill>
                <a:latin typeface="+mj-lt"/>
              </a:rPr>
              <a:t>Thank you  Barbara Liskov.</a:t>
            </a:r>
          </a:p>
          <a:p>
            <a:endParaRPr lang="en-GB" sz="646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F88CF7-BA21-48DB-89DB-EA8A26871400}"/>
              </a:ext>
            </a:extLst>
          </p:cNvPr>
          <p:cNvSpPr txBox="1"/>
          <p:nvPr/>
        </p:nvSpPr>
        <p:spPr>
          <a:xfrm>
            <a:off x="1195552" y="3970655"/>
            <a:ext cx="10586446" cy="1898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You design programming languages. </a:t>
            </a:r>
          </a:p>
          <a:p>
            <a:endParaRPr lang="en-GB" sz="6460" b="1" dirty="0">
              <a:solidFill>
                <a:srgbClr val="724F46"/>
              </a:solidFill>
              <a:latin typeface="+mj-lt"/>
            </a:endParaRP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We would not </a:t>
            </a: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have  Object </a:t>
            </a: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Oriented </a:t>
            </a: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Programming </a:t>
            </a: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(OOP)</a:t>
            </a: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without you.</a:t>
            </a:r>
          </a:p>
          <a:p>
            <a:endParaRPr lang="en-GB" sz="6460" dirty="0">
              <a:solidFill>
                <a:srgbClr val="724F46"/>
              </a:solidFill>
              <a:latin typeface="+mj-lt"/>
            </a:endParaRP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 </a:t>
            </a:r>
          </a:p>
          <a:p>
            <a:endParaRPr lang="en-GB" sz="6460" b="1" dirty="0">
              <a:solidFill>
                <a:srgbClr val="724F46"/>
              </a:solidFill>
              <a:latin typeface="+mj-lt"/>
            </a:endParaRPr>
          </a:p>
          <a:p>
            <a:endParaRPr lang="en-GB" sz="6460" b="1" dirty="0">
              <a:solidFill>
                <a:srgbClr val="724F46"/>
              </a:solidFill>
              <a:latin typeface="+mj-lt"/>
            </a:endParaRPr>
          </a:p>
          <a:p>
            <a:endParaRPr lang="en-GB" sz="6460" b="1" dirty="0">
              <a:solidFill>
                <a:srgbClr val="724F46"/>
              </a:solidFill>
              <a:latin typeface="+mj-lt"/>
            </a:endParaRP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Congratulations</a:t>
            </a: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on the Turing </a:t>
            </a:r>
          </a:p>
          <a:p>
            <a:r>
              <a:rPr lang="en-GB" sz="6460" b="1" dirty="0">
                <a:solidFill>
                  <a:srgbClr val="724F46"/>
                </a:solidFill>
                <a:latin typeface="+mj-lt"/>
              </a:rPr>
              <a:t>Award</a:t>
            </a:r>
            <a:r>
              <a:rPr lang="en-GB" sz="6460" b="1" dirty="0">
                <a:solidFill>
                  <a:schemeClr val="accent6"/>
                </a:solidFill>
                <a:latin typeface="+mj-lt"/>
              </a:rPr>
              <a:t>.</a:t>
            </a:r>
          </a:p>
          <a:p>
            <a:endParaRPr lang="en-GB" sz="6460" b="1" dirty="0">
              <a:solidFill>
                <a:schemeClr val="accent6"/>
              </a:solidFill>
              <a:latin typeface="+mj-lt"/>
            </a:endParaRPr>
          </a:p>
          <a:p>
            <a:r>
              <a:rPr lang="en-GB" sz="6460" b="1" dirty="0">
                <a:solidFill>
                  <a:schemeClr val="accent6"/>
                </a:solidFill>
                <a:latin typeface="+mj-lt"/>
              </a:rPr>
              <a:t>Find out about OOP.</a:t>
            </a:r>
          </a:p>
        </p:txBody>
      </p:sp>
      <p:sp>
        <p:nvSpPr>
          <p:cNvPr id="11" name="Kenneth C. Zirkel CC BY-SA 3.0">
            <a:extLst>
              <a:ext uri="{FF2B5EF4-FFF2-40B4-BE49-F238E27FC236}">
                <a16:creationId xmlns:a16="http://schemas.microsoft.com/office/drawing/2014/main" id="{5BE67405-1B6B-46F7-ACB4-590F4A7FA321}"/>
              </a:ext>
            </a:extLst>
          </p:cNvPr>
          <p:cNvSpPr txBox="1"/>
          <p:nvPr/>
        </p:nvSpPr>
        <p:spPr>
          <a:xfrm>
            <a:off x="18584814" y="26812178"/>
            <a:ext cx="2767386" cy="36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84" tIns="34184" rIns="34184" bIns="34184" anchor="ctr">
            <a:spAutoFit/>
          </a:bodyPr>
          <a:lstStyle/>
          <a:p>
            <a:pPr defTabSz="307650">
              <a:lnSpc>
                <a:spcPts val="2692"/>
              </a:lnSpc>
              <a:defRPr sz="1360" b="0">
                <a:solidFill>
                  <a:srgbClr val="0B008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346" u="sng" dirty="0">
                <a:solidFill>
                  <a:srgbClr val="724F46"/>
                </a:solidFill>
                <a:hlinkClick r:id="rId4"/>
              </a:rPr>
              <a:t>Kenneth C. Zirkel</a:t>
            </a:r>
            <a:r>
              <a:rPr sz="1346" dirty="0">
                <a:solidFill>
                  <a:srgbClr val="724F46"/>
                </a:solidFill>
              </a:rPr>
              <a:t> </a:t>
            </a:r>
            <a:r>
              <a:rPr sz="1346" u="sng" dirty="0">
                <a:solidFill>
                  <a:srgbClr val="724F46"/>
                </a:solidFill>
                <a:hlinkClick r:id="rId5"/>
              </a:rPr>
              <a:t>CC BY-SA 3.0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54AF4E-B17E-44D5-A8E9-885B3F01E8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7448" r="24859" b="280"/>
          <a:stretch/>
        </p:blipFill>
        <p:spPr>
          <a:xfrm flipH="1">
            <a:off x="22725554" y="774337"/>
            <a:ext cx="19799526" cy="259080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A9FF2F-5D1B-439C-ADBA-D5DFFFAF309A}"/>
              </a:ext>
            </a:extLst>
          </p:cNvPr>
          <p:cNvSpPr/>
          <p:nvPr/>
        </p:nvSpPr>
        <p:spPr>
          <a:xfrm>
            <a:off x="28546282" y="27440592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454B47"/>
                </a:solidFill>
                <a:latin typeface="+mj-lt"/>
              </a:rPr>
              <a:t>#IAmAComputerScientist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3AB4F8-EE2A-49F0-9AF4-E3620CD0F793}"/>
              </a:ext>
            </a:extLst>
          </p:cNvPr>
          <p:cNvSpPr txBox="1"/>
          <p:nvPr/>
        </p:nvSpPr>
        <p:spPr>
          <a:xfrm>
            <a:off x="23112585" y="1430062"/>
            <a:ext cx="12462973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Juliana Rotich.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6E45AB-0638-48E5-ACAA-C534C5DCF3C1}"/>
              </a:ext>
            </a:extLst>
          </p:cNvPr>
          <p:cNvSpPr txBox="1"/>
          <p:nvPr/>
        </p:nvSpPr>
        <p:spPr>
          <a:xfrm>
            <a:off x="23083288" y="3739488"/>
            <a:ext cx="8140571" cy="10447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 co-developed a  platform that saves lives and supports democracy  across  the world.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who provides the data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for </a:t>
            </a:r>
            <a:r>
              <a:rPr lang="en-GB" sz="6729" b="1" i="1" dirty="0">
                <a:solidFill>
                  <a:schemeClr val="bg1"/>
                </a:solidFill>
                <a:latin typeface="+mj-lt"/>
              </a:rPr>
              <a:t>Ushahidi.</a:t>
            </a:r>
            <a:endParaRPr lang="en-GB" sz="6729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4F68B9-F8CD-4873-A76A-F1585D7899B0}"/>
              </a:ext>
            </a:extLst>
          </p:cNvPr>
          <p:cNvSpPr/>
          <p:nvPr/>
        </p:nvSpPr>
        <p:spPr>
          <a:xfrm>
            <a:off x="33580079" y="26877506"/>
            <a:ext cx="8945437" cy="237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42" dirty="0"/>
              <a:t>By usbotschaftberlin - Family photo of the panelists before the discussion at the W20 Conference, Public Domain, https://commons.wikimedia.org/w/index.php?curid=67607408</a:t>
            </a:r>
          </a:p>
        </p:txBody>
      </p:sp>
    </p:spTree>
    <p:extLst>
      <p:ext uri="{BB962C8B-B14F-4D97-AF65-F5344CB8AC3E}">
        <p14:creationId xmlns:p14="http://schemas.microsoft.com/office/powerpoint/2010/main" val="246231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85FD26-FED8-4CBD-8083-EC928BBEE87A}"/>
              </a:ext>
            </a:extLst>
          </p:cNvPr>
          <p:cNvSpPr/>
          <p:nvPr/>
        </p:nvSpPr>
        <p:spPr>
          <a:xfrm>
            <a:off x="43552802" y="1296344"/>
            <a:ext cx="6971600" cy="108715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C3F3DF-D85E-46D9-9558-55E0C92107D2}"/>
              </a:ext>
            </a:extLst>
          </p:cNvPr>
          <p:cNvSpPr/>
          <p:nvPr/>
        </p:nvSpPr>
        <p:spPr>
          <a:xfrm>
            <a:off x="1336504" y="8256039"/>
            <a:ext cx="46229136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Diversity in Computing</a:t>
            </a:r>
          </a:p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Computer Science is for all</a:t>
            </a:r>
          </a:p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How can you make a difference?</a:t>
            </a:r>
            <a:endParaRPr lang="en-GB" sz="20000" dirty="0">
              <a:solidFill>
                <a:srgbClr val="A6655D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4F03D-8943-4318-A177-212A6EED2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30" y="22942032"/>
            <a:ext cx="6863692" cy="4868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E68EC2-C865-43D9-9C5F-E5157BB804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8501" y="23834605"/>
            <a:ext cx="8405486" cy="23059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5CA807-4673-46F5-88D5-7567B4853A68}"/>
              </a:ext>
            </a:extLst>
          </p:cNvPr>
          <p:cNvSpPr/>
          <p:nvPr/>
        </p:nvSpPr>
        <p:spPr>
          <a:xfrm>
            <a:off x="10125077" y="17977279"/>
            <a:ext cx="2865199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0" b="1" i="1" dirty="0">
                <a:solidFill>
                  <a:srgbClr val="A6655D"/>
                </a:solidFill>
                <a:latin typeface="+mj-lt"/>
              </a:rPr>
              <a:t>www.cs4fn.org/diversity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33A63B-6365-4B5F-819B-C451926C4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9982" y="23822791"/>
            <a:ext cx="11662180" cy="310728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63183E8-70AF-4A73-8E90-F31FE2376580}"/>
              </a:ext>
            </a:extLst>
          </p:cNvPr>
          <p:cNvGrpSpPr/>
          <p:nvPr/>
        </p:nvGrpSpPr>
        <p:grpSpPr>
          <a:xfrm>
            <a:off x="386076" y="1138345"/>
            <a:ext cx="49655208" cy="6347447"/>
            <a:chOff x="831632" y="18778107"/>
            <a:chExt cx="49655208" cy="634744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74D106-DAE2-4F1D-8D02-68F92117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1632" y="18778107"/>
              <a:ext cx="9657491" cy="626559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5D21BC-01A1-4D6F-8EF9-40D70E610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112396" y="18778107"/>
              <a:ext cx="9382879" cy="626559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D4D298-EAE6-4F8A-9B8B-C66772705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936123" y="18791459"/>
              <a:ext cx="9737709" cy="626559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2E0EA83-01E2-4AF0-8068-7008FA2D9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120832" y="18778107"/>
              <a:ext cx="9544564" cy="62748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6CC614D-8CB3-4954-B4A1-E615A2329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942276" y="18778107"/>
              <a:ext cx="9544564" cy="6347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368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81F50-E494-4363-81D8-3CA49CEA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32" y="2160440"/>
            <a:ext cx="32979664" cy="2339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21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194CA160-D377-4E24-8688-71DADDDC5E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/>
          </a:blip>
          <a:srcRect l="-1148" t="2594" r="25414" b="23897"/>
          <a:stretch/>
        </p:blipFill>
        <p:spPr>
          <a:xfrm>
            <a:off x="1192488" y="1122471"/>
            <a:ext cx="20686308" cy="26558657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820585" y="1558295"/>
            <a:ext cx="17051810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Karen Spärck Jones.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7101387" y="27681128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8B6862"/>
                </a:solidFill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18872396" y="27612497"/>
            <a:ext cx="2778175" cy="36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184" tIns="34184" rIns="34184" bIns="34184" anchor="ctr">
            <a:spAutoFit/>
          </a:bodyPr>
          <a:lstStyle/>
          <a:p>
            <a:pPr defTabSz="307650">
              <a:lnSpc>
                <a:spcPts val="2692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346" dirty="0">
                <a:solidFill>
                  <a:srgbClr val="8B6862"/>
                </a:solidFill>
              </a:rPr>
              <a:t>University of Cambridge </a:t>
            </a:r>
            <a:r>
              <a:rPr sz="1346" dirty="0">
                <a:solidFill>
                  <a:srgbClr val="8B6862"/>
                </a:solidFill>
                <a:hlinkClick r:id="rId4"/>
              </a:rPr>
              <a:t>CC BY 2.5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1839352" y="4145140"/>
            <a:ext cx="8157061" cy="2152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For THE ALGORITHM that search engines use to help us retrieve what is most relevant.</a:t>
            </a: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GB" sz="6056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What is Karen’s </a:t>
            </a:r>
          </a:p>
          <a:p>
            <a:r>
              <a:rPr lang="en-GB" sz="6056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famous quote about men and computing?</a:t>
            </a: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42FC1F-E5BA-4C04-A848-C0BC83CFFD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r="22029" b="36527"/>
          <a:stretch/>
        </p:blipFill>
        <p:spPr>
          <a:xfrm>
            <a:off x="22546710" y="1268520"/>
            <a:ext cx="20372862" cy="261188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19DF01-7B7C-41AD-8FA6-27FB7890EC05}"/>
              </a:ext>
            </a:extLst>
          </p:cNvPr>
          <p:cNvSpPr/>
          <p:nvPr/>
        </p:nvSpPr>
        <p:spPr>
          <a:xfrm>
            <a:off x="27857797" y="27649517"/>
            <a:ext cx="9226308" cy="1024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56" b="1" dirty="0">
                <a:solidFill>
                  <a:srgbClr val="38302E"/>
                </a:solidFill>
                <a:latin typeface="+mj-lt"/>
              </a:rPr>
              <a:t>#IAmAComputerScientist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F29434-8D58-42CB-A47F-81A27466D62D}"/>
              </a:ext>
            </a:extLst>
          </p:cNvPr>
          <p:cNvSpPr txBox="1"/>
          <p:nvPr/>
        </p:nvSpPr>
        <p:spPr>
          <a:xfrm>
            <a:off x="22751250" y="1428403"/>
            <a:ext cx="14275034" cy="137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Jeannette Wing.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For putting Computational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Thinking on the map. 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How abstract is that?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decomposition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and algorithmic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thinking.</a:t>
            </a:r>
          </a:p>
        </p:txBody>
      </p:sp>
      <p:sp>
        <p:nvSpPr>
          <p:cNvPr id="10" name="Columbia University">
            <a:extLst>
              <a:ext uri="{FF2B5EF4-FFF2-40B4-BE49-F238E27FC236}">
                <a16:creationId xmlns:a16="http://schemas.microsoft.com/office/drawing/2014/main" id="{07AF44E7-2208-41A4-8B06-B1EA1527CD31}"/>
              </a:ext>
            </a:extLst>
          </p:cNvPr>
          <p:cNvSpPr txBox="1"/>
          <p:nvPr/>
        </p:nvSpPr>
        <p:spPr>
          <a:xfrm>
            <a:off x="40793827" y="27373649"/>
            <a:ext cx="1607918" cy="492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184" tIns="34184" rIns="34184" bIns="34184" anchor="ctr">
            <a:spAutoFit/>
          </a:bodyPr>
          <a:lstStyle>
            <a:lvl1pPr algn="l" defTabSz="457200">
              <a:lnSpc>
                <a:spcPts val="4000"/>
              </a:lnSpc>
              <a:defRPr sz="1360" b="0">
                <a:solidFill>
                  <a:srgbClr val="0B008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346" dirty="0">
                <a:solidFill>
                  <a:srgbClr val="38302E"/>
                </a:solidFill>
              </a:rPr>
              <a:t>Columbia University</a:t>
            </a:r>
          </a:p>
        </p:txBody>
      </p:sp>
    </p:spTree>
    <p:extLst>
      <p:ext uri="{BB962C8B-B14F-4D97-AF65-F5344CB8AC3E}">
        <p14:creationId xmlns:p14="http://schemas.microsoft.com/office/powerpoint/2010/main" val="16374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433F6-B659-4701-9D51-0BF9406872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1" b="35570"/>
          <a:stretch/>
        </p:blipFill>
        <p:spPr>
          <a:xfrm flipH="1">
            <a:off x="1048472" y="1092214"/>
            <a:ext cx="20372862" cy="2609039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186545" y="27640261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090A0A"/>
                </a:solidFill>
                <a:latin typeface="+mj-lt"/>
              </a:rPr>
              <a:t>#IAmATechExec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284185" y="1600531"/>
            <a:ext cx="16070846" cy="2370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Susan Wojcicki.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36A4D-434B-4140-A704-D1C1A5E6C846}"/>
              </a:ext>
            </a:extLst>
          </p:cNvPr>
          <p:cNvSpPr/>
          <p:nvPr/>
        </p:nvSpPr>
        <p:spPr>
          <a:xfrm>
            <a:off x="10094516" y="27346238"/>
            <a:ext cx="11362021" cy="29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46" dirty="0">
                <a:solidFill>
                  <a:srgbClr val="4F4943"/>
                </a:solidFill>
              </a:rPr>
              <a:t>By Steve Jennings / TechCrunch - https://www.flickr.com/photos/techcrunch/29684662515/, CC BY 2.0, https://en.wikipedia.org/w/index.php?curid=56232436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1284185" y="3663153"/>
            <a:ext cx="12462973" cy="10447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Named “the most important person in advertising”, your tech executive marketing skills drove Google’s rise.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Susan's early involvement with Google.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912AEC2-61EB-490C-B960-B435F9BBBD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/>
          </a:blip>
          <a:srcRect l="9287" t="6636" r="29731" b="38747"/>
          <a:stretch/>
        </p:blipFill>
        <p:spPr>
          <a:xfrm>
            <a:off x="22573300" y="1092214"/>
            <a:ext cx="20446555" cy="2630396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6F6650-820D-415E-9FB4-AB0813D8084F}"/>
              </a:ext>
            </a:extLst>
          </p:cNvPr>
          <p:cNvSpPr/>
          <p:nvPr/>
        </p:nvSpPr>
        <p:spPr>
          <a:xfrm>
            <a:off x="29214141" y="27640261"/>
            <a:ext cx="7222875" cy="1024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56" b="1" dirty="0">
                <a:solidFill>
                  <a:srgbClr val="79463D"/>
                </a:solidFill>
                <a:latin typeface="+mj-lt"/>
              </a:rPr>
              <a:t>#IAmAProgrammer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7CD2AC-2AAD-4662-A3C5-FEA251059236}"/>
              </a:ext>
            </a:extLst>
          </p:cNvPr>
          <p:cNvSpPr txBox="1"/>
          <p:nvPr/>
        </p:nvSpPr>
        <p:spPr>
          <a:xfrm>
            <a:off x="22893430" y="1262984"/>
            <a:ext cx="12891584" cy="1251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Ada Lovelace.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For being ahead of your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time and predicting that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computers would work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with music and not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just numbers.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how Ada helped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Charles Babbage.</a:t>
            </a:r>
          </a:p>
          <a:p>
            <a:endParaRPr lang="en-GB" sz="5383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ADD715-F8D9-4620-888D-E5B1233CAF9D}"/>
              </a:ext>
            </a:extLst>
          </p:cNvPr>
          <p:cNvSpPr/>
          <p:nvPr/>
        </p:nvSpPr>
        <p:spPr>
          <a:xfrm>
            <a:off x="40553412" y="27461986"/>
            <a:ext cx="2474332" cy="29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46" dirty="0">
                <a:solidFill>
                  <a:schemeClr val="accent6"/>
                </a:solidFill>
                <a:hlinkClick r:id="rId5"/>
              </a:rPr>
              <a:t>Science &amp; Society Picture Library</a:t>
            </a:r>
          </a:p>
        </p:txBody>
      </p:sp>
    </p:spTree>
    <p:extLst>
      <p:ext uri="{BB962C8B-B14F-4D97-AF65-F5344CB8AC3E}">
        <p14:creationId xmlns:p14="http://schemas.microsoft.com/office/powerpoint/2010/main" val="169688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697EE2-162B-46CB-9899-3AEC5AC471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6" t="1634" r="37938" b="34555"/>
          <a:stretch/>
        </p:blipFill>
        <p:spPr>
          <a:xfrm flipH="1">
            <a:off x="1192488" y="648272"/>
            <a:ext cx="20372871" cy="2597491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6838248" y="27229382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101112"/>
                </a:solidFill>
                <a:latin typeface="+mj-lt"/>
              </a:rPr>
              <a:t>#IAmADigitalResearcher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447320" y="1053383"/>
            <a:ext cx="17296878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Safiya Umoja Noble.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1435646" y="2757258"/>
            <a:ext cx="9943273" cy="1127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672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C4D7D0-6A1A-4AE6-9ECF-9C3A06A297D5}"/>
              </a:ext>
            </a:extLst>
          </p:cNvPr>
          <p:cNvSpPr/>
          <p:nvPr/>
        </p:nvSpPr>
        <p:spPr>
          <a:xfrm>
            <a:off x="16624618" y="26702535"/>
            <a:ext cx="4942489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7" b="1" dirty="0">
                <a:latin typeface="source sans pro" panose="020B0503030403020204" pitchFamily="34" charset="0"/>
                <a:hlinkClick r:id="rId4"/>
              </a:rPr>
              <a:t>https://www.flickr.com/photos/re-publica/41809675342/</a:t>
            </a:r>
            <a:r>
              <a:rPr lang="en-GB" sz="807" b="1" dirty="0">
                <a:latin typeface="source sans pro" panose="020B0503030403020204" pitchFamily="34" charset="0"/>
              </a:rPr>
              <a:t> Attribution-ShareAlike 2.0 Generic (CC BY-SA 2.0)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B88BC-3EEC-40BE-8EBE-1F8D67A5335F}"/>
              </a:ext>
            </a:extLst>
          </p:cNvPr>
          <p:cNvSpPr txBox="1"/>
          <p:nvPr/>
        </p:nvSpPr>
        <p:spPr>
          <a:xfrm>
            <a:off x="1435646" y="3789449"/>
            <a:ext cx="10815477" cy="10447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Your work on ethics and the design of digital media platforms reminds us that search engines can reinforce racism and that algorithms can have gender bias.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E6984D-F49E-4499-97E2-D613EBCCC274}"/>
              </a:ext>
            </a:extLst>
          </p:cNvPr>
          <p:cNvSpPr txBox="1"/>
          <p:nvPr/>
        </p:nvSpPr>
        <p:spPr>
          <a:xfrm>
            <a:off x="1495306" y="15503575"/>
            <a:ext cx="8507227" cy="6305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Find out about data science and ethics.</a:t>
            </a: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BB18C5-92EC-40FB-B403-309BC00A793A}"/>
              </a:ext>
            </a:extLst>
          </p:cNvPr>
          <p:cNvSpPr txBox="1"/>
          <p:nvPr/>
        </p:nvSpPr>
        <p:spPr>
          <a:xfrm>
            <a:off x="23658984" y="2047942"/>
            <a:ext cx="20372871" cy="2086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b="1" dirty="0">
                <a:solidFill>
                  <a:srgbClr val="594D3F"/>
                </a:solidFill>
                <a:latin typeface="+mj-lt"/>
              </a:rPr>
              <a:t>Who should be on our diversity posters?</a:t>
            </a:r>
          </a:p>
          <a:p>
            <a:endParaRPr lang="en-GB" sz="15000" b="1" dirty="0">
              <a:solidFill>
                <a:srgbClr val="594D3F"/>
              </a:solidFill>
              <a:latin typeface="+mj-lt"/>
            </a:endParaRPr>
          </a:p>
          <a:p>
            <a:r>
              <a:rPr lang="en-GB" sz="15000" b="1" dirty="0">
                <a:solidFill>
                  <a:srgbClr val="594D3F"/>
                </a:solidFill>
                <a:latin typeface="+mj-lt"/>
              </a:rPr>
              <a:t>Tweet </a:t>
            </a:r>
            <a:r>
              <a:rPr lang="en-GB" sz="15000" dirty="0">
                <a:solidFill>
                  <a:srgbClr val="594D3F"/>
                </a:solidFill>
                <a:latin typeface="+mj-lt"/>
              </a:rPr>
              <a:t>#CSDiversity @QMEECS ‏@csf4n @IoCoding </a:t>
            </a:r>
            <a:r>
              <a:rPr lang="en-GB" sz="15000" b="1" dirty="0">
                <a:solidFill>
                  <a:srgbClr val="594D3F"/>
                </a:solidFill>
                <a:latin typeface="+mj-lt"/>
              </a:rPr>
              <a:t>to nominate people who have contributed to computer science.</a:t>
            </a:r>
          </a:p>
        </p:txBody>
      </p:sp>
    </p:spTree>
    <p:extLst>
      <p:ext uri="{BB962C8B-B14F-4D97-AF65-F5344CB8AC3E}">
        <p14:creationId xmlns:p14="http://schemas.microsoft.com/office/powerpoint/2010/main" val="372797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81F50-E494-4363-81D8-3CA49CEA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32" y="2160440"/>
            <a:ext cx="32979664" cy="2339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9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E280F7-1B56-4AC0-8E47-C135F96A55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5" t="-463" r="34070" b="463"/>
          <a:stretch/>
        </p:blipFill>
        <p:spPr>
          <a:xfrm flipH="1">
            <a:off x="1037259" y="578027"/>
            <a:ext cx="20958215" cy="261620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BB8EF0-8B30-40A4-A644-0A6F91F16670}"/>
              </a:ext>
            </a:extLst>
          </p:cNvPr>
          <p:cNvSpPr txBox="1"/>
          <p:nvPr/>
        </p:nvSpPr>
        <p:spPr>
          <a:xfrm>
            <a:off x="1579662" y="1077236"/>
            <a:ext cx="12462973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Gladys West.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19E24A-08D3-46DA-BCA2-8A976ADE7798}"/>
              </a:ext>
            </a:extLst>
          </p:cNvPr>
          <p:cNvSpPr txBox="1"/>
          <p:nvPr/>
        </p:nvSpPr>
        <p:spPr>
          <a:xfrm>
            <a:off x="1579662" y="3499662"/>
            <a:ext cx="9943273" cy="1148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Without your contribution  our world would not be the same,  laptops, smartphones, cars all use GPS.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Gladys’s work on weather satellites</a:t>
            </a:r>
            <a:r>
              <a:rPr lang="en-GB" sz="6729" dirty="0">
                <a:solidFill>
                  <a:schemeClr val="bg1"/>
                </a:solidFill>
                <a:latin typeface="+mj-lt"/>
              </a:rPr>
              <a:t>.</a:t>
            </a:r>
            <a:r>
              <a:rPr lang="en-GB" sz="6729" dirty="0"/>
              <a:t>.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1B83FE-87D9-4C0E-9E7F-80A6EB057030}"/>
              </a:ext>
            </a:extLst>
          </p:cNvPr>
          <p:cNvSpPr/>
          <p:nvPr/>
        </p:nvSpPr>
        <p:spPr>
          <a:xfrm>
            <a:off x="7004039" y="27201318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724941"/>
                </a:solidFill>
                <a:latin typeface="+mj-lt"/>
              </a:rPr>
              <a:t>#IAmAMathematician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5044C7-2977-4167-BD20-E24A3F1160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r="30936" b="14009"/>
          <a:stretch/>
        </p:blipFill>
        <p:spPr>
          <a:xfrm>
            <a:off x="22630269" y="720281"/>
            <a:ext cx="20642601" cy="260197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89647AD-34C2-44B0-85BB-6832F6110D75}"/>
              </a:ext>
            </a:extLst>
          </p:cNvPr>
          <p:cNvSpPr/>
          <p:nvPr/>
        </p:nvSpPr>
        <p:spPr>
          <a:xfrm>
            <a:off x="28410315" y="27201318"/>
            <a:ext cx="956140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1C1E21"/>
                </a:solidFill>
                <a:latin typeface="+mj-lt"/>
              </a:rPr>
              <a:t>#IAmAComputerScientist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0C5A07-3FDF-4468-8DEB-8598B14E668B}"/>
              </a:ext>
            </a:extLst>
          </p:cNvPr>
          <p:cNvSpPr txBox="1"/>
          <p:nvPr/>
        </p:nvSpPr>
        <p:spPr>
          <a:xfrm>
            <a:off x="22892135" y="1077236"/>
            <a:ext cx="14160337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Segun Fatumo.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DF388C-9E36-4BB7-82D1-9B83629D2C13}"/>
              </a:ext>
            </a:extLst>
          </p:cNvPr>
          <p:cNvSpPr txBox="1"/>
          <p:nvPr/>
        </p:nvSpPr>
        <p:spPr>
          <a:xfrm>
            <a:off x="22892135" y="3139858"/>
            <a:ext cx="8974157" cy="941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 are saving lives by using your computer science expertise in genetic research. 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bioinformatics.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540805-2F3A-4155-8212-52EFFD77E202}"/>
              </a:ext>
            </a:extLst>
          </p:cNvPr>
          <p:cNvSpPr/>
          <p:nvPr/>
        </p:nvSpPr>
        <p:spPr>
          <a:xfrm>
            <a:off x="40394510" y="27067518"/>
            <a:ext cx="3199962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>
                <a:solidFill>
                  <a:srgbClr val="555555"/>
                </a:solidFill>
                <a:latin typeface="+mj-lt"/>
              </a:rPr>
              <a:t>Photo provided by kind permission of Segun Fatumo.</a:t>
            </a:r>
            <a:endParaRPr lang="en-GB" sz="807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43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DE05B3-06B3-4F6B-A5A4-A60F09A44B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3" t="10703" r="24930" b="21455"/>
          <a:stretch/>
        </p:blipFill>
        <p:spPr>
          <a:xfrm>
            <a:off x="976464" y="1028291"/>
            <a:ext cx="20512744" cy="26062407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5626138" y="27443890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724941"/>
                </a:solidFill>
                <a:latin typeface="+mj-lt"/>
              </a:rPr>
              <a:t>#IAmAnElectronicsEngineer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349224" y="1636286"/>
            <a:ext cx="14050809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Kimberly Bryant.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1417593" y="5094300"/>
            <a:ext cx="10561994" cy="12518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As an electronics engineer who also worked in pharmaceuticals &amp; biotech, you figured we needed action for tech inclusion and created a non profit foundation.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What is the name of the foundation that</a:t>
            </a: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Kimberly set up?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47FC62-BCA5-478D-A96C-F37E7BF07ED7}"/>
              </a:ext>
            </a:extLst>
          </p:cNvPr>
          <p:cNvSpPr/>
          <p:nvPr/>
        </p:nvSpPr>
        <p:spPr>
          <a:xfrm>
            <a:off x="14889673" y="27159027"/>
            <a:ext cx="6599535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/>
              <a:t>By Ståle Grut / nrkbeta - Kimberly Bryant, Black Girls Code @ SXSW 2016, CC BY-SA 2.0, https://commons.wikimedia.org/w/index.php?curid=47848267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CAB294-9EEE-49C9-AB75-D4F0DB3D51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59" b="18906"/>
          <a:stretch/>
        </p:blipFill>
        <p:spPr>
          <a:xfrm>
            <a:off x="22794888" y="841433"/>
            <a:ext cx="20549619" cy="262492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E8E329-F8C1-40E9-AB94-9DCE0F09AF70}"/>
              </a:ext>
            </a:extLst>
          </p:cNvPr>
          <p:cNvSpPr/>
          <p:nvPr/>
        </p:nvSpPr>
        <p:spPr>
          <a:xfrm>
            <a:off x="29117481" y="27528714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724941"/>
                </a:solidFill>
                <a:latin typeface="+mj-lt"/>
              </a:rPr>
              <a:t>#IAmADigitalActivitst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5E7AED-884A-4F58-A74E-9A025D1BBDAD}"/>
              </a:ext>
            </a:extLst>
          </p:cNvPr>
          <p:cNvSpPr txBox="1"/>
          <p:nvPr/>
        </p:nvSpPr>
        <p:spPr>
          <a:xfrm>
            <a:off x="23214804" y="1368012"/>
            <a:ext cx="17647741" cy="2370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Martha Lane Fox (CBE). 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EC8D13-EEF9-410B-9511-A6E5D7804490}"/>
              </a:ext>
            </a:extLst>
          </p:cNvPr>
          <p:cNvSpPr/>
          <p:nvPr/>
        </p:nvSpPr>
        <p:spPr>
          <a:xfrm>
            <a:off x="33158076" y="27090698"/>
            <a:ext cx="10337702" cy="29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46" dirty="0"/>
              <a:t>By gdsteam - https://www.flickr.com/photos/gdsteam/12208228633/, CC BY 2.0, https://commons.wikimedia.org/w/index.php?curid=66248604</a:t>
            </a:r>
            <a:endParaRPr lang="en-GB" sz="1346" dirty="0">
              <a:solidFill>
                <a:srgbClr val="4F4943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6D998B-6357-4F0D-8B8A-7E93A5E08A73}"/>
              </a:ext>
            </a:extLst>
          </p:cNvPr>
          <p:cNvSpPr txBox="1"/>
          <p:nvPr/>
        </p:nvSpPr>
        <p:spPr>
          <a:xfrm>
            <a:off x="23306635" y="3501241"/>
            <a:ext cx="8748987" cy="14589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Appointed as the youngest female member of the House of Lords as the Digital Inclusion Champion, you campaign for responsible technology.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Find out what website Martha co-founded.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883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85FD26-FED8-4CBD-8083-EC928BBEE87A}"/>
              </a:ext>
            </a:extLst>
          </p:cNvPr>
          <p:cNvSpPr/>
          <p:nvPr/>
        </p:nvSpPr>
        <p:spPr>
          <a:xfrm>
            <a:off x="43552802" y="1296344"/>
            <a:ext cx="6971600" cy="108715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C3F3DF-D85E-46D9-9558-55E0C92107D2}"/>
              </a:ext>
            </a:extLst>
          </p:cNvPr>
          <p:cNvSpPr/>
          <p:nvPr/>
        </p:nvSpPr>
        <p:spPr>
          <a:xfrm>
            <a:off x="1336504" y="8256039"/>
            <a:ext cx="46229136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Diversity in Computing</a:t>
            </a:r>
          </a:p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Computer Science is for all</a:t>
            </a:r>
          </a:p>
          <a:p>
            <a:pPr algn="ctr"/>
            <a:r>
              <a:rPr lang="en-GB" sz="20000" dirty="0">
                <a:solidFill>
                  <a:srgbClr val="A6655D"/>
                </a:solidFill>
                <a:latin typeface="Arial" panose="020B0604020202020204" pitchFamily="34" charset="0"/>
              </a:rPr>
              <a:t>How can you make a difference?</a:t>
            </a:r>
            <a:endParaRPr lang="en-GB" sz="20000" dirty="0">
              <a:solidFill>
                <a:srgbClr val="A6655D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4F03D-8943-4318-A177-212A6EED2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30" y="22942032"/>
            <a:ext cx="6863692" cy="4868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E68EC2-C865-43D9-9C5F-E5157BB804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8501" y="23834605"/>
            <a:ext cx="8405486" cy="23059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5CA807-4673-46F5-88D5-7567B4853A68}"/>
              </a:ext>
            </a:extLst>
          </p:cNvPr>
          <p:cNvSpPr/>
          <p:nvPr/>
        </p:nvSpPr>
        <p:spPr>
          <a:xfrm>
            <a:off x="10125077" y="17977279"/>
            <a:ext cx="2865199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0" b="1" i="1" dirty="0">
                <a:solidFill>
                  <a:srgbClr val="A6655D"/>
                </a:solidFill>
                <a:latin typeface="+mj-lt"/>
              </a:rPr>
              <a:t>www.cs4fn.org/diversity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33A63B-6365-4B5F-819B-C451926C4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9982" y="23822791"/>
            <a:ext cx="11662180" cy="310728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63183E8-70AF-4A73-8E90-F31FE2376580}"/>
              </a:ext>
            </a:extLst>
          </p:cNvPr>
          <p:cNvGrpSpPr/>
          <p:nvPr/>
        </p:nvGrpSpPr>
        <p:grpSpPr>
          <a:xfrm>
            <a:off x="386076" y="1138345"/>
            <a:ext cx="49655208" cy="6347447"/>
            <a:chOff x="831632" y="18778107"/>
            <a:chExt cx="49655208" cy="634744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74D106-DAE2-4F1D-8D02-68F92117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1632" y="18778107"/>
              <a:ext cx="9657491" cy="626559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5D21BC-01A1-4D6F-8EF9-40D70E610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112396" y="18778107"/>
              <a:ext cx="9382879" cy="626559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D4D298-EAE6-4F8A-9B8B-C66772705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936123" y="18791459"/>
              <a:ext cx="9737709" cy="626559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2E0EA83-01E2-4AF0-8068-7008FA2D9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120832" y="18778107"/>
              <a:ext cx="9544564" cy="62748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6CC614D-8CB3-4954-B4A1-E615A2329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942276" y="18778107"/>
              <a:ext cx="9544564" cy="6347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728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81F50-E494-4363-81D8-3CA49CEA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32" y="2160440"/>
            <a:ext cx="32979664" cy="2339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3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AC625E-A7DA-4859-A3FE-8F6594C558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1" t="20932" r="16445" b="12961"/>
          <a:stretch/>
        </p:blipFill>
        <p:spPr>
          <a:xfrm>
            <a:off x="976464" y="389160"/>
            <a:ext cx="20688603" cy="2603784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6521080" y="26945852"/>
            <a:ext cx="11213396" cy="195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0E0E0E"/>
                </a:solidFill>
                <a:latin typeface="+mj-lt"/>
              </a:rPr>
              <a:t>#IAmAComputer Scientist</a:t>
            </a:r>
          </a:p>
          <a:p>
            <a:endParaRPr lang="en-GB" sz="6056" b="1" dirty="0">
              <a:solidFill>
                <a:srgbClr val="0E0E0E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279282" y="568416"/>
            <a:ext cx="12462973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Annie Easley.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1219621" y="2715201"/>
            <a:ext cx="12462973" cy="941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Your code was used to fly rockets and laid the foundations for space shuttle launches. 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Find out about Annie’s</a:t>
            </a: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work in the 1960’s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0EE6A-15E6-4AA2-B154-9BF597581F39}"/>
              </a:ext>
            </a:extLst>
          </p:cNvPr>
          <p:cNvSpPr/>
          <p:nvPr/>
        </p:nvSpPr>
        <p:spPr>
          <a:xfrm>
            <a:off x="15377017" y="26533087"/>
            <a:ext cx="6329058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/>
              <a:t>By NASA Science and Engineering Newsletter - Fagowees, Public Domain, https://commons.wikimedia.org/w/index.php?curid=30060646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3FCACE-CCF3-4F67-ABF6-E963E29FC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8" t="-1" r="21967" b="26128"/>
          <a:stretch/>
        </p:blipFill>
        <p:spPr>
          <a:xfrm>
            <a:off x="22347437" y="770998"/>
            <a:ext cx="20372862" cy="25839974"/>
          </a:xfrm>
          <a:prstGeom prst="rect">
            <a:avLst/>
          </a:prstGeom>
        </p:spPr>
      </p:pic>
      <p:sp>
        <p:nvSpPr>
          <p:cNvPr id="8" name="University of Cambridge CC BY 2.5">
            <a:extLst>
              <a:ext uri="{FF2B5EF4-FFF2-40B4-BE49-F238E27FC236}">
                <a16:creationId xmlns:a16="http://schemas.microsoft.com/office/drawing/2014/main" id="{8CC0612E-92F7-416A-9524-43ECA48BBE9D}"/>
              </a:ext>
            </a:extLst>
          </p:cNvPr>
          <p:cNvSpPr txBox="1"/>
          <p:nvPr/>
        </p:nvSpPr>
        <p:spPr>
          <a:xfrm>
            <a:off x="39387549" y="26661811"/>
            <a:ext cx="3332750" cy="36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184" tIns="34184" rIns="34184" bIns="34184" anchor="ctr">
            <a:spAutoFit/>
          </a:bodyPr>
          <a:lstStyle/>
          <a:p>
            <a:pPr defTabSz="307650">
              <a:lnSpc>
                <a:spcPts val="2692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1346" dirty="0">
                <a:solidFill>
                  <a:srgbClr val="292934"/>
                </a:solidFill>
                <a:latin typeface="+mj-lt"/>
              </a:rPr>
              <a:t>With kind permission of Carrie Anne Philbin</a:t>
            </a:r>
            <a:endParaRPr sz="1346" dirty="0">
              <a:solidFill>
                <a:srgbClr val="292934"/>
              </a:solidFill>
              <a:latin typeface="+mj-lt"/>
              <a:hlinkClick r:id="rId5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905375-425E-4D2E-BB11-46A16126C428}"/>
              </a:ext>
            </a:extLst>
          </p:cNvPr>
          <p:cNvSpPr/>
          <p:nvPr/>
        </p:nvSpPr>
        <p:spPr>
          <a:xfrm>
            <a:off x="22559731" y="1092517"/>
            <a:ext cx="16074672" cy="14693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Carrie Anne Philbin.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As a pioneering computer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science teacher and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Raspberry Pi Director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 have championed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inclusion and diversity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in computing education.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the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Geek Gurl Diaries. </a:t>
            </a: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DCDDC3-E894-450D-9863-9EDA39ABBB5D}"/>
              </a:ext>
            </a:extLst>
          </p:cNvPr>
          <p:cNvSpPr/>
          <p:nvPr/>
        </p:nvSpPr>
        <p:spPr>
          <a:xfrm>
            <a:off x="28174153" y="27049581"/>
            <a:ext cx="11213396" cy="195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0E0E0E"/>
                </a:solidFill>
                <a:latin typeface="+mj-lt"/>
              </a:rPr>
              <a:t>#IAmAComputer Scientist</a:t>
            </a:r>
          </a:p>
          <a:p>
            <a:endParaRPr lang="en-GB" sz="6056" b="1" dirty="0">
              <a:solidFill>
                <a:srgbClr val="0E0E0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886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C2B40-16E1-4F5A-BB74-E2AA3EFA2B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9" b="40000"/>
          <a:stretch/>
        </p:blipFill>
        <p:spPr>
          <a:xfrm flipH="1">
            <a:off x="760439" y="648272"/>
            <a:ext cx="20620843" cy="25645763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7348719" y="27015728"/>
            <a:ext cx="9288319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724941"/>
                </a:solidFill>
                <a:latin typeface="+mj-lt"/>
              </a:rPr>
              <a:t>#IAmAComputerScientist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169806" y="1155616"/>
            <a:ext cx="14449660" cy="2370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 Dorcas Muthoni.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36A4D-434B-4140-A704-D1C1A5E6C846}"/>
              </a:ext>
            </a:extLst>
          </p:cNvPr>
          <p:cNvSpPr/>
          <p:nvPr/>
        </p:nvSpPr>
        <p:spPr>
          <a:xfrm>
            <a:off x="10043288" y="26552984"/>
            <a:ext cx="11362021" cy="29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46" dirty="0">
                <a:solidFill>
                  <a:srgbClr val="4F4943"/>
                </a:solidFill>
              </a:rPr>
              <a:t>By Steve Jennings / TechCrunch - https://www.flickr.com/photos/techcrunch/29684662515/, CC BY 2.0, https://en.wikipedia.org/w/index.php?curid=56232436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1169806" y="3218238"/>
            <a:ext cx="10718565" cy="14589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By founding a mentoring program for women in computing and working with governments &amp; international groups you are  driving change transform African lives.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Where did Dorcas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study and what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were her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specialisms?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7B592-C095-4ED7-9740-A504143167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3"/>
                    </a14:imgEffect>
                    <a14:imgEffect>
                      <a14:saturation sat="1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r="5944"/>
          <a:stretch/>
        </p:blipFill>
        <p:spPr>
          <a:xfrm>
            <a:off x="22633978" y="831691"/>
            <a:ext cx="20372862" cy="256457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4B97ED-C7C0-4D37-9AF0-1BC3E866B2E5}"/>
              </a:ext>
            </a:extLst>
          </p:cNvPr>
          <p:cNvSpPr/>
          <p:nvPr/>
        </p:nvSpPr>
        <p:spPr>
          <a:xfrm>
            <a:off x="28279737" y="27015728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101112"/>
                </a:solidFill>
                <a:latin typeface="+mj-lt"/>
              </a:rPr>
              <a:t>#IAmAComputerScientist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10799F-762E-4E73-ABC4-9D997EF55C4D}"/>
              </a:ext>
            </a:extLst>
          </p:cNvPr>
          <p:cNvSpPr txBox="1"/>
          <p:nvPr/>
        </p:nvSpPr>
        <p:spPr>
          <a:xfrm>
            <a:off x="22936795" y="831692"/>
            <a:ext cx="14583823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Sophie Wilson.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A80C44-6B54-44B0-94D1-43BA9E239C8A}"/>
              </a:ext>
            </a:extLst>
          </p:cNvPr>
          <p:cNvSpPr txBox="1"/>
          <p:nvPr/>
        </p:nvSpPr>
        <p:spPr>
          <a:xfrm>
            <a:off x="22877135" y="2877268"/>
            <a:ext cx="9943273" cy="1127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672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646EA1-3591-474C-B333-83FE8E2BA0CB}"/>
              </a:ext>
            </a:extLst>
          </p:cNvPr>
          <p:cNvSpPr/>
          <p:nvPr/>
        </p:nvSpPr>
        <p:spPr>
          <a:xfrm>
            <a:off x="35343927" y="26552984"/>
            <a:ext cx="8298413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7" b="1" dirty="0">
                <a:latin typeface="source sans pro" panose="020B0503030403020204" pitchFamily="34" charset="0"/>
              </a:rPr>
              <a:t>By Chris Monk - https://www.flickr.com/photos/101251639@N02/9669448671, CC BY 2.0, https://commons.wikimedia.org/w/index.php?curid=68622523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977DBC-BAAF-48F0-8D1B-921BADEADEB8}"/>
              </a:ext>
            </a:extLst>
          </p:cNvPr>
          <p:cNvSpPr txBox="1"/>
          <p:nvPr/>
        </p:nvSpPr>
        <p:spPr>
          <a:xfrm>
            <a:off x="22877135" y="2801311"/>
            <a:ext cx="12462973" cy="734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95% of smartphones have  the chip that you designed the code for.  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What prototype computer did Sophie develop?</a:t>
            </a: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059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29283241" y="27180924"/>
            <a:ext cx="6165919" cy="1024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56" b="1" dirty="0">
                <a:solidFill>
                  <a:srgbClr val="171717"/>
                </a:solidFill>
                <a:latin typeface="+mj-lt"/>
              </a:rPr>
              <a:t>#IAmAnInventor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846474-8497-4818-BB52-6233E53FAE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6" r="17443" b="22472"/>
          <a:stretch/>
        </p:blipFill>
        <p:spPr>
          <a:xfrm>
            <a:off x="1112848" y="499620"/>
            <a:ext cx="20810312" cy="265030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57EF20-F8F9-430B-A85C-869C044D22B7}"/>
              </a:ext>
            </a:extLst>
          </p:cNvPr>
          <p:cNvSpPr/>
          <p:nvPr/>
        </p:nvSpPr>
        <p:spPr>
          <a:xfrm>
            <a:off x="6213455" y="27296225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724941"/>
                </a:solidFill>
                <a:latin typeface="+mj-lt"/>
              </a:rPr>
              <a:t>#IAmAComputerScientist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EE4E6-68BC-41CB-BB4F-6A6EC367F0DD}"/>
              </a:ext>
            </a:extLst>
          </p:cNvPr>
          <p:cNvSpPr txBox="1"/>
          <p:nvPr/>
        </p:nvSpPr>
        <p:spPr>
          <a:xfrm>
            <a:off x="1356005" y="1245352"/>
            <a:ext cx="17471413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John Henry Thompson.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72B8C-7D60-4A14-8E24-CE90587FA633}"/>
              </a:ext>
            </a:extLst>
          </p:cNvPr>
          <p:cNvSpPr txBox="1"/>
          <p:nvPr/>
        </p:nvSpPr>
        <p:spPr>
          <a:xfrm>
            <a:off x="1376019" y="4400125"/>
            <a:ext cx="6050269" cy="18732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You developed a programming language that  displays images - Lingo.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This work has helped combine art and tech in web design, animation, graphics and video games.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Try a drawing app or processing.js 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8A028E-FF1C-4100-BF97-21A3AF0993D6}"/>
              </a:ext>
            </a:extLst>
          </p:cNvPr>
          <p:cNvSpPr txBox="1"/>
          <p:nvPr/>
        </p:nvSpPr>
        <p:spPr>
          <a:xfrm>
            <a:off x="26729172" y="27453675"/>
            <a:ext cx="2182008" cy="216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7" dirty="0"/>
              <a:t>With kind permission on John Henry Thompson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5F2E1F-8B84-4FE4-851E-8743EA2EE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2848" y="27120183"/>
            <a:ext cx="20372862" cy="3520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532" tIns="30766" rIns="61532" bIns="30766" numCol="1" anchor="ctr" anchorCtr="0" compatLnSpc="1">
            <a:prstTxWarp prst="textNoShape">
              <a:avLst/>
            </a:prstTxWarp>
            <a:spAutoFit/>
          </a:bodyPr>
          <a:lstStyle/>
          <a:p>
            <a:pPr defTabSz="615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84" dirty="0">
                <a:solidFill>
                  <a:srgbClr val="1155CC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http://www.johnhenrythompson.com</a:t>
            </a:r>
            <a:r>
              <a:rPr lang="en-US" altLang="en-US" sz="1884" dirty="0"/>
              <a:t> </a:t>
            </a:r>
            <a:endParaRPr lang="en-US" altLang="en-US" sz="1884" dirty="0"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F89190-B8B1-4497-B6AA-D4A78734C814}"/>
              </a:ext>
            </a:extLst>
          </p:cNvPr>
          <p:cNvSpPr/>
          <p:nvPr/>
        </p:nvSpPr>
        <p:spPr>
          <a:xfrm>
            <a:off x="26187500" y="27376370"/>
            <a:ext cx="3199962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>
                <a:solidFill>
                  <a:srgbClr val="555555"/>
                </a:solidFill>
                <a:latin typeface="+mj-lt"/>
              </a:rPr>
              <a:t>Photo provided by kind permission John Henry Thompson</a:t>
            </a:r>
            <a:endParaRPr lang="en-GB" sz="807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AD9C4A-33BC-4025-B6F4-4C70CCD9ED99}"/>
              </a:ext>
            </a:extLst>
          </p:cNvPr>
          <p:cNvSpPr txBox="1"/>
          <p:nvPr/>
        </p:nvSpPr>
        <p:spPr>
          <a:xfrm>
            <a:off x="23658984" y="2047942"/>
            <a:ext cx="20372871" cy="2086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b="1" dirty="0">
                <a:solidFill>
                  <a:srgbClr val="887371"/>
                </a:solidFill>
                <a:latin typeface="+mj-lt"/>
              </a:rPr>
              <a:t>Who should be on our diversity posters?</a:t>
            </a:r>
          </a:p>
          <a:p>
            <a:endParaRPr lang="en-GB" sz="15000" b="1" dirty="0">
              <a:solidFill>
                <a:srgbClr val="887371"/>
              </a:solidFill>
              <a:latin typeface="+mj-lt"/>
            </a:endParaRPr>
          </a:p>
          <a:p>
            <a:r>
              <a:rPr lang="en-GB" sz="15000" b="1" dirty="0">
                <a:solidFill>
                  <a:srgbClr val="887371"/>
                </a:solidFill>
                <a:latin typeface="+mj-lt"/>
              </a:rPr>
              <a:t>Tweet </a:t>
            </a:r>
            <a:r>
              <a:rPr lang="en-GB" sz="15000" dirty="0">
                <a:solidFill>
                  <a:srgbClr val="887371"/>
                </a:solidFill>
                <a:latin typeface="+mj-lt"/>
              </a:rPr>
              <a:t>#CSDiversity @QMEECS ‏@csf4n @IoCoding </a:t>
            </a:r>
            <a:r>
              <a:rPr lang="en-GB" sz="15000" b="1" dirty="0">
                <a:solidFill>
                  <a:srgbClr val="887371"/>
                </a:solidFill>
                <a:latin typeface="+mj-lt"/>
              </a:rPr>
              <a:t>to nominate people who have contributed to computer science.</a:t>
            </a:r>
          </a:p>
        </p:txBody>
      </p:sp>
    </p:spTree>
    <p:extLst>
      <p:ext uri="{BB962C8B-B14F-4D97-AF65-F5344CB8AC3E}">
        <p14:creationId xmlns:p14="http://schemas.microsoft.com/office/powerpoint/2010/main" val="382874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81F50-E494-4363-81D8-3CA49CEA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32" y="2160440"/>
            <a:ext cx="32979664" cy="2339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1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BAAFF152-ECA8-40FC-A531-9C54B6DAEB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/>
          </a:blip>
          <a:srcRect l="-2111" r="34384" b="15760"/>
          <a:stretch/>
        </p:blipFill>
        <p:spPr>
          <a:xfrm>
            <a:off x="17711" y="1310889"/>
            <a:ext cx="21049565" cy="26181822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6224171" y="27613300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4F4943"/>
                </a:solidFill>
                <a:latin typeface="+mj-lt"/>
              </a:rPr>
              <a:t>#IAmAComputerScientist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201818" y="1782398"/>
            <a:ext cx="14190839" cy="137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Shafi Goldwasser.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Without your work on algorithms and maths used in encryption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we would not be as safe online.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Congratulations on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the Turing Award.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the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ball method of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explaining zero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knowledge proofs.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36A4D-434B-4140-A704-D1C1A5E6C846}"/>
              </a:ext>
            </a:extLst>
          </p:cNvPr>
          <p:cNvSpPr/>
          <p:nvPr/>
        </p:nvSpPr>
        <p:spPr>
          <a:xfrm>
            <a:off x="18699360" y="27537761"/>
            <a:ext cx="2349810" cy="29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46" dirty="0">
                <a:solidFill>
                  <a:srgbClr val="4F4943"/>
                </a:solidFill>
              </a:rPr>
              <a:t>Weizmann Institute of Science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701184-54BF-4828-BE85-DD72357FB5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" t="13218" r="10923" b="15091"/>
          <a:stretch/>
        </p:blipFill>
        <p:spPr>
          <a:xfrm>
            <a:off x="22333190" y="1205485"/>
            <a:ext cx="20463934" cy="261818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2506A2-6751-40CE-B242-089BDD7DC53D}"/>
              </a:ext>
            </a:extLst>
          </p:cNvPr>
          <p:cNvSpPr/>
          <p:nvPr/>
        </p:nvSpPr>
        <p:spPr>
          <a:xfrm>
            <a:off x="28555528" y="27325074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7B6866"/>
                </a:solidFill>
                <a:latin typeface="+mj-lt"/>
              </a:rPr>
              <a:t>#IAmAMathematician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9ABA21-48C1-49F1-B51A-289A8DE2DC55}"/>
              </a:ext>
            </a:extLst>
          </p:cNvPr>
          <p:cNvSpPr txBox="1"/>
          <p:nvPr/>
        </p:nvSpPr>
        <p:spPr>
          <a:xfrm>
            <a:off x="22333190" y="1782398"/>
            <a:ext cx="16324643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Evelyn Boyd Granville.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AAA293-591C-4C5B-9506-20603400F4F2}"/>
              </a:ext>
            </a:extLst>
          </p:cNvPr>
          <p:cNvSpPr txBox="1"/>
          <p:nvPr/>
        </p:nvSpPr>
        <p:spPr>
          <a:xfrm>
            <a:off x="22913216" y="4060586"/>
            <a:ext cx="9651941" cy="1148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Your maths &amp; computing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work on aviation &amp;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Space programs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helped catapult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rockets to the moon.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What job brought you back down to earth?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2C75E4-B74E-4510-8B83-9BAF66C990B7}"/>
              </a:ext>
            </a:extLst>
          </p:cNvPr>
          <p:cNvSpPr txBox="1"/>
          <p:nvPr/>
        </p:nvSpPr>
        <p:spPr>
          <a:xfrm>
            <a:off x="39224758" y="26567802"/>
            <a:ext cx="3509294" cy="216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7" dirty="0"/>
              <a:t>This photo was provided courtesy of the National Visionary Leadership Project.</a:t>
            </a:r>
          </a:p>
        </p:txBody>
      </p:sp>
    </p:spTree>
    <p:extLst>
      <p:ext uri="{BB962C8B-B14F-4D97-AF65-F5344CB8AC3E}">
        <p14:creationId xmlns:p14="http://schemas.microsoft.com/office/powerpoint/2010/main" val="309736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AC7A392-DE06-436A-996E-C03D5E25EF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" t="5949" r="37764" b="47281"/>
          <a:stretch/>
        </p:blipFill>
        <p:spPr>
          <a:xfrm>
            <a:off x="832448" y="864296"/>
            <a:ext cx="20487365" cy="261024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8B66A1-FF23-417E-84F2-CAE7BA229235}"/>
              </a:ext>
            </a:extLst>
          </p:cNvPr>
          <p:cNvSpPr/>
          <p:nvPr/>
        </p:nvSpPr>
        <p:spPr>
          <a:xfrm>
            <a:off x="6427901" y="27322805"/>
            <a:ext cx="916848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latin typeface="+mj-lt"/>
              </a:rPr>
              <a:t>#IAmAComputerScientist</a:t>
            </a:r>
          </a:p>
        </p:txBody>
      </p:sp>
      <p:sp>
        <p:nvSpPr>
          <p:cNvPr id="9" name="University of Cambridge CC BY 2.5">
            <a:extLst>
              <a:ext uri="{FF2B5EF4-FFF2-40B4-BE49-F238E27FC236}">
                <a16:creationId xmlns:a16="http://schemas.microsoft.com/office/drawing/2014/main" id="{05682301-BA5E-4EC4-9014-C2E513E47753}"/>
              </a:ext>
            </a:extLst>
          </p:cNvPr>
          <p:cNvSpPr txBox="1"/>
          <p:nvPr/>
        </p:nvSpPr>
        <p:spPr>
          <a:xfrm>
            <a:off x="17714477" y="26933740"/>
            <a:ext cx="3467402" cy="36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184" tIns="34184" rIns="34184" bIns="34184" anchor="ctr">
            <a:spAutoFit/>
          </a:bodyPr>
          <a:lstStyle/>
          <a:p>
            <a:pPr defTabSz="307650">
              <a:lnSpc>
                <a:spcPts val="2692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1346" dirty="0">
                <a:solidFill>
                  <a:srgbClr val="292934"/>
                </a:solidFill>
                <a:latin typeface="+mj-lt"/>
              </a:rPr>
              <a:t>With kind permission of Anne-Marie Imafidon</a:t>
            </a:r>
            <a:endParaRPr sz="1346" dirty="0">
              <a:solidFill>
                <a:srgbClr val="292934"/>
              </a:solidFill>
              <a:latin typeface="+mj-lt"/>
              <a:hlinkClick r:id="rId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A930BC-8529-4902-81E8-3305064CB1D7}"/>
              </a:ext>
            </a:extLst>
          </p:cNvPr>
          <p:cNvSpPr/>
          <p:nvPr/>
        </p:nvSpPr>
        <p:spPr>
          <a:xfrm>
            <a:off x="1071781" y="1043532"/>
            <a:ext cx="17700023" cy="14693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Anne-Marie Imafidon.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 have created a social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enterprise which runs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hackathons,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mentoring and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an online platform.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the Stemettes. </a:t>
            </a:r>
          </a:p>
          <a:p>
            <a:endParaRPr lang="en-GB" sz="6056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E32787-8BBC-4F54-A1C4-1AEB169BEC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r="44043" b="32593"/>
          <a:stretch/>
        </p:blipFill>
        <p:spPr>
          <a:xfrm>
            <a:off x="22300439" y="882207"/>
            <a:ext cx="20355954" cy="260976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CBA881B-A832-478B-B397-D1668B5BDBD5}"/>
              </a:ext>
            </a:extLst>
          </p:cNvPr>
          <p:cNvSpPr/>
          <p:nvPr/>
        </p:nvSpPr>
        <p:spPr>
          <a:xfrm>
            <a:off x="28624333" y="27559961"/>
            <a:ext cx="11213396" cy="102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56" b="1" dirty="0">
                <a:solidFill>
                  <a:srgbClr val="0E0E0E"/>
                </a:solidFill>
                <a:latin typeface="+mj-lt"/>
              </a:rPr>
              <a:t>#IAmAMathematician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3AF944-C8D4-48F4-84E6-0D3A4E406610}"/>
              </a:ext>
            </a:extLst>
          </p:cNvPr>
          <p:cNvSpPr txBox="1"/>
          <p:nvPr/>
        </p:nvSpPr>
        <p:spPr>
          <a:xfrm>
            <a:off x="22518195" y="1188828"/>
            <a:ext cx="15457393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Katherine Johnson.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25EE6A-A4B6-4D13-A2D4-1F8CC7F25A16}"/>
              </a:ext>
            </a:extLst>
          </p:cNvPr>
          <p:cNvSpPr txBox="1"/>
          <p:nvPr/>
        </p:nvSpPr>
        <p:spPr>
          <a:xfrm>
            <a:off x="22556812" y="3021846"/>
            <a:ext cx="9943273" cy="1562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 computed launch windows, emergency return paths and worked on the Space Shuttle program &amp; Mission to Mars plans. </a:t>
            </a:r>
          </a:p>
          <a:p>
            <a:endParaRPr lang="en-GB" sz="6729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Congratulations on the Presidential Medal of Freedom.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what John Glenn needed Katherine to do before his 1962 mission.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C994EB-3A6D-4C16-9224-D58C98D7D583}"/>
              </a:ext>
            </a:extLst>
          </p:cNvPr>
          <p:cNvSpPr/>
          <p:nvPr/>
        </p:nvSpPr>
        <p:spPr>
          <a:xfrm>
            <a:off x="34231031" y="27026200"/>
            <a:ext cx="10961724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/>
              <a:t>By NASA; restored by Adam Cuerden - http://www.nasa.gov/sites/default/files/thumbnails/image/1966-l-06717.jpeg, Public Domain, https://commons.wikimedia.org/w/index.php?curid=47431407</a:t>
            </a:r>
          </a:p>
        </p:txBody>
      </p:sp>
    </p:spTree>
    <p:extLst>
      <p:ext uri="{BB962C8B-B14F-4D97-AF65-F5344CB8AC3E}">
        <p14:creationId xmlns:p14="http://schemas.microsoft.com/office/powerpoint/2010/main" val="115635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4BC8F3-26F2-471E-85F9-DE7CC3EB1F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1" t="8343" r="22477" b="29891"/>
          <a:stretch/>
        </p:blipFill>
        <p:spPr>
          <a:xfrm flipH="1">
            <a:off x="904456" y="848106"/>
            <a:ext cx="20437436" cy="2628834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5001562" y="27488164"/>
            <a:ext cx="12243223" cy="10864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710" b="1" dirty="0">
                <a:solidFill>
                  <a:srgbClr val="727C8B"/>
                </a:solidFill>
                <a:latin typeface="+mj-lt"/>
              </a:rPr>
              <a:t>#</a:t>
            </a:r>
            <a:r>
              <a:rPr lang="en-GB" sz="6460" b="1" dirty="0">
                <a:solidFill>
                  <a:srgbClr val="727C8B"/>
                </a:solidFill>
                <a:latin typeface="+mj-lt"/>
              </a:rPr>
              <a:t>IAmADataVisualisationAnalyst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1469694" y="4171403"/>
            <a:ext cx="11377182" cy="17696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For persuading Parliament to save lives by creating 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infographics that could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not be ignored.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what the infographics were about </a:t>
            </a: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and make your own.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7CC37F-3866-4D3F-8A31-769CD7FED603}"/>
              </a:ext>
            </a:extLst>
          </p:cNvPr>
          <p:cNvSpPr txBox="1"/>
          <p:nvPr/>
        </p:nvSpPr>
        <p:spPr>
          <a:xfrm>
            <a:off x="1469694" y="1490823"/>
            <a:ext cx="16315693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Florence Nightingale.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86BFF7-0541-432C-9168-70B8D38345CB}"/>
              </a:ext>
            </a:extLst>
          </p:cNvPr>
          <p:cNvSpPr/>
          <p:nvPr/>
        </p:nvSpPr>
        <p:spPr>
          <a:xfrm>
            <a:off x="9976405" y="27409696"/>
            <a:ext cx="12970891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After Henrietta Rae - https://wellcomeimages.org/indexplus/image/V0006579.htmlWellcome Collection gallery (2018-03-29): https://wellcomecollection.org/works/zggypp55 CC-BY-4.0, Public Domain, https://commons.wikimedia.org/w/index.php?curid=31233676</a:t>
            </a:r>
            <a:endParaRPr lang="en-GB" sz="807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009FF9-4F49-4FEB-A884-EF4B67B91C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6" r="37262" b="19319"/>
          <a:stretch/>
        </p:blipFill>
        <p:spPr>
          <a:xfrm>
            <a:off x="21944884" y="848105"/>
            <a:ext cx="20374063" cy="262883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6C87A8-83C6-4818-9850-82A3DE5FE2F3}"/>
              </a:ext>
            </a:extLst>
          </p:cNvPr>
          <p:cNvSpPr/>
          <p:nvPr/>
        </p:nvSpPr>
        <p:spPr>
          <a:xfrm>
            <a:off x="27707423" y="27351877"/>
            <a:ext cx="10045963" cy="108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460" b="1" dirty="0">
                <a:solidFill>
                  <a:srgbClr val="1C1E21"/>
                </a:solidFill>
                <a:latin typeface="+mj-lt"/>
              </a:rPr>
              <a:t>#IAmAComputerScientist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F35B5-C218-4501-BD03-E2D34CDBA2B5}"/>
              </a:ext>
            </a:extLst>
          </p:cNvPr>
          <p:cNvSpPr txBox="1"/>
          <p:nvPr/>
        </p:nvSpPr>
        <p:spPr>
          <a:xfrm>
            <a:off x="22189243" y="1227795"/>
            <a:ext cx="14982674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75" b="1" dirty="0">
                <a:solidFill>
                  <a:schemeClr val="bg1"/>
                </a:solidFill>
                <a:latin typeface="+mj-lt"/>
              </a:rPr>
              <a:t>Thank you, Abdigani Diriye.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F89CCA-2403-4EA1-9716-BCA7F7C932C4}"/>
              </a:ext>
            </a:extLst>
          </p:cNvPr>
          <p:cNvSpPr txBox="1"/>
          <p:nvPr/>
        </p:nvSpPr>
        <p:spPr>
          <a:xfrm>
            <a:off x="22189243" y="3290417"/>
            <a:ext cx="9943273" cy="1148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29" dirty="0">
                <a:solidFill>
                  <a:schemeClr val="bg1"/>
                </a:solidFill>
                <a:latin typeface="+mj-lt"/>
              </a:rPr>
              <a:t> </a:t>
            </a:r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Your work on data mining and visualising information help us see things more clearly.</a:t>
            </a: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endParaRPr lang="en-GB" sz="6729" b="1" dirty="0">
              <a:solidFill>
                <a:schemeClr val="bg1"/>
              </a:solidFill>
              <a:latin typeface="+mj-lt"/>
            </a:endParaRPr>
          </a:p>
          <a:p>
            <a:r>
              <a:rPr lang="en-GB" sz="6729" b="1" dirty="0">
                <a:solidFill>
                  <a:schemeClr val="bg1"/>
                </a:solidFill>
                <a:latin typeface="+mj-lt"/>
              </a:rPr>
              <a:t>Find out about Abdigani’s Somali and Somaliland boot camps.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342D63-8812-4125-AF7F-3CEA3311E826}"/>
              </a:ext>
            </a:extLst>
          </p:cNvPr>
          <p:cNvSpPr/>
          <p:nvPr/>
        </p:nvSpPr>
        <p:spPr>
          <a:xfrm>
            <a:off x="39691618" y="27218077"/>
            <a:ext cx="3199962" cy="21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7" dirty="0">
                <a:solidFill>
                  <a:srgbClr val="555555"/>
                </a:solidFill>
                <a:latin typeface="+mj-lt"/>
              </a:rPr>
              <a:t>Photo provided by kind permission of Abdigani Diriye</a:t>
            </a:r>
            <a:endParaRPr lang="en-GB" sz="807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248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Medical Poster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sz="6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6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55A68E73-61CB-4542-8C48-DCBB2482A3D5}" vid="{6A3CA63D-1E3C-4681-8668-89277FEB3FEB}"/>
    </a:ext>
  </a:extLst>
</a:theme>
</file>

<file path=ppt/theme/theme2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1110015-E380-4C53-980C-698226C61C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Poster (blue and brown design)</Template>
  <TotalTime>0</TotalTime>
  <Words>1753</Words>
  <Application>Microsoft Office PowerPoint</Application>
  <PresentationFormat>Custom</PresentationFormat>
  <Paragraphs>382</Paragraphs>
  <Slides>25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Cambria</vt:lpstr>
      <vt:lpstr>Helvetica</vt:lpstr>
      <vt:lpstr>source sans pro</vt:lpstr>
      <vt:lpstr>Times New Roman</vt:lpstr>
      <vt:lpstr>Medical Poster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2016-07-27T12:59:30Z</dcterms:created>
  <dcterms:modified xsi:type="dcterms:W3CDTF">2018-12-18T10:41:33Z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TC040015519991</vt:lpwstr>
  </property>
</Properties>
</file>