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hyperlink" Target="https://creativecommons.org/licenses/by-sa/3.0" TargetMode="External"/><Relationship Id="rId5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he Top 10 computing jokes"/>
          <p:cNvSpPr txBox="1"/>
          <p:nvPr>
            <p:ph type="ctrTitle"/>
          </p:nvPr>
        </p:nvSpPr>
        <p:spPr>
          <a:xfrm>
            <a:off x="1270000" y="3299749"/>
            <a:ext cx="10464801" cy="1452878"/>
          </a:xfrm>
          <a:prstGeom prst="rect">
            <a:avLst/>
          </a:prstGeom>
        </p:spPr>
        <p:txBody>
          <a:bodyPr/>
          <a:lstStyle>
            <a:lvl1pPr defTabSz="455675">
              <a:defRPr sz="6240"/>
            </a:lvl1pPr>
          </a:lstStyle>
          <a:p>
            <a:pPr/>
            <a:r>
              <a:t>The Top 10 computing jokes</a:t>
            </a:r>
          </a:p>
        </p:txBody>
      </p:sp>
      <p:sp>
        <p:nvSpPr>
          <p:cNvPr id="120" name="teachinglondoncomputing.org/computing-crackers/"/>
          <p:cNvSpPr txBox="1"/>
          <p:nvPr>
            <p:ph type="subTitle" sz="quarter" idx="1"/>
          </p:nvPr>
        </p:nvSpPr>
        <p:spPr>
          <a:xfrm>
            <a:off x="1270000" y="5062864"/>
            <a:ext cx="10464801" cy="1130301"/>
          </a:xfrm>
          <a:prstGeom prst="rect">
            <a:avLst/>
          </a:prstGeom>
        </p:spPr>
        <p:txBody>
          <a:bodyPr/>
          <a:lstStyle>
            <a:lvl1pPr defTabSz="554990">
              <a:defRPr sz="3514"/>
            </a:lvl1pPr>
          </a:lstStyle>
          <a:p>
            <a:pPr/>
            <a:r>
              <a:t>teachinglondoncomputing.org/computing-crackers/</a:t>
            </a:r>
          </a:p>
        </p:txBody>
      </p:sp>
      <p:pic>
        <p:nvPicPr>
          <p:cNvPr id="121" name="cas-logo.png" descr="cas-log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12931" y="347587"/>
            <a:ext cx="3178937" cy="472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403204" y="-1024681"/>
            <a:ext cx="2274064" cy="32180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IoC_Logo_OnWhite_AW.png" descr="IoC_Logo_OnWhite_AW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50832" y="177238"/>
            <a:ext cx="2483348" cy="6427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How many programmers does it take to change a light bulb?"/>
          <p:cNvSpPr txBox="1"/>
          <p:nvPr>
            <p:ph type="body" idx="1"/>
          </p:nvPr>
        </p:nvSpPr>
        <p:spPr>
          <a:xfrm>
            <a:off x="899496" y="2045485"/>
            <a:ext cx="11205808" cy="6604803"/>
          </a:xfrm>
          <a:prstGeom prst="rect">
            <a:avLst/>
          </a:prstGeom>
        </p:spPr>
        <p:txBody>
          <a:bodyPr/>
          <a:lstStyle>
            <a:lvl1pPr marL="0" indent="0" defTabSz="457200">
              <a:spcBef>
                <a:spcPts val="0"/>
              </a:spcBef>
              <a:buSzTx/>
              <a:buNone/>
              <a:defRPr sz="6000">
                <a:solidFill>
                  <a:srgbClr val="262626"/>
                </a:solidFill>
              </a:defRPr>
            </a:lvl1pPr>
          </a:lstStyle>
          <a:p>
            <a:pPr/>
            <a:r>
              <a:t>How many programmers does it take to change a light bulb?</a:t>
            </a:r>
          </a:p>
        </p:txBody>
      </p:sp>
      <p:pic>
        <p:nvPicPr>
          <p:cNvPr id="126" name="cas-logo.png" descr="cas-log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9896" y="9153160"/>
            <a:ext cx="2592642" cy="385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97197" y="7683540"/>
            <a:ext cx="2274064" cy="3218086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JOKE 10"/>
          <p:cNvSpPr txBox="1"/>
          <p:nvPr/>
        </p:nvSpPr>
        <p:spPr>
          <a:xfrm>
            <a:off x="2966899" y="499581"/>
            <a:ext cx="7071002" cy="125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4000"/>
            </a:lvl1pPr>
          </a:lstStyle>
          <a:p>
            <a:pPr/>
            <a:r>
              <a:t>JOKE 10</a:t>
            </a:r>
          </a:p>
        </p:txBody>
      </p:sp>
      <p:pic>
        <p:nvPicPr>
          <p:cNvPr id="129" name="IoC_Logo_OnWhite_AW.png" descr="IoC_Logo_OnWhite_AW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78194" y="8971208"/>
            <a:ext cx="2483347" cy="6427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It can’t be done.…"/>
          <p:cNvSpPr txBox="1"/>
          <p:nvPr>
            <p:ph type="body" idx="1"/>
          </p:nvPr>
        </p:nvSpPr>
        <p:spPr>
          <a:xfrm>
            <a:off x="899496" y="2045485"/>
            <a:ext cx="11205808" cy="6604803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None/>
              <a:defRPr sz="6000">
                <a:solidFill>
                  <a:srgbClr val="262626"/>
                </a:solidFill>
              </a:defRPr>
            </a:pPr>
            <a:r>
              <a:t>It can’t be done.</a:t>
            </a:r>
          </a:p>
          <a:p>
            <a:pPr marL="0" indent="0" defTabSz="457200">
              <a:spcBef>
                <a:spcPts val="0"/>
              </a:spcBef>
              <a:buSzTx/>
              <a:buNone/>
              <a:defRPr sz="6000">
                <a:solidFill>
                  <a:srgbClr val="262626"/>
                </a:solidFill>
              </a:defRPr>
            </a:pPr>
          </a:p>
          <a:p>
            <a:pPr marL="0" indent="0" defTabSz="457200">
              <a:spcBef>
                <a:spcPts val="0"/>
              </a:spcBef>
              <a:buSzTx/>
              <a:buNone/>
              <a:defRPr sz="6000">
                <a:solidFill>
                  <a:srgbClr val="262626"/>
                </a:solidFill>
              </a:defRPr>
            </a:pPr>
            <a:r>
              <a:t>It’s a hardware problem.</a:t>
            </a:r>
          </a:p>
        </p:txBody>
      </p:sp>
      <p:pic>
        <p:nvPicPr>
          <p:cNvPr id="132" name="cas-logo.png" descr="cas-log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9896" y="9153160"/>
            <a:ext cx="2592642" cy="385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97197" y="7683540"/>
            <a:ext cx="2274064" cy="3218086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JOKE 10: Answer"/>
          <p:cNvSpPr txBox="1"/>
          <p:nvPr/>
        </p:nvSpPr>
        <p:spPr>
          <a:xfrm>
            <a:off x="2966899" y="499581"/>
            <a:ext cx="7071002" cy="125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4000"/>
            </a:lvl1pPr>
          </a:lstStyle>
          <a:p>
            <a:pPr/>
            <a:r>
              <a:t>JOKE 10: Answer</a:t>
            </a:r>
          </a:p>
        </p:txBody>
      </p:sp>
      <p:pic>
        <p:nvPicPr>
          <p:cNvPr id="135" name="IoC_Logo_OnWhite_AW.png" descr="IoC_Logo_OnWhite_AW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78194" y="8971208"/>
            <a:ext cx="2483347" cy="6427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When cybernetics pioneer Norbert Weiner moved house his wife worried about how absent minded he was, so gave him a note with directions home. By the end of the day he’d forgotten where he put the note. Ever resourceful he went to his old neighbourhood where he asked a girl in the street “Little girl could you tell me where the Weiner family who lived there moved to?”…"/>
          <p:cNvSpPr txBox="1"/>
          <p:nvPr>
            <p:ph type="body" idx="1"/>
          </p:nvPr>
        </p:nvSpPr>
        <p:spPr>
          <a:xfrm>
            <a:off x="899496" y="2047782"/>
            <a:ext cx="11205808" cy="6423482"/>
          </a:xfrm>
          <a:prstGeom prst="rect">
            <a:avLst/>
          </a:prstGeom>
        </p:spPr>
        <p:txBody>
          <a:bodyPr/>
          <a:lstStyle/>
          <a:p>
            <a:pPr lvl="1" marL="0" indent="0" defTabSz="434340">
              <a:spcBef>
                <a:spcPts val="0"/>
              </a:spcBef>
              <a:buSzTx/>
              <a:buNone/>
              <a:defRPr sz="1045"/>
            </a:pPr>
            <a:r>
              <a:rPr sz="3800"/>
              <a:t>When cybernetics pioneer Norbert Weiner moved house his wife worried about how absent minded he was, so gave him a note with directions home. By the end of the day he’d forgotten where he put the note. Ever resourceful he went to his old neighbourhood where he asked a girl in the street “Little girl could you tell me where the Weiner family who lived there moved to?” </a:t>
            </a:r>
            <a:endParaRPr sz="3800"/>
          </a:p>
          <a:p>
            <a:pPr lvl="1" marL="0" indent="0" defTabSz="434340">
              <a:spcBef>
                <a:spcPts val="0"/>
              </a:spcBef>
              <a:buSzTx/>
              <a:buNone/>
              <a:defRPr sz="1045"/>
            </a:pPr>
            <a:r>
              <a:rPr sz="3800"/>
              <a:t>The girl replied “Yes Daddy: Mummy said you’d be here and sent me to wait to take you home”.</a:t>
            </a:r>
          </a:p>
        </p:txBody>
      </p:sp>
      <p:pic>
        <p:nvPicPr>
          <p:cNvPr id="138" name="cas-logo.png" descr="cas-log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9896" y="9153160"/>
            <a:ext cx="2592642" cy="385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97197" y="7683540"/>
            <a:ext cx="2274064" cy="3218086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JOKE 9"/>
          <p:cNvSpPr txBox="1"/>
          <p:nvPr/>
        </p:nvSpPr>
        <p:spPr>
          <a:xfrm>
            <a:off x="2966899" y="499581"/>
            <a:ext cx="7071002" cy="125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4000"/>
            </a:lvl1pPr>
          </a:lstStyle>
          <a:p>
            <a:pPr/>
            <a:r>
              <a:t>JOKE 9</a:t>
            </a:r>
          </a:p>
        </p:txBody>
      </p:sp>
      <p:pic>
        <p:nvPicPr>
          <p:cNvPr id="141" name="IoC_Logo_OnWhite_AW.png" descr="IoC_Logo_OnWhite_AW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78194" y="8971208"/>
            <a:ext cx="2483347" cy="6427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[“hip”,”hip”]…"/>
          <p:cNvSpPr txBox="1"/>
          <p:nvPr>
            <p:ph type="body" idx="1"/>
          </p:nvPr>
        </p:nvSpPr>
        <p:spPr>
          <a:xfrm>
            <a:off x="737406" y="2045630"/>
            <a:ext cx="11529988" cy="6638170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None/>
              <a:defRPr sz="6000"/>
            </a:pPr>
            <a:r>
              <a:t>[“hip”,”hip”]</a:t>
            </a:r>
          </a:p>
          <a:p>
            <a:pPr marL="0" indent="0" defTabSz="457200">
              <a:spcBef>
                <a:spcPts val="0"/>
              </a:spcBef>
              <a:buSzTx/>
              <a:buNone/>
              <a:defRPr sz="6000"/>
            </a:pPr>
          </a:p>
          <a:p>
            <a:pPr marL="0" indent="0" defTabSz="457200">
              <a:spcBef>
                <a:spcPts val="0"/>
              </a:spcBef>
              <a:buSzTx/>
              <a:buNone/>
              <a:defRPr sz="6000"/>
            </a:pPr>
            <a:r>
              <a:t>- hip hip array</a:t>
            </a:r>
          </a:p>
        </p:txBody>
      </p:sp>
      <p:pic>
        <p:nvPicPr>
          <p:cNvPr id="144" name="cas-logo.png" descr="cas-log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9896" y="9153160"/>
            <a:ext cx="2592642" cy="385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97197" y="7683540"/>
            <a:ext cx="2274064" cy="3218086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JOKE 8"/>
          <p:cNvSpPr txBox="1"/>
          <p:nvPr/>
        </p:nvSpPr>
        <p:spPr>
          <a:xfrm>
            <a:off x="2966899" y="499581"/>
            <a:ext cx="7071002" cy="125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4000"/>
            </a:lvl1pPr>
          </a:lstStyle>
          <a:p>
            <a:pPr/>
            <a:r>
              <a:t>JOKE 8</a:t>
            </a:r>
          </a:p>
        </p:txBody>
      </p:sp>
      <p:pic>
        <p:nvPicPr>
          <p:cNvPr id="147" name="IoC_Logo_OnWhite_AW.png" descr="IoC_Logo_OnWhite_AW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78194" y="8971208"/>
            <a:ext cx="2483347" cy="6427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wo bits walked into an expensive bar, but were thrown out because they didn’t have enough for a byte."/>
          <p:cNvSpPr txBox="1"/>
          <p:nvPr>
            <p:ph type="body" idx="1"/>
          </p:nvPr>
        </p:nvSpPr>
        <p:spPr>
          <a:xfrm>
            <a:off x="731312" y="1883408"/>
            <a:ext cx="11542176" cy="6856392"/>
          </a:xfrm>
          <a:prstGeom prst="rect">
            <a:avLst/>
          </a:prstGeom>
        </p:spPr>
        <p:txBody>
          <a:bodyPr/>
          <a:lstStyle/>
          <a:p>
            <a:pPr lvl="1" marL="0" indent="0" defTabSz="457200">
              <a:spcBef>
                <a:spcPts val="0"/>
              </a:spcBef>
              <a:buSzTx/>
              <a:buNone/>
              <a:defRPr sz="6000"/>
            </a:pPr>
            <a:r>
              <a:t>Two bits walked into an expensive bar, but were thrown out because they didn’t have enough for a byte.</a:t>
            </a:r>
          </a:p>
        </p:txBody>
      </p:sp>
      <p:pic>
        <p:nvPicPr>
          <p:cNvPr id="150" name="cas-logo.png" descr="cas-log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9896" y="9153160"/>
            <a:ext cx="2592642" cy="385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97197" y="7683540"/>
            <a:ext cx="2274064" cy="3218086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Text"/>
          <p:cNvSpPr txBox="1"/>
          <p:nvPr/>
        </p:nvSpPr>
        <p:spPr>
          <a:xfrm>
            <a:off x="11450460" y="7797358"/>
            <a:ext cx="162288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4000"/>
              </a:lnSpc>
              <a:defRPr b="0" sz="1360" u="sng">
                <a:solidFill>
                  <a:srgbClr val="0B0080"/>
                </a:solidFill>
                <a:latin typeface="Helvetica"/>
                <a:ea typeface="Helvetica"/>
                <a:cs typeface="Helvetica"/>
                <a:sym typeface="Helvetica"/>
                <a:hlinkClick r:id="rId4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4" invalidUrl="" action="" tgtFrame="" tooltip="" history="1" highlightClick="0" endSnd="0"/>
              </a:rPr>
              <a:t> </a:t>
            </a:r>
          </a:p>
        </p:txBody>
      </p:sp>
      <p:sp>
        <p:nvSpPr>
          <p:cNvPr id="153" name="JOKE 7"/>
          <p:cNvSpPr txBox="1"/>
          <p:nvPr/>
        </p:nvSpPr>
        <p:spPr>
          <a:xfrm>
            <a:off x="2966899" y="704180"/>
            <a:ext cx="7071002" cy="1258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4000"/>
            </a:lvl1pPr>
          </a:lstStyle>
          <a:p>
            <a:pPr/>
            <a:r>
              <a:t>JOKE 7</a:t>
            </a:r>
          </a:p>
        </p:txBody>
      </p:sp>
      <p:pic>
        <p:nvPicPr>
          <p:cNvPr id="154" name="IoC_Logo_OnWhite_AW.png" descr="IoC_Logo_OnWhite_AW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378194" y="8971208"/>
            <a:ext cx="2483347" cy="6427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A man and a woman enter a house watched by a biologist, a computer scientist and a mathematician.…"/>
          <p:cNvSpPr txBox="1"/>
          <p:nvPr>
            <p:ph type="body" idx="1"/>
          </p:nvPr>
        </p:nvSpPr>
        <p:spPr>
          <a:xfrm>
            <a:off x="899496" y="1808784"/>
            <a:ext cx="11205808" cy="6841504"/>
          </a:xfrm>
          <a:prstGeom prst="rect">
            <a:avLst/>
          </a:prstGeom>
        </p:spPr>
        <p:txBody>
          <a:bodyPr/>
          <a:lstStyle/>
          <a:p>
            <a:pPr marL="0" indent="0" defTabSz="425195">
              <a:spcBef>
                <a:spcPts val="0"/>
              </a:spcBef>
              <a:buSzTx/>
              <a:buNone/>
              <a:defRPr sz="2976"/>
            </a:pPr>
            <a:r>
              <a:t>A</a:t>
            </a:r>
            <a:r>
              <a:rPr sz="3720"/>
              <a:t> man and a woman enter a house watched by a biologist, a computer scientist and a mathematician. </a:t>
            </a:r>
            <a:endParaRPr sz="3720"/>
          </a:p>
          <a:p>
            <a:pPr marL="0" indent="0" defTabSz="425195">
              <a:spcBef>
                <a:spcPts val="0"/>
              </a:spcBef>
              <a:buSzTx/>
              <a:buNone/>
              <a:defRPr sz="2976"/>
            </a:pPr>
            <a:endParaRPr sz="3720"/>
          </a:p>
          <a:p>
            <a:pPr marL="0" indent="0" defTabSz="425195">
              <a:spcBef>
                <a:spcPts val="0"/>
              </a:spcBef>
              <a:buSzTx/>
              <a:buNone/>
              <a:defRPr sz="2976"/>
            </a:pPr>
            <a:r>
              <a:rPr sz="3720"/>
              <a:t>A little later three people come out. </a:t>
            </a:r>
            <a:endParaRPr sz="3720"/>
          </a:p>
          <a:p>
            <a:pPr marL="0" indent="0" defTabSz="425195">
              <a:spcBef>
                <a:spcPts val="0"/>
              </a:spcBef>
              <a:buSzTx/>
              <a:buNone/>
              <a:defRPr sz="2976"/>
            </a:pPr>
            <a:endParaRPr sz="3720"/>
          </a:p>
          <a:p>
            <a:pPr marL="0" indent="0" defTabSz="425195">
              <a:spcBef>
                <a:spcPts val="0"/>
              </a:spcBef>
              <a:buSzTx/>
              <a:buNone/>
              <a:defRPr sz="2976"/>
            </a:pPr>
            <a:r>
              <a:rPr sz="3720"/>
              <a:t>The biologist, exclaims </a:t>
            </a:r>
            <a:endParaRPr sz="3720"/>
          </a:p>
          <a:p>
            <a:pPr lvl="1" marL="0" indent="1236933" defTabSz="425195">
              <a:spcBef>
                <a:spcPts val="0"/>
              </a:spcBef>
              <a:buSzTx/>
              <a:buNone/>
              <a:defRPr sz="2976"/>
            </a:pPr>
            <a:r>
              <a:rPr sz="3720"/>
              <a:t>“They must have reproduced!” </a:t>
            </a:r>
            <a:endParaRPr sz="3720"/>
          </a:p>
          <a:p>
            <a:pPr marL="0" indent="0" defTabSz="425195">
              <a:spcBef>
                <a:spcPts val="0"/>
              </a:spcBef>
              <a:buSzTx/>
              <a:buNone/>
              <a:defRPr sz="2976"/>
            </a:pPr>
            <a:r>
              <a:rPr sz="3720"/>
              <a:t>The Computer Scientist says </a:t>
            </a:r>
            <a:endParaRPr sz="3720"/>
          </a:p>
          <a:p>
            <a:pPr lvl="1" marL="0" indent="1236933" defTabSz="425195">
              <a:spcBef>
                <a:spcPts val="0"/>
              </a:spcBef>
              <a:buSzTx/>
              <a:buNone/>
              <a:defRPr sz="2976"/>
            </a:pPr>
            <a:r>
              <a:rPr sz="3720"/>
              <a:t>“Ahh! there was an initialisation error”.</a:t>
            </a:r>
            <a:endParaRPr sz="3720"/>
          </a:p>
          <a:p>
            <a:pPr marL="0" indent="0" defTabSz="425195">
              <a:spcBef>
                <a:spcPts val="0"/>
              </a:spcBef>
              <a:buSzTx/>
              <a:buNone/>
              <a:defRPr sz="2976"/>
            </a:pPr>
            <a:r>
              <a:rPr sz="3720"/>
              <a:t>The mathematician remarks </a:t>
            </a:r>
            <a:endParaRPr sz="3720"/>
          </a:p>
          <a:p>
            <a:pPr marL="0" indent="0" defTabSz="425195">
              <a:spcBef>
                <a:spcPts val="0"/>
              </a:spcBef>
              <a:buSzTx/>
              <a:buNone/>
              <a:defRPr sz="2976"/>
            </a:pPr>
            <a:r>
              <a:rPr sz="3720"/>
              <a:t>“If another person goes into the house, then the house will be empty.”</a:t>
            </a:r>
          </a:p>
        </p:txBody>
      </p:sp>
      <p:pic>
        <p:nvPicPr>
          <p:cNvPr id="157" name="cas-logo.png" descr="cas-log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9896" y="9153160"/>
            <a:ext cx="2592642" cy="385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97197" y="7683540"/>
            <a:ext cx="2274064" cy="3218086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JOKE 6"/>
          <p:cNvSpPr txBox="1"/>
          <p:nvPr/>
        </p:nvSpPr>
        <p:spPr>
          <a:xfrm>
            <a:off x="2966899" y="499581"/>
            <a:ext cx="7071002" cy="125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4000"/>
            </a:lvl1pPr>
          </a:lstStyle>
          <a:p>
            <a:pPr/>
            <a:r>
              <a:t>JOKE 6</a:t>
            </a:r>
          </a:p>
        </p:txBody>
      </p:sp>
      <p:pic>
        <p:nvPicPr>
          <p:cNvPr id="160" name="IoC_Logo_OnWhite_AW.png" descr="IoC_Logo_OnWhite_AW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78194" y="8971208"/>
            <a:ext cx="2483347" cy="6427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What says :…"/>
          <p:cNvSpPr txBox="1"/>
          <p:nvPr>
            <p:ph type="body" idx="1"/>
          </p:nvPr>
        </p:nvSpPr>
        <p:spPr>
          <a:xfrm>
            <a:off x="899496" y="2249234"/>
            <a:ext cx="11205808" cy="6401054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None/>
              <a:defRPr sz="6000">
                <a:solidFill>
                  <a:srgbClr val="262626"/>
                </a:solidFill>
              </a:defRPr>
            </a:pPr>
            <a:r>
              <a:t>What says :</a:t>
            </a:r>
          </a:p>
          <a:p>
            <a:pPr marL="0" indent="0" defTabSz="457200">
              <a:spcBef>
                <a:spcPts val="0"/>
              </a:spcBef>
              <a:buSzTx/>
              <a:buNone/>
              <a:defRPr sz="6000">
                <a:solidFill>
                  <a:srgbClr val="262626"/>
                </a:solidFill>
              </a:defRPr>
            </a:pPr>
            <a:r>
              <a:t>“Pieces of nine, Pieces of nine”?</a:t>
            </a:r>
          </a:p>
        </p:txBody>
      </p:sp>
      <p:pic>
        <p:nvPicPr>
          <p:cNvPr id="163" name="cas-logo.png" descr="cas-log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9896" y="9153160"/>
            <a:ext cx="2592642" cy="385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97197" y="7683540"/>
            <a:ext cx="2274064" cy="3218086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JOKE 5"/>
          <p:cNvSpPr txBox="1"/>
          <p:nvPr/>
        </p:nvSpPr>
        <p:spPr>
          <a:xfrm>
            <a:off x="2966899" y="499581"/>
            <a:ext cx="7523606" cy="125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4000"/>
            </a:lvl1pPr>
          </a:lstStyle>
          <a:p>
            <a:pPr/>
            <a:r>
              <a:t>JOKE 5</a:t>
            </a:r>
          </a:p>
        </p:txBody>
      </p:sp>
      <p:pic>
        <p:nvPicPr>
          <p:cNvPr id="166" name="IoC_Logo_OnWhite_AW.png" descr="IoC_Logo_OnWhite_AW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78194" y="8971208"/>
            <a:ext cx="2483347" cy="6427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A Parroty Error"/>
          <p:cNvSpPr txBox="1"/>
          <p:nvPr>
            <p:ph type="body" idx="1"/>
          </p:nvPr>
        </p:nvSpPr>
        <p:spPr>
          <a:xfrm>
            <a:off x="899496" y="2249234"/>
            <a:ext cx="11205808" cy="6401054"/>
          </a:xfrm>
          <a:prstGeom prst="rect">
            <a:avLst/>
          </a:prstGeom>
        </p:spPr>
        <p:txBody>
          <a:bodyPr/>
          <a:lstStyle>
            <a:lvl1pPr marL="0" indent="0" defTabSz="457200">
              <a:spcBef>
                <a:spcPts val="0"/>
              </a:spcBef>
              <a:buSzTx/>
              <a:buNone/>
              <a:defRPr sz="6000">
                <a:solidFill>
                  <a:srgbClr val="262626"/>
                </a:solidFill>
              </a:defRPr>
            </a:lvl1pPr>
          </a:lstStyle>
          <a:p>
            <a:pPr/>
            <a:r>
              <a:t>A Parroty Error</a:t>
            </a:r>
          </a:p>
        </p:txBody>
      </p:sp>
      <p:pic>
        <p:nvPicPr>
          <p:cNvPr id="169" name="cas-logo.png" descr="cas-log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9896" y="9153160"/>
            <a:ext cx="2592642" cy="385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97197" y="7683540"/>
            <a:ext cx="2274064" cy="3218086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JOKE 5: Answer"/>
          <p:cNvSpPr txBox="1"/>
          <p:nvPr/>
        </p:nvSpPr>
        <p:spPr>
          <a:xfrm>
            <a:off x="2966899" y="499581"/>
            <a:ext cx="7523606" cy="125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4000"/>
            </a:lvl1pPr>
          </a:lstStyle>
          <a:p>
            <a:pPr/>
            <a:r>
              <a:t>JOKE 5: Answer</a:t>
            </a:r>
          </a:p>
        </p:txBody>
      </p:sp>
      <p:pic>
        <p:nvPicPr>
          <p:cNvPr id="172" name="IoC_Logo_OnWhite_AW.png" descr="IoC_Logo_OnWhite_AW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78194" y="8971208"/>
            <a:ext cx="2483347" cy="6427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A programmer, a software engineer and a theoretical computer scientist were driving to Swansea. Crossing in to Wales they saw a black sheep alone in a field.…"/>
          <p:cNvSpPr txBox="1"/>
          <p:nvPr>
            <p:ph type="body" idx="1"/>
          </p:nvPr>
        </p:nvSpPr>
        <p:spPr>
          <a:xfrm>
            <a:off x="899496" y="1916938"/>
            <a:ext cx="11205808" cy="6853971"/>
          </a:xfrm>
          <a:prstGeom prst="rect">
            <a:avLst/>
          </a:prstGeom>
        </p:spPr>
        <p:txBody>
          <a:bodyPr/>
          <a:lstStyle/>
          <a:p>
            <a:pPr marL="0" indent="0" defTabSz="397763">
              <a:spcBef>
                <a:spcPts val="0"/>
              </a:spcBef>
              <a:buSzTx/>
              <a:buNone/>
              <a:defRPr sz="2784"/>
            </a:pPr>
            <a:r>
              <a:rPr sz="3480"/>
              <a:t>A programmer, a software engineer and a theoretical computer scientist were driving to Swansea. Crossing in to Wales they saw a black sheep alone in a field.</a:t>
            </a:r>
            <a:endParaRPr sz="3480"/>
          </a:p>
          <a:p>
            <a:pPr marL="0" indent="0" defTabSz="397763">
              <a:spcBef>
                <a:spcPts val="0"/>
              </a:spcBef>
              <a:buSzTx/>
              <a:buNone/>
              <a:defRPr sz="2784"/>
            </a:pPr>
            <a:r>
              <a:rPr sz="3480"/>
              <a:t> </a:t>
            </a:r>
            <a:endParaRPr sz="3480"/>
          </a:p>
          <a:p>
            <a:pPr marL="0" indent="0" defTabSz="397763">
              <a:spcBef>
                <a:spcPts val="0"/>
              </a:spcBef>
              <a:buSzTx/>
              <a:buNone/>
              <a:defRPr sz="2784"/>
            </a:pPr>
            <a:r>
              <a:rPr sz="3480"/>
              <a:t>The programmer said “Hmm! Welsh sheep are black”. </a:t>
            </a:r>
            <a:endParaRPr sz="3480"/>
          </a:p>
          <a:p>
            <a:pPr marL="0" indent="0" defTabSz="397763">
              <a:spcBef>
                <a:spcPts val="0"/>
              </a:spcBef>
              <a:buSzTx/>
              <a:buNone/>
              <a:defRPr sz="2784"/>
            </a:pPr>
            <a:endParaRPr sz="3480"/>
          </a:p>
          <a:p>
            <a:pPr marL="0" indent="0" defTabSz="397763">
              <a:spcBef>
                <a:spcPts val="0"/>
              </a:spcBef>
              <a:buSzTx/>
              <a:buNone/>
              <a:defRPr sz="2784"/>
            </a:pPr>
            <a:r>
              <a:rPr sz="3480"/>
              <a:t>The software engineer said “No, some Welsh sheep are black. We need to test more”. </a:t>
            </a:r>
            <a:endParaRPr sz="3480"/>
          </a:p>
          <a:p>
            <a:pPr marL="0" indent="0" defTabSz="397763">
              <a:spcBef>
                <a:spcPts val="0"/>
              </a:spcBef>
              <a:buSzTx/>
              <a:buNone/>
              <a:defRPr sz="2784"/>
            </a:pPr>
            <a:endParaRPr sz="3480"/>
          </a:p>
          <a:p>
            <a:pPr marL="0" indent="0" defTabSz="397763">
              <a:spcBef>
                <a:spcPts val="0"/>
              </a:spcBef>
              <a:buSzTx/>
              <a:buNone/>
              <a:defRPr sz="2784"/>
            </a:pPr>
            <a:r>
              <a:rPr sz="3480"/>
              <a:t>The theoretical computer scientist sighed and said “There exists in Wales at least one field in which there is at least one sheep which has at least one black side”.</a:t>
            </a:r>
          </a:p>
        </p:txBody>
      </p:sp>
      <p:pic>
        <p:nvPicPr>
          <p:cNvPr id="175" name="cas-logo.png" descr="cas-log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9896" y="9153160"/>
            <a:ext cx="2592642" cy="385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97197" y="7683540"/>
            <a:ext cx="2274064" cy="3218086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JOKE 4"/>
          <p:cNvSpPr txBox="1"/>
          <p:nvPr/>
        </p:nvSpPr>
        <p:spPr>
          <a:xfrm>
            <a:off x="2966899" y="499581"/>
            <a:ext cx="7071002" cy="125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4000"/>
            </a:lvl1pPr>
          </a:lstStyle>
          <a:p>
            <a:pPr/>
            <a:r>
              <a:t>JOKE 4</a:t>
            </a:r>
          </a:p>
        </p:txBody>
      </p:sp>
      <p:pic>
        <p:nvPicPr>
          <p:cNvPr id="178" name="IoC_Logo_OnWhite_AW.png" descr="IoC_Logo_OnWhite_AW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78194" y="8971208"/>
            <a:ext cx="2483347" cy="6427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Why do computer scientists get confused between Halloween and Christmas?"/>
          <p:cNvSpPr txBox="1"/>
          <p:nvPr>
            <p:ph type="body" idx="1"/>
          </p:nvPr>
        </p:nvSpPr>
        <p:spPr>
          <a:xfrm>
            <a:off x="899496" y="1840237"/>
            <a:ext cx="11205808" cy="6810051"/>
          </a:xfrm>
          <a:prstGeom prst="rect">
            <a:avLst/>
          </a:prstGeom>
        </p:spPr>
        <p:txBody>
          <a:bodyPr/>
          <a:lstStyle>
            <a:lvl1pPr marL="0" indent="0" defTabSz="457200">
              <a:spcBef>
                <a:spcPts val="0"/>
              </a:spcBef>
              <a:buSzTx/>
              <a:buNone/>
              <a:defRPr sz="6000">
                <a:solidFill>
                  <a:srgbClr val="262626"/>
                </a:solidFill>
              </a:defRPr>
            </a:lvl1pPr>
          </a:lstStyle>
          <a:p>
            <a:pPr/>
            <a:r>
              <a:t>Why do computer scientists get confused between Halloween and Christmas?</a:t>
            </a:r>
          </a:p>
        </p:txBody>
      </p:sp>
      <p:pic>
        <p:nvPicPr>
          <p:cNvPr id="181" name="cas-logo.png" descr="cas-log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9896" y="9153160"/>
            <a:ext cx="2592642" cy="385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97197" y="7683540"/>
            <a:ext cx="2274064" cy="3218086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JOKE 3"/>
          <p:cNvSpPr txBox="1"/>
          <p:nvPr/>
        </p:nvSpPr>
        <p:spPr>
          <a:xfrm>
            <a:off x="2966899" y="499581"/>
            <a:ext cx="7071002" cy="125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4000"/>
            </a:lvl1pPr>
          </a:lstStyle>
          <a:p>
            <a:pPr/>
            <a:r>
              <a:t>JOKE 3</a:t>
            </a:r>
          </a:p>
        </p:txBody>
      </p:sp>
      <p:pic>
        <p:nvPicPr>
          <p:cNvPr id="184" name="IoC_Logo_OnWhite_AW.png" descr="IoC_Logo_OnWhite_AW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78194" y="8971208"/>
            <a:ext cx="2483347" cy="6427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Because Oct 31 = Dec 25"/>
          <p:cNvSpPr txBox="1"/>
          <p:nvPr>
            <p:ph type="body" idx="1"/>
          </p:nvPr>
        </p:nvSpPr>
        <p:spPr>
          <a:xfrm>
            <a:off x="899496" y="1840237"/>
            <a:ext cx="11205808" cy="6810051"/>
          </a:xfrm>
          <a:prstGeom prst="rect">
            <a:avLst/>
          </a:prstGeom>
        </p:spPr>
        <p:txBody>
          <a:bodyPr/>
          <a:lstStyle>
            <a:lvl1pPr marL="0" indent="0" defTabSz="457200">
              <a:spcBef>
                <a:spcPts val="0"/>
              </a:spcBef>
              <a:buSzTx/>
              <a:buNone/>
              <a:defRPr sz="6000">
                <a:solidFill>
                  <a:srgbClr val="262626"/>
                </a:solidFill>
              </a:defRPr>
            </a:lvl1pPr>
          </a:lstStyle>
          <a:p>
            <a:pPr/>
            <a:r>
              <a:t>Because Oct 31 = Dec 25</a:t>
            </a:r>
          </a:p>
        </p:txBody>
      </p:sp>
      <p:pic>
        <p:nvPicPr>
          <p:cNvPr id="187" name="cas-logo.png" descr="cas-log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9896" y="9153160"/>
            <a:ext cx="2592642" cy="385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97197" y="7683540"/>
            <a:ext cx="2274064" cy="3218086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JOKE 3: Answer"/>
          <p:cNvSpPr txBox="1"/>
          <p:nvPr/>
        </p:nvSpPr>
        <p:spPr>
          <a:xfrm>
            <a:off x="2966899" y="499581"/>
            <a:ext cx="7071002" cy="125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4000"/>
            </a:lvl1pPr>
          </a:lstStyle>
          <a:p>
            <a:pPr/>
            <a:r>
              <a:t>JOKE 3: Answer</a:t>
            </a:r>
          </a:p>
        </p:txBody>
      </p:sp>
      <p:pic>
        <p:nvPicPr>
          <p:cNvPr id="190" name="IoC_Logo_OnWhite_AW.png" descr="IoC_Logo_OnWhite_AW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78194" y="8971208"/>
            <a:ext cx="2483347" cy="6427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here are 10 types of people ……"/>
          <p:cNvSpPr txBox="1"/>
          <p:nvPr>
            <p:ph type="body" idx="1"/>
          </p:nvPr>
        </p:nvSpPr>
        <p:spPr>
          <a:xfrm>
            <a:off x="899496" y="2053507"/>
            <a:ext cx="11205808" cy="659678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None/>
              <a:defRPr sz="6000"/>
            </a:pPr>
            <a:r>
              <a:t>There are 10 types of people …</a:t>
            </a:r>
          </a:p>
          <a:p>
            <a:pPr marL="0" indent="0" defTabSz="457200">
              <a:spcBef>
                <a:spcPts val="0"/>
              </a:spcBef>
              <a:buSzTx/>
              <a:buNone/>
              <a:defRPr sz="6000"/>
            </a:pPr>
          </a:p>
          <a:p>
            <a:pPr marL="0" indent="0" defTabSz="457200">
              <a:spcBef>
                <a:spcPts val="0"/>
              </a:spcBef>
              <a:buSzTx/>
              <a:buNone/>
              <a:defRPr sz="6000"/>
            </a:pPr>
            <a:r>
              <a:t>those who understand binary, and those who don’t.</a:t>
            </a:r>
          </a:p>
        </p:txBody>
      </p:sp>
      <p:pic>
        <p:nvPicPr>
          <p:cNvPr id="193" name="cas-logo.png" descr="cas-log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9896" y="9153160"/>
            <a:ext cx="2592642" cy="385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97197" y="7683540"/>
            <a:ext cx="2274064" cy="3218086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JOKE 2"/>
          <p:cNvSpPr txBox="1"/>
          <p:nvPr/>
        </p:nvSpPr>
        <p:spPr>
          <a:xfrm>
            <a:off x="916118" y="499581"/>
            <a:ext cx="10765365" cy="125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4000"/>
            </a:lvl1pPr>
          </a:lstStyle>
          <a:p>
            <a:pPr/>
            <a:r>
              <a:t>JOKE 2 </a:t>
            </a:r>
          </a:p>
        </p:txBody>
      </p:sp>
      <p:pic>
        <p:nvPicPr>
          <p:cNvPr id="196" name="IoC_Logo_OnWhite_AW.png" descr="IoC_Logo_OnWhite_AW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78194" y="8971208"/>
            <a:ext cx="2483347" cy="6427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here are 10 types of people: those who understand binary, those who don’t ……"/>
          <p:cNvSpPr txBox="1"/>
          <p:nvPr>
            <p:ph type="body" idx="1"/>
          </p:nvPr>
        </p:nvSpPr>
        <p:spPr>
          <a:xfrm>
            <a:off x="899496" y="2053507"/>
            <a:ext cx="11440743" cy="6596781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None/>
              <a:defRPr sz="6000"/>
            </a:pPr>
            <a:r>
              <a:t>There are 10 types of people: those who understand binary, those who don’t …</a:t>
            </a:r>
          </a:p>
          <a:p>
            <a:pPr marL="0" indent="0" defTabSz="457200">
              <a:spcBef>
                <a:spcPts val="0"/>
              </a:spcBef>
              <a:buSzTx/>
              <a:buNone/>
              <a:defRPr sz="6000"/>
            </a:pPr>
          </a:p>
          <a:p>
            <a:pPr marL="0" indent="0" defTabSz="457200">
              <a:spcBef>
                <a:spcPts val="0"/>
              </a:spcBef>
              <a:buSzTx/>
              <a:buNone/>
              <a:defRPr sz="6000"/>
            </a:pPr>
            <a:r>
              <a:t>…and those who count from 0.</a:t>
            </a:r>
          </a:p>
        </p:txBody>
      </p:sp>
      <p:pic>
        <p:nvPicPr>
          <p:cNvPr id="199" name="cas-logo.png" descr="cas-log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9896" y="9153160"/>
            <a:ext cx="2592642" cy="385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97197" y="7683540"/>
            <a:ext cx="2274064" cy="3218086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JOKE 1"/>
          <p:cNvSpPr txBox="1"/>
          <p:nvPr/>
        </p:nvSpPr>
        <p:spPr>
          <a:xfrm>
            <a:off x="916118" y="499581"/>
            <a:ext cx="10765365" cy="125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4000"/>
            </a:lvl1pPr>
          </a:lstStyle>
          <a:p>
            <a:pPr/>
            <a:r>
              <a:t>JOKE 1 </a:t>
            </a:r>
          </a:p>
        </p:txBody>
      </p:sp>
      <p:pic>
        <p:nvPicPr>
          <p:cNvPr id="202" name="IoC_Logo_OnWhite_AW.png" descr="IoC_Logo_OnWhite_AW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78194" y="8971208"/>
            <a:ext cx="2483347" cy="6427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Download these slides from"/>
          <p:cNvSpPr txBox="1"/>
          <p:nvPr>
            <p:ph type="ctrTitle"/>
          </p:nvPr>
        </p:nvSpPr>
        <p:spPr>
          <a:xfrm>
            <a:off x="1270000" y="3077428"/>
            <a:ext cx="10464801" cy="1452878"/>
          </a:xfrm>
          <a:prstGeom prst="rect">
            <a:avLst/>
          </a:prstGeom>
        </p:spPr>
        <p:txBody>
          <a:bodyPr/>
          <a:lstStyle>
            <a:lvl1pPr defTabSz="461518">
              <a:defRPr sz="6320"/>
            </a:lvl1pPr>
          </a:lstStyle>
          <a:p>
            <a:pPr/>
            <a:r>
              <a:t>Download these slides from</a:t>
            </a:r>
          </a:p>
        </p:txBody>
      </p:sp>
      <p:sp>
        <p:nvSpPr>
          <p:cNvPr id="205" name="teachinglondoncomputing.org/computing-crackers/"/>
          <p:cNvSpPr txBox="1"/>
          <p:nvPr>
            <p:ph type="subTitle" sz="quarter" idx="1"/>
          </p:nvPr>
        </p:nvSpPr>
        <p:spPr>
          <a:xfrm>
            <a:off x="1270000" y="4719918"/>
            <a:ext cx="10464801" cy="1130301"/>
          </a:xfrm>
          <a:prstGeom prst="rect">
            <a:avLst/>
          </a:prstGeom>
        </p:spPr>
        <p:txBody>
          <a:bodyPr/>
          <a:lstStyle>
            <a:lvl1pPr defTabSz="554990">
              <a:defRPr sz="3514"/>
            </a:lvl1pPr>
          </a:lstStyle>
          <a:p>
            <a:pPr/>
            <a:r>
              <a:t>teachinglondoncomputing.org/computing-crackers/</a:t>
            </a:r>
          </a:p>
        </p:txBody>
      </p:sp>
      <p:pic>
        <p:nvPicPr>
          <p:cNvPr id="206" name="cas-logo.png" descr="cas-log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12931" y="347587"/>
            <a:ext cx="3178937" cy="472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QM Logo B&amp;W.pdf" descr="QM Logo B&amp;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403204" y="-1024681"/>
            <a:ext cx="2274064" cy="321808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IoC_Logo_OnWhite_AW.png" descr="IoC_Logo_OnWhite_AW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50832" y="177238"/>
            <a:ext cx="2483348" cy="6427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