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2.png"/><Relationship Id="rId9" Type="http://schemas.openxmlformats.org/officeDocument/2006/relationships/image" Target="../media/image6.jpeg"/><Relationship Id="rId10" Type="http://schemas.openxmlformats.org/officeDocument/2006/relationships/image" Target="../media/image7.jpeg"/><Relationship Id="rId11" Type="http://schemas.openxmlformats.org/officeDocument/2006/relationships/image" Target="../media/image8.jpeg"/><Relationship Id="rId12" Type="http://schemas.openxmlformats.org/officeDocument/2006/relationships/image" Target="../media/image3.png"/><Relationship Id="rId13" Type="http://schemas.openxmlformats.org/officeDocument/2006/relationships/image" Target="../media/image4.png"/><Relationship Id="rId14"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hyperlink" Target="https://creativecommons.org/licenses/by-sa/3.0" TargetMode="External"/><Relationship Id="rId5" Type="http://schemas.openxmlformats.org/officeDocument/2006/relationships/image" Target="../media/image8.jpeg"/><Relationship Id="rId6"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jpeg"/><Relationship Id="rId5" Type="http://schemas.openxmlformats.org/officeDocument/2006/relationships/hyperlink" Target="https://creativecommons.org/licenses/by-sa/3.0" TargetMode="External"/><Relationship Id="rId6"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hyperlink" Target="http://creativecommons.org/licenses/by-sa/3.0/" TargetMode="External"/><Relationship Id="rId6"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7.jpeg"/><Relationship Id="rId5"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4.jpeg"/><Relationship Id="rId5"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hyperlink" Target="https://www.flickr.com/people/48213136@N06" TargetMode="External"/><Relationship Id="rId5" Type="http://schemas.openxmlformats.org/officeDocument/2006/relationships/hyperlink" Target="https://creativecommons.org/licenses/by/2.0" TargetMode="External"/><Relationship Id="rId6" Type="http://schemas.openxmlformats.org/officeDocument/2006/relationships/image" Target="../media/image3.jpeg"/><Relationship Id="rId7"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hyperlink" Target="https://creativecommons.org/licenses/by/3.0" TargetMode="External"/><Relationship Id="rId6"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jpeg"/><Relationship Id="rId5" Type="http://schemas.openxmlformats.org/officeDocument/2006/relationships/hyperlink" Target="https://commons.wikimedia.org/wiki/User:Rama" TargetMode="External"/><Relationship Id="rId6"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jpeg"/><Relationship Id="rId5" Type="http://schemas.openxmlformats.org/officeDocument/2006/relationships/hyperlink" Target="https://www.flickr.com/people/87242149@N00" TargetMode="External"/><Relationship Id="rId6" Type="http://schemas.openxmlformats.org/officeDocument/2006/relationships/hyperlink" Target="https://creativecommons.org/licenses/by-sa/2.0" TargetMode="External"/><Relationship Id="rId7"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9.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1.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2.png"/><Relationship Id="rId9" Type="http://schemas.openxmlformats.org/officeDocument/2006/relationships/image" Target="../media/image6.jpeg"/><Relationship Id="rId10" Type="http://schemas.openxmlformats.org/officeDocument/2006/relationships/image" Target="../media/image7.jpeg"/><Relationship Id="rId11" Type="http://schemas.openxmlformats.org/officeDocument/2006/relationships/image" Target="../media/image8.jpeg"/><Relationship Id="rId12" Type="http://schemas.openxmlformats.org/officeDocument/2006/relationships/image" Target="../media/image3.png"/><Relationship Id="rId13" Type="http://schemas.openxmlformats.org/officeDocument/2006/relationships/image" Target="../media/image4.png"/><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The Top 10 bugs"/>
          <p:cNvSpPr txBox="1"/>
          <p:nvPr>
            <p:ph type="ctrTitle"/>
          </p:nvPr>
        </p:nvSpPr>
        <p:spPr>
          <a:xfrm>
            <a:off x="1269999" y="1130224"/>
            <a:ext cx="10464801" cy="1452877"/>
          </a:xfrm>
          <a:prstGeom prst="rect">
            <a:avLst/>
          </a:prstGeom>
        </p:spPr>
        <p:txBody>
          <a:bodyPr/>
          <a:lstStyle/>
          <a:p>
            <a:pPr/>
            <a:r>
              <a:t>The Top 10 bugs</a:t>
            </a:r>
          </a:p>
        </p:txBody>
      </p:sp>
      <p:sp>
        <p:nvSpPr>
          <p:cNvPr id="120" name="www.cs4fn.org/bugs/"/>
          <p:cNvSpPr txBox="1"/>
          <p:nvPr>
            <p:ph type="subTitle" sz="quarter" idx="1"/>
          </p:nvPr>
        </p:nvSpPr>
        <p:spPr>
          <a:xfrm>
            <a:off x="1270000" y="2893339"/>
            <a:ext cx="10464801" cy="1130301"/>
          </a:xfrm>
          <a:prstGeom prst="rect">
            <a:avLst/>
          </a:prstGeom>
        </p:spPr>
        <p:txBody>
          <a:bodyPr/>
          <a:lstStyle/>
          <a:p>
            <a:pPr/>
            <a:r>
              <a:t>www.cs4fn.org/bugs/</a:t>
            </a:r>
          </a:p>
        </p:txBody>
      </p:sp>
      <p:pic>
        <p:nvPicPr>
          <p:cNvPr id="121" name="Image" descr="Image"/>
          <p:cNvPicPr>
            <a:picLocks noChangeAspect="1"/>
          </p:cNvPicPr>
          <p:nvPr/>
        </p:nvPicPr>
        <p:blipFill>
          <a:blip r:embed="rId2">
            <a:extLst/>
          </a:blip>
          <a:stretch>
            <a:fillRect/>
          </a:stretch>
        </p:blipFill>
        <p:spPr>
          <a:xfrm>
            <a:off x="687218" y="3925971"/>
            <a:ext cx="1845970" cy="2461292"/>
          </a:xfrm>
          <a:prstGeom prst="rect">
            <a:avLst/>
          </a:prstGeom>
          <a:ln w="12700">
            <a:miter lim="400000"/>
          </a:ln>
        </p:spPr>
      </p:pic>
      <p:pic>
        <p:nvPicPr>
          <p:cNvPr id="122" name="Image" descr="Image"/>
          <p:cNvPicPr>
            <a:picLocks noChangeAspect="1"/>
          </p:cNvPicPr>
          <p:nvPr/>
        </p:nvPicPr>
        <p:blipFill>
          <a:blip r:embed="rId3">
            <a:extLst/>
          </a:blip>
          <a:stretch>
            <a:fillRect/>
          </a:stretch>
        </p:blipFill>
        <p:spPr>
          <a:xfrm>
            <a:off x="2645887" y="3909586"/>
            <a:ext cx="2461292" cy="2461292"/>
          </a:xfrm>
          <a:prstGeom prst="rect">
            <a:avLst/>
          </a:prstGeom>
          <a:ln w="12700">
            <a:miter lim="400000"/>
          </a:ln>
        </p:spPr>
      </p:pic>
      <p:pic>
        <p:nvPicPr>
          <p:cNvPr id="123" name="Image" descr="Image"/>
          <p:cNvPicPr>
            <a:picLocks noChangeAspect="1"/>
          </p:cNvPicPr>
          <p:nvPr/>
        </p:nvPicPr>
        <p:blipFill>
          <a:blip r:embed="rId4">
            <a:extLst/>
          </a:blip>
          <a:stretch>
            <a:fillRect/>
          </a:stretch>
        </p:blipFill>
        <p:spPr>
          <a:xfrm>
            <a:off x="5219879" y="3851379"/>
            <a:ext cx="2610478" cy="2610477"/>
          </a:xfrm>
          <a:prstGeom prst="rect">
            <a:avLst/>
          </a:prstGeom>
          <a:ln w="12700">
            <a:miter lim="400000"/>
          </a:ln>
        </p:spPr>
      </p:pic>
      <p:pic>
        <p:nvPicPr>
          <p:cNvPr id="124" name="Image" descr="Image"/>
          <p:cNvPicPr>
            <a:picLocks noChangeAspect="1"/>
          </p:cNvPicPr>
          <p:nvPr/>
        </p:nvPicPr>
        <p:blipFill>
          <a:blip r:embed="rId5">
            <a:extLst/>
          </a:blip>
          <a:stretch>
            <a:fillRect/>
          </a:stretch>
        </p:blipFill>
        <p:spPr>
          <a:xfrm>
            <a:off x="7797966" y="3851379"/>
            <a:ext cx="1740319" cy="2610477"/>
          </a:xfrm>
          <a:prstGeom prst="rect">
            <a:avLst/>
          </a:prstGeom>
          <a:ln w="12700">
            <a:miter lim="400000"/>
          </a:ln>
        </p:spPr>
      </p:pic>
      <p:pic>
        <p:nvPicPr>
          <p:cNvPr id="125" name="Image" descr="Image"/>
          <p:cNvPicPr>
            <a:picLocks noChangeAspect="1"/>
          </p:cNvPicPr>
          <p:nvPr/>
        </p:nvPicPr>
        <p:blipFill>
          <a:blip r:embed="rId6">
            <a:extLst/>
          </a:blip>
          <a:stretch>
            <a:fillRect/>
          </a:stretch>
        </p:blipFill>
        <p:spPr>
          <a:xfrm>
            <a:off x="9707104" y="3851379"/>
            <a:ext cx="2610478" cy="2610477"/>
          </a:xfrm>
          <a:prstGeom prst="rect">
            <a:avLst/>
          </a:prstGeom>
          <a:ln w="12700">
            <a:miter lim="400000"/>
          </a:ln>
        </p:spPr>
      </p:pic>
      <p:pic>
        <p:nvPicPr>
          <p:cNvPr id="126" name="Image" descr="Image"/>
          <p:cNvPicPr>
            <a:picLocks noChangeAspect="1"/>
          </p:cNvPicPr>
          <p:nvPr/>
        </p:nvPicPr>
        <p:blipFill>
          <a:blip r:embed="rId7">
            <a:extLst/>
          </a:blip>
          <a:stretch>
            <a:fillRect/>
          </a:stretch>
        </p:blipFill>
        <p:spPr>
          <a:xfrm>
            <a:off x="2667096" y="6811472"/>
            <a:ext cx="2461292" cy="2461292"/>
          </a:xfrm>
          <a:prstGeom prst="rect">
            <a:avLst/>
          </a:prstGeom>
          <a:ln w="12700">
            <a:miter lim="400000"/>
          </a:ln>
        </p:spPr>
      </p:pic>
      <p:pic>
        <p:nvPicPr>
          <p:cNvPr id="127" name="Image" descr="Image"/>
          <p:cNvPicPr>
            <a:picLocks noChangeAspect="1"/>
          </p:cNvPicPr>
          <p:nvPr/>
        </p:nvPicPr>
        <p:blipFill>
          <a:blip r:embed="rId8">
            <a:extLst/>
          </a:blip>
          <a:stretch>
            <a:fillRect/>
          </a:stretch>
        </p:blipFill>
        <p:spPr>
          <a:xfrm>
            <a:off x="4869458" y="6736879"/>
            <a:ext cx="1866262" cy="2610478"/>
          </a:xfrm>
          <a:prstGeom prst="rect">
            <a:avLst/>
          </a:prstGeom>
          <a:ln w="12700">
            <a:miter lim="400000"/>
          </a:ln>
        </p:spPr>
      </p:pic>
      <p:pic>
        <p:nvPicPr>
          <p:cNvPr id="128" name="Image" descr="Image"/>
          <p:cNvPicPr>
            <a:picLocks noChangeAspect="1"/>
          </p:cNvPicPr>
          <p:nvPr/>
        </p:nvPicPr>
        <p:blipFill>
          <a:blip r:embed="rId9">
            <a:extLst/>
          </a:blip>
          <a:stretch>
            <a:fillRect/>
          </a:stretch>
        </p:blipFill>
        <p:spPr>
          <a:xfrm>
            <a:off x="6940498" y="7084958"/>
            <a:ext cx="2872602" cy="1914320"/>
          </a:xfrm>
          <a:prstGeom prst="rect">
            <a:avLst/>
          </a:prstGeom>
          <a:ln w="12700">
            <a:miter lim="400000"/>
          </a:ln>
        </p:spPr>
      </p:pic>
      <p:pic>
        <p:nvPicPr>
          <p:cNvPr id="129" name="Image" descr="Image"/>
          <p:cNvPicPr>
            <a:picLocks noChangeAspect="1"/>
          </p:cNvPicPr>
          <p:nvPr/>
        </p:nvPicPr>
        <p:blipFill>
          <a:blip r:embed="rId10">
            <a:extLst/>
          </a:blip>
          <a:stretch>
            <a:fillRect/>
          </a:stretch>
        </p:blipFill>
        <p:spPr>
          <a:xfrm>
            <a:off x="394374" y="6923768"/>
            <a:ext cx="2461292" cy="2236700"/>
          </a:xfrm>
          <a:prstGeom prst="rect">
            <a:avLst/>
          </a:prstGeom>
          <a:ln w="12700">
            <a:miter lim="400000"/>
          </a:ln>
        </p:spPr>
      </p:pic>
      <p:pic>
        <p:nvPicPr>
          <p:cNvPr id="130" name="Image" descr="Image"/>
          <p:cNvPicPr>
            <a:picLocks noChangeAspect="1"/>
          </p:cNvPicPr>
          <p:nvPr/>
        </p:nvPicPr>
        <p:blipFill>
          <a:blip r:embed="rId11">
            <a:extLst/>
          </a:blip>
          <a:stretch>
            <a:fillRect/>
          </a:stretch>
        </p:blipFill>
        <p:spPr>
          <a:xfrm>
            <a:off x="10017878" y="7084958"/>
            <a:ext cx="2637983" cy="1914320"/>
          </a:xfrm>
          <a:prstGeom prst="rect">
            <a:avLst/>
          </a:prstGeom>
          <a:ln w="12700">
            <a:miter lim="400000"/>
          </a:ln>
        </p:spPr>
      </p:pic>
      <p:pic>
        <p:nvPicPr>
          <p:cNvPr id="131" name="cas-logo.png" descr="cas-logo.png"/>
          <p:cNvPicPr>
            <a:picLocks noChangeAspect="1"/>
          </p:cNvPicPr>
          <p:nvPr/>
        </p:nvPicPr>
        <p:blipFill>
          <a:blip r:embed="rId12">
            <a:extLst/>
          </a:blip>
          <a:stretch>
            <a:fillRect/>
          </a:stretch>
        </p:blipFill>
        <p:spPr>
          <a:xfrm>
            <a:off x="4912932" y="347587"/>
            <a:ext cx="3178936" cy="472400"/>
          </a:xfrm>
          <a:prstGeom prst="rect">
            <a:avLst/>
          </a:prstGeom>
          <a:ln w="12700">
            <a:miter lim="400000"/>
          </a:ln>
        </p:spPr>
      </p:pic>
      <p:pic>
        <p:nvPicPr>
          <p:cNvPr id="132" name="QM Logo B&amp;W.pdf" descr="QM Logo B&amp;W.pdf"/>
          <p:cNvPicPr>
            <a:picLocks noChangeAspect="1"/>
          </p:cNvPicPr>
          <p:nvPr/>
        </p:nvPicPr>
        <p:blipFill>
          <a:blip r:embed="rId13">
            <a:extLst/>
          </a:blip>
          <a:stretch>
            <a:fillRect/>
          </a:stretch>
        </p:blipFill>
        <p:spPr>
          <a:xfrm>
            <a:off x="10403204" y="-1024681"/>
            <a:ext cx="2274064" cy="3218086"/>
          </a:xfrm>
          <a:prstGeom prst="rect">
            <a:avLst/>
          </a:prstGeom>
          <a:ln w="12700">
            <a:miter lim="400000"/>
          </a:ln>
        </p:spPr>
      </p:pic>
      <p:pic>
        <p:nvPicPr>
          <p:cNvPr id="133" name="IoC_Logo_OnWhite_AW.png" descr="IoC_Logo_OnWhite_AW.png"/>
          <p:cNvPicPr>
            <a:picLocks noChangeAspect="1"/>
          </p:cNvPicPr>
          <p:nvPr/>
        </p:nvPicPr>
        <p:blipFill>
          <a:blip r:embed="rId14">
            <a:extLst/>
          </a:blip>
          <a:stretch>
            <a:fillRect/>
          </a:stretch>
        </p:blipFill>
        <p:spPr>
          <a:xfrm>
            <a:off x="250832" y="177238"/>
            <a:ext cx="2483348" cy="64274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The USS Yorktown…"/>
          <p:cNvSpPr txBox="1"/>
          <p:nvPr>
            <p:ph type="body" sz="half" idx="1"/>
          </p:nvPr>
        </p:nvSpPr>
        <p:spPr>
          <a:xfrm>
            <a:off x="731312" y="1883408"/>
            <a:ext cx="5047250" cy="6856392"/>
          </a:xfrm>
          <a:prstGeom prst="rect">
            <a:avLst/>
          </a:prstGeom>
        </p:spPr>
        <p:txBody>
          <a:bodyPr/>
          <a:lstStyle/>
          <a:p>
            <a:pPr lvl="1" marL="0" indent="0" defTabSz="425195">
              <a:spcBef>
                <a:spcPts val="0"/>
              </a:spcBef>
              <a:buSzTx/>
              <a:buNone/>
              <a:defRPr sz="3720"/>
            </a:pPr>
            <a:r>
              <a:t>The USS Yorktown </a:t>
            </a:r>
          </a:p>
          <a:p>
            <a:pPr lvl="1" marL="0" indent="0" defTabSz="425195">
              <a:spcBef>
                <a:spcPts val="0"/>
              </a:spcBef>
              <a:buSzTx/>
              <a:buNone/>
              <a:defRPr sz="3720"/>
            </a:pPr>
            <a:r>
              <a:t>heralded a new generation of “smart” ship. Its propulsion system failed leaving it "dead in the water” for 3 hours after it tried to divide by zero crashing every computer on the ship’s network.</a:t>
            </a:r>
          </a:p>
        </p:txBody>
      </p:sp>
      <p:pic>
        <p:nvPicPr>
          <p:cNvPr id="136"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37"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sp>
        <p:nvSpPr>
          <p:cNvPr id="138" name="Text"/>
          <p:cNvSpPr txBox="1"/>
          <p:nvPr/>
        </p:nvSpPr>
        <p:spPr>
          <a:xfrm>
            <a:off x="11450460" y="7797358"/>
            <a:ext cx="162288"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4000"/>
              </a:lnSpc>
              <a:defRPr b="0" sz="1360" u="sng">
                <a:solidFill>
                  <a:srgbClr val="0B0080"/>
                </a:solidFill>
                <a:latin typeface="Helvetica"/>
                <a:ea typeface="Helvetica"/>
                <a:cs typeface="Helvetica"/>
                <a:sym typeface="Helvetica"/>
                <a:hlinkClick r:id="rId4" invalidUrl="" action="" tgtFrame="" tooltip="" history="1" highlightClick="0" endSnd="0"/>
              </a:defRPr>
            </a:lvl1pPr>
          </a:lstStyle>
          <a:p>
            <a:pPr>
              <a:defRPr u="none"/>
            </a:pPr>
            <a:r>
              <a:rPr u="sng">
                <a:hlinkClick r:id="rId4" invalidUrl="" action="" tgtFrame="" tooltip="" history="1" highlightClick="0" endSnd="0"/>
              </a:rPr>
              <a:t> </a:t>
            </a:r>
          </a:p>
        </p:txBody>
      </p:sp>
      <p:pic>
        <p:nvPicPr>
          <p:cNvPr id="139" name="Image" descr="Image"/>
          <p:cNvPicPr>
            <a:picLocks noChangeAspect="1"/>
          </p:cNvPicPr>
          <p:nvPr/>
        </p:nvPicPr>
        <p:blipFill>
          <a:blip r:embed="rId5">
            <a:extLst/>
          </a:blip>
          <a:stretch>
            <a:fillRect/>
          </a:stretch>
        </p:blipFill>
        <p:spPr>
          <a:xfrm>
            <a:off x="6240114" y="3071489"/>
            <a:ext cx="6455816" cy="4684829"/>
          </a:xfrm>
          <a:prstGeom prst="rect">
            <a:avLst/>
          </a:prstGeom>
          <a:ln w="12700">
            <a:miter lim="400000"/>
          </a:ln>
        </p:spPr>
      </p:pic>
      <p:sp>
        <p:nvSpPr>
          <p:cNvPr id="140" name="BUG 10: Divide by Zero"/>
          <p:cNvSpPr txBox="1"/>
          <p:nvPr/>
        </p:nvSpPr>
        <p:spPr>
          <a:xfrm>
            <a:off x="2966899" y="704180"/>
            <a:ext cx="7071002" cy="1258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10: Divide by Zero</a:t>
            </a:r>
          </a:p>
        </p:txBody>
      </p:sp>
      <p:pic>
        <p:nvPicPr>
          <p:cNvPr id="141"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Keep adding to an integer variable and you run out of bits. Suddenly you have a small number not the bigger one expected.…"/>
          <p:cNvSpPr txBox="1"/>
          <p:nvPr>
            <p:ph type="body" sz="half" idx="1"/>
          </p:nvPr>
        </p:nvSpPr>
        <p:spPr>
          <a:xfrm>
            <a:off x="737406" y="2201182"/>
            <a:ext cx="5237113" cy="6638170"/>
          </a:xfrm>
          <a:prstGeom prst="rect">
            <a:avLst/>
          </a:prstGeom>
        </p:spPr>
        <p:txBody>
          <a:bodyPr/>
          <a:lstStyle/>
          <a:p>
            <a:pPr marL="0" indent="0" defTabSz="434340">
              <a:spcBef>
                <a:spcPts val="0"/>
              </a:spcBef>
              <a:buSzTx/>
              <a:buNone/>
              <a:defRPr sz="3040"/>
            </a:pPr>
            <a:r>
              <a:t>Keep adding to an integer variable and you run out of bits. Suddenly you have a small number not the bigger one expected. </a:t>
            </a:r>
          </a:p>
          <a:p>
            <a:pPr marL="0" indent="0" defTabSz="434340">
              <a:spcBef>
                <a:spcPts val="0"/>
              </a:spcBef>
              <a:buSzTx/>
              <a:buNone/>
              <a:defRPr sz="3040"/>
            </a:pPr>
          </a:p>
          <a:p>
            <a:pPr marL="0" indent="0" defTabSz="434340">
              <a:spcBef>
                <a:spcPts val="0"/>
              </a:spcBef>
              <a:buSzTx/>
              <a:buNone/>
              <a:defRPr sz="3040"/>
            </a:pPr>
            <a:r>
              <a:t>This was one bug in the Therac-25 radiation therapy machine that killed patients. </a:t>
            </a:r>
          </a:p>
          <a:p>
            <a:pPr marL="0" indent="0" defTabSz="434340">
              <a:spcBef>
                <a:spcPts val="0"/>
              </a:spcBef>
              <a:buSzTx/>
              <a:buNone/>
              <a:defRPr sz="3040"/>
            </a:pPr>
          </a:p>
          <a:p>
            <a:pPr marL="0" indent="0" defTabSz="434340">
              <a:spcBef>
                <a:spcPts val="0"/>
              </a:spcBef>
              <a:buSzTx/>
              <a:buNone/>
              <a:defRPr sz="3040"/>
            </a:pPr>
            <a:r>
              <a:rPr>
                <a:solidFill>
                  <a:srgbClr val="222222"/>
                </a:solidFill>
              </a:rPr>
              <a:t>The </a:t>
            </a:r>
            <a:r>
              <a:t>Boeing 787 Dreamliner had the same problem. Fly for more than 248 days and it would switch off.</a:t>
            </a:r>
          </a:p>
        </p:txBody>
      </p:sp>
      <p:pic>
        <p:nvPicPr>
          <p:cNvPr id="144"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45"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46" name="Image" descr="Image"/>
          <p:cNvPicPr>
            <a:picLocks noChangeAspect="1"/>
          </p:cNvPicPr>
          <p:nvPr/>
        </p:nvPicPr>
        <p:blipFill>
          <a:blip r:embed="rId4">
            <a:extLst/>
          </a:blip>
          <a:stretch>
            <a:fillRect/>
          </a:stretch>
        </p:blipFill>
        <p:spPr>
          <a:xfrm>
            <a:off x="6265935" y="2913253"/>
            <a:ext cx="6271766" cy="4179544"/>
          </a:xfrm>
          <a:prstGeom prst="rect">
            <a:avLst/>
          </a:prstGeom>
          <a:ln w="12700">
            <a:miter lim="400000"/>
          </a:ln>
        </p:spPr>
      </p:pic>
      <p:sp>
        <p:nvSpPr>
          <p:cNvPr id="147" name="CC BY-SA 3.0"/>
          <p:cNvSpPr txBox="1"/>
          <p:nvPr/>
        </p:nvSpPr>
        <p:spPr>
          <a:xfrm>
            <a:off x="11450460" y="7797358"/>
            <a:ext cx="1192874"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4000"/>
              </a:lnSpc>
              <a:defRPr b="0" sz="1360" u="sng">
                <a:solidFill>
                  <a:srgbClr val="0B0080"/>
                </a:solidFill>
                <a:latin typeface="Helvetica"/>
                <a:ea typeface="Helvetica"/>
                <a:cs typeface="Helvetica"/>
                <a:sym typeface="Helvetica"/>
                <a:hlinkClick r:id="rId5" invalidUrl="" action="" tgtFrame="" tooltip="" history="1" highlightClick="0" endSnd="0"/>
              </a:defRPr>
            </a:lvl1pPr>
          </a:lstStyle>
          <a:p>
            <a:pPr>
              <a:defRPr u="none"/>
            </a:pPr>
            <a:r>
              <a:rPr u="sng">
                <a:hlinkClick r:id="rId5" invalidUrl="" action="" tgtFrame="" tooltip="" history="1" highlightClick="0" endSnd="0"/>
              </a:rPr>
              <a:t>CC BY-SA 3.0</a:t>
            </a:r>
          </a:p>
        </p:txBody>
      </p:sp>
      <p:sp>
        <p:nvSpPr>
          <p:cNvPr id="148" name="BUG 9: Arithmetic Overflow"/>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9: Arithmetic Overflow</a:t>
            </a:r>
          </a:p>
        </p:txBody>
      </p:sp>
      <p:pic>
        <p:nvPicPr>
          <p:cNvPr id="149"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AT&amp;T lost $60 million the day the phones died (all of them). It was a result of changing a few lines of working code. Things happened too fast for the program. The telephone switches reset but were told they needed to reset again before they’d finished, … and so on."/>
          <p:cNvSpPr txBox="1"/>
          <p:nvPr>
            <p:ph type="body" sz="half" idx="1"/>
          </p:nvPr>
        </p:nvSpPr>
        <p:spPr>
          <a:xfrm>
            <a:off x="899496" y="2045485"/>
            <a:ext cx="5237114" cy="6604803"/>
          </a:xfrm>
          <a:prstGeom prst="rect">
            <a:avLst/>
          </a:prstGeom>
        </p:spPr>
        <p:txBody>
          <a:bodyPr/>
          <a:lstStyle/>
          <a:p>
            <a:pPr lvl="1" marL="0" indent="0" defTabSz="393192">
              <a:spcBef>
                <a:spcPts val="0"/>
              </a:spcBef>
              <a:buSzTx/>
              <a:buNone/>
              <a:defRPr sz="946"/>
            </a:pPr>
            <a:r>
              <a:rPr sz="3440"/>
              <a:t>AT&amp;T lost $60 million the day the phones died (all of them). It was a result of changing a few lines of working code. Things happened too fast for the program. The telephone switches reset but were told they needed to reset again before they’d finished, … and so on.</a:t>
            </a:r>
          </a:p>
        </p:txBody>
      </p:sp>
      <p:pic>
        <p:nvPicPr>
          <p:cNvPr id="152"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53"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54" name="Image" descr="Image"/>
          <p:cNvPicPr>
            <a:picLocks noChangeAspect="1"/>
          </p:cNvPicPr>
          <p:nvPr/>
        </p:nvPicPr>
        <p:blipFill>
          <a:blip r:embed="rId4">
            <a:extLst/>
          </a:blip>
          <a:stretch>
            <a:fillRect/>
          </a:stretch>
        </p:blipFill>
        <p:spPr>
          <a:xfrm>
            <a:off x="8100080" y="2598313"/>
            <a:ext cx="3257836" cy="4556974"/>
          </a:xfrm>
          <a:prstGeom prst="rect">
            <a:avLst/>
          </a:prstGeom>
          <a:ln w="12700">
            <a:miter lim="400000"/>
          </a:ln>
        </p:spPr>
      </p:pic>
      <p:sp>
        <p:nvSpPr>
          <p:cNvPr id="155" name="BUG 8: Timing problems"/>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8: Timing problems</a:t>
            </a:r>
          </a:p>
        </p:txBody>
      </p:sp>
      <p:pic>
        <p:nvPicPr>
          <p:cNvPr id="156"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Intel’s Pentium chip turned out not to be able to divide properly. It was due to a wrong entry in a lookup table.  Intel set aside $475 million to cover replacing the flawed processors. Some chips were turned in to key rings."/>
          <p:cNvSpPr txBox="1"/>
          <p:nvPr>
            <p:ph type="body" sz="half" idx="1"/>
          </p:nvPr>
        </p:nvSpPr>
        <p:spPr>
          <a:xfrm>
            <a:off x="899496" y="2491196"/>
            <a:ext cx="5237114" cy="6159092"/>
          </a:xfrm>
          <a:prstGeom prst="rect">
            <a:avLst/>
          </a:prstGeom>
        </p:spPr>
        <p:txBody>
          <a:bodyPr/>
          <a:lstStyle>
            <a:lvl1pPr marL="0" indent="0" defTabSz="416052">
              <a:spcBef>
                <a:spcPts val="0"/>
              </a:spcBef>
              <a:buSzTx/>
              <a:buNone/>
              <a:defRPr sz="3640"/>
            </a:lvl1pPr>
          </a:lstStyle>
          <a:p>
            <a:pPr>
              <a:defRPr sz="2912"/>
            </a:pPr>
            <a:r>
              <a:rPr sz="3640"/>
              <a:t>Intel’s Pentium chip turned out not to be able to divide properly. It was due to a wrong entry in a lookup table.  Intel set aside $475 million to cover replacing the flawed processors. Some chips were turned in to key rings.</a:t>
            </a:r>
          </a:p>
        </p:txBody>
      </p:sp>
      <p:pic>
        <p:nvPicPr>
          <p:cNvPr id="159"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60"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61" name="Image" descr="Image"/>
          <p:cNvPicPr>
            <a:picLocks noChangeAspect="1"/>
          </p:cNvPicPr>
          <p:nvPr/>
        </p:nvPicPr>
        <p:blipFill>
          <a:blip r:embed="rId4">
            <a:extLst/>
          </a:blip>
          <a:stretch>
            <a:fillRect/>
          </a:stretch>
        </p:blipFill>
        <p:spPr>
          <a:xfrm>
            <a:off x="6366302" y="2065871"/>
            <a:ext cx="6555528" cy="6555528"/>
          </a:xfrm>
          <a:prstGeom prst="rect">
            <a:avLst/>
          </a:prstGeom>
          <a:ln w="12700">
            <a:miter lim="400000"/>
          </a:ln>
        </p:spPr>
      </p:pic>
      <p:sp>
        <p:nvSpPr>
          <p:cNvPr id="162" name="Konstantin Lanzet CC BY-SA 3.0"/>
          <p:cNvSpPr txBox="1"/>
          <p:nvPr/>
        </p:nvSpPr>
        <p:spPr>
          <a:xfrm>
            <a:off x="9883914" y="8463747"/>
            <a:ext cx="2623632"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4000"/>
              </a:lnSpc>
              <a:defRPr b="0" sz="1360">
                <a:solidFill>
                  <a:srgbClr val="54595D"/>
                </a:solidFill>
                <a:latin typeface="Helvetica"/>
                <a:ea typeface="Helvetica"/>
                <a:cs typeface="Helvetica"/>
                <a:sym typeface="Helvetica"/>
              </a:defRPr>
            </a:pPr>
            <a:r>
              <a:t>Konstantin Lanzet </a:t>
            </a:r>
            <a:r>
              <a:rPr>
                <a:hlinkClick r:id="rId5" invalidUrl="" action="" tgtFrame="" tooltip="" history="1" highlightClick="0" endSnd="0"/>
              </a:rPr>
              <a:t>CC BY-SA 3.0</a:t>
            </a:r>
          </a:p>
        </p:txBody>
      </p:sp>
      <p:sp>
        <p:nvSpPr>
          <p:cNvPr id="163" name="BUG 6.99999989:…"/>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496570">
              <a:defRPr sz="3400"/>
            </a:pPr>
            <a:r>
              <a:t>BUG 6.99999989:</a:t>
            </a:r>
          </a:p>
          <a:p>
            <a:pPr defTabSz="496570">
              <a:defRPr sz="3400"/>
            </a:pPr>
            <a:r>
              <a:t> Wrong numbers in a lookup table</a:t>
            </a:r>
          </a:p>
        </p:txBody>
      </p:sp>
      <p:pic>
        <p:nvPicPr>
          <p:cNvPr id="164"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The Mars Climate Orbiter spent 10 months getting to Mars …where it promptly disintegrated. It passed too close to the planet’s atmosphere. The programmers assumed numbers were in pound-force seconds when they were actually in newton-seconds."/>
          <p:cNvSpPr txBox="1"/>
          <p:nvPr>
            <p:ph type="body" sz="half" idx="1"/>
          </p:nvPr>
        </p:nvSpPr>
        <p:spPr>
          <a:xfrm>
            <a:off x="899496" y="2047782"/>
            <a:ext cx="5237114" cy="6423482"/>
          </a:xfrm>
          <a:prstGeom prst="rect">
            <a:avLst/>
          </a:prstGeom>
        </p:spPr>
        <p:txBody>
          <a:bodyPr/>
          <a:lstStyle/>
          <a:p>
            <a:pPr lvl="1" marL="0" indent="0" defTabSz="393192">
              <a:spcBef>
                <a:spcPts val="0"/>
              </a:spcBef>
              <a:buSzTx/>
              <a:buNone/>
              <a:defRPr sz="946"/>
            </a:pPr>
            <a:r>
              <a:rPr sz="3440"/>
              <a:t>The Mars Climate Orbiter spent 10 months getting to Mars …where it promptly disintegrated. It passed too close to the planet’s atmosphere. The programmers assumed numbers were in pound-force seconds when they were actually in newton-seconds.</a:t>
            </a:r>
          </a:p>
        </p:txBody>
      </p:sp>
      <p:pic>
        <p:nvPicPr>
          <p:cNvPr id="167"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68"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69" name="Image" descr="Image"/>
          <p:cNvPicPr>
            <a:picLocks noChangeAspect="1"/>
          </p:cNvPicPr>
          <p:nvPr/>
        </p:nvPicPr>
        <p:blipFill>
          <a:blip r:embed="rId4">
            <a:extLst/>
          </a:blip>
          <a:stretch>
            <a:fillRect/>
          </a:stretch>
        </p:blipFill>
        <p:spPr>
          <a:xfrm>
            <a:off x="6648912" y="2546916"/>
            <a:ext cx="5717840" cy="5196088"/>
          </a:xfrm>
          <a:prstGeom prst="rect">
            <a:avLst/>
          </a:prstGeom>
          <a:ln w="12700">
            <a:miter lim="400000"/>
          </a:ln>
        </p:spPr>
      </p:pic>
      <p:sp>
        <p:nvSpPr>
          <p:cNvPr id="170" name="BUG 6: Wrong units"/>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6: Wrong units</a:t>
            </a:r>
          </a:p>
        </p:txBody>
      </p:sp>
      <p:pic>
        <p:nvPicPr>
          <p:cNvPr id="171"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The spinning pizza of death is common. Your computer claims to be working hard, and puts up a progress symbol like a spinning wheel…forever. There are lots of ways that this happens. The simple version is that the program has entered a loop in a way that means the test to continue is never false."/>
          <p:cNvSpPr txBox="1"/>
          <p:nvPr>
            <p:ph type="body" sz="half" idx="1"/>
          </p:nvPr>
        </p:nvSpPr>
        <p:spPr>
          <a:xfrm>
            <a:off x="899496" y="1916938"/>
            <a:ext cx="6235100" cy="6853971"/>
          </a:xfrm>
          <a:prstGeom prst="rect">
            <a:avLst/>
          </a:prstGeom>
        </p:spPr>
        <p:txBody>
          <a:bodyPr/>
          <a:lstStyle>
            <a:lvl1pPr marL="0" indent="0" defTabSz="425195">
              <a:spcBef>
                <a:spcPts val="0"/>
              </a:spcBef>
              <a:buSzTx/>
              <a:buNone/>
              <a:defRPr sz="3720"/>
            </a:lvl1pPr>
          </a:lstStyle>
          <a:p>
            <a:pPr>
              <a:defRPr sz="2976"/>
            </a:pPr>
            <a:r>
              <a:rPr sz="3720"/>
              <a:t>The spinning pizza of death is common. Your computer claims to be working hard, and puts up a progress symbol like a spinning wheel…forever. There are lots of ways that this happens. The simple version is that the program has entered a loop in a way that means the test to continue is never false.</a:t>
            </a:r>
          </a:p>
        </p:txBody>
      </p:sp>
      <p:pic>
        <p:nvPicPr>
          <p:cNvPr id="174"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75"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76" name="Image" descr="Image"/>
          <p:cNvPicPr>
            <a:picLocks noChangeAspect="1"/>
          </p:cNvPicPr>
          <p:nvPr/>
        </p:nvPicPr>
        <p:blipFill>
          <a:blip r:embed="rId4">
            <a:extLst/>
          </a:blip>
          <a:stretch>
            <a:fillRect/>
          </a:stretch>
        </p:blipFill>
        <p:spPr>
          <a:xfrm>
            <a:off x="7736753" y="3242940"/>
            <a:ext cx="4201968" cy="4201967"/>
          </a:xfrm>
          <a:prstGeom prst="rect">
            <a:avLst/>
          </a:prstGeom>
          <a:ln w="12700">
            <a:miter lim="400000"/>
          </a:ln>
        </p:spPr>
      </p:pic>
      <p:sp>
        <p:nvSpPr>
          <p:cNvPr id="177" name="BUG 5: Non-terminating loop"/>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78358">
              <a:defRPr sz="3959"/>
            </a:lvl1pPr>
          </a:lstStyle>
          <a:p>
            <a:pPr/>
            <a:r>
              <a:t>BUG 5: Non-terminating loop</a:t>
            </a:r>
          </a:p>
        </p:txBody>
      </p:sp>
      <p:pic>
        <p:nvPicPr>
          <p:cNvPr id="178" name="IoC_Logo_OnWhite_AW.png" descr="IoC_Logo_OnWhite_AW.png"/>
          <p:cNvPicPr>
            <a:picLocks noChangeAspect="1"/>
          </p:cNvPicPr>
          <p:nvPr/>
        </p:nvPicPr>
        <p:blipFill>
          <a:blip r:embed="rId5">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The first Ariane 5 rocket exploded at a cost of $500 million 40s after lift-off. Despite $7 billion spent on the rocket, the program stored a 64 bit floating point number in to a variable that could only hold a 16 bit integer."/>
          <p:cNvSpPr txBox="1"/>
          <p:nvPr>
            <p:ph type="body" sz="half" idx="1"/>
          </p:nvPr>
        </p:nvSpPr>
        <p:spPr>
          <a:xfrm>
            <a:off x="839913" y="1942526"/>
            <a:ext cx="5930171" cy="6502304"/>
          </a:xfrm>
          <a:prstGeom prst="rect">
            <a:avLst/>
          </a:prstGeom>
        </p:spPr>
        <p:txBody>
          <a:bodyPr/>
          <a:lstStyle/>
          <a:p>
            <a:pPr lvl="1" marL="0" indent="0" defTabSz="452627">
              <a:spcBef>
                <a:spcPts val="0"/>
              </a:spcBef>
              <a:buSzTx/>
              <a:buNone/>
              <a:defRPr sz="1089"/>
            </a:pPr>
            <a:r>
              <a:rPr sz="3959"/>
              <a:t>The first Ariane 5 rocket exploded at a cost of $500 million 40s after lift-off. Despite $7 billion spent on the rocket, the program stored a 64 bit floating point number in to a variable that could only hold a 16 bit integer.</a:t>
            </a:r>
          </a:p>
        </p:txBody>
      </p:sp>
      <p:pic>
        <p:nvPicPr>
          <p:cNvPr id="181"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82"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sp>
        <p:nvSpPr>
          <p:cNvPr id="183" name="DLR German Aerospace Center CC BY 2.0"/>
          <p:cNvSpPr txBox="1"/>
          <p:nvPr/>
        </p:nvSpPr>
        <p:spPr>
          <a:xfrm>
            <a:off x="9054876" y="8244352"/>
            <a:ext cx="3471293" cy="6156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4000"/>
              </a:lnSpc>
              <a:defRPr b="0" sz="1360">
                <a:solidFill>
                  <a:srgbClr val="0B0080"/>
                </a:solidFill>
                <a:latin typeface="Helvetica"/>
                <a:ea typeface="Helvetica"/>
                <a:cs typeface="Helvetica"/>
                <a:sym typeface="Helvetica"/>
              </a:defRPr>
            </a:pPr>
            <a:r>
              <a:rPr u="sng">
                <a:hlinkClick r:id="rId4" invalidUrl="" action="" tgtFrame="" tooltip="" history="1" highlightClick="0" endSnd="0"/>
              </a:rPr>
              <a:t>DLR German Aerospace Center</a:t>
            </a:r>
            <a:r>
              <a:rPr>
                <a:solidFill>
                  <a:srgbClr val="54595D"/>
                </a:solidFill>
              </a:rPr>
              <a:t> </a:t>
            </a:r>
            <a:r>
              <a:rPr u="sng">
                <a:hlinkClick r:id="rId5" invalidUrl="" action="" tgtFrame="" tooltip="" history="1" highlightClick="0" endSnd="0"/>
              </a:rPr>
              <a:t>CC BY 2.0</a:t>
            </a:r>
            <a:endParaRPr>
              <a:solidFill>
                <a:srgbClr val="3F4040"/>
              </a:solidFill>
            </a:endParaRPr>
          </a:p>
        </p:txBody>
      </p:sp>
      <p:pic>
        <p:nvPicPr>
          <p:cNvPr id="184" name="Image" descr="Image"/>
          <p:cNvPicPr>
            <a:picLocks noChangeAspect="1"/>
          </p:cNvPicPr>
          <p:nvPr/>
        </p:nvPicPr>
        <p:blipFill>
          <a:blip r:embed="rId6">
            <a:extLst/>
          </a:blip>
          <a:stretch>
            <a:fillRect/>
          </a:stretch>
        </p:blipFill>
        <p:spPr>
          <a:xfrm>
            <a:off x="7304019" y="1942526"/>
            <a:ext cx="4078348" cy="6117522"/>
          </a:xfrm>
          <a:prstGeom prst="rect">
            <a:avLst/>
          </a:prstGeom>
          <a:ln w="12700">
            <a:miter lim="400000"/>
          </a:ln>
        </p:spPr>
      </p:pic>
      <p:sp>
        <p:nvSpPr>
          <p:cNvPr id="185" name="BUG 4: Storing a big number in a small space"/>
          <p:cNvSpPr txBox="1"/>
          <p:nvPr/>
        </p:nvSpPr>
        <p:spPr>
          <a:xfrm>
            <a:off x="878056" y="499581"/>
            <a:ext cx="11463327"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4: Storing a big number in a small space</a:t>
            </a:r>
          </a:p>
        </p:txBody>
      </p:sp>
      <p:pic>
        <p:nvPicPr>
          <p:cNvPr id="186" name="IoC_Logo_OnWhite_AW.png" descr="IoC_Logo_OnWhite_AW.png"/>
          <p:cNvPicPr>
            <a:picLocks noChangeAspect="1"/>
          </p:cNvPicPr>
          <p:nvPr/>
        </p:nvPicPr>
        <p:blipFill>
          <a:blip r:embed="rId7">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Memory leaks (forgetting to free up space when done with) are responsible for many computer problems. The Firefox browser had one. It was infamous because Firefox (implausibly) claimed their program had no memory leaks."/>
          <p:cNvSpPr txBox="1"/>
          <p:nvPr>
            <p:ph type="body" sz="half" idx="1"/>
          </p:nvPr>
        </p:nvSpPr>
        <p:spPr>
          <a:xfrm>
            <a:off x="899496" y="1840237"/>
            <a:ext cx="6115042" cy="6810051"/>
          </a:xfrm>
          <a:prstGeom prst="rect">
            <a:avLst/>
          </a:prstGeom>
        </p:spPr>
        <p:txBody>
          <a:bodyPr/>
          <a:lstStyle/>
          <a:p>
            <a:pPr lvl="1" marL="0" indent="0" defTabSz="457200">
              <a:spcBef>
                <a:spcPts val="0"/>
              </a:spcBef>
              <a:buSzTx/>
              <a:buNone/>
              <a:defRPr sz="1100"/>
            </a:pPr>
            <a:r>
              <a:rPr b="1" sz="4000"/>
              <a:t>Memory leaks</a:t>
            </a:r>
            <a:r>
              <a:rPr sz="4000"/>
              <a:t> (forgetting to free up space when done with) are responsible for many computer problems. The Firefox browser had one. It was infamous because Firefox (implausibly) claimed their program had no memory leaks.</a:t>
            </a:r>
          </a:p>
        </p:txBody>
      </p:sp>
      <p:pic>
        <p:nvPicPr>
          <p:cNvPr id="189"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90"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91" name="Image" descr="Image"/>
          <p:cNvPicPr>
            <a:picLocks noChangeAspect="1"/>
          </p:cNvPicPr>
          <p:nvPr/>
        </p:nvPicPr>
        <p:blipFill>
          <a:blip r:embed="rId4">
            <a:extLst/>
          </a:blip>
          <a:stretch>
            <a:fillRect/>
          </a:stretch>
        </p:blipFill>
        <p:spPr>
          <a:xfrm>
            <a:off x="7380865" y="2528151"/>
            <a:ext cx="4697298" cy="4697298"/>
          </a:xfrm>
          <a:prstGeom prst="rect">
            <a:avLst/>
          </a:prstGeom>
          <a:ln w="12700">
            <a:miter lim="400000"/>
          </a:ln>
        </p:spPr>
      </p:pic>
      <p:sp>
        <p:nvSpPr>
          <p:cNvPr id="192" name="The Mozilla Foundation CC BY 3.0"/>
          <p:cNvSpPr txBox="1"/>
          <p:nvPr/>
        </p:nvSpPr>
        <p:spPr>
          <a:xfrm>
            <a:off x="9329784" y="7134164"/>
            <a:ext cx="2770546"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4000"/>
              </a:lnSpc>
              <a:defRPr b="0" sz="1360">
                <a:solidFill>
                  <a:srgbClr val="0B0080"/>
                </a:solidFill>
                <a:latin typeface="Helvetica"/>
                <a:ea typeface="Helvetica"/>
                <a:cs typeface="Helvetica"/>
                <a:sym typeface="Helvetica"/>
              </a:defRPr>
            </a:pPr>
            <a:r>
              <a:rPr>
                <a:solidFill>
                  <a:srgbClr val="54595D"/>
                </a:solidFill>
              </a:rPr>
              <a:t>The Mozilla Foundation </a:t>
            </a:r>
            <a:r>
              <a:rPr>
                <a:hlinkClick r:id="rId5" invalidUrl="" action="" tgtFrame="" tooltip="" history="1" highlightClick="0" endSnd="0"/>
              </a:rPr>
              <a:t>CC BY 3.0</a:t>
            </a:r>
          </a:p>
        </p:txBody>
      </p:sp>
      <p:sp>
        <p:nvSpPr>
          <p:cNvPr id="193" name="BUG 3: Memory leak"/>
          <p:cNvSpPr txBox="1"/>
          <p:nvPr/>
        </p:nvSpPr>
        <p:spPr>
          <a:xfrm>
            <a:off x="2966899" y="499581"/>
            <a:ext cx="7071002"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3: Memory leak</a:t>
            </a:r>
          </a:p>
        </p:txBody>
      </p:sp>
      <p:pic>
        <p:nvPicPr>
          <p:cNvPr id="194"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Tony Hoare who invented the null pointer (a pointer that points nowhere) called it his “billion-dollar” mistake because programmers struggle to cope with it. Null pointer bugs crash computers, give hackers ways in and generally cause chaos."/>
          <p:cNvSpPr txBox="1"/>
          <p:nvPr>
            <p:ph type="body" sz="half" idx="1"/>
          </p:nvPr>
        </p:nvSpPr>
        <p:spPr>
          <a:xfrm>
            <a:off x="899496" y="2249234"/>
            <a:ext cx="5429057" cy="6401054"/>
          </a:xfrm>
          <a:prstGeom prst="rect">
            <a:avLst/>
          </a:prstGeom>
        </p:spPr>
        <p:txBody>
          <a:bodyPr/>
          <a:lstStyle/>
          <a:p>
            <a:pPr marL="0" indent="0" defTabSz="434340">
              <a:spcBef>
                <a:spcPts val="0"/>
              </a:spcBef>
              <a:buSzTx/>
              <a:buNone/>
              <a:defRPr sz="3040"/>
            </a:pPr>
            <a:r>
              <a:rPr sz="3800"/>
              <a:t>Tony Hoare who invented the null pointer (a pointer that points nowhere) called it his “billion-dollar” mistake because programmers struggle to cope with it. </a:t>
            </a:r>
            <a:r>
              <a:rPr b="1" sz="3800"/>
              <a:t>Null pointer bugs</a:t>
            </a:r>
            <a:r>
              <a:rPr sz="3800"/>
              <a:t> crash computers, give hackers ways in and generally cause chaos.</a:t>
            </a:r>
          </a:p>
        </p:txBody>
      </p:sp>
      <p:pic>
        <p:nvPicPr>
          <p:cNvPr id="197"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198"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199" name="Image" descr="Image"/>
          <p:cNvPicPr>
            <a:picLocks noChangeAspect="1"/>
          </p:cNvPicPr>
          <p:nvPr/>
        </p:nvPicPr>
        <p:blipFill>
          <a:blip r:embed="rId4">
            <a:extLst/>
          </a:blip>
          <a:stretch>
            <a:fillRect/>
          </a:stretch>
        </p:blipFill>
        <p:spPr>
          <a:xfrm>
            <a:off x="6461298" y="2254101"/>
            <a:ext cx="5955086" cy="5955085"/>
          </a:xfrm>
          <a:prstGeom prst="rect">
            <a:avLst/>
          </a:prstGeom>
          <a:ln w="12700">
            <a:miter lim="400000"/>
          </a:ln>
        </p:spPr>
      </p:pic>
      <p:sp>
        <p:nvSpPr>
          <p:cNvPr id="200" name="Photograph by Rama, Wikimedia Commons, Cc-by-sa-2.0-fr"/>
          <p:cNvSpPr txBox="1"/>
          <p:nvPr/>
        </p:nvSpPr>
        <p:spPr>
          <a:xfrm>
            <a:off x="7962519" y="8362527"/>
            <a:ext cx="4721658"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3200"/>
              </a:lnSpc>
              <a:defRPr b="0" sz="1360">
                <a:solidFill>
                  <a:srgbClr val="54595D"/>
                </a:solidFill>
                <a:latin typeface="Helvetica"/>
                <a:ea typeface="Helvetica"/>
                <a:cs typeface="Helvetica"/>
                <a:sym typeface="Helvetica"/>
              </a:defRPr>
            </a:pPr>
            <a:r>
              <a:t>Photograph by </a:t>
            </a:r>
            <a:r>
              <a:rPr>
                <a:solidFill>
                  <a:srgbClr val="0B0080"/>
                </a:solidFill>
                <a:hlinkClick r:id="rId5" invalidUrl="" action="" tgtFrame="" tooltip="" history="1" highlightClick="0" endSnd="0"/>
              </a:rPr>
              <a:t>Rama</a:t>
            </a:r>
            <a:r>
              <a:t>, Wikimedia Commons, Cc-by-sa-2.0-fr</a:t>
            </a:r>
          </a:p>
        </p:txBody>
      </p:sp>
      <p:sp>
        <p:nvSpPr>
          <p:cNvPr id="201" name="BUG 2: Following a null pointer"/>
          <p:cNvSpPr txBox="1"/>
          <p:nvPr/>
        </p:nvSpPr>
        <p:spPr>
          <a:xfrm>
            <a:off x="2966899" y="499581"/>
            <a:ext cx="7523606"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78358">
              <a:defRPr sz="3959"/>
            </a:lvl1pPr>
          </a:lstStyle>
          <a:p>
            <a:pPr/>
            <a:r>
              <a:t>BUG 2: Following a null pointer</a:t>
            </a:r>
          </a:p>
        </p:txBody>
      </p:sp>
      <p:pic>
        <p:nvPicPr>
          <p:cNvPr id="202" name="IoC_Logo_OnWhite_AW.png" descr="IoC_Logo_OnWhite_AW.png"/>
          <p:cNvPicPr>
            <a:picLocks noChangeAspect="1"/>
          </p:cNvPicPr>
          <p:nvPr/>
        </p:nvPicPr>
        <p:blipFill>
          <a:blip r:embed="rId6">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4" name="The Morris Worm, an early Internet worm, came close to shutting down the Internet. It used a buffer overflow bug in network software to move from computer to computer shutting them down."/>
          <p:cNvSpPr txBox="1"/>
          <p:nvPr>
            <p:ph type="body" sz="half" idx="1"/>
          </p:nvPr>
        </p:nvSpPr>
        <p:spPr>
          <a:xfrm>
            <a:off x="899496" y="2053507"/>
            <a:ext cx="5967195" cy="6596781"/>
          </a:xfrm>
          <a:prstGeom prst="rect">
            <a:avLst/>
          </a:prstGeom>
        </p:spPr>
        <p:txBody>
          <a:bodyPr/>
          <a:lstStyle/>
          <a:p>
            <a:pPr marL="0" indent="0" defTabSz="457200">
              <a:spcBef>
                <a:spcPts val="0"/>
              </a:spcBef>
              <a:buSzTx/>
              <a:buNone/>
            </a:pPr>
            <a:r>
              <a:rPr sz="4000"/>
              <a:t>The Morris Worm, an early Internet worm, came close to shutting down the Internet. It used a </a:t>
            </a:r>
            <a:r>
              <a:rPr b="1" sz="4000"/>
              <a:t>buffer overflow</a:t>
            </a:r>
            <a:r>
              <a:rPr sz="4000"/>
              <a:t> bug in network software to move from computer to computer shutting them down.</a:t>
            </a:r>
          </a:p>
        </p:txBody>
      </p:sp>
      <p:pic>
        <p:nvPicPr>
          <p:cNvPr id="205"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206"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pic>
        <p:nvPicPr>
          <p:cNvPr id="207" name="Image" descr="Image"/>
          <p:cNvPicPr>
            <a:picLocks noChangeAspect="1"/>
          </p:cNvPicPr>
          <p:nvPr/>
        </p:nvPicPr>
        <p:blipFill>
          <a:blip r:embed="rId4">
            <a:extLst/>
          </a:blip>
          <a:stretch>
            <a:fillRect/>
          </a:stretch>
        </p:blipFill>
        <p:spPr>
          <a:xfrm>
            <a:off x="7405372" y="2311445"/>
            <a:ext cx="4560680" cy="6080905"/>
          </a:xfrm>
          <a:prstGeom prst="rect">
            <a:avLst/>
          </a:prstGeom>
          <a:ln w="12700">
            <a:miter lim="400000"/>
          </a:ln>
        </p:spPr>
      </p:pic>
      <p:sp>
        <p:nvSpPr>
          <p:cNvPr id="208" name="Go Card USA from Boston, USA: CC BY-SA 2.0"/>
          <p:cNvSpPr txBox="1"/>
          <p:nvPr/>
        </p:nvSpPr>
        <p:spPr>
          <a:xfrm>
            <a:off x="8866130" y="8457076"/>
            <a:ext cx="3822974"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3200"/>
              </a:lnSpc>
              <a:defRPr b="0" sz="1360">
                <a:solidFill>
                  <a:srgbClr val="54595D"/>
                </a:solidFill>
                <a:latin typeface="Helvetica"/>
                <a:ea typeface="Helvetica"/>
                <a:cs typeface="Helvetica"/>
                <a:sym typeface="Helvetica"/>
              </a:defRPr>
            </a:pPr>
            <a:r>
              <a:rPr>
                <a:solidFill>
                  <a:srgbClr val="0B0080"/>
                </a:solidFill>
                <a:hlinkClick r:id="rId5" invalidUrl="" action="" tgtFrame="" tooltip="" history="1" highlightClick="0" endSnd="0"/>
              </a:rPr>
              <a:t>Go Card USA</a:t>
            </a:r>
            <a:r>
              <a:t> from Boston, USA: </a:t>
            </a:r>
            <a:r>
              <a:rPr u="sng">
                <a:hlinkClick r:id="rId6" invalidUrl="" action="" tgtFrame="" tooltip="" history="1" highlightClick="0" endSnd="0"/>
              </a:rPr>
              <a:t>CC BY-SA 2.0</a:t>
            </a:r>
            <a:endParaRPr>
              <a:solidFill>
                <a:srgbClr val="3F4040"/>
              </a:solidFill>
            </a:endParaRPr>
          </a:p>
        </p:txBody>
      </p:sp>
      <p:sp>
        <p:nvSpPr>
          <p:cNvPr id="209" name="BUG 1: Buffer overflow"/>
          <p:cNvSpPr txBox="1"/>
          <p:nvPr/>
        </p:nvSpPr>
        <p:spPr>
          <a:xfrm>
            <a:off x="916118" y="499581"/>
            <a:ext cx="10765365"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1: Buffer overflow </a:t>
            </a:r>
          </a:p>
        </p:txBody>
      </p:sp>
      <p:pic>
        <p:nvPicPr>
          <p:cNvPr id="210" name="IoC_Logo_OnWhite_AW.png" descr="IoC_Logo_OnWhite_AW.png"/>
          <p:cNvPicPr>
            <a:picLocks noChangeAspect="1"/>
          </p:cNvPicPr>
          <p:nvPr/>
        </p:nvPicPr>
        <p:blipFill>
          <a:blip r:embed="rId7">
            <a:extLst/>
          </a:blip>
          <a:stretch>
            <a:fillRect/>
          </a:stretch>
        </p:blipFill>
        <p:spPr>
          <a:xfrm>
            <a:off x="5378194" y="8971208"/>
            <a:ext cx="2483347" cy="64275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Arrays in many languages start from position 0. This means the last position is one less than the length of the array. Get it wrong… as every novice programmer does at some point … and you run off the end.…"/>
          <p:cNvSpPr txBox="1"/>
          <p:nvPr>
            <p:ph type="body" sz="half" idx="1"/>
          </p:nvPr>
        </p:nvSpPr>
        <p:spPr>
          <a:xfrm>
            <a:off x="899496" y="2053507"/>
            <a:ext cx="5967195" cy="6596781"/>
          </a:xfrm>
          <a:prstGeom prst="rect">
            <a:avLst/>
          </a:prstGeom>
        </p:spPr>
        <p:txBody>
          <a:bodyPr/>
          <a:lstStyle/>
          <a:p>
            <a:pPr marL="0" indent="0" defTabSz="347472">
              <a:spcBef>
                <a:spcPts val="0"/>
              </a:spcBef>
              <a:buSzTx/>
              <a:buNone/>
              <a:defRPr sz="2432"/>
            </a:pPr>
            <a:r>
              <a:rPr sz="3040"/>
              <a:t>Arrays in many languages start from position 0. This means the last position is one less than the length of the array. Get it wrong… as every novice programmer does at some point …</a:t>
            </a:r>
            <a:r>
              <a:t> </a:t>
            </a:r>
            <a:r>
              <a:rPr sz="3040"/>
              <a:t>and you run off the end.</a:t>
            </a:r>
            <a:endParaRPr sz="3040"/>
          </a:p>
          <a:p>
            <a:pPr marL="0" indent="0" defTabSz="347472">
              <a:spcBef>
                <a:spcPts val="0"/>
              </a:spcBef>
              <a:buSzTx/>
              <a:buNone/>
              <a:defRPr sz="2432"/>
            </a:pPr>
            <a:endParaRPr sz="3040"/>
          </a:p>
          <a:p>
            <a:pPr marL="0" indent="0" defTabSz="347472">
              <a:spcBef>
                <a:spcPts val="0"/>
              </a:spcBef>
              <a:buSzTx/>
              <a:buNone/>
              <a:defRPr sz="2432"/>
            </a:pPr>
            <a:r>
              <a:rPr sz="3040"/>
              <a:t>Oddly (in Europe), we have no problem in a lift pressing 1 to go to the second floor up. </a:t>
            </a:r>
            <a:endParaRPr sz="3040"/>
          </a:p>
          <a:p>
            <a:pPr marL="0" indent="0" defTabSz="347472">
              <a:spcBef>
                <a:spcPts val="0"/>
              </a:spcBef>
              <a:buSzTx/>
              <a:buNone/>
              <a:defRPr sz="2432"/>
            </a:pPr>
            <a:endParaRPr sz="3040"/>
          </a:p>
          <a:p>
            <a:pPr marL="0" indent="0" defTabSz="347472">
              <a:spcBef>
                <a:spcPts val="0"/>
              </a:spcBef>
              <a:buSzTx/>
              <a:buNone/>
              <a:defRPr sz="2432"/>
            </a:pPr>
            <a:r>
              <a:rPr sz="3040"/>
              <a:t>In other situations, count from 0 and you do one too many things. </a:t>
            </a:r>
          </a:p>
        </p:txBody>
      </p:sp>
      <p:pic>
        <p:nvPicPr>
          <p:cNvPr id="213" name="cas-logo.png" descr="cas-logo.png"/>
          <p:cNvPicPr>
            <a:picLocks noChangeAspect="1"/>
          </p:cNvPicPr>
          <p:nvPr/>
        </p:nvPicPr>
        <p:blipFill>
          <a:blip r:embed="rId2">
            <a:extLst/>
          </a:blip>
          <a:stretch>
            <a:fillRect/>
          </a:stretch>
        </p:blipFill>
        <p:spPr>
          <a:xfrm>
            <a:off x="349896" y="9153160"/>
            <a:ext cx="2592642" cy="385275"/>
          </a:xfrm>
          <a:prstGeom prst="rect">
            <a:avLst/>
          </a:prstGeom>
          <a:ln w="12700">
            <a:miter lim="400000"/>
          </a:ln>
        </p:spPr>
      </p:pic>
      <p:pic>
        <p:nvPicPr>
          <p:cNvPr id="214" name="QM Logo B&amp;W.pdf" descr="QM Logo B&amp;W.pdf"/>
          <p:cNvPicPr>
            <a:picLocks noChangeAspect="1"/>
          </p:cNvPicPr>
          <p:nvPr/>
        </p:nvPicPr>
        <p:blipFill>
          <a:blip r:embed="rId3">
            <a:extLst/>
          </a:blip>
          <a:stretch>
            <a:fillRect/>
          </a:stretch>
        </p:blipFill>
        <p:spPr>
          <a:xfrm>
            <a:off x="10297197" y="7683540"/>
            <a:ext cx="2274064" cy="3218086"/>
          </a:xfrm>
          <a:prstGeom prst="rect">
            <a:avLst/>
          </a:prstGeom>
          <a:ln w="12700">
            <a:miter lim="400000"/>
          </a:ln>
        </p:spPr>
      </p:pic>
      <p:sp>
        <p:nvSpPr>
          <p:cNvPr id="215" name="BUG 0: Running off the end of an array"/>
          <p:cNvSpPr txBox="1"/>
          <p:nvPr/>
        </p:nvSpPr>
        <p:spPr>
          <a:xfrm>
            <a:off x="916118" y="499581"/>
            <a:ext cx="10765365" cy="1258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sz="4000"/>
            </a:lvl1pPr>
          </a:lstStyle>
          <a:p>
            <a:pPr/>
            <a:r>
              <a:t>BUG 0: Running off the end of an array </a:t>
            </a:r>
          </a:p>
        </p:txBody>
      </p:sp>
      <p:pic>
        <p:nvPicPr>
          <p:cNvPr id="216" name="IoC_Logo_OnWhite_AW.png" descr="IoC_Logo_OnWhite_AW.png"/>
          <p:cNvPicPr>
            <a:picLocks noChangeAspect="1"/>
          </p:cNvPicPr>
          <p:nvPr/>
        </p:nvPicPr>
        <p:blipFill>
          <a:blip r:embed="rId4">
            <a:extLst/>
          </a:blip>
          <a:stretch>
            <a:fillRect/>
          </a:stretch>
        </p:blipFill>
        <p:spPr>
          <a:xfrm>
            <a:off x="5378194" y="8971208"/>
            <a:ext cx="2483347" cy="642750"/>
          </a:xfrm>
          <a:prstGeom prst="rect">
            <a:avLst/>
          </a:prstGeom>
          <a:ln w="12700">
            <a:miter lim="400000"/>
          </a:ln>
        </p:spPr>
      </p:pic>
      <p:pic>
        <p:nvPicPr>
          <p:cNvPr id="217" name="PIXABAYelevator-1207812_1920.jpg" descr="PIXABAYelevator-1207812_1920.jpg"/>
          <p:cNvPicPr>
            <a:picLocks noChangeAspect="1"/>
          </p:cNvPicPr>
          <p:nvPr/>
        </p:nvPicPr>
        <p:blipFill>
          <a:blip r:embed="rId5">
            <a:extLst/>
          </a:blip>
          <a:stretch>
            <a:fillRect/>
          </a:stretch>
        </p:blipFill>
        <p:spPr>
          <a:xfrm>
            <a:off x="7971043" y="1990042"/>
            <a:ext cx="3431895" cy="672371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9" name="Download these slides from"/>
          <p:cNvSpPr txBox="1"/>
          <p:nvPr>
            <p:ph type="ctrTitle"/>
          </p:nvPr>
        </p:nvSpPr>
        <p:spPr>
          <a:xfrm>
            <a:off x="1270000" y="1009600"/>
            <a:ext cx="10464800" cy="1452877"/>
          </a:xfrm>
          <a:prstGeom prst="rect">
            <a:avLst/>
          </a:prstGeom>
        </p:spPr>
        <p:txBody>
          <a:bodyPr/>
          <a:lstStyle>
            <a:lvl1pPr defTabSz="461518">
              <a:defRPr sz="6320"/>
            </a:lvl1pPr>
          </a:lstStyle>
          <a:p>
            <a:pPr/>
            <a:r>
              <a:t>Download these slides from</a:t>
            </a:r>
          </a:p>
        </p:txBody>
      </p:sp>
      <p:sp>
        <p:nvSpPr>
          <p:cNvPr id="220" name="teachinglondoncomputing.org/bugs/"/>
          <p:cNvSpPr txBox="1"/>
          <p:nvPr>
            <p:ph type="subTitle" sz="quarter" idx="1"/>
          </p:nvPr>
        </p:nvSpPr>
        <p:spPr>
          <a:xfrm>
            <a:off x="1269999" y="2652089"/>
            <a:ext cx="10464801" cy="1130301"/>
          </a:xfrm>
          <a:prstGeom prst="rect">
            <a:avLst/>
          </a:prstGeom>
        </p:spPr>
        <p:txBody>
          <a:bodyPr/>
          <a:lstStyle/>
          <a:p>
            <a:pPr/>
            <a:r>
              <a:t>teachinglondoncomputing.org/bugs/</a:t>
            </a:r>
          </a:p>
        </p:txBody>
      </p:sp>
      <p:pic>
        <p:nvPicPr>
          <p:cNvPr id="221" name="Image" descr="Image"/>
          <p:cNvPicPr>
            <a:picLocks noChangeAspect="1"/>
          </p:cNvPicPr>
          <p:nvPr/>
        </p:nvPicPr>
        <p:blipFill>
          <a:blip r:embed="rId2">
            <a:extLst/>
          </a:blip>
          <a:stretch>
            <a:fillRect/>
          </a:stretch>
        </p:blipFill>
        <p:spPr>
          <a:xfrm>
            <a:off x="687218" y="3925971"/>
            <a:ext cx="1845970" cy="2461293"/>
          </a:xfrm>
          <a:prstGeom prst="rect">
            <a:avLst/>
          </a:prstGeom>
          <a:ln w="12700">
            <a:miter lim="400000"/>
          </a:ln>
        </p:spPr>
      </p:pic>
      <p:pic>
        <p:nvPicPr>
          <p:cNvPr id="222" name="Image" descr="Image"/>
          <p:cNvPicPr>
            <a:picLocks noChangeAspect="1"/>
          </p:cNvPicPr>
          <p:nvPr/>
        </p:nvPicPr>
        <p:blipFill>
          <a:blip r:embed="rId3">
            <a:extLst/>
          </a:blip>
          <a:stretch>
            <a:fillRect/>
          </a:stretch>
        </p:blipFill>
        <p:spPr>
          <a:xfrm>
            <a:off x="2645887" y="3909586"/>
            <a:ext cx="2461292" cy="2461292"/>
          </a:xfrm>
          <a:prstGeom prst="rect">
            <a:avLst/>
          </a:prstGeom>
          <a:ln w="12700">
            <a:miter lim="400000"/>
          </a:ln>
        </p:spPr>
      </p:pic>
      <p:pic>
        <p:nvPicPr>
          <p:cNvPr id="223" name="Image" descr="Image"/>
          <p:cNvPicPr>
            <a:picLocks noChangeAspect="1"/>
          </p:cNvPicPr>
          <p:nvPr/>
        </p:nvPicPr>
        <p:blipFill>
          <a:blip r:embed="rId4">
            <a:extLst/>
          </a:blip>
          <a:stretch>
            <a:fillRect/>
          </a:stretch>
        </p:blipFill>
        <p:spPr>
          <a:xfrm>
            <a:off x="5219879" y="3851378"/>
            <a:ext cx="2610478" cy="2610478"/>
          </a:xfrm>
          <a:prstGeom prst="rect">
            <a:avLst/>
          </a:prstGeom>
          <a:ln w="12700">
            <a:miter lim="400000"/>
          </a:ln>
        </p:spPr>
      </p:pic>
      <p:pic>
        <p:nvPicPr>
          <p:cNvPr id="224" name="Image" descr="Image"/>
          <p:cNvPicPr>
            <a:picLocks noChangeAspect="1"/>
          </p:cNvPicPr>
          <p:nvPr/>
        </p:nvPicPr>
        <p:blipFill>
          <a:blip r:embed="rId5">
            <a:extLst/>
          </a:blip>
          <a:stretch>
            <a:fillRect/>
          </a:stretch>
        </p:blipFill>
        <p:spPr>
          <a:xfrm>
            <a:off x="7797966" y="3851378"/>
            <a:ext cx="1740319" cy="2610478"/>
          </a:xfrm>
          <a:prstGeom prst="rect">
            <a:avLst/>
          </a:prstGeom>
          <a:ln w="12700">
            <a:miter lim="400000"/>
          </a:ln>
        </p:spPr>
      </p:pic>
      <p:pic>
        <p:nvPicPr>
          <p:cNvPr id="225" name="Image" descr="Image"/>
          <p:cNvPicPr>
            <a:picLocks noChangeAspect="1"/>
          </p:cNvPicPr>
          <p:nvPr/>
        </p:nvPicPr>
        <p:blipFill>
          <a:blip r:embed="rId6">
            <a:extLst/>
          </a:blip>
          <a:stretch>
            <a:fillRect/>
          </a:stretch>
        </p:blipFill>
        <p:spPr>
          <a:xfrm>
            <a:off x="9707104" y="3851378"/>
            <a:ext cx="2610478" cy="2610478"/>
          </a:xfrm>
          <a:prstGeom prst="rect">
            <a:avLst/>
          </a:prstGeom>
          <a:ln w="12700">
            <a:miter lim="400000"/>
          </a:ln>
        </p:spPr>
      </p:pic>
      <p:pic>
        <p:nvPicPr>
          <p:cNvPr id="226" name="Image" descr="Image"/>
          <p:cNvPicPr>
            <a:picLocks noChangeAspect="1"/>
          </p:cNvPicPr>
          <p:nvPr/>
        </p:nvPicPr>
        <p:blipFill>
          <a:blip r:embed="rId7">
            <a:extLst/>
          </a:blip>
          <a:stretch>
            <a:fillRect/>
          </a:stretch>
        </p:blipFill>
        <p:spPr>
          <a:xfrm>
            <a:off x="2667096" y="6811472"/>
            <a:ext cx="2461292" cy="2461292"/>
          </a:xfrm>
          <a:prstGeom prst="rect">
            <a:avLst/>
          </a:prstGeom>
          <a:ln w="12700">
            <a:miter lim="400000"/>
          </a:ln>
        </p:spPr>
      </p:pic>
      <p:pic>
        <p:nvPicPr>
          <p:cNvPr id="227" name="Image" descr="Image"/>
          <p:cNvPicPr>
            <a:picLocks noChangeAspect="1"/>
          </p:cNvPicPr>
          <p:nvPr/>
        </p:nvPicPr>
        <p:blipFill>
          <a:blip r:embed="rId8">
            <a:extLst/>
          </a:blip>
          <a:stretch>
            <a:fillRect/>
          </a:stretch>
        </p:blipFill>
        <p:spPr>
          <a:xfrm>
            <a:off x="4869458" y="6736879"/>
            <a:ext cx="1866262" cy="2610478"/>
          </a:xfrm>
          <a:prstGeom prst="rect">
            <a:avLst/>
          </a:prstGeom>
          <a:ln w="12700">
            <a:miter lim="400000"/>
          </a:ln>
        </p:spPr>
      </p:pic>
      <p:pic>
        <p:nvPicPr>
          <p:cNvPr id="228" name="Image" descr="Image"/>
          <p:cNvPicPr>
            <a:picLocks noChangeAspect="1"/>
          </p:cNvPicPr>
          <p:nvPr/>
        </p:nvPicPr>
        <p:blipFill>
          <a:blip r:embed="rId9">
            <a:extLst/>
          </a:blip>
          <a:stretch>
            <a:fillRect/>
          </a:stretch>
        </p:blipFill>
        <p:spPr>
          <a:xfrm>
            <a:off x="6940498" y="7084958"/>
            <a:ext cx="2872602" cy="1914320"/>
          </a:xfrm>
          <a:prstGeom prst="rect">
            <a:avLst/>
          </a:prstGeom>
          <a:ln w="12700">
            <a:miter lim="400000"/>
          </a:ln>
        </p:spPr>
      </p:pic>
      <p:pic>
        <p:nvPicPr>
          <p:cNvPr id="229" name="Image" descr="Image"/>
          <p:cNvPicPr>
            <a:picLocks noChangeAspect="1"/>
          </p:cNvPicPr>
          <p:nvPr/>
        </p:nvPicPr>
        <p:blipFill>
          <a:blip r:embed="rId10">
            <a:extLst/>
          </a:blip>
          <a:stretch>
            <a:fillRect/>
          </a:stretch>
        </p:blipFill>
        <p:spPr>
          <a:xfrm>
            <a:off x="394374" y="6923768"/>
            <a:ext cx="2461292" cy="2236700"/>
          </a:xfrm>
          <a:prstGeom prst="rect">
            <a:avLst/>
          </a:prstGeom>
          <a:ln w="12700">
            <a:miter lim="400000"/>
          </a:ln>
        </p:spPr>
      </p:pic>
      <p:pic>
        <p:nvPicPr>
          <p:cNvPr id="230" name="Image" descr="Image"/>
          <p:cNvPicPr>
            <a:picLocks noChangeAspect="1"/>
          </p:cNvPicPr>
          <p:nvPr/>
        </p:nvPicPr>
        <p:blipFill>
          <a:blip r:embed="rId11">
            <a:extLst/>
          </a:blip>
          <a:stretch>
            <a:fillRect/>
          </a:stretch>
        </p:blipFill>
        <p:spPr>
          <a:xfrm>
            <a:off x="10017878" y="7084958"/>
            <a:ext cx="2637983" cy="1914320"/>
          </a:xfrm>
          <a:prstGeom prst="rect">
            <a:avLst/>
          </a:prstGeom>
          <a:ln w="12700">
            <a:miter lim="400000"/>
          </a:ln>
        </p:spPr>
      </p:pic>
      <p:pic>
        <p:nvPicPr>
          <p:cNvPr id="231" name="cas-logo.png" descr="cas-logo.png"/>
          <p:cNvPicPr>
            <a:picLocks noChangeAspect="1"/>
          </p:cNvPicPr>
          <p:nvPr/>
        </p:nvPicPr>
        <p:blipFill>
          <a:blip r:embed="rId12">
            <a:extLst/>
          </a:blip>
          <a:stretch>
            <a:fillRect/>
          </a:stretch>
        </p:blipFill>
        <p:spPr>
          <a:xfrm>
            <a:off x="4912931" y="347587"/>
            <a:ext cx="3178937" cy="472400"/>
          </a:xfrm>
          <a:prstGeom prst="rect">
            <a:avLst/>
          </a:prstGeom>
          <a:ln w="12700">
            <a:miter lim="400000"/>
          </a:ln>
        </p:spPr>
      </p:pic>
      <p:pic>
        <p:nvPicPr>
          <p:cNvPr id="232" name="QM Logo B&amp;W.pdf" descr="QM Logo B&amp;W.pdf"/>
          <p:cNvPicPr>
            <a:picLocks noChangeAspect="1"/>
          </p:cNvPicPr>
          <p:nvPr/>
        </p:nvPicPr>
        <p:blipFill>
          <a:blip r:embed="rId13">
            <a:extLst/>
          </a:blip>
          <a:stretch>
            <a:fillRect/>
          </a:stretch>
        </p:blipFill>
        <p:spPr>
          <a:xfrm>
            <a:off x="10403204" y="-1024681"/>
            <a:ext cx="2274064" cy="3218086"/>
          </a:xfrm>
          <a:prstGeom prst="rect">
            <a:avLst/>
          </a:prstGeom>
          <a:ln w="12700">
            <a:miter lim="400000"/>
          </a:ln>
        </p:spPr>
      </p:pic>
      <p:pic>
        <p:nvPicPr>
          <p:cNvPr id="233" name="IoC_Logo_OnWhite_AW.png" descr="IoC_Logo_OnWhite_AW.png"/>
          <p:cNvPicPr>
            <a:picLocks noChangeAspect="1"/>
          </p:cNvPicPr>
          <p:nvPr/>
        </p:nvPicPr>
        <p:blipFill>
          <a:blip r:embed="rId14">
            <a:extLst/>
          </a:blip>
          <a:stretch>
            <a:fillRect/>
          </a:stretch>
        </p:blipFill>
        <p:spPr>
          <a:xfrm>
            <a:off x="250832" y="177238"/>
            <a:ext cx="2483348" cy="642749"/>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