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b="def" i="def"/>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b="def" i="def"/>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b="def" i="def"/>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Shape 116"/>
          <p:cNvSpPr/>
          <p:nvPr>
            <p:ph type="sldImg"/>
          </p:nvPr>
        </p:nvSpPr>
        <p:spPr>
          <a:xfrm>
            <a:off x="1143000" y="685800"/>
            <a:ext cx="4572000" cy="3429000"/>
          </a:xfrm>
          <a:prstGeom prst="rect">
            <a:avLst/>
          </a:prstGeom>
        </p:spPr>
        <p:txBody>
          <a:bodyPr/>
          <a:lstStyle/>
          <a:p>
            <a:pPr/>
          </a:p>
        </p:txBody>
      </p:sp>
      <p:sp>
        <p:nvSpPr>
          <p:cNvPr id="117" name="Shape 117"/>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1" showMasterPhAnim="1">
  <p:cSld name="Title &amp; Subtitle">
    <p:spTree>
      <p:nvGrpSpPr>
        <p:cNvPr id="1" name=""/>
        <p:cNvGrpSpPr/>
        <p:nvPr/>
      </p:nvGrpSpPr>
      <p:grpSpPr>
        <a:xfrm>
          <a:off x="0" y="0"/>
          <a:ext cx="0" cy="0"/>
          <a:chOff x="0" y="0"/>
          <a:chExt cx="0" cy="0"/>
        </a:xfrm>
      </p:grpSpPr>
      <p:sp>
        <p:nvSpPr>
          <p:cNvPr id="11" name="Title Text"/>
          <p:cNvSpPr txBox="1"/>
          <p:nvPr>
            <p:ph type="title"/>
          </p:nvPr>
        </p:nvSpPr>
        <p:spPr>
          <a:xfrm>
            <a:off x="1270000" y="1638300"/>
            <a:ext cx="10464800" cy="3302000"/>
          </a:xfrm>
          <a:prstGeom prst="rect">
            <a:avLst/>
          </a:prstGeom>
        </p:spPr>
        <p:txBody>
          <a:bodyPr anchor="b"/>
          <a:lstStyle/>
          <a:p>
            <a:pPr/>
            <a:r>
              <a:t>Title Text</a:t>
            </a:r>
          </a:p>
        </p:txBody>
      </p:sp>
      <p:sp>
        <p:nvSpPr>
          <p:cNvPr id="12" name="Body Level One…"/>
          <p:cNvSpPr txBox="1"/>
          <p:nvPr>
            <p:ph type="body" sz="quarter" idx="1"/>
          </p:nvPr>
        </p:nvSpPr>
        <p:spPr>
          <a:xfrm>
            <a:off x="1270000" y="5041900"/>
            <a:ext cx="10464800" cy="1130300"/>
          </a:xfrm>
          <a:prstGeom prst="rect">
            <a:avLst/>
          </a:prstGeom>
        </p:spPr>
        <p:txBody>
          <a:bodyPr anchor="t"/>
          <a:lstStyle>
            <a:lvl1pPr marL="0" indent="0" algn="ctr">
              <a:spcBef>
                <a:spcPts val="0"/>
              </a:spcBef>
              <a:buSzTx/>
              <a:buNone/>
              <a:defRPr sz="3700"/>
            </a:lvl1pPr>
            <a:lvl2pPr marL="0" indent="0" algn="ctr">
              <a:spcBef>
                <a:spcPts val="0"/>
              </a:spcBef>
              <a:buSzTx/>
              <a:buNone/>
              <a:defRPr sz="3700"/>
            </a:lvl2pPr>
            <a:lvl3pPr marL="0" indent="0" algn="ctr">
              <a:spcBef>
                <a:spcPts val="0"/>
              </a:spcBef>
              <a:buSzTx/>
              <a:buNone/>
              <a:defRPr sz="3700"/>
            </a:lvl3pPr>
            <a:lvl4pPr marL="0" indent="0" algn="ctr">
              <a:spcBef>
                <a:spcPts val="0"/>
              </a:spcBef>
              <a:buSzTx/>
              <a:buNone/>
              <a:defRPr sz="3700"/>
            </a:lvl4pPr>
            <a:lvl5pPr marL="0" indent="0" algn="ctr">
              <a:spcBef>
                <a:spcPts val="0"/>
              </a:spcBef>
              <a:buSzTx/>
              <a:buNone/>
              <a:defRPr sz="37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lvl1pPr>
              <a:defRPr>
                <a:latin typeface="Helvetica Neue Thin"/>
                <a:ea typeface="Helvetica Neue Thin"/>
                <a:cs typeface="Helvetica Neue Thin"/>
                <a:sym typeface="Helvetica Neue Thi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Photo - Horizontal">
    <p:spTree>
      <p:nvGrpSpPr>
        <p:cNvPr id="1" name=""/>
        <p:cNvGrpSpPr/>
        <p:nvPr/>
      </p:nvGrpSpPr>
      <p:grpSpPr>
        <a:xfrm>
          <a:off x="0" y="0"/>
          <a:ext cx="0" cy="0"/>
          <a:chOff x="0" y="0"/>
          <a:chExt cx="0" cy="0"/>
        </a:xfrm>
      </p:grpSpPr>
      <p:sp>
        <p:nvSpPr>
          <p:cNvPr id="20" name="Image"/>
          <p:cNvSpPr/>
          <p:nvPr>
            <p:ph type="pic" idx="13"/>
          </p:nvPr>
        </p:nvSpPr>
        <p:spPr>
          <a:xfrm>
            <a:off x="1625600" y="673100"/>
            <a:ext cx="9753600" cy="5905500"/>
          </a:xfrm>
          <a:prstGeom prst="rect">
            <a:avLst/>
          </a:prstGeom>
        </p:spPr>
        <p:txBody>
          <a:bodyPr lIns="91439" tIns="45719" rIns="91439" bIns="45719" anchor="t">
            <a:noAutofit/>
          </a:bodyPr>
          <a:lstStyle/>
          <a:p>
            <a:pPr/>
          </a:p>
        </p:txBody>
      </p:sp>
      <p:sp>
        <p:nvSpPr>
          <p:cNvPr id="21" name="Title Text"/>
          <p:cNvSpPr txBox="1"/>
          <p:nvPr>
            <p:ph type="title"/>
          </p:nvPr>
        </p:nvSpPr>
        <p:spPr>
          <a:xfrm>
            <a:off x="1270000" y="6718300"/>
            <a:ext cx="10464800" cy="1422400"/>
          </a:xfrm>
          <a:prstGeom prst="rect">
            <a:avLst/>
          </a:prstGeom>
        </p:spPr>
        <p:txBody>
          <a:bodyPr anchor="b"/>
          <a:lstStyle/>
          <a:p>
            <a:pPr/>
            <a:r>
              <a:t>Title Text</a:t>
            </a:r>
          </a:p>
        </p:txBody>
      </p:sp>
      <p:sp>
        <p:nvSpPr>
          <p:cNvPr id="22" name="Body Level One…"/>
          <p:cNvSpPr txBox="1"/>
          <p:nvPr>
            <p:ph type="body" sz="quarter" idx="1"/>
          </p:nvPr>
        </p:nvSpPr>
        <p:spPr>
          <a:xfrm>
            <a:off x="1270000" y="8153400"/>
            <a:ext cx="10464800" cy="1130300"/>
          </a:xfrm>
          <a:prstGeom prst="rect">
            <a:avLst/>
          </a:prstGeom>
        </p:spPr>
        <p:txBody>
          <a:bodyPr anchor="t"/>
          <a:lstStyle>
            <a:lvl1pPr marL="0" indent="0" algn="ctr">
              <a:spcBef>
                <a:spcPts val="0"/>
              </a:spcBef>
              <a:buSzTx/>
              <a:buNone/>
              <a:defRPr sz="3700"/>
            </a:lvl1pPr>
            <a:lvl2pPr marL="0" indent="0" algn="ctr">
              <a:spcBef>
                <a:spcPts val="0"/>
              </a:spcBef>
              <a:buSzTx/>
              <a:buNone/>
              <a:defRPr sz="3700"/>
            </a:lvl2pPr>
            <a:lvl3pPr marL="0" indent="0" algn="ctr">
              <a:spcBef>
                <a:spcPts val="0"/>
              </a:spcBef>
              <a:buSzTx/>
              <a:buNone/>
              <a:defRPr sz="3700"/>
            </a:lvl3pPr>
            <a:lvl4pPr marL="0" indent="0" algn="ctr">
              <a:spcBef>
                <a:spcPts val="0"/>
              </a:spcBef>
              <a:buSzTx/>
              <a:buNone/>
              <a:defRPr sz="3700"/>
            </a:lvl4pPr>
            <a:lvl5pPr marL="0" indent="0" algn="ctr">
              <a:spcBef>
                <a:spcPts val="0"/>
              </a:spcBef>
              <a:buSzTx/>
              <a:buNone/>
              <a:defRPr sz="3700"/>
            </a:lvl5pPr>
          </a:lstStyle>
          <a:p>
            <a:pPr/>
            <a:r>
              <a:t>Body Level One</a:t>
            </a:r>
          </a:p>
          <a:p>
            <a:pPr lvl="1"/>
            <a:r>
              <a:t>Body Level Two</a:t>
            </a:r>
          </a:p>
          <a:p>
            <a:pPr lvl="2"/>
            <a:r>
              <a:t>Body Level Three</a:t>
            </a:r>
          </a:p>
          <a:p>
            <a:pPr lvl="3"/>
            <a:r>
              <a:t>Body Level Four</a:t>
            </a:r>
          </a:p>
          <a:p>
            <a:pPr lvl="4"/>
            <a:r>
              <a:t>Body Level Five</a:t>
            </a:r>
          </a:p>
        </p:txBody>
      </p:sp>
      <p:sp>
        <p:nvSpPr>
          <p:cNvPr id="2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 Center">
    <p:spTree>
      <p:nvGrpSpPr>
        <p:cNvPr id="1" name=""/>
        <p:cNvGrpSpPr/>
        <p:nvPr/>
      </p:nvGrpSpPr>
      <p:grpSpPr>
        <a:xfrm>
          <a:off x="0" y="0"/>
          <a:ext cx="0" cy="0"/>
          <a:chOff x="0" y="0"/>
          <a:chExt cx="0" cy="0"/>
        </a:xfrm>
      </p:grpSpPr>
      <p:sp>
        <p:nvSpPr>
          <p:cNvPr id="30" name="Title Text"/>
          <p:cNvSpPr txBox="1"/>
          <p:nvPr>
            <p:ph type="title"/>
          </p:nvPr>
        </p:nvSpPr>
        <p:spPr>
          <a:xfrm>
            <a:off x="1270000" y="3225800"/>
            <a:ext cx="10464800" cy="3302000"/>
          </a:xfrm>
          <a:prstGeom prst="rect">
            <a:avLst/>
          </a:prstGeom>
        </p:spPr>
        <p:txBody>
          <a:bodyPr/>
          <a:lstStyle/>
          <a:p>
            <a:pPr/>
            <a:r>
              <a:t>Title Text</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Photo - Vertical">
    <p:spTree>
      <p:nvGrpSpPr>
        <p:cNvPr id="1" name=""/>
        <p:cNvGrpSpPr/>
        <p:nvPr/>
      </p:nvGrpSpPr>
      <p:grpSpPr>
        <a:xfrm>
          <a:off x="0" y="0"/>
          <a:ext cx="0" cy="0"/>
          <a:chOff x="0" y="0"/>
          <a:chExt cx="0" cy="0"/>
        </a:xfrm>
      </p:grpSpPr>
      <p:sp>
        <p:nvSpPr>
          <p:cNvPr id="38" name="Image"/>
          <p:cNvSpPr/>
          <p:nvPr>
            <p:ph type="pic" sz="half" idx="13"/>
          </p:nvPr>
        </p:nvSpPr>
        <p:spPr>
          <a:xfrm>
            <a:off x="6718300" y="635000"/>
            <a:ext cx="5334000" cy="8216900"/>
          </a:xfrm>
          <a:prstGeom prst="rect">
            <a:avLst/>
          </a:prstGeom>
        </p:spPr>
        <p:txBody>
          <a:bodyPr lIns="91439" tIns="45719" rIns="91439" bIns="45719" anchor="t">
            <a:noAutofit/>
          </a:bodyPr>
          <a:lstStyle/>
          <a:p>
            <a:pPr/>
          </a:p>
        </p:txBody>
      </p:sp>
      <p:sp>
        <p:nvSpPr>
          <p:cNvPr id="39" name="Title Text"/>
          <p:cNvSpPr txBox="1"/>
          <p:nvPr>
            <p:ph type="title"/>
          </p:nvPr>
        </p:nvSpPr>
        <p:spPr>
          <a:xfrm>
            <a:off x="952500" y="635000"/>
            <a:ext cx="5334000" cy="3987800"/>
          </a:xfrm>
          <a:prstGeom prst="rect">
            <a:avLst/>
          </a:prstGeom>
        </p:spPr>
        <p:txBody>
          <a:bodyPr anchor="b"/>
          <a:lstStyle>
            <a:lvl1pPr>
              <a:defRPr sz="6000"/>
            </a:lvl1pPr>
          </a:lstStyle>
          <a:p>
            <a:pPr/>
            <a:r>
              <a:t>Title Text</a:t>
            </a:r>
          </a:p>
        </p:txBody>
      </p:sp>
      <p:sp>
        <p:nvSpPr>
          <p:cNvPr id="40" name="Body Level One…"/>
          <p:cNvSpPr txBox="1"/>
          <p:nvPr>
            <p:ph type="body" sz="quarter" idx="1"/>
          </p:nvPr>
        </p:nvSpPr>
        <p:spPr>
          <a:xfrm>
            <a:off x="952500" y="4724400"/>
            <a:ext cx="5334000" cy="4114800"/>
          </a:xfrm>
          <a:prstGeom prst="rect">
            <a:avLst/>
          </a:prstGeom>
        </p:spPr>
        <p:txBody>
          <a:bodyPr anchor="t"/>
          <a:lstStyle>
            <a:lvl1pPr marL="0" indent="0" algn="ctr">
              <a:spcBef>
                <a:spcPts val="0"/>
              </a:spcBef>
              <a:buSzTx/>
              <a:buNone/>
              <a:defRPr sz="3700"/>
            </a:lvl1pPr>
            <a:lvl2pPr marL="0" indent="0" algn="ctr">
              <a:spcBef>
                <a:spcPts val="0"/>
              </a:spcBef>
              <a:buSzTx/>
              <a:buNone/>
              <a:defRPr sz="3700"/>
            </a:lvl2pPr>
            <a:lvl3pPr marL="0" indent="0" algn="ctr">
              <a:spcBef>
                <a:spcPts val="0"/>
              </a:spcBef>
              <a:buSzTx/>
              <a:buNone/>
              <a:defRPr sz="3700"/>
            </a:lvl3pPr>
            <a:lvl4pPr marL="0" indent="0" algn="ctr">
              <a:spcBef>
                <a:spcPts val="0"/>
              </a:spcBef>
              <a:buSzTx/>
              <a:buNone/>
              <a:defRPr sz="3700"/>
            </a:lvl4pPr>
            <a:lvl5pPr marL="0" indent="0" algn="ctr">
              <a:spcBef>
                <a:spcPts val="0"/>
              </a:spcBef>
              <a:buSzTx/>
              <a:buNone/>
              <a:defRPr sz="3700"/>
            </a:lvl5pPr>
          </a:lstStyle>
          <a:p>
            <a:pPr/>
            <a:r>
              <a:t>Body Level One</a:t>
            </a:r>
          </a:p>
          <a:p>
            <a:pPr lvl="1"/>
            <a:r>
              <a:t>Body Level Two</a:t>
            </a:r>
          </a:p>
          <a:p>
            <a:pPr lvl="2"/>
            <a:r>
              <a:t>Body Level Three</a:t>
            </a:r>
          </a:p>
          <a:p>
            <a:pPr lvl="3"/>
            <a:r>
              <a:t>Body Level Four</a:t>
            </a:r>
          </a:p>
          <a:p>
            <a:pPr lvl="4"/>
            <a:r>
              <a:t>Body Level Five</a:t>
            </a:r>
          </a:p>
        </p:txBody>
      </p:sp>
      <p:sp>
        <p:nvSpPr>
          <p:cNvPr id="4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48" name="Title Text"/>
          <p:cNvSpPr txBox="1"/>
          <p:nvPr>
            <p:ph type="title"/>
          </p:nvPr>
        </p:nvSpPr>
        <p:spPr>
          <a:prstGeom prst="rect">
            <a:avLst/>
          </a:prstGeom>
        </p:spPr>
        <p:txBody>
          <a:bodyPr/>
          <a:lstStyle/>
          <a:p>
            <a:pPr/>
            <a:r>
              <a:t>Title Text</a:t>
            </a:r>
          </a:p>
        </p:txBody>
      </p:sp>
      <p:sp>
        <p:nvSpPr>
          <p:cNvPr id="4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56" name="Title Text"/>
          <p:cNvSpPr txBox="1"/>
          <p:nvPr>
            <p:ph type="title"/>
          </p:nvPr>
        </p:nvSpPr>
        <p:spPr>
          <a:prstGeom prst="rect">
            <a:avLst/>
          </a:prstGeom>
        </p:spPr>
        <p:txBody>
          <a:bodyPr/>
          <a:lstStyle/>
          <a:p>
            <a:pPr/>
            <a:r>
              <a:t>Title Text</a:t>
            </a:r>
          </a:p>
        </p:txBody>
      </p:sp>
      <p:sp>
        <p:nvSpPr>
          <p:cNvPr id="57"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65" name="Image"/>
          <p:cNvSpPr/>
          <p:nvPr>
            <p:ph type="pic" sz="half" idx="13"/>
          </p:nvPr>
        </p:nvSpPr>
        <p:spPr>
          <a:xfrm>
            <a:off x="6718300" y="2590800"/>
            <a:ext cx="5334000" cy="6286500"/>
          </a:xfrm>
          <a:prstGeom prst="rect">
            <a:avLst/>
          </a:prstGeom>
        </p:spPr>
        <p:txBody>
          <a:bodyPr lIns="91439" tIns="45719" rIns="91439" bIns="45719" anchor="t">
            <a:noAutofit/>
          </a:bodyPr>
          <a:lstStyle/>
          <a:p>
            <a:pPr/>
          </a:p>
        </p:txBody>
      </p:sp>
      <p:sp>
        <p:nvSpPr>
          <p:cNvPr id="66" name="Title Text"/>
          <p:cNvSpPr txBox="1"/>
          <p:nvPr>
            <p:ph type="title"/>
          </p:nvPr>
        </p:nvSpPr>
        <p:spPr>
          <a:prstGeom prst="rect">
            <a:avLst/>
          </a:prstGeom>
        </p:spPr>
        <p:txBody>
          <a:bodyPr/>
          <a:lstStyle/>
          <a:p>
            <a:pPr/>
            <a:r>
              <a:t>Title Text</a:t>
            </a:r>
          </a:p>
        </p:txBody>
      </p:sp>
      <p:sp>
        <p:nvSpPr>
          <p:cNvPr id="67" name="Body Level One…"/>
          <p:cNvSpPr txBox="1"/>
          <p:nvPr>
            <p:ph type="body" sz="half" idx="1"/>
          </p:nvPr>
        </p:nvSpPr>
        <p:spPr>
          <a:xfrm>
            <a:off x="952500" y="2590800"/>
            <a:ext cx="5334000" cy="6286500"/>
          </a:xfrm>
          <a:prstGeom prst="rect">
            <a:avLst/>
          </a:prstGeom>
        </p:spPr>
        <p:txBody>
          <a:bodyPr/>
          <a:lstStyle>
            <a:lvl1pPr marL="342900" indent="-342900">
              <a:spcBef>
                <a:spcPts val="3200"/>
              </a:spcBef>
              <a:defRPr sz="2800"/>
            </a:lvl1pPr>
            <a:lvl2pPr marL="685800" indent="-342900">
              <a:spcBef>
                <a:spcPts val="3200"/>
              </a:spcBef>
              <a:defRPr sz="2800"/>
            </a:lvl2pPr>
            <a:lvl3pPr marL="1028700" indent="-342900">
              <a:spcBef>
                <a:spcPts val="3200"/>
              </a:spcBef>
              <a:defRPr sz="2800"/>
            </a:lvl3pPr>
            <a:lvl4pPr marL="1371600" indent="-342900">
              <a:spcBef>
                <a:spcPts val="3200"/>
              </a:spcBef>
              <a:defRPr sz="2800"/>
            </a:lvl4pPr>
            <a:lvl5pPr marL="1714500" indent="-342900">
              <a:spcBef>
                <a:spcPts val="3200"/>
              </a:spcBef>
              <a:defRPr sz="2800"/>
            </a:lvl5pPr>
          </a:lstStyle>
          <a:p>
            <a:pPr/>
            <a:r>
              <a:t>Body Level One</a:t>
            </a:r>
          </a:p>
          <a:p>
            <a:pPr lvl="1"/>
            <a:r>
              <a:t>Body Level Two</a:t>
            </a:r>
          </a:p>
          <a:p>
            <a:pPr lvl="2"/>
            <a:r>
              <a:t>Body Level Three</a:t>
            </a:r>
          </a:p>
          <a:p>
            <a:pPr lvl="3"/>
            <a:r>
              <a:t>Body Level Four</a:t>
            </a:r>
          </a:p>
          <a:p>
            <a:pPr lvl="4"/>
            <a:r>
              <a:t>Body Level Five</a:t>
            </a:r>
          </a:p>
        </p:txBody>
      </p:sp>
      <p:sp>
        <p:nvSpPr>
          <p:cNvPr id="68" name="Slide Number"/>
          <p:cNvSpPr txBox="1"/>
          <p:nvPr>
            <p:ph type="sldNum" sz="quarter" idx="2"/>
          </p:nvPr>
        </p:nvSpPr>
        <p:spPr>
          <a:xfrm>
            <a:off x="6328884" y="9296400"/>
            <a:ext cx="340259" cy="342900"/>
          </a:xfrm>
          <a:prstGeom prst="rect">
            <a:avLst/>
          </a:prstGeom>
        </p:spPr>
        <p:txBody>
          <a:bodyPr/>
          <a:lstStyle>
            <a:lvl1pPr>
              <a:defRPr>
                <a:latin typeface="Helvetica Light"/>
                <a:ea typeface="Helvetica Light"/>
                <a:cs typeface="Helvetica Light"/>
                <a:sym typeface="Helvetica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Bullets">
    <p:spTree>
      <p:nvGrpSpPr>
        <p:cNvPr id="1" name=""/>
        <p:cNvGrpSpPr/>
        <p:nvPr/>
      </p:nvGrpSpPr>
      <p:grpSpPr>
        <a:xfrm>
          <a:off x="0" y="0"/>
          <a:ext cx="0" cy="0"/>
          <a:chOff x="0" y="0"/>
          <a:chExt cx="0" cy="0"/>
        </a:xfrm>
      </p:grpSpPr>
      <p:sp>
        <p:nvSpPr>
          <p:cNvPr id="75" name="Body Level One…"/>
          <p:cNvSpPr txBox="1"/>
          <p:nvPr>
            <p:ph type="body" idx="1"/>
          </p:nvPr>
        </p:nvSpPr>
        <p:spPr>
          <a:xfrm>
            <a:off x="952500" y="1270000"/>
            <a:ext cx="11099800" cy="72136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Photo - 3 Up">
    <p:spTree>
      <p:nvGrpSpPr>
        <p:cNvPr id="1" name=""/>
        <p:cNvGrpSpPr/>
        <p:nvPr/>
      </p:nvGrpSpPr>
      <p:grpSpPr>
        <a:xfrm>
          <a:off x="0" y="0"/>
          <a:ext cx="0" cy="0"/>
          <a:chOff x="0" y="0"/>
          <a:chExt cx="0" cy="0"/>
        </a:xfrm>
      </p:grpSpPr>
      <p:sp>
        <p:nvSpPr>
          <p:cNvPr id="83" name="Image"/>
          <p:cNvSpPr/>
          <p:nvPr>
            <p:ph type="pic" sz="quarter" idx="13"/>
          </p:nvPr>
        </p:nvSpPr>
        <p:spPr>
          <a:xfrm>
            <a:off x="6718300" y="5092700"/>
            <a:ext cx="5334000" cy="3771900"/>
          </a:xfrm>
          <a:prstGeom prst="rect">
            <a:avLst/>
          </a:prstGeom>
        </p:spPr>
        <p:txBody>
          <a:bodyPr lIns="91439" tIns="45719" rIns="91439" bIns="45719" anchor="t">
            <a:noAutofit/>
          </a:bodyPr>
          <a:lstStyle/>
          <a:p>
            <a:pPr/>
          </a:p>
        </p:txBody>
      </p:sp>
      <p:sp>
        <p:nvSpPr>
          <p:cNvPr id="84" name="Image"/>
          <p:cNvSpPr/>
          <p:nvPr>
            <p:ph type="pic" sz="quarter" idx="14"/>
          </p:nvPr>
        </p:nvSpPr>
        <p:spPr>
          <a:xfrm>
            <a:off x="6718300" y="889000"/>
            <a:ext cx="5334000" cy="3771900"/>
          </a:xfrm>
          <a:prstGeom prst="rect">
            <a:avLst/>
          </a:prstGeom>
        </p:spPr>
        <p:txBody>
          <a:bodyPr lIns="91439" tIns="45719" rIns="91439" bIns="45719" anchor="t">
            <a:noAutofit/>
          </a:bodyPr>
          <a:lstStyle/>
          <a:p>
            <a:pPr/>
          </a:p>
        </p:txBody>
      </p:sp>
      <p:sp>
        <p:nvSpPr>
          <p:cNvPr id="85" name="Image"/>
          <p:cNvSpPr/>
          <p:nvPr>
            <p:ph type="pic" sz="half" idx="15"/>
          </p:nvPr>
        </p:nvSpPr>
        <p:spPr>
          <a:xfrm>
            <a:off x="952500" y="889000"/>
            <a:ext cx="5334000" cy="7975600"/>
          </a:xfrm>
          <a:prstGeom prst="rect">
            <a:avLst/>
          </a:prstGeom>
        </p:spPr>
        <p:txBody>
          <a:bodyPr lIns="91439" tIns="45719" rIns="91439" bIns="45719" anchor="t">
            <a:noAutofit/>
          </a:bodyPr>
          <a:lstStyle/>
          <a:p>
            <a:pPr/>
          </a:p>
        </p:txBody>
      </p:sp>
      <p:sp>
        <p:nvSpPr>
          <p:cNvPr id="8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Quote">
    <p:spTree>
      <p:nvGrpSpPr>
        <p:cNvPr id="1" name=""/>
        <p:cNvGrpSpPr/>
        <p:nvPr/>
      </p:nvGrpSpPr>
      <p:grpSpPr>
        <a:xfrm>
          <a:off x="0" y="0"/>
          <a:ext cx="0" cy="0"/>
          <a:chOff x="0" y="0"/>
          <a:chExt cx="0" cy="0"/>
        </a:xfrm>
      </p:grpSpPr>
      <p:sp>
        <p:nvSpPr>
          <p:cNvPr id="93" name="–Johnny Appleseed"/>
          <p:cNvSpPr txBox="1"/>
          <p:nvPr>
            <p:ph type="body" sz="quarter" idx="13"/>
          </p:nvPr>
        </p:nvSpPr>
        <p:spPr>
          <a:xfrm>
            <a:off x="1270000" y="6362700"/>
            <a:ext cx="10464800" cy="461366"/>
          </a:xfrm>
          <a:prstGeom prst="rect">
            <a:avLst/>
          </a:prstGeom>
        </p:spPr>
        <p:txBody>
          <a:bodyPr anchor="t">
            <a:spAutoFit/>
          </a:bodyPr>
          <a:lstStyle>
            <a:lvl1pPr marL="0" indent="0" algn="ctr">
              <a:spcBef>
                <a:spcPts val="0"/>
              </a:spcBef>
              <a:buSzTx/>
              <a:buNone/>
              <a:defRPr i="1" sz="2400"/>
            </a:lvl1pPr>
          </a:lstStyle>
          <a:p>
            <a:pPr/>
            <a:r>
              <a:t>–Johnny Appleseed</a:t>
            </a:r>
          </a:p>
        </p:txBody>
      </p:sp>
      <p:sp>
        <p:nvSpPr>
          <p:cNvPr id="94" name="“Type a quote here.”"/>
          <p:cNvSpPr txBox="1"/>
          <p:nvPr>
            <p:ph type="body" sz="quarter" idx="14"/>
          </p:nvPr>
        </p:nvSpPr>
        <p:spPr>
          <a:xfrm>
            <a:off x="1270000" y="4267112"/>
            <a:ext cx="10464800" cy="609776"/>
          </a:xfrm>
          <a:prstGeom prst="rect">
            <a:avLst/>
          </a:prstGeom>
        </p:spPr>
        <p:txBody>
          <a:bodyPr>
            <a:spAutoFit/>
          </a:bodyPr>
          <a:lstStyle>
            <a:lvl1pPr marL="0" indent="0" algn="ctr">
              <a:spcBef>
                <a:spcPts val="0"/>
              </a:spcBef>
              <a:buSzTx/>
              <a:buNone/>
              <a:defRPr sz="3400">
                <a:latin typeface="+mn-lt"/>
                <a:ea typeface="+mn-ea"/>
                <a:cs typeface="+mn-cs"/>
                <a:sym typeface="Helvetica Neue Medium"/>
              </a:defRPr>
            </a:lvl1pPr>
          </a:lstStyle>
          <a:p>
            <a:pPr/>
            <a:r>
              <a:t>“Type a quote here.” </a:t>
            </a:r>
          </a:p>
        </p:txBody>
      </p:sp>
      <p:sp>
        <p:nvSpPr>
          <p:cNvPr id="9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Photo">
    <p:spTree>
      <p:nvGrpSpPr>
        <p:cNvPr id="1" name=""/>
        <p:cNvGrpSpPr/>
        <p:nvPr/>
      </p:nvGrpSpPr>
      <p:grpSpPr>
        <a:xfrm>
          <a:off x="0" y="0"/>
          <a:ext cx="0" cy="0"/>
          <a:chOff x="0" y="0"/>
          <a:chExt cx="0" cy="0"/>
        </a:xfrm>
      </p:grpSpPr>
      <p:sp>
        <p:nvSpPr>
          <p:cNvPr id="102" name="Image"/>
          <p:cNvSpPr/>
          <p:nvPr>
            <p:ph type="pic" idx="13"/>
          </p:nvPr>
        </p:nvSpPr>
        <p:spPr>
          <a:xfrm>
            <a:off x="0" y="0"/>
            <a:ext cx="13004800" cy="9753600"/>
          </a:xfrm>
          <a:prstGeom prst="rect">
            <a:avLst/>
          </a:prstGeom>
        </p:spPr>
        <p:txBody>
          <a:bodyPr lIns="91439" tIns="45719" rIns="91439" bIns="45719" anchor="t">
            <a:noAutofit/>
          </a:bodyPr>
          <a:lstStyle/>
          <a:p>
            <a:pPr/>
          </a:p>
        </p:txBody>
      </p:sp>
      <p:sp>
        <p:nvSpPr>
          <p:cNvPr id="10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
        <p:nvSpPr>
          <p:cNvPr id="11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952500" y="254000"/>
            <a:ext cx="11099800" cy="2159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Body Level One…"/>
          <p:cNvSpPr txBox="1"/>
          <p:nvPr>
            <p:ph type="body" idx="1"/>
          </p:nvPr>
        </p:nvSpPr>
        <p:spPr>
          <a:xfrm>
            <a:off x="952500" y="2590800"/>
            <a:ext cx="11099800" cy="6286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6328884" y="9296400"/>
            <a:ext cx="340259" cy="324306"/>
          </a:xfrm>
          <a:prstGeom prst="rect">
            <a:avLst/>
          </a:prstGeom>
          <a:ln w="12700">
            <a:miter lim="400000"/>
          </a:ln>
        </p:spPr>
        <p:txBody>
          <a:bodyPr wrap="none" lIns="50800" tIns="50800" rIns="50800" bIns="50800">
            <a:spAutoFit/>
          </a:bodyPr>
          <a:lstStyle>
            <a:lvl1pPr>
              <a:defRPr b="0" sz="1600">
                <a:latin typeface="Helvetica Neue Light"/>
                <a:ea typeface="Helvetica Neue Light"/>
                <a:cs typeface="Helvetica Neue Light"/>
                <a:sym typeface="Helvetica Neue Light"/>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xmlns:p14="http://schemas.microsoft.com/office/powerpoint/2010/main" spd="med" advClick="1"/>
  <p:txStyles>
    <p:titleStyle>
      <a:lvl1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1pPr>
      <a:lvl2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2pPr>
      <a:lvl3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3pPr>
      <a:lvl4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4pPr>
      <a:lvl5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5pPr>
      <a:lvl6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6pPr>
      <a:lvl7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7pPr>
      <a:lvl8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8pPr>
      <a:lvl9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9pPr>
    </p:titleStyle>
    <p:bodyStyle>
      <a:lvl1pPr marL="4445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1pPr>
      <a:lvl2pPr marL="8890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2pPr>
      <a:lvl3pPr marL="13335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3pPr>
      <a:lvl4pPr marL="17780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4pPr>
      <a:lvl5pPr marL="22225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5pPr>
      <a:lvl6pPr marL="26670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6pPr>
      <a:lvl7pPr marL="31115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7pPr>
      <a:lvl8pPr marL="35560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8pPr>
      <a:lvl9pPr marL="40005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9pPr>
    </p:bodyStyle>
    <p:otherStyle>
      <a:lvl1pPr marL="0" marR="0" indent="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1pPr>
      <a:lvl2pPr marL="0" marR="0" indent="22860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2pPr>
      <a:lvl3pPr marL="0" marR="0" indent="45720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3pPr>
      <a:lvl4pPr marL="0" marR="0" indent="68580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4pPr>
      <a:lvl5pPr marL="0" marR="0" indent="91440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5pPr>
      <a:lvl6pPr marL="0" marR="0" indent="114300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6pPr>
      <a:lvl7pPr marL="0" marR="0" indent="137160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7pPr>
      <a:lvl8pPr marL="0" marR="0" indent="160020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8pPr>
      <a:lvl9pPr marL="0" marR="0" indent="182880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jpeg"/><Relationship Id="rId4" Type="http://schemas.openxmlformats.org/officeDocument/2006/relationships/image" Target="../media/image3.jpeg"/><Relationship Id="rId5" Type="http://schemas.openxmlformats.org/officeDocument/2006/relationships/image" Target="../media/image4.jpeg"/><Relationship Id="rId6" Type="http://schemas.openxmlformats.org/officeDocument/2006/relationships/image" Target="../media/image5.jpeg"/><Relationship Id="rId7" Type="http://schemas.openxmlformats.org/officeDocument/2006/relationships/image" Target="../media/image6.jpeg"/><Relationship Id="rId8" Type="http://schemas.openxmlformats.org/officeDocument/2006/relationships/image" Target="../media/image7.jpeg"/><Relationship Id="rId9" Type="http://schemas.openxmlformats.org/officeDocument/2006/relationships/image" Target="../media/image8.jpeg"/><Relationship Id="rId10" Type="http://schemas.openxmlformats.org/officeDocument/2006/relationships/image" Target="../media/image9.jpeg"/><Relationship Id="rId11" Type="http://schemas.openxmlformats.org/officeDocument/2006/relationships/image" Target="../media/image10.jpeg"/><Relationship Id="rId12" Type="http://schemas.openxmlformats.org/officeDocument/2006/relationships/image" Target="../media/image1.png"/><Relationship Id="rId13" Type="http://schemas.openxmlformats.org/officeDocument/2006/relationships/image" Target="../media/image2.png"/><Relationship Id="rId14" Type="http://schemas.openxmlformats.org/officeDocument/2006/relationships/image" Target="../media/image3.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hyperlink" Target="http://www.scienceandsociety.co.uk/results.asp?image=10312035" TargetMode="External"/><Relationship Id="rId6" Type="http://schemas.openxmlformats.org/officeDocument/2006/relationships/image" Target="../media/image3.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hyperlink" Target="http://www.npg.org.uk/collections/search/person?LinkID=mp65595&amp;wPage=1" TargetMode="External"/><Relationship Id="rId6" Type="http://schemas.openxmlformats.org/officeDocument/2006/relationships/image" Target="../media/image3.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hyperlink" Target="https://creativecommons.org/licenses/by/2.5" TargetMode="External"/><Relationship Id="rId6" Type="http://schemas.openxmlformats.org/officeDocument/2006/relationships/image" Target="../media/image3.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hyperlink" Target="https://commons.wikimedia.org/wiki/User:Kzirkel" TargetMode="External"/><Relationship Id="rId6" Type="http://schemas.openxmlformats.org/officeDocument/2006/relationships/hyperlink" Target="https://creativecommons.org/licenses/by-sa/3.0" TargetMode="External"/><Relationship Id="rId7" Type="http://schemas.openxmlformats.org/officeDocument/2006/relationships/image" Target="../media/image3.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9.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jpeg"/><Relationship Id="rId3" Type="http://schemas.openxmlformats.org/officeDocument/2006/relationships/image" Target="../media/image2.jpeg"/><Relationship Id="rId4" Type="http://schemas.openxmlformats.org/officeDocument/2006/relationships/image" Target="../media/image3.jpeg"/><Relationship Id="rId5" Type="http://schemas.openxmlformats.org/officeDocument/2006/relationships/image" Target="../media/image4.jpeg"/><Relationship Id="rId6" Type="http://schemas.openxmlformats.org/officeDocument/2006/relationships/image" Target="../media/image5.jpeg"/><Relationship Id="rId7" Type="http://schemas.openxmlformats.org/officeDocument/2006/relationships/image" Target="../media/image6.jpeg"/><Relationship Id="rId8" Type="http://schemas.openxmlformats.org/officeDocument/2006/relationships/image" Target="../media/image7.jpeg"/><Relationship Id="rId9" Type="http://schemas.openxmlformats.org/officeDocument/2006/relationships/image" Target="../media/image8.jpeg"/><Relationship Id="rId10" Type="http://schemas.openxmlformats.org/officeDocument/2006/relationships/image" Target="../media/image9.jpeg"/><Relationship Id="rId11" Type="http://schemas.openxmlformats.org/officeDocument/2006/relationships/image" Target="../media/image10.jpeg"/><Relationship Id="rId12" Type="http://schemas.openxmlformats.org/officeDocument/2006/relationships/image" Target="../media/image1.png"/><Relationship Id="rId13" Type="http://schemas.openxmlformats.org/officeDocument/2006/relationships/image" Target="../media/image2.png"/><Relationship Id="rId1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9" name="10 Female Computing Stars Through the Decades"/>
          <p:cNvSpPr txBox="1"/>
          <p:nvPr>
            <p:ph type="ctrTitle"/>
          </p:nvPr>
        </p:nvSpPr>
        <p:spPr>
          <a:xfrm>
            <a:off x="529725" y="928105"/>
            <a:ext cx="11742150" cy="2218811"/>
          </a:xfrm>
          <a:prstGeom prst="rect">
            <a:avLst/>
          </a:prstGeom>
        </p:spPr>
        <p:txBody>
          <a:bodyPr/>
          <a:lstStyle>
            <a:lvl1pPr defTabSz="502412">
              <a:defRPr sz="6880"/>
            </a:lvl1pPr>
          </a:lstStyle>
          <a:p>
            <a:pPr/>
            <a:r>
              <a:t>10 Female Computing Stars Through the Decades</a:t>
            </a:r>
          </a:p>
        </p:txBody>
      </p:sp>
      <p:pic>
        <p:nvPicPr>
          <p:cNvPr id="120" name="Image" descr="Image"/>
          <p:cNvPicPr>
            <a:picLocks noChangeAspect="1"/>
          </p:cNvPicPr>
          <p:nvPr/>
        </p:nvPicPr>
        <p:blipFill>
          <a:blip r:embed="rId2">
            <a:extLst/>
          </a:blip>
          <a:stretch>
            <a:fillRect/>
          </a:stretch>
        </p:blipFill>
        <p:spPr>
          <a:xfrm>
            <a:off x="961252" y="4041078"/>
            <a:ext cx="1956225" cy="2810021"/>
          </a:xfrm>
          <a:prstGeom prst="rect">
            <a:avLst/>
          </a:prstGeom>
          <a:ln w="12700">
            <a:miter lim="400000"/>
          </a:ln>
        </p:spPr>
      </p:pic>
      <p:pic>
        <p:nvPicPr>
          <p:cNvPr id="121" name="Image" descr="Image"/>
          <p:cNvPicPr>
            <a:picLocks noChangeAspect="1"/>
          </p:cNvPicPr>
          <p:nvPr/>
        </p:nvPicPr>
        <p:blipFill>
          <a:blip r:embed="rId3">
            <a:extLst/>
          </a:blip>
          <a:stretch>
            <a:fillRect/>
          </a:stretch>
        </p:blipFill>
        <p:spPr>
          <a:xfrm>
            <a:off x="3021290" y="4037859"/>
            <a:ext cx="2027850" cy="2816458"/>
          </a:xfrm>
          <a:prstGeom prst="rect">
            <a:avLst/>
          </a:prstGeom>
          <a:ln w="12700">
            <a:miter lim="400000"/>
          </a:ln>
        </p:spPr>
      </p:pic>
      <p:pic>
        <p:nvPicPr>
          <p:cNvPr id="122" name="Image" descr="Image"/>
          <p:cNvPicPr>
            <a:picLocks noChangeAspect="1"/>
          </p:cNvPicPr>
          <p:nvPr/>
        </p:nvPicPr>
        <p:blipFill>
          <a:blip r:embed="rId4">
            <a:extLst/>
          </a:blip>
          <a:stretch>
            <a:fillRect/>
          </a:stretch>
        </p:blipFill>
        <p:spPr>
          <a:xfrm>
            <a:off x="5152952" y="4031795"/>
            <a:ext cx="1590769" cy="2828586"/>
          </a:xfrm>
          <a:prstGeom prst="rect">
            <a:avLst/>
          </a:prstGeom>
          <a:ln w="12700">
            <a:miter lim="400000"/>
          </a:ln>
        </p:spPr>
      </p:pic>
      <p:pic>
        <p:nvPicPr>
          <p:cNvPr id="123" name="Image" descr="Image"/>
          <p:cNvPicPr>
            <a:picLocks noChangeAspect="1"/>
          </p:cNvPicPr>
          <p:nvPr/>
        </p:nvPicPr>
        <p:blipFill>
          <a:blip r:embed="rId5">
            <a:extLst/>
          </a:blip>
          <a:stretch>
            <a:fillRect/>
          </a:stretch>
        </p:blipFill>
        <p:spPr>
          <a:xfrm>
            <a:off x="6847533" y="4044115"/>
            <a:ext cx="2262869" cy="2828586"/>
          </a:xfrm>
          <a:prstGeom prst="rect">
            <a:avLst/>
          </a:prstGeom>
          <a:ln w="12700">
            <a:miter lim="400000"/>
          </a:ln>
        </p:spPr>
      </p:pic>
      <p:pic>
        <p:nvPicPr>
          <p:cNvPr id="124" name="Image" descr="Image"/>
          <p:cNvPicPr>
            <a:picLocks noChangeAspect="1"/>
          </p:cNvPicPr>
          <p:nvPr/>
        </p:nvPicPr>
        <p:blipFill>
          <a:blip r:embed="rId6">
            <a:extLst/>
          </a:blip>
          <a:stretch>
            <a:fillRect/>
          </a:stretch>
        </p:blipFill>
        <p:spPr>
          <a:xfrm>
            <a:off x="9214215" y="4033224"/>
            <a:ext cx="2825728" cy="2825728"/>
          </a:xfrm>
          <a:prstGeom prst="rect">
            <a:avLst/>
          </a:prstGeom>
          <a:ln w="12700">
            <a:miter lim="400000"/>
          </a:ln>
        </p:spPr>
      </p:pic>
      <p:pic>
        <p:nvPicPr>
          <p:cNvPr id="125" name="Image" descr="Image"/>
          <p:cNvPicPr>
            <a:picLocks noChangeAspect="1"/>
          </p:cNvPicPr>
          <p:nvPr/>
        </p:nvPicPr>
        <p:blipFill>
          <a:blip r:embed="rId7">
            <a:extLst/>
          </a:blip>
          <a:stretch>
            <a:fillRect/>
          </a:stretch>
        </p:blipFill>
        <p:spPr>
          <a:xfrm>
            <a:off x="918756" y="6948779"/>
            <a:ext cx="2041217" cy="2721623"/>
          </a:xfrm>
          <a:prstGeom prst="rect">
            <a:avLst/>
          </a:prstGeom>
          <a:ln w="12700">
            <a:miter lim="400000"/>
          </a:ln>
        </p:spPr>
      </p:pic>
      <p:pic>
        <p:nvPicPr>
          <p:cNvPr id="126" name="Image" descr="Image"/>
          <p:cNvPicPr>
            <a:picLocks noChangeAspect="1"/>
          </p:cNvPicPr>
          <p:nvPr/>
        </p:nvPicPr>
        <p:blipFill>
          <a:blip r:embed="rId8">
            <a:extLst/>
          </a:blip>
          <a:stretch>
            <a:fillRect/>
          </a:stretch>
        </p:blipFill>
        <p:spPr>
          <a:xfrm>
            <a:off x="3064227" y="6948779"/>
            <a:ext cx="1941975" cy="2718765"/>
          </a:xfrm>
          <a:prstGeom prst="rect">
            <a:avLst/>
          </a:prstGeom>
          <a:ln w="12700">
            <a:miter lim="400000"/>
          </a:ln>
        </p:spPr>
      </p:pic>
      <p:pic>
        <p:nvPicPr>
          <p:cNvPr id="127" name="Image" descr="Image"/>
          <p:cNvPicPr>
            <a:picLocks noChangeAspect="1"/>
          </p:cNvPicPr>
          <p:nvPr/>
        </p:nvPicPr>
        <p:blipFill>
          <a:blip r:embed="rId9">
            <a:extLst/>
          </a:blip>
          <a:stretch>
            <a:fillRect/>
          </a:stretch>
        </p:blipFill>
        <p:spPr>
          <a:xfrm>
            <a:off x="5122343" y="6948779"/>
            <a:ext cx="2130750" cy="2670582"/>
          </a:xfrm>
          <a:prstGeom prst="rect">
            <a:avLst/>
          </a:prstGeom>
          <a:ln w="12700">
            <a:miter lim="400000"/>
          </a:ln>
        </p:spPr>
      </p:pic>
      <p:pic>
        <p:nvPicPr>
          <p:cNvPr id="128" name="Image" descr="Image"/>
          <p:cNvPicPr>
            <a:picLocks noChangeAspect="1"/>
          </p:cNvPicPr>
          <p:nvPr/>
        </p:nvPicPr>
        <p:blipFill>
          <a:blip r:embed="rId10">
            <a:extLst/>
          </a:blip>
          <a:stretch>
            <a:fillRect/>
          </a:stretch>
        </p:blipFill>
        <p:spPr>
          <a:xfrm>
            <a:off x="9415463" y="6943159"/>
            <a:ext cx="2670581" cy="2670582"/>
          </a:xfrm>
          <a:prstGeom prst="rect">
            <a:avLst/>
          </a:prstGeom>
          <a:ln w="12700">
            <a:miter lim="400000"/>
          </a:ln>
        </p:spPr>
      </p:pic>
      <p:pic>
        <p:nvPicPr>
          <p:cNvPr id="129" name="Image" descr="Image"/>
          <p:cNvPicPr>
            <a:picLocks noChangeAspect="1"/>
          </p:cNvPicPr>
          <p:nvPr/>
        </p:nvPicPr>
        <p:blipFill>
          <a:blip r:embed="rId11">
            <a:extLst/>
          </a:blip>
          <a:stretch>
            <a:fillRect/>
          </a:stretch>
        </p:blipFill>
        <p:spPr>
          <a:xfrm>
            <a:off x="7393959" y="6974300"/>
            <a:ext cx="1956225" cy="2608300"/>
          </a:xfrm>
          <a:prstGeom prst="rect">
            <a:avLst/>
          </a:prstGeom>
          <a:ln w="12700">
            <a:miter lim="400000"/>
          </a:ln>
        </p:spPr>
      </p:pic>
      <p:pic>
        <p:nvPicPr>
          <p:cNvPr id="130" name="cas-logo.png" descr="cas-logo.png"/>
          <p:cNvPicPr>
            <a:picLocks noChangeAspect="1"/>
          </p:cNvPicPr>
          <p:nvPr/>
        </p:nvPicPr>
        <p:blipFill>
          <a:blip r:embed="rId12">
            <a:extLst/>
          </a:blip>
          <a:stretch>
            <a:fillRect/>
          </a:stretch>
        </p:blipFill>
        <p:spPr>
          <a:xfrm>
            <a:off x="248296" y="214455"/>
            <a:ext cx="3178937" cy="472400"/>
          </a:xfrm>
          <a:prstGeom prst="rect">
            <a:avLst/>
          </a:prstGeom>
          <a:ln w="12700">
            <a:miter lim="400000"/>
          </a:ln>
        </p:spPr>
      </p:pic>
      <p:pic>
        <p:nvPicPr>
          <p:cNvPr id="131" name="QM Logo B&amp;W.pdf" descr="QM Logo B&amp;W.pdf"/>
          <p:cNvPicPr>
            <a:picLocks noChangeAspect="1"/>
          </p:cNvPicPr>
          <p:nvPr/>
        </p:nvPicPr>
        <p:blipFill>
          <a:blip r:embed="rId13">
            <a:extLst/>
          </a:blip>
          <a:stretch>
            <a:fillRect/>
          </a:stretch>
        </p:blipFill>
        <p:spPr>
          <a:xfrm>
            <a:off x="10403204" y="-1158475"/>
            <a:ext cx="2274064" cy="3218086"/>
          </a:xfrm>
          <a:prstGeom prst="rect">
            <a:avLst/>
          </a:prstGeom>
          <a:ln w="12700">
            <a:miter lim="400000"/>
          </a:ln>
        </p:spPr>
      </p:pic>
      <p:sp>
        <p:nvSpPr>
          <p:cNvPr id="132" name="www.cs4fn.org/women/"/>
          <p:cNvSpPr txBox="1"/>
          <p:nvPr/>
        </p:nvSpPr>
        <p:spPr>
          <a:xfrm>
            <a:off x="631325" y="3231123"/>
            <a:ext cx="11742150" cy="64275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defTabSz="531622">
              <a:defRPr b="0" sz="3640">
                <a:latin typeface="+mn-lt"/>
                <a:ea typeface="+mn-ea"/>
                <a:cs typeface="+mn-cs"/>
                <a:sym typeface="Helvetica Neue Medium"/>
              </a:defRPr>
            </a:lvl1pPr>
          </a:lstStyle>
          <a:p>
            <a:pPr/>
            <a:r>
              <a:t>www.cs4fn.org/women/</a:t>
            </a:r>
          </a:p>
        </p:txBody>
      </p:sp>
      <p:pic>
        <p:nvPicPr>
          <p:cNvPr id="133" name="IoC_Logo_OnWhite_AW.png" descr="IoC_Logo_OnWhite_AW.png"/>
          <p:cNvPicPr>
            <a:picLocks noChangeAspect="1"/>
          </p:cNvPicPr>
          <p:nvPr/>
        </p:nvPicPr>
        <p:blipFill>
          <a:blip r:embed="rId14">
            <a:extLst/>
          </a:blip>
          <a:stretch>
            <a:fillRect/>
          </a:stretch>
        </p:blipFill>
        <p:spPr>
          <a:xfrm>
            <a:off x="5673545" y="129280"/>
            <a:ext cx="2483347" cy="642750"/>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5" name="10 Female Computing Stars Through the Decades"/>
          <p:cNvSpPr txBox="1"/>
          <p:nvPr>
            <p:ph type="title"/>
          </p:nvPr>
        </p:nvSpPr>
        <p:spPr>
          <a:xfrm>
            <a:off x="632097" y="139700"/>
            <a:ext cx="11740606" cy="1258640"/>
          </a:xfrm>
          <a:prstGeom prst="rect">
            <a:avLst/>
          </a:prstGeom>
        </p:spPr>
        <p:txBody>
          <a:bodyPr/>
          <a:lstStyle>
            <a:lvl1pPr defTabSz="560831">
              <a:defRPr b="1" sz="3839">
                <a:latin typeface="Helvetica Neue"/>
                <a:ea typeface="Helvetica Neue"/>
                <a:cs typeface="Helvetica Neue"/>
                <a:sym typeface="Helvetica Neue"/>
              </a:defRPr>
            </a:lvl1pPr>
          </a:lstStyle>
          <a:p>
            <a:pPr/>
            <a:r>
              <a:t>10 Female Computing Stars Through the Decades</a:t>
            </a:r>
          </a:p>
        </p:txBody>
      </p:sp>
      <p:sp>
        <p:nvSpPr>
          <p:cNvPr id="136" name="1840s…"/>
          <p:cNvSpPr txBox="1"/>
          <p:nvPr>
            <p:ph type="body" sz="half" idx="1"/>
          </p:nvPr>
        </p:nvSpPr>
        <p:spPr>
          <a:xfrm>
            <a:off x="899496" y="1103312"/>
            <a:ext cx="5237114" cy="7546976"/>
          </a:xfrm>
          <a:prstGeom prst="rect">
            <a:avLst/>
          </a:prstGeom>
        </p:spPr>
        <p:txBody>
          <a:bodyPr/>
          <a:lstStyle/>
          <a:p>
            <a:pPr marL="0" indent="0" algn="ctr" defTabSz="457200">
              <a:spcBef>
                <a:spcPts val="0"/>
              </a:spcBef>
              <a:buSzTx/>
              <a:buNone/>
            </a:pPr>
            <a:r>
              <a:rPr b="1" sz="4000"/>
              <a:t>1840s </a:t>
            </a:r>
            <a:endParaRPr b="1" sz="4000"/>
          </a:p>
          <a:p>
            <a:pPr marL="0" indent="0" algn="ctr" defTabSz="457200">
              <a:spcBef>
                <a:spcPts val="0"/>
              </a:spcBef>
              <a:buSzTx/>
              <a:buNone/>
            </a:pPr>
            <a:endParaRPr b="1" sz="4000"/>
          </a:p>
          <a:p>
            <a:pPr marL="0" indent="0" defTabSz="457200">
              <a:spcBef>
                <a:spcPts val="0"/>
              </a:spcBef>
              <a:buSzTx/>
              <a:buNone/>
            </a:pPr>
            <a:r>
              <a:rPr b="1" sz="4000"/>
              <a:t>Ada Lovelace </a:t>
            </a:r>
            <a:r>
              <a:rPr sz="4000"/>
              <a:t>points out that once other things, like music, are represented by numbers computers can be much more than just calculators.</a:t>
            </a:r>
          </a:p>
        </p:txBody>
      </p:sp>
      <p:pic>
        <p:nvPicPr>
          <p:cNvPr id="137" name="Image" descr="Image"/>
          <p:cNvPicPr>
            <a:picLocks noChangeAspect="1"/>
          </p:cNvPicPr>
          <p:nvPr/>
        </p:nvPicPr>
        <p:blipFill>
          <a:blip r:embed="rId2">
            <a:extLst/>
          </a:blip>
          <a:stretch>
            <a:fillRect/>
          </a:stretch>
        </p:blipFill>
        <p:spPr>
          <a:xfrm>
            <a:off x="7059307" y="1294358"/>
            <a:ext cx="4987908" cy="7164884"/>
          </a:xfrm>
          <a:prstGeom prst="rect">
            <a:avLst/>
          </a:prstGeom>
          <a:ln w="12700">
            <a:miter lim="400000"/>
          </a:ln>
        </p:spPr>
      </p:pic>
      <p:pic>
        <p:nvPicPr>
          <p:cNvPr id="138" name="cas-logo.png" descr="cas-logo.png"/>
          <p:cNvPicPr>
            <a:picLocks noChangeAspect="1"/>
          </p:cNvPicPr>
          <p:nvPr/>
        </p:nvPicPr>
        <p:blipFill>
          <a:blip r:embed="rId3">
            <a:extLst/>
          </a:blip>
          <a:stretch>
            <a:fillRect/>
          </a:stretch>
        </p:blipFill>
        <p:spPr>
          <a:xfrm>
            <a:off x="349896" y="9153160"/>
            <a:ext cx="2592642" cy="385275"/>
          </a:xfrm>
          <a:prstGeom prst="rect">
            <a:avLst/>
          </a:prstGeom>
          <a:ln w="12700">
            <a:miter lim="400000"/>
          </a:ln>
        </p:spPr>
      </p:pic>
      <p:pic>
        <p:nvPicPr>
          <p:cNvPr id="139" name="QM Logo B&amp;W.pdf" descr="QM Logo B&amp;W.pdf"/>
          <p:cNvPicPr>
            <a:picLocks noChangeAspect="1"/>
          </p:cNvPicPr>
          <p:nvPr/>
        </p:nvPicPr>
        <p:blipFill>
          <a:blip r:embed="rId4">
            <a:extLst/>
          </a:blip>
          <a:stretch>
            <a:fillRect/>
          </a:stretch>
        </p:blipFill>
        <p:spPr>
          <a:xfrm>
            <a:off x="10297197" y="7683540"/>
            <a:ext cx="2274064" cy="3218086"/>
          </a:xfrm>
          <a:prstGeom prst="rect">
            <a:avLst/>
          </a:prstGeom>
          <a:ln w="12700">
            <a:miter lim="400000"/>
          </a:ln>
        </p:spPr>
      </p:pic>
      <p:sp>
        <p:nvSpPr>
          <p:cNvPr id="140" name="Science &amp; Society Picture Library"/>
          <p:cNvSpPr txBox="1"/>
          <p:nvPr/>
        </p:nvSpPr>
        <p:spPr>
          <a:xfrm>
            <a:off x="9478384" y="8546283"/>
            <a:ext cx="2667825" cy="304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3200"/>
              </a:lnSpc>
              <a:defRPr b="0" sz="1360" u="sng">
                <a:solidFill>
                  <a:srgbClr val="0B0080"/>
                </a:solidFill>
                <a:latin typeface="Helvetica"/>
                <a:ea typeface="Helvetica"/>
                <a:cs typeface="Helvetica"/>
                <a:sym typeface="Helvetica"/>
                <a:hlinkClick r:id="rId5" invalidUrl="" action="" tgtFrame="" tooltip="" history="1" highlightClick="0" endSnd="0"/>
              </a:defRPr>
            </a:lvl1pPr>
          </a:lstStyle>
          <a:p>
            <a:pPr/>
            <a:r>
              <a:rPr>
                <a:hlinkClick r:id="rId5" invalidUrl="" action="" tgtFrame="" tooltip="" history="1" highlightClick="0" endSnd="0"/>
              </a:rPr>
              <a:t>Science &amp; Society Picture Library</a:t>
            </a:r>
          </a:p>
        </p:txBody>
      </p:sp>
      <p:pic>
        <p:nvPicPr>
          <p:cNvPr id="141" name="IoC_Logo_OnWhite_AW.png" descr="IoC_Logo_OnWhite_AW.png"/>
          <p:cNvPicPr>
            <a:picLocks noChangeAspect="1"/>
          </p:cNvPicPr>
          <p:nvPr/>
        </p:nvPicPr>
        <p:blipFill>
          <a:blip r:embed="rId6">
            <a:extLst/>
          </a:blip>
          <a:stretch>
            <a:fillRect/>
          </a:stretch>
        </p:blipFill>
        <p:spPr>
          <a:xfrm>
            <a:off x="5378194" y="8971208"/>
            <a:ext cx="2483347" cy="642750"/>
          </a:xfrm>
          <a:prstGeom prst="rect">
            <a:avLst/>
          </a:prstGeom>
          <a:ln w="12700">
            <a:miter lim="400000"/>
          </a:ln>
        </p:spPr>
      </p:pic>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3" name="1850s…"/>
          <p:cNvSpPr txBox="1"/>
          <p:nvPr>
            <p:ph type="body" sz="half" idx="1"/>
          </p:nvPr>
        </p:nvSpPr>
        <p:spPr>
          <a:xfrm>
            <a:off x="934832" y="1475423"/>
            <a:ext cx="5237114" cy="7600654"/>
          </a:xfrm>
          <a:prstGeom prst="rect">
            <a:avLst/>
          </a:prstGeom>
        </p:spPr>
        <p:txBody>
          <a:bodyPr/>
          <a:lstStyle/>
          <a:p>
            <a:pPr marL="0" indent="0" algn="ctr" defTabSz="402336">
              <a:spcBef>
                <a:spcPts val="0"/>
              </a:spcBef>
              <a:buSzTx/>
              <a:buNone/>
              <a:defRPr sz="3520"/>
            </a:pPr>
            <a:r>
              <a:rPr b="1"/>
              <a:t>1850s</a:t>
            </a:r>
            <a:r>
              <a:t> </a:t>
            </a:r>
          </a:p>
          <a:p>
            <a:pPr marL="0" indent="0" defTabSz="402336">
              <a:spcBef>
                <a:spcPts val="0"/>
              </a:spcBef>
              <a:buSzTx/>
              <a:buNone/>
              <a:defRPr sz="3520"/>
            </a:pPr>
          </a:p>
          <a:p>
            <a:pPr marL="0" indent="0" defTabSz="402336">
              <a:spcBef>
                <a:spcPts val="0"/>
              </a:spcBef>
              <a:buSzTx/>
              <a:buNone/>
              <a:defRPr sz="3520"/>
            </a:pPr>
            <a:r>
              <a:rPr b="1"/>
              <a:t>Florence Nightingale</a:t>
            </a:r>
            <a:r>
              <a:t> </a:t>
            </a:r>
          </a:p>
          <a:p>
            <a:pPr marL="0" indent="0" defTabSz="402336">
              <a:spcBef>
                <a:spcPts val="0"/>
              </a:spcBef>
              <a:buSzTx/>
              <a:buNone/>
              <a:defRPr sz="3520"/>
            </a:pPr>
            <a:r>
              <a:t>is the first person to combine lots of data with good ways of presenting all those numbers so the patterns can be seen. She successfully uses it to convince politicians to take action over deaths in hospital due to poor cleanliness.</a:t>
            </a:r>
          </a:p>
        </p:txBody>
      </p:sp>
      <p:pic>
        <p:nvPicPr>
          <p:cNvPr id="144" name="Image" descr="Image"/>
          <p:cNvPicPr>
            <a:picLocks noChangeAspect="1"/>
          </p:cNvPicPr>
          <p:nvPr/>
        </p:nvPicPr>
        <p:blipFill>
          <a:blip r:embed="rId2">
            <a:extLst/>
          </a:blip>
          <a:stretch>
            <a:fillRect/>
          </a:stretch>
        </p:blipFill>
        <p:spPr>
          <a:xfrm>
            <a:off x="6965961" y="1716947"/>
            <a:ext cx="5070332" cy="7042127"/>
          </a:xfrm>
          <a:prstGeom prst="rect">
            <a:avLst/>
          </a:prstGeom>
          <a:ln w="12700">
            <a:miter lim="400000"/>
          </a:ln>
        </p:spPr>
      </p:pic>
      <p:sp>
        <p:nvSpPr>
          <p:cNvPr id="145" name="10 Female Computing Stars Through the Decades"/>
          <p:cNvSpPr txBox="1"/>
          <p:nvPr>
            <p:ph type="title"/>
          </p:nvPr>
        </p:nvSpPr>
        <p:spPr>
          <a:xfrm>
            <a:off x="632097" y="139700"/>
            <a:ext cx="11740606" cy="1258640"/>
          </a:xfrm>
          <a:prstGeom prst="rect">
            <a:avLst/>
          </a:prstGeom>
        </p:spPr>
        <p:txBody>
          <a:bodyPr/>
          <a:lstStyle>
            <a:lvl1pPr defTabSz="560831">
              <a:defRPr b="1" sz="3839">
                <a:latin typeface="Helvetica Neue"/>
                <a:ea typeface="Helvetica Neue"/>
                <a:cs typeface="Helvetica Neue"/>
                <a:sym typeface="Helvetica Neue"/>
              </a:defRPr>
            </a:lvl1pPr>
          </a:lstStyle>
          <a:p>
            <a:pPr/>
            <a:r>
              <a:t>10 Female Computing Stars Through the Decades</a:t>
            </a:r>
          </a:p>
        </p:txBody>
      </p:sp>
      <p:pic>
        <p:nvPicPr>
          <p:cNvPr id="146" name="cas-logo.png" descr="cas-logo.png"/>
          <p:cNvPicPr>
            <a:picLocks noChangeAspect="1"/>
          </p:cNvPicPr>
          <p:nvPr/>
        </p:nvPicPr>
        <p:blipFill>
          <a:blip r:embed="rId3">
            <a:extLst/>
          </a:blip>
          <a:stretch>
            <a:fillRect/>
          </a:stretch>
        </p:blipFill>
        <p:spPr>
          <a:xfrm>
            <a:off x="349896" y="9153160"/>
            <a:ext cx="2592642" cy="385275"/>
          </a:xfrm>
          <a:prstGeom prst="rect">
            <a:avLst/>
          </a:prstGeom>
          <a:ln w="12700">
            <a:miter lim="400000"/>
          </a:ln>
        </p:spPr>
      </p:pic>
      <p:pic>
        <p:nvPicPr>
          <p:cNvPr id="147" name="QM Logo B&amp;W.pdf" descr="QM Logo B&amp;W.pdf"/>
          <p:cNvPicPr>
            <a:picLocks noChangeAspect="1"/>
          </p:cNvPicPr>
          <p:nvPr/>
        </p:nvPicPr>
        <p:blipFill>
          <a:blip r:embed="rId4">
            <a:extLst/>
          </a:blip>
          <a:stretch>
            <a:fillRect/>
          </a:stretch>
        </p:blipFill>
        <p:spPr>
          <a:xfrm>
            <a:off x="10297197" y="7683540"/>
            <a:ext cx="2274064" cy="3218086"/>
          </a:xfrm>
          <a:prstGeom prst="rect">
            <a:avLst/>
          </a:prstGeom>
          <a:ln w="12700">
            <a:miter lim="400000"/>
          </a:ln>
        </p:spPr>
      </p:pic>
      <p:sp>
        <p:nvSpPr>
          <p:cNvPr id="148" name="Henry Hering (1814-1893) - National Portrait Gallery, London"/>
          <p:cNvSpPr txBox="1"/>
          <p:nvPr/>
        </p:nvSpPr>
        <p:spPr>
          <a:xfrm>
            <a:off x="7334260" y="8487646"/>
            <a:ext cx="4767368" cy="304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lnSpc>
                <a:spcPts val="3200"/>
              </a:lnSpc>
              <a:defRPr b="0" sz="1360" u="sng">
                <a:solidFill>
                  <a:srgbClr val="0B0080"/>
                </a:solidFill>
                <a:latin typeface="Helvetica"/>
                <a:ea typeface="Helvetica"/>
                <a:cs typeface="Helvetica"/>
                <a:sym typeface="Helvetica"/>
              </a:defRPr>
            </a:pPr>
            <a:r>
              <a:rPr u="none">
                <a:solidFill>
                  <a:srgbClr val="54595D"/>
                </a:solidFill>
              </a:rPr>
              <a:t>Henry Hering (1814-1893) - </a:t>
            </a:r>
            <a:r>
              <a:rPr>
                <a:hlinkClick r:id="rId5" invalidUrl="" action="" tgtFrame="" tooltip="" history="1" highlightClick="0" endSnd="0"/>
              </a:rPr>
              <a:t>National Portrait Gallery, London</a:t>
            </a:r>
          </a:p>
        </p:txBody>
      </p:sp>
      <p:pic>
        <p:nvPicPr>
          <p:cNvPr id="149" name="IoC_Logo_OnWhite_AW.png" descr="IoC_Logo_OnWhite_AW.png"/>
          <p:cNvPicPr>
            <a:picLocks noChangeAspect="1"/>
          </p:cNvPicPr>
          <p:nvPr/>
        </p:nvPicPr>
        <p:blipFill>
          <a:blip r:embed="rId6">
            <a:extLst/>
          </a:blip>
          <a:stretch>
            <a:fillRect/>
          </a:stretch>
        </p:blipFill>
        <p:spPr>
          <a:xfrm>
            <a:off x="5378194" y="8971208"/>
            <a:ext cx="2483347" cy="642750"/>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1" name="1940s…"/>
          <p:cNvSpPr txBox="1"/>
          <p:nvPr>
            <p:ph type="body" sz="half" idx="1"/>
          </p:nvPr>
        </p:nvSpPr>
        <p:spPr>
          <a:xfrm>
            <a:off x="952500" y="1608635"/>
            <a:ext cx="5237113" cy="7600654"/>
          </a:xfrm>
          <a:prstGeom prst="rect">
            <a:avLst/>
          </a:prstGeom>
        </p:spPr>
        <p:txBody>
          <a:bodyPr/>
          <a:lstStyle/>
          <a:p>
            <a:pPr marL="0" indent="0" algn="ctr" defTabSz="384047">
              <a:spcBef>
                <a:spcPts val="0"/>
              </a:spcBef>
              <a:buSzTx/>
              <a:buNone/>
              <a:defRPr sz="3359"/>
            </a:pPr>
            <a:r>
              <a:rPr b="1"/>
              <a:t>1940s</a:t>
            </a:r>
            <a:r>
              <a:t> </a:t>
            </a:r>
          </a:p>
          <a:p>
            <a:pPr marL="0" indent="0" defTabSz="384047">
              <a:spcBef>
                <a:spcPts val="0"/>
              </a:spcBef>
              <a:buSzTx/>
              <a:buNone/>
              <a:defRPr sz="3359"/>
            </a:pPr>
          </a:p>
          <a:p>
            <a:pPr marL="0" indent="0" defTabSz="384047">
              <a:spcBef>
                <a:spcPts val="0"/>
              </a:spcBef>
              <a:buSzTx/>
              <a:buNone/>
              <a:defRPr sz="3359"/>
            </a:pPr>
            <a:r>
              <a:rPr b="1"/>
              <a:t>Dorothy Vaughan </a:t>
            </a:r>
            <a:r>
              <a:t>starts work at NACA (later NASA) as a human computer. Breaking down barriers, she becomes the first</a:t>
            </a:r>
          </a:p>
          <a:p>
            <a:pPr marL="0" indent="0" defTabSz="384047">
              <a:spcBef>
                <a:spcPts val="0"/>
              </a:spcBef>
              <a:buSzTx/>
              <a:buNone/>
              <a:defRPr sz="3359"/>
            </a:pPr>
            <a:r>
              <a:t>African-American</a:t>
            </a:r>
          </a:p>
          <a:p>
            <a:pPr marL="0" indent="0" defTabSz="384047">
              <a:spcBef>
                <a:spcPts val="0"/>
              </a:spcBef>
              <a:buSzTx/>
              <a:buNone/>
              <a:defRPr sz="3359"/>
            </a:pPr>
            <a:r>
              <a:t>manager and oversees the change to electronic computers. Her team’s work underpin the design of aircraft and the space programme.</a:t>
            </a:r>
          </a:p>
        </p:txBody>
      </p:sp>
      <p:pic>
        <p:nvPicPr>
          <p:cNvPr id="152" name="Image" descr="Image"/>
          <p:cNvPicPr>
            <a:picLocks noChangeAspect="1"/>
          </p:cNvPicPr>
          <p:nvPr/>
        </p:nvPicPr>
        <p:blipFill>
          <a:blip r:embed="rId2">
            <a:extLst/>
          </a:blip>
          <a:stretch>
            <a:fillRect/>
          </a:stretch>
        </p:blipFill>
        <p:spPr>
          <a:xfrm>
            <a:off x="7755751" y="1531429"/>
            <a:ext cx="4182522" cy="7437046"/>
          </a:xfrm>
          <a:prstGeom prst="rect">
            <a:avLst/>
          </a:prstGeom>
          <a:ln w="12700">
            <a:miter lim="400000"/>
          </a:ln>
        </p:spPr>
      </p:pic>
      <p:sp>
        <p:nvSpPr>
          <p:cNvPr id="153" name="10 Female Computing Stars Through the Decades"/>
          <p:cNvSpPr txBox="1"/>
          <p:nvPr>
            <p:ph type="title"/>
          </p:nvPr>
        </p:nvSpPr>
        <p:spPr>
          <a:xfrm>
            <a:off x="632097" y="139700"/>
            <a:ext cx="11740606" cy="1258640"/>
          </a:xfrm>
          <a:prstGeom prst="rect">
            <a:avLst/>
          </a:prstGeom>
        </p:spPr>
        <p:txBody>
          <a:bodyPr/>
          <a:lstStyle>
            <a:lvl1pPr defTabSz="560831">
              <a:defRPr b="1" sz="3839">
                <a:latin typeface="Helvetica Neue"/>
                <a:ea typeface="Helvetica Neue"/>
                <a:cs typeface="Helvetica Neue"/>
                <a:sym typeface="Helvetica Neue"/>
              </a:defRPr>
            </a:lvl1pPr>
          </a:lstStyle>
          <a:p>
            <a:pPr/>
            <a:r>
              <a:t>10 Female Computing Stars Through the Decades</a:t>
            </a:r>
          </a:p>
        </p:txBody>
      </p:sp>
      <p:pic>
        <p:nvPicPr>
          <p:cNvPr id="154" name="cas-logo.png" descr="cas-logo.png"/>
          <p:cNvPicPr>
            <a:picLocks noChangeAspect="1"/>
          </p:cNvPicPr>
          <p:nvPr/>
        </p:nvPicPr>
        <p:blipFill>
          <a:blip r:embed="rId3">
            <a:extLst/>
          </a:blip>
          <a:stretch>
            <a:fillRect/>
          </a:stretch>
        </p:blipFill>
        <p:spPr>
          <a:xfrm>
            <a:off x="349896" y="9153160"/>
            <a:ext cx="2592642" cy="385275"/>
          </a:xfrm>
          <a:prstGeom prst="rect">
            <a:avLst/>
          </a:prstGeom>
          <a:ln w="12700">
            <a:miter lim="400000"/>
          </a:ln>
        </p:spPr>
      </p:pic>
      <p:pic>
        <p:nvPicPr>
          <p:cNvPr id="155" name="QM Logo B&amp;W.pdf" descr="QM Logo B&amp;W.pdf"/>
          <p:cNvPicPr>
            <a:picLocks noChangeAspect="1"/>
          </p:cNvPicPr>
          <p:nvPr/>
        </p:nvPicPr>
        <p:blipFill>
          <a:blip r:embed="rId4">
            <a:extLst/>
          </a:blip>
          <a:stretch>
            <a:fillRect/>
          </a:stretch>
        </p:blipFill>
        <p:spPr>
          <a:xfrm>
            <a:off x="10297197" y="7683540"/>
            <a:ext cx="2274064" cy="3218086"/>
          </a:xfrm>
          <a:prstGeom prst="rect">
            <a:avLst/>
          </a:prstGeom>
          <a:ln w="12700">
            <a:miter lim="400000"/>
          </a:ln>
        </p:spPr>
      </p:pic>
      <p:sp>
        <p:nvSpPr>
          <p:cNvPr id="156" name="Vaughan Family"/>
          <p:cNvSpPr txBox="1"/>
          <p:nvPr/>
        </p:nvSpPr>
        <p:spPr>
          <a:xfrm>
            <a:off x="11138190" y="8743857"/>
            <a:ext cx="1169874" cy="26264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600"/>
              </a:lnSpc>
              <a:defRPr i="1" sz="1100">
                <a:solidFill>
                  <a:srgbClr val="333333"/>
                </a:solidFill>
              </a:defRPr>
            </a:lvl1pPr>
          </a:lstStyle>
          <a:p>
            <a:pPr/>
            <a:r>
              <a:t>Vaughan Family</a:t>
            </a:r>
          </a:p>
        </p:txBody>
      </p:sp>
      <p:pic>
        <p:nvPicPr>
          <p:cNvPr id="157" name="IoC_Logo_OnWhite_AW.png" descr="IoC_Logo_OnWhite_AW.png"/>
          <p:cNvPicPr>
            <a:picLocks noChangeAspect="1"/>
          </p:cNvPicPr>
          <p:nvPr/>
        </p:nvPicPr>
        <p:blipFill>
          <a:blip r:embed="rId5">
            <a:extLst/>
          </a:blip>
          <a:stretch>
            <a:fillRect/>
          </a:stretch>
        </p:blipFill>
        <p:spPr>
          <a:xfrm>
            <a:off x="5378194" y="8971208"/>
            <a:ext cx="2483347" cy="642750"/>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9" name="1950s…"/>
          <p:cNvSpPr txBox="1"/>
          <p:nvPr>
            <p:ph type="body" sz="half" idx="1"/>
          </p:nvPr>
        </p:nvSpPr>
        <p:spPr>
          <a:xfrm>
            <a:off x="918393" y="1504613"/>
            <a:ext cx="5237113" cy="7600654"/>
          </a:xfrm>
          <a:prstGeom prst="rect">
            <a:avLst/>
          </a:prstGeom>
        </p:spPr>
        <p:txBody>
          <a:bodyPr/>
          <a:lstStyle/>
          <a:p>
            <a:pPr marL="0" indent="0" algn="ctr" defTabSz="457200">
              <a:spcBef>
                <a:spcPts val="0"/>
              </a:spcBef>
              <a:buSzTx/>
              <a:buNone/>
              <a:defRPr sz="4000"/>
            </a:pPr>
            <a:r>
              <a:rPr b="1"/>
              <a:t>1950s</a:t>
            </a:r>
            <a:r>
              <a:t> </a:t>
            </a:r>
          </a:p>
          <a:p>
            <a:pPr marL="0" indent="0" defTabSz="457200">
              <a:spcBef>
                <a:spcPts val="0"/>
              </a:spcBef>
              <a:buSzTx/>
              <a:buNone/>
              <a:defRPr sz="4000"/>
            </a:pPr>
          </a:p>
          <a:p>
            <a:pPr marL="0" indent="0" defTabSz="457200">
              <a:spcBef>
                <a:spcPts val="0"/>
              </a:spcBef>
              <a:buSzTx/>
              <a:buNone/>
              <a:defRPr sz="4000"/>
            </a:pPr>
            <a:r>
              <a:rPr b="1"/>
              <a:t>Grace Hopper </a:t>
            </a:r>
            <a:r>
              <a:t>suggests programming should be done using english words rather than obscure codes or numbers, then writes the first compiler to make it a reality.</a:t>
            </a:r>
          </a:p>
        </p:txBody>
      </p:sp>
      <p:pic>
        <p:nvPicPr>
          <p:cNvPr id="160" name="Image" descr="Image"/>
          <p:cNvPicPr>
            <a:picLocks noChangeAspect="1"/>
          </p:cNvPicPr>
          <p:nvPr/>
        </p:nvPicPr>
        <p:blipFill>
          <a:blip r:embed="rId2">
            <a:extLst/>
          </a:blip>
          <a:stretch>
            <a:fillRect/>
          </a:stretch>
        </p:blipFill>
        <p:spPr>
          <a:xfrm>
            <a:off x="6947242" y="1753147"/>
            <a:ext cx="5435215" cy="6794020"/>
          </a:xfrm>
          <a:prstGeom prst="rect">
            <a:avLst/>
          </a:prstGeom>
          <a:ln w="12700">
            <a:miter lim="400000"/>
          </a:ln>
        </p:spPr>
      </p:pic>
      <p:sp>
        <p:nvSpPr>
          <p:cNvPr id="161" name="10 Female Computing Stars Through the Decades"/>
          <p:cNvSpPr txBox="1"/>
          <p:nvPr>
            <p:ph type="title"/>
          </p:nvPr>
        </p:nvSpPr>
        <p:spPr>
          <a:xfrm>
            <a:off x="632097" y="139700"/>
            <a:ext cx="11740606" cy="1258640"/>
          </a:xfrm>
          <a:prstGeom prst="rect">
            <a:avLst/>
          </a:prstGeom>
        </p:spPr>
        <p:txBody>
          <a:bodyPr/>
          <a:lstStyle>
            <a:lvl1pPr defTabSz="560831">
              <a:defRPr b="1" sz="3839">
                <a:latin typeface="Helvetica Neue"/>
                <a:ea typeface="Helvetica Neue"/>
                <a:cs typeface="Helvetica Neue"/>
                <a:sym typeface="Helvetica Neue"/>
              </a:defRPr>
            </a:lvl1pPr>
          </a:lstStyle>
          <a:p>
            <a:pPr/>
            <a:r>
              <a:t>10 Female Computing Stars Through the Decades</a:t>
            </a:r>
          </a:p>
        </p:txBody>
      </p:sp>
      <p:pic>
        <p:nvPicPr>
          <p:cNvPr id="162" name="cas-logo.png" descr="cas-logo.png"/>
          <p:cNvPicPr>
            <a:picLocks noChangeAspect="1"/>
          </p:cNvPicPr>
          <p:nvPr/>
        </p:nvPicPr>
        <p:blipFill>
          <a:blip r:embed="rId3">
            <a:extLst/>
          </a:blip>
          <a:stretch>
            <a:fillRect/>
          </a:stretch>
        </p:blipFill>
        <p:spPr>
          <a:xfrm>
            <a:off x="349896" y="9153160"/>
            <a:ext cx="2592642" cy="385275"/>
          </a:xfrm>
          <a:prstGeom prst="rect">
            <a:avLst/>
          </a:prstGeom>
          <a:ln w="12700">
            <a:miter lim="400000"/>
          </a:ln>
        </p:spPr>
      </p:pic>
      <p:pic>
        <p:nvPicPr>
          <p:cNvPr id="163" name="QM Logo B&amp;W.pdf" descr="QM Logo B&amp;W.pdf"/>
          <p:cNvPicPr>
            <a:picLocks noChangeAspect="1"/>
          </p:cNvPicPr>
          <p:nvPr/>
        </p:nvPicPr>
        <p:blipFill>
          <a:blip r:embed="rId4">
            <a:extLst/>
          </a:blip>
          <a:stretch>
            <a:fillRect/>
          </a:stretch>
        </p:blipFill>
        <p:spPr>
          <a:xfrm>
            <a:off x="10297197" y="7683540"/>
            <a:ext cx="2274064" cy="3218086"/>
          </a:xfrm>
          <a:prstGeom prst="rect">
            <a:avLst/>
          </a:prstGeom>
          <a:ln w="12700">
            <a:miter lim="400000"/>
          </a:ln>
        </p:spPr>
      </p:pic>
      <p:sp>
        <p:nvSpPr>
          <p:cNvPr id="164" name="James S. Davis"/>
          <p:cNvSpPr txBox="1"/>
          <p:nvPr/>
        </p:nvSpPr>
        <p:spPr>
          <a:xfrm>
            <a:off x="11153966" y="8675990"/>
            <a:ext cx="1362051" cy="304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3200"/>
              </a:lnSpc>
              <a:defRPr b="0" sz="1360">
                <a:solidFill>
                  <a:srgbClr val="54595D"/>
                </a:solidFill>
                <a:latin typeface="Helvetica"/>
                <a:ea typeface="Helvetica"/>
                <a:cs typeface="Helvetica"/>
                <a:sym typeface="Helvetica"/>
              </a:defRPr>
            </a:lvl1pPr>
          </a:lstStyle>
          <a:p>
            <a:pPr/>
            <a:r>
              <a:t>James S. Davis </a:t>
            </a:r>
          </a:p>
        </p:txBody>
      </p:sp>
      <p:pic>
        <p:nvPicPr>
          <p:cNvPr id="165" name="IoC_Logo_OnWhite_AW.png" descr="IoC_Logo_OnWhite_AW.png"/>
          <p:cNvPicPr>
            <a:picLocks noChangeAspect="1"/>
          </p:cNvPicPr>
          <p:nvPr/>
        </p:nvPicPr>
        <p:blipFill>
          <a:blip r:embed="rId5">
            <a:extLst/>
          </a:blip>
          <a:stretch>
            <a:fillRect/>
          </a:stretch>
        </p:blipFill>
        <p:spPr>
          <a:xfrm>
            <a:off x="5378194" y="8971208"/>
            <a:ext cx="2483347" cy="642750"/>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7" name="1960s…"/>
          <p:cNvSpPr txBox="1"/>
          <p:nvPr>
            <p:ph type="body" sz="half" idx="1"/>
          </p:nvPr>
        </p:nvSpPr>
        <p:spPr>
          <a:xfrm>
            <a:off x="952500" y="1475423"/>
            <a:ext cx="5237113" cy="7600654"/>
          </a:xfrm>
          <a:prstGeom prst="rect">
            <a:avLst/>
          </a:prstGeom>
        </p:spPr>
        <p:txBody>
          <a:bodyPr/>
          <a:lstStyle/>
          <a:p>
            <a:pPr marL="0" indent="0" algn="ctr" defTabSz="434340">
              <a:spcBef>
                <a:spcPts val="0"/>
              </a:spcBef>
              <a:buSzTx/>
              <a:buNone/>
              <a:defRPr sz="3800"/>
            </a:pPr>
            <a:r>
              <a:rPr b="1"/>
              <a:t>1960s</a:t>
            </a:r>
            <a:r>
              <a:t> </a:t>
            </a:r>
          </a:p>
          <a:p>
            <a:pPr marL="0" indent="0" defTabSz="434340">
              <a:spcBef>
                <a:spcPts val="0"/>
              </a:spcBef>
              <a:buSzTx/>
              <a:buNone/>
              <a:defRPr sz="3800"/>
            </a:pPr>
          </a:p>
          <a:p>
            <a:pPr marL="0" indent="0" defTabSz="434340">
              <a:spcBef>
                <a:spcPts val="0"/>
              </a:spcBef>
              <a:buSzTx/>
              <a:buNone/>
              <a:defRPr sz="3800"/>
            </a:pPr>
            <a:r>
              <a:rPr b="1"/>
              <a:t>Fran Allen </a:t>
            </a:r>
            <a:r>
              <a:t>sets out a clear foundation for the way compilers can improve programs written in high level languages, so that the resulting code is faster but does the same as the original. She wins a Turing Award.</a:t>
            </a:r>
          </a:p>
        </p:txBody>
      </p:sp>
      <p:pic>
        <p:nvPicPr>
          <p:cNvPr id="168" name="Image" descr="Image"/>
          <p:cNvPicPr>
            <a:picLocks noChangeAspect="1"/>
          </p:cNvPicPr>
          <p:nvPr/>
        </p:nvPicPr>
        <p:blipFill>
          <a:blip r:embed="rId2">
            <a:extLst/>
          </a:blip>
          <a:stretch>
            <a:fillRect/>
          </a:stretch>
        </p:blipFill>
        <p:spPr>
          <a:xfrm>
            <a:off x="6502511" y="2206080"/>
            <a:ext cx="6139341" cy="6139341"/>
          </a:xfrm>
          <a:prstGeom prst="rect">
            <a:avLst/>
          </a:prstGeom>
          <a:ln w="12700">
            <a:miter lim="400000"/>
          </a:ln>
        </p:spPr>
      </p:pic>
      <p:sp>
        <p:nvSpPr>
          <p:cNvPr id="169" name="10 Female Computing Stars Through the Decades"/>
          <p:cNvSpPr txBox="1"/>
          <p:nvPr>
            <p:ph type="title"/>
          </p:nvPr>
        </p:nvSpPr>
        <p:spPr>
          <a:xfrm>
            <a:off x="632097" y="139700"/>
            <a:ext cx="11740606" cy="1258640"/>
          </a:xfrm>
          <a:prstGeom prst="rect">
            <a:avLst/>
          </a:prstGeom>
        </p:spPr>
        <p:txBody>
          <a:bodyPr/>
          <a:lstStyle>
            <a:lvl1pPr defTabSz="560831">
              <a:defRPr b="1" sz="3839">
                <a:latin typeface="Helvetica Neue"/>
                <a:ea typeface="Helvetica Neue"/>
                <a:cs typeface="Helvetica Neue"/>
                <a:sym typeface="Helvetica Neue"/>
              </a:defRPr>
            </a:lvl1pPr>
          </a:lstStyle>
          <a:p>
            <a:pPr/>
            <a:r>
              <a:t>10 Female Computing Stars Through the Decades</a:t>
            </a:r>
          </a:p>
        </p:txBody>
      </p:sp>
      <p:pic>
        <p:nvPicPr>
          <p:cNvPr id="170" name="cas-logo.png" descr="cas-logo.png"/>
          <p:cNvPicPr>
            <a:picLocks noChangeAspect="1"/>
          </p:cNvPicPr>
          <p:nvPr/>
        </p:nvPicPr>
        <p:blipFill>
          <a:blip r:embed="rId3">
            <a:extLst/>
          </a:blip>
          <a:stretch>
            <a:fillRect/>
          </a:stretch>
        </p:blipFill>
        <p:spPr>
          <a:xfrm>
            <a:off x="349896" y="9153160"/>
            <a:ext cx="2592642" cy="385275"/>
          </a:xfrm>
          <a:prstGeom prst="rect">
            <a:avLst/>
          </a:prstGeom>
          <a:ln w="12700">
            <a:miter lim="400000"/>
          </a:ln>
        </p:spPr>
      </p:pic>
      <p:pic>
        <p:nvPicPr>
          <p:cNvPr id="171" name="QM Logo B&amp;W.pdf" descr="QM Logo B&amp;W.pdf"/>
          <p:cNvPicPr>
            <a:picLocks noChangeAspect="1"/>
          </p:cNvPicPr>
          <p:nvPr/>
        </p:nvPicPr>
        <p:blipFill>
          <a:blip r:embed="rId4">
            <a:extLst/>
          </a:blip>
          <a:stretch>
            <a:fillRect/>
          </a:stretch>
        </p:blipFill>
        <p:spPr>
          <a:xfrm>
            <a:off x="10297197" y="7683540"/>
            <a:ext cx="2274064" cy="3218086"/>
          </a:xfrm>
          <a:prstGeom prst="rect">
            <a:avLst/>
          </a:prstGeom>
          <a:ln w="12700">
            <a:miter lim="400000"/>
          </a:ln>
        </p:spPr>
      </p:pic>
      <p:sp>
        <p:nvSpPr>
          <p:cNvPr id="172" name="Rama CC BY-SA 2.0 fr"/>
          <p:cNvSpPr txBox="1"/>
          <p:nvPr/>
        </p:nvSpPr>
        <p:spPr>
          <a:xfrm>
            <a:off x="10964229" y="8469979"/>
            <a:ext cx="1855079" cy="304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3200"/>
              </a:lnSpc>
              <a:defRPr b="0" sz="1360">
                <a:solidFill>
                  <a:srgbClr val="0645AD"/>
                </a:solidFill>
                <a:latin typeface="Helvetica"/>
                <a:ea typeface="Helvetica"/>
                <a:cs typeface="Helvetica"/>
                <a:sym typeface="Helvetica"/>
              </a:defRPr>
            </a:lvl1pPr>
          </a:lstStyle>
          <a:p>
            <a:pPr/>
            <a:r>
              <a:t>Rama CC BY-SA 2.0 fr</a:t>
            </a:r>
          </a:p>
        </p:txBody>
      </p:sp>
      <p:pic>
        <p:nvPicPr>
          <p:cNvPr id="173" name="IoC_Logo_OnWhite_AW.png" descr="IoC_Logo_OnWhite_AW.png"/>
          <p:cNvPicPr>
            <a:picLocks noChangeAspect="1"/>
          </p:cNvPicPr>
          <p:nvPr/>
        </p:nvPicPr>
        <p:blipFill>
          <a:blip r:embed="rId5">
            <a:extLst/>
          </a:blip>
          <a:stretch>
            <a:fillRect/>
          </a:stretch>
        </p:blipFill>
        <p:spPr>
          <a:xfrm>
            <a:off x="5378194" y="8971208"/>
            <a:ext cx="2483347" cy="642750"/>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5" name="1970s…"/>
          <p:cNvSpPr txBox="1"/>
          <p:nvPr>
            <p:ph type="body" sz="half" idx="1"/>
          </p:nvPr>
        </p:nvSpPr>
        <p:spPr>
          <a:xfrm>
            <a:off x="917164" y="1475423"/>
            <a:ext cx="5237114" cy="7600654"/>
          </a:xfrm>
          <a:prstGeom prst="rect">
            <a:avLst/>
          </a:prstGeom>
        </p:spPr>
        <p:txBody>
          <a:bodyPr/>
          <a:lstStyle/>
          <a:p>
            <a:pPr marL="0" indent="0" algn="ctr" defTabSz="452627">
              <a:spcBef>
                <a:spcPts val="0"/>
              </a:spcBef>
              <a:buSzTx/>
              <a:buNone/>
              <a:defRPr sz="3959"/>
            </a:pPr>
            <a:r>
              <a:rPr b="1"/>
              <a:t>1970s</a:t>
            </a:r>
            <a:r>
              <a:t> </a:t>
            </a:r>
          </a:p>
          <a:p>
            <a:pPr marL="0" indent="0" defTabSz="452627">
              <a:spcBef>
                <a:spcPts val="0"/>
              </a:spcBef>
              <a:buSzTx/>
              <a:buNone/>
              <a:defRPr sz="3959"/>
            </a:pPr>
          </a:p>
          <a:p>
            <a:pPr marL="0" indent="0" defTabSz="452627">
              <a:spcBef>
                <a:spcPts val="0"/>
              </a:spcBef>
              <a:buSzTx/>
              <a:buNone/>
              <a:defRPr sz="3959"/>
            </a:pPr>
            <a:r>
              <a:rPr b="1"/>
              <a:t>Karen Spärck Jones </a:t>
            </a:r>
            <a:r>
              <a:t>invents an algorithm to decide which documents are most relevant. Variations form the core of most search engines. Points out “Computing is too important to leave to men”.</a:t>
            </a:r>
          </a:p>
        </p:txBody>
      </p:sp>
      <p:sp>
        <p:nvSpPr>
          <p:cNvPr id="176" name="10 Female Computing Stars Through the Decades"/>
          <p:cNvSpPr txBox="1"/>
          <p:nvPr>
            <p:ph type="title"/>
          </p:nvPr>
        </p:nvSpPr>
        <p:spPr>
          <a:xfrm>
            <a:off x="632097" y="139700"/>
            <a:ext cx="11740606" cy="1258640"/>
          </a:xfrm>
          <a:prstGeom prst="rect">
            <a:avLst/>
          </a:prstGeom>
        </p:spPr>
        <p:txBody>
          <a:bodyPr/>
          <a:lstStyle>
            <a:lvl1pPr defTabSz="560831">
              <a:defRPr b="1" sz="3839">
                <a:latin typeface="Helvetica Neue"/>
                <a:ea typeface="Helvetica Neue"/>
                <a:cs typeface="Helvetica Neue"/>
                <a:sym typeface="Helvetica Neue"/>
              </a:defRPr>
            </a:lvl1pPr>
          </a:lstStyle>
          <a:p>
            <a:pPr/>
            <a:r>
              <a:t>10 Female Computing Stars Through the Decades</a:t>
            </a:r>
          </a:p>
        </p:txBody>
      </p:sp>
      <p:sp>
        <p:nvSpPr>
          <p:cNvPr id="177" name="10 Female Computing Stars Through the Decades"/>
          <p:cNvSpPr txBox="1"/>
          <p:nvPr/>
        </p:nvSpPr>
        <p:spPr>
          <a:xfrm>
            <a:off x="632097" y="139700"/>
            <a:ext cx="11740606" cy="125864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defTabSz="560831">
              <a:defRPr sz="3839"/>
            </a:lvl1pPr>
          </a:lstStyle>
          <a:p>
            <a:pPr/>
            <a:r>
              <a:t>10 Female Computing Stars Through the Decades</a:t>
            </a:r>
          </a:p>
        </p:txBody>
      </p:sp>
      <p:pic>
        <p:nvPicPr>
          <p:cNvPr id="178" name="Image" descr="Image"/>
          <p:cNvPicPr>
            <a:picLocks noChangeAspect="1"/>
          </p:cNvPicPr>
          <p:nvPr/>
        </p:nvPicPr>
        <p:blipFill>
          <a:blip r:embed="rId2">
            <a:extLst/>
          </a:blip>
          <a:stretch>
            <a:fillRect/>
          </a:stretch>
        </p:blipFill>
        <p:spPr>
          <a:xfrm>
            <a:off x="6772688" y="1519536"/>
            <a:ext cx="5237114" cy="6982818"/>
          </a:xfrm>
          <a:prstGeom prst="rect">
            <a:avLst/>
          </a:prstGeom>
          <a:ln w="12700">
            <a:miter lim="400000"/>
          </a:ln>
        </p:spPr>
      </p:pic>
      <p:pic>
        <p:nvPicPr>
          <p:cNvPr id="179" name="cas-logo.png" descr="cas-logo.png"/>
          <p:cNvPicPr>
            <a:picLocks noChangeAspect="1"/>
          </p:cNvPicPr>
          <p:nvPr/>
        </p:nvPicPr>
        <p:blipFill>
          <a:blip r:embed="rId3">
            <a:extLst/>
          </a:blip>
          <a:stretch>
            <a:fillRect/>
          </a:stretch>
        </p:blipFill>
        <p:spPr>
          <a:xfrm>
            <a:off x="349896" y="9153160"/>
            <a:ext cx="2592642" cy="385275"/>
          </a:xfrm>
          <a:prstGeom prst="rect">
            <a:avLst/>
          </a:prstGeom>
          <a:ln w="12700">
            <a:miter lim="400000"/>
          </a:ln>
        </p:spPr>
      </p:pic>
      <p:pic>
        <p:nvPicPr>
          <p:cNvPr id="180" name="QM Logo B&amp;W.pdf" descr="QM Logo B&amp;W.pdf"/>
          <p:cNvPicPr>
            <a:picLocks noChangeAspect="1"/>
          </p:cNvPicPr>
          <p:nvPr/>
        </p:nvPicPr>
        <p:blipFill>
          <a:blip r:embed="rId4">
            <a:extLst/>
          </a:blip>
          <a:stretch>
            <a:fillRect/>
          </a:stretch>
        </p:blipFill>
        <p:spPr>
          <a:xfrm>
            <a:off x="10297197" y="7683540"/>
            <a:ext cx="2274064" cy="3218086"/>
          </a:xfrm>
          <a:prstGeom prst="rect">
            <a:avLst/>
          </a:prstGeom>
          <a:ln w="12700">
            <a:miter lim="400000"/>
          </a:ln>
        </p:spPr>
      </p:pic>
      <p:sp>
        <p:nvSpPr>
          <p:cNvPr id="181" name="University of Cambridge CC BY 2.5"/>
          <p:cNvSpPr txBox="1"/>
          <p:nvPr/>
        </p:nvSpPr>
        <p:spPr>
          <a:xfrm>
            <a:off x="9576299" y="8487646"/>
            <a:ext cx="2818195" cy="304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lnSpc>
                <a:spcPts val="4000"/>
              </a:lnSpc>
              <a:defRPr b="0" sz="1360">
                <a:solidFill>
                  <a:srgbClr val="54595D"/>
                </a:solidFill>
                <a:latin typeface="Helvetica"/>
                <a:ea typeface="Helvetica"/>
                <a:cs typeface="Helvetica"/>
                <a:sym typeface="Helvetica"/>
              </a:defRPr>
            </a:pPr>
            <a:r>
              <a:t>University of Cambridge </a:t>
            </a:r>
            <a:r>
              <a:rPr>
                <a:hlinkClick r:id="rId5" invalidUrl="" action="" tgtFrame="" tooltip="" history="1" highlightClick="0" endSnd="0"/>
              </a:rPr>
              <a:t>CC BY 2.5</a:t>
            </a:r>
          </a:p>
        </p:txBody>
      </p:sp>
      <p:pic>
        <p:nvPicPr>
          <p:cNvPr id="182" name="IoC_Logo_OnWhite_AW.png" descr="IoC_Logo_OnWhite_AW.png"/>
          <p:cNvPicPr>
            <a:picLocks noChangeAspect="1"/>
          </p:cNvPicPr>
          <p:nvPr/>
        </p:nvPicPr>
        <p:blipFill>
          <a:blip r:embed="rId6">
            <a:extLst/>
          </a:blip>
          <a:stretch>
            <a:fillRect/>
          </a:stretch>
        </p:blipFill>
        <p:spPr>
          <a:xfrm>
            <a:off x="5378194" y="8971208"/>
            <a:ext cx="2483347" cy="642750"/>
          </a:xfrm>
          <a:prstGeom prst="rect">
            <a:avLst/>
          </a:prstGeom>
          <a:ln w="12700">
            <a:miter lim="400000"/>
          </a:ln>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4" name="1980s…"/>
          <p:cNvSpPr txBox="1"/>
          <p:nvPr>
            <p:ph type="body" sz="half" idx="1"/>
          </p:nvPr>
        </p:nvSpPr>
        <p:spPr>
          <a:xfrm>
            <a:off x="968939" y="1475423"/>
            <a:ext cx="5237114" cy="7600654"/>
          </a:xfrm>
          <a:prstGeom prst="rect">
            <a:avLst/>
          </a:prstGeom>
        </p:spPr>
        <p:txBody>
          <a:bodyPr/>
          <a:lstStyle/>
          <a:p>
            <a:pPr marL="0" indent="0" algn="ctr" defTabSz="443484">
              <a:spcBef>
                <a:spcPts val="0"/>
              </a:spcBef>
              <a:buSzTx/>
              <a:buNone/>
              <a:defRPr sz="3880"/>
            </a:pPr>
            <a:r>
              <a:rPr b="1"/>
              <a:t>1980s</a:t>
            </a:r>
            <a:r>
              <a:t> </a:t>
            </a:r>
          </a:p>
          <a:p>
            <a:pPr marL="0" indent="0" defTabSz="443484">
              <a:spcBef>
                <a:spcPts val="0"/>
              </a:spcBef>
              <a:buSzTx/>
              <a:buNone/>
              <a:defRPr sz="3880"/>
            </a:pPr>
          </a:p>
          <a:p>
            <a:pPr marL="0" indent="0" defTabSz="443484">
              <a:spcBef>
                <a:spcPts val="0"/>
              </a:spcBef>
              <a:buSzTx/>
              <a:buNone/>
              <a:defRPr sz="3880"/>
            </a:pPr>
            <a:r>
              <a:rPr b="1"/>
              <a:t>Barbara Liskov </a:t>
            </a:r>
            <a:r>
              <a:t>develops programming languages. Argus is the first to support writing distributed programs. CLU includes ideas that ultimately lead to object-oriented programming. She wins a Turing Award.</a:t>
            </a:r>
          </a:p>
        </p:txBody>
      </p:sp>
      <p:sp>
        <p:nvSpPr>
          <p:cNvPr id="185" name="10 Female Computing Stars Through the Decades"/>
          <p:cNvSpPr txBox="1"/>
          <p:nvPr>
            <p:ph type="title"/>
          </p:nvPr>
        </p:nvSpPr>
        <p:spPr>
          <a:xfrm>
            <a:off x="632097" y="139700"/>
            <a:ext cx="11740606" cy="1258640"/>
          </a:xfrm>
          <a:prstGeom prst="rect">
            <a:avLst/>
          </a:prstGeom>
        </p:spPr>
        <p:txBody>
          <a:bodyPr/>
          <a:lstStyle>
            <a:lvl1pPr defTabSz="560831">
              <a:defRPr b="1" sz="3839">
                <a:latin typeface="Helvetica Neue"/>
                <a:ea typeface="Helvetica Neue"/>
                <a:cs typeface="Helvetica Neue"/>
                <a:sym typeface="Helvetica Neue"/>
              </a:defRPr>
            </a:lvl1pPr>
          </a:lstStyle>
          <a:p>
            <a:pPr/>
            <a:r>
              <a:t>10 Female Computing Stars Through the Decades</a:t>
            </a:r>
          </a:p>
        </p:txBody>
      </p:sp>
      <p:sp>
        <p:nvSpPr>
          <p:cNvPr id="186" name="10 Female Computing Stars Through the Decades"/>
          <p:cNvSpPr txBox="1"/>
          <p:nvPr/>
        </p:nvSpPr>
        <p:spPr>
          <a:xfrm>
            <a:off x="632097" y="139700"/>
            <a:ext cx="11740606" cy="125864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defTabSz="560831">
              <a:defRPr sz="3839"/>
            </a:lvl1pPr>
          </a:lstStyle>
          <a:p>
            <a:pPr/>
            <a:r>
              <a:t>10 Female Computing Stars Through the Decades</a:t>
            </a:r>
          </a:p>
        </p:txBody>
      </p:sp>
      <p:pic>
        <p:nvPicPr>
          <p:cNvPr id="187" name="Image" descr="Image"/>
          <p:cNvPicPr>
            <a:picLocks noChangeAspect="1"/>
          </p:cNvPicPr>
          <p:nvPr/>
        </p:nvPicPr>
        <p:blipFill>
          <a:blip r:embed="rId2">
            <a:extLst/>
          </a:blip>
          <a:stretch>
            <a:fillRect/>
          </a:stretch>
        </p:blipFill>
        <p:spPr>
          <a:xfrm>
            <a:off x="7204320" y="1618817"/>
            <a:ext cx="5044772" cy="7062680"/>
          </a:xfrm>
          <a:prstGeom prst="rect">
            <a:avLst/>
          </a:prstGeom>
          <a:ln w="12700">
            <a:miter lim="400000"/>
          </a:ln>
        </p:spPr>
      </p:pic>
      <p:pic>
        <p:nvPicPr>
          <p:cNvPr id="188" name="cas-logo.png" descr="cas-logo.png"/>
          <p:cNvPicPr>
            <a:picLocks noChangeAspect="1"/>
          </p:cNvPicPr>
          <p:nvPr/>
        </p:nvPicPr>
        <p:blipFill>
          <a:blip r:embed="rId3">
            <a:extLst/>
          </a:blip>
          <a:stretch>
            <a:fillRect/>
          </a:stretch>
        </p:blipFill>
        <p:spPr>
          <a:xfrm>
            <a:off x="349896" y="9153160"/>
            <a:ext cx="2592642" cy="385275"/>
          </a:xfrm>
          <a:prstGeom prst="rect">
            <a:avLst/>
          </a:prstGeom>
          <a:ln w="12700">
            <a:miter lim="400000"/>
          </a:ln>
        </p:spPr>
      </p:pic>
      <p:pic>
        <p:nvPicPr>
          <p:cNvPr id="189" name="QM Logo B&amp;W.pdf" descr="QM Logo B&amp;W.pdf"/>
          <p:cNvPicPr>
            <a:picLocks noChangeAspect="1"/>
          </p:cNvPicPr>
          <p:nvPr/>
        </p:nvPicPr>
        <p:blipFill>
          <a:blip r:embed="rId4">
            <a:extLst/>
          </a:blip>
          <a:stretch>
            <a:fillRect/>
          </a:stretch>
        </p:blipFill>
        <p:spPr>
          <a:xfrm>
            <a:off x="10297197" y="7683540"/>
            <a:ext cx="2274064" cy="3218086"/>
          </a:xfrm>
          <a:prstGeom prst="rect">
            <a:avLst/>
          </a:prstGeom>
          <a:ln w="12700">
            <a:miter lim="400000"/>
          </a:ln>
        </p:spPr>
      </p:pic>
      <p:sp>
        <p:nvSpPr>
          <p:cNvPr id="190" name="Kenneth C. Zirkel CC BY-SA 3.0"/>
          <p:cNvSpPr txBox="1"/>
          <p:nvPr/>
        </p:nvSpPr>
        <p:spPr>
          <a:xfrm>
            <a:off x="9655062" y="8734034"/>
            <a:ext cx="2575224" cy="304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lnSpc>
                <a:spcPts val="4000"/>
              </a:lnSpc>
              <a:defRPr b="0" sz="1360">
                <a:solidFill>
                  <a:srgbClr val="0B0080"/>
                </a:solidFill>
                <a:latin typeface="Helvetica"/>
                <a:ea typeface="Helvetica"/>
                <a:cs typeface="Helvetica"/>
                <a:sym typeface="Helvetica"/>
              </a:defRPr>
            </a:pPr>
            <a:r>
              <a:rPr u="sng">
                <a:hlinkClick r:id="rId5" invalidUrl="" action="" tgtFrame="" tooltip="" history="1" highlightClick="0" endSnd="0"/>
              </a:rPr>
              <a:t>Kenneth C. Zirkel</a:t>
            </a:r>
            <a:r>
              <a:rPr>
                <a:solidFill>
                  <a:srgbClr val="54595D"/>
                </a:solidFill>
              </a:rPr>
              <a:t> </a:t>
            </a:r>
            <a:r>
              <a:rPr u="sng">
                <a:hlinkClick r:id="rId6" invalidUrl="" action="" tgtFrame="" tooltip="" history="1" highlightClick="0" endSnd="0"/>
              </a:rPr>
              <a:t>CC BY-SA 3.0</a:t>
            </a:r>
          </a:p>
        </p:txBody>
      </p:sp>
      <p:pic>
        <p:nvPicPr>
          <p:cNvPr id="191" name="IoC_Logo_OnWhite_AW.png" descr="IoC_Logo_OnWhite_AW.png"/>
          <p:cNvPicPr>
            <a:picLocks noChangeAspect="1"/>
          </p:cNvPicPr>
          <p:nvPr/>
        </p:nvPicPr>
        <p:blipFill>
          <a:blip r:embed="rId7">
            <a:extLst/>
          </a:blip>
          <a:stretch>
            <a:fillRect/>
          </a:stretch>
        </p:blipFill>
        <p:spPr>
          <a:xfrm>
            <a:off x="5378194" y="8971208"/>
            <a:ext cx="2483347" cy="642750"/>
          </a:xfrm>
          <a:prstGeom prst="rect">
            <a:avLst/>
          </a:prstGeom>
          <a:ln w="12700">
            <a:miter lim="400000"/>
          </a:ln>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3" name="1990s…"/>
          <p:cNvSpPr txBox="1"/>
          <p:nvPr>
            <p:ph type="body" sz="half" idx="1"/>
          </p:nvPr>
        </p:nvSpPr>
        <p:spPr>
          <a:xfrm>
            <a:off x="934832" y="1475423"/>
            <a:ext cx="5237114" cy="7600654"/>
          </a:xfrm>
          <a:prstGeom prst="rect">
            <a:avLst/>
          </a:prstGeom>
        </p:spPr>
        <p:txBody>
          <a:bodyPr/>
          <a:lstStyle/>
          <a:p>
            <a:pPr marL="0" indent="0" algn="ctr" defTabSz="406908">
              <a:spcBef>
                <a:spcPts val="0"/>
              </a:spcBef>
              <a:buSzTx/>
              <a:buNone/>
              <a:defRPr sz="3559"/>
            </a:pPr>
            <a:r>
              <a:rPr b="1"/>
              <a:t>1990s</a:t>
            </a:r>
            <a:r>
              <a:t> </a:t>
            </a:r>
          </a:p>
          <a:p>
            <a:pPr marL="0" indent="0" defTabSz="406908">
              <a:spcBef>
                <a:spcPts val="0"/>
              </a:spcBef>
              <a:buSzTx/>
              <a:buNone/>
              <a:defRPr sz="3559"/>
            </a:pPr>
          </a:p>
          <a:p>
            <a:pPr marL="0" indent="0" defTabSz="406908">
              <a:spcBef>
                <a:spcPts val="0"/>
              </a:spcBef>
              <a:buSzTx/>
              <a:buNone/>
              <a:defRPr sz="3559"/>
            </a:pPr>
            <a:r>
              <a:rPr b="1"/>
              <a:t>Hedy Lamarr </a:t>
            </a:r>
            <a:r>
              <a:rPr>
                <a:solidFill>
                  <a:srgbClr val="222222"/>
                </a:solidFill>
              </a:rPr>
              <a:t>receives the </a:t>
            </a:r>
            <a:r>
              <a:t>Electronic Frontier Foundation Pioneer Award. During WWII she co-invented frequency hopping: constantly jumping from one frequency to another. Not taken up till the 1960s, this underlies today’s mobile technology.</a:t>
            </a:r>
          </a:p>
        </p:txBody>
      </p:sp>
      <p:sp>
        <p:nvSpPr>
          <p:cNvPr id="194" name="10 Female Computing Stars Through the Decades"/>
          <p:cNvSpPr txBox="1"/>
          <p:nvPr>
            <p:ph type="title"/>
          </p:nvPr>
        </p:nvSpPr>
        <p:spPr>
          <a:xfrm>
            <a:off x="632097" y="139700"/>
            <a:ext cx="11740606" cy="1258640"/>
          </a:xfrm>
          <a:prstGeom prst="rect">
            <a:avLst/>
          </a:prstGeom>
        </p:spPr>
        <p:txBody>
          <a:bodyPr/>
          <a:lstStyle>
            <a:lvl1pPr defTabSz="560831">
              <a:defRPr b="1" sz="3839">
                <a:latin typeface="Helvetica Neue"/>
                <a:ea typeface="Helvetica Neue"/>
                <a:cs typeface="Helvetica Neue"/>
                <a:sym typeface="Helvetica Neue"/>
              </a:defRPr>
            </a:lvl1pPr>
          </a:lstStyle>
          <a:p>
            <a:pPr/>
            <a:r>
              <a:t>10 Female Computing Stars Through the Decades</a:t>
            </a:r>
          </a:p>
        </p:txBody>
      </p:sp>
      <p:sp>
        <p:nvSpPr>
          <p:cNvPr id="195" name="10 Female Computing Stars Through the Decades"/>
          <p:cNvSpPr txBox="1"/>
          <p:nvPr/>
        </p:nvSpPr>
        <p:spPr>
          <a:xfrm>
            <a:off x="632097" y="139700"/>
            <a:ext cx="11740606" cy="125864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defTabSz="560831">
              <a:defRPr sz="3839"/>
            </a:lvl1pPr>
          </a:lstStyle>
          <a:p>
            <a:pPr/>
            <a:r>
              <a:t>10 Female Computing Stars Through the Decades</a:t>
            </a:r>
          </a:p>
        </p:txBody>
      </p:sp>
      <p:pic>
        <p:nvPicPr>
          <p:cNvPr id="196" name="Image" descr="Image"/>
          <p:cNvPicPr>
            <a:picLocks noChangeAspect="1"/>
          </p:cNvPicPr>
          <p:nvPr/>
        </p:nvPicPr>
        <p:blipFill>
          <a:blip r:embed="rId2">
            <a:extLst/>
          </a:blip>
          <a:stretch>
            <a:fillRect/>
          </a:stretch>
        </p:blipFill>
        <p:spPr>
          <a:xfrm>
            <a:off x="6799276" y="1805295"/>
            <a:ext cx="5603631" cy="7023328"/>
          </a:xfrm>
          <a:prstGeom prst="rect">
            <a:avLst/>
          </a:prstGeom>
          <a:ln w="12700">
            <a:miter lim="400000"/>
          </a:ln>
        </p:spPr>
      </p:pic>
      <p:pic>
        <p:nvPicPr>
          <p:cNvPr id="197" name="cas-logo.png" descr="cas-logo.png"/>
          <p:cNvPicPr>
            <a:picLocks noChangeAspect="1"/>
          </p:cNvPicPr>
          <p:nvPr/>
        </p:nvPicPr>
        <p:blipFill>
          <a:blip r:embed="rId3">
            <a:extLst/>
          </a:blip>
          <a:stretch>
            <a:fillRect/>
          </a:stretch>
        </p:blipFill>
        <p:spPr>
          <a:xfrm>
            <a:off x="349896" y="9153160"/>
            <a:ext cx="2592642" cy="385275"/>
          </a:xfrm>
          <a:prstGeom prst="rect">
            <a:avLst/>
          </a:prstGeom>
          <a:ln w="12700">
            <a:miter lim="400000"/>
          </a:ln>
        </p:spPr>
      </p:pic>
      <p:pic>
        <p:nvPicPr>
          <p:cNvPr id="198" name="QM Logo B&amp;W.pdf" descr="QM Logo B&amp;W.pdf"/>
          <p:cNvPicPr>
            <a:picLocks noChangeAspect="1"/>
          </p:cNvPicPr>
          <p:nvPr/>
        </p:nvPicPr>
        <p:blipFill>
          <a:blip r:embed="rId4">
            <a:extLst/>
          </a:blip>
          <a:stretch>
            <a:fillRect/>
          </a:stretch>
        </p:blipFill>
        <p:spPr>
          <a:xfrm>
            <a:off x="10297197" y="7683540"/>
            <a:ext cx="2274064" cy="3218086"/>
          </a:xfrm>
          <a:prstGeom prst="rect">
            <a:avLst/>
          </a:prstGeom>
          <a:ln w="12700">
            <a:miter lim="400000"/>
          </a:ln>
        </p:spPr>
      </p:pic>
      <p:pic>
        <p:nvPicPr>
          <p:cNvPr id="199" name="IoC_Logo_OnWhite_AW.png" descr="IoC_Logo_OnWhite_AW.png"/>
          <p:cNvPicPr>
            <a:picLocks noChangeAspect="1"/>
          </p:cNvPicPr>
          <p:nvPr/>
        </p:nvPicPr>
        <p:blipFill>
          <a:blip r:embed="rId5">
            <a:extLst/>
          </a:blip>
          <a:stretch>
            <a:fillRect/>
          </a:stretch>
        </p:blipFill>
        <p:spPr>
          <a:xfrm>
            <a:off x="5378194" y="8971208"/>
            <a:ext cx="2483347" cy="642750"/>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1" name="2000s…"/>
          <p:cNvSpPr txBox="1"/>
          <p:nvPr>
            <p:ph type="body" sz="half" idx="1"/>
          </p:nvPr>
        </p:nvSpPr>
        <p:spPr>
          <a:xfrm>
            <a:off x="775821" y="1475423"/>
            <a:ext cx="5237114" cy="7600654"/>
          </a:xfrm>
          <a:prstGeom prst="rect">
            <a:avLst/>
          </a:prstGeom>
        </p:spPr>
        <p:txBody>
          <a:bodyPr/>
          <a:lstStyle/>
          <a:p>
            <a:pPr marL="0" indent="0" algn="ctr" defTabSz="457200">
              <a:spcBef>
                <a:spcPts val="0"/>
              </a:spcBef>
              <a:buSzTx/>
              <a:buNone/>
              <a:defRPr sz="4000"/>
            </a:pPr>
            <a:r>
              <a:rPr b="1"/>
              <a:t>2000s</a:t>
            </a:r>
            <a:r>
              <a:t> </a:t>
            </a:r>
          </a:p>
          <a:p>
            <a:pPr marL="0" indent="0" defTabSz="457200">
              <a:spcBef>
                <a:spcPts val="0"/>
              </a:spcBef>
              <a:buSzTx/>
              <a:buNone/>
              <a:defRPr sz="4000"/>
            </a:pPr>
          </a:p>
          <a:p>
            <a:pPr marL="0" indent="0" defTabSz="457200">
              <a:spcBef>
                <a:spcPts val="0"/>
              </a:spcBef>
              <a:buSzTx/>
              <a:buNone/>
              <a:defRPr sz="4000"/>
            </a:pPr>
            <a:r>
              <a:rPr b="1"/>
              <a:t>Jeannette Wing </a:t>
            </a:r>
            <a:r>
              <a:t>promotes the idea of computational thinking as the key problem solving skill set of computer scientists. It is now taught in schools worldwide.</a:t>
            </a:r>
          </a:p>
        </p:txBody>
      </p:sp>
      <p:sp>
        <p:nvSpPr>
          <p:cNvPr id="202" name="10 Female Computing Stars Through the Decades"/>
          <p:cNvSpPr txBox="1"/>
          <p:nvPr>
            <p:ph type="title"/>
          </p:nvPr>
        </p:nvSpPr>
        <p:spPr>
          <a:xfrm>
            <a:off x="632097" y="139700"/>
            <a:ext cx="11740606" cy="1258640"/>
          </a:xfrm>
          <a:prstGeom prst="rect">
            <a:avLst/>
          </a:prstGeom>
        </p:spPr>
        <p:txBody>
          <a:bodyPr/>
          <a:lstStyle>
            <a:lvl1pPr defTabSz="560831">
              <a:defRPr b="1" sz="3839">
                <a:latin typeface="Helvetica Neue"/>
                <a:ea typeface="Helvetica Neue"/>
                <a:cs typeface="Helvetica Neue"/>
                <a:sym typeface="Helvetica Neue"/>
              </a:defRPr>
            </a:lvl1pPr>
          </a:lstStyle>
          <a:p>
            <a:pPr/>
            <a:r>
              <a:t>10 Female Computing Stars Through the Decades</a:t>
            </a:r>
          </a:p>
        </p:txBody>
      </p:sp>
      <p:sp>
        <p:nvSpPr>
          <p:cNvPr id="203" name="10 Female Computing Stars Through the Decades"/>
          <p:cNvSpPr txBox="1"/>
          <p:nvPr/>
        </p:nvSpPr>
        <p:spPr>
          <a:xfrm>
            <a:off x="632097" y="139700"/>
            <a:ext cx="11740606" cy="125864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defTabSz="560831">
              <a:defRPr sz="3839"/>
            </a:lvl1pPr>
          </a:lstStyle>
          <a:p>
            <a:pPr/>
            <a:r>
              <a:t>10 Female Computing Stars Through the Decades</a:t>
            </a:r>
          </a:p>
        </p:txBody>
      </p:sp>
      <p:pic>
        <p:nvPicPr>
          <p:cNvPr id="204" name="Image" descr="Image"/>
          <p:cNvPicPr>
            <a:picLocks noChangeAspect="1"/>
          </p:cNvPicPr>
          <p:nvPr/>
        </p:nvPicPr>
        <p:blipFill>
          <a:blip r:embed="rId2">
            <a:extLst/>
          </a:blip>
          <a:stretch>
            <a:fillRect/>
          </a:stretch>
        </p:blipFill>
        <p:spPr>
          <a:xfrm>
            <a:off x="7201924" y="1851593"/>
            <a:ext cx="5136235" cy="6848314"/>
          </a:xfrm>
          <a:prstGeom prst="rect">
            <a:avLst/>
          </a:prstGeom>
          <a:ln w="12700">
            <a:miter lim="400000"/>
          </a:ln>
        </p:spPr>
      </p:pic>
      <p:pic>
        <p:nvPicPr>
          <p:cNvPr id="205" name="cas-logo.png" descr="cas-logo.png"/>
          <p:cNvPicPr>
            <a:picLocks noChangeAspect="1"/>
          </p:cNvPicPr>
          <p:nvPr/>
        </p:nvPicPr>
        <p:blipFill>
          <a:blip r:embed="rId3">
            <a:extLst/>
          </a:blip>
          <a:stretch>
            <a:fillRect/>
          </a:stretch>
        </p:blipFill>
        <p:spPr>
          <a:xfrm>
            <a:off x="349896" y="9153160"/>
            <a:ext cx="2592642" cy="385275"/>
          </a:xfrm>
          <a:prstGeom prst="rect">
            <a:avLst/>
          </a:prstGeom>
          <a:ln w="12700">
            <a:miter lim="400000"/>
          </a:ln>
        </p:spPr>
      </p:pic>
      <p:pic>
        <p:nvPicPr>
          <p:cNvPr id="206" name="QM Logo B&amp;W.pdf" descr="QM Logo B&amp;W.pdf"/>
          <p:cNvPicPr>
            <a:picLocks noChangeAspect="1"/>
          </p:cNvPicPr>
          <p:nvPr/>
        </p:nvPicPr>
        <p:blipFill>
          <a:blip r:embed="rId4">
            <a:extLst/>
          </a:blip>
          <a:stretch>
            <a:fillRect/>
          </a:stretch>
        </p:blipFill>
        <p:spPr>
          <a:xfrm>
            <a:off x="10297197" y="7683540"/>
            <a:ext cx="2274064" cy="3218086"/>
          </a:xfrm>
          <a:prstGeom prst="rect">
            <a:avLst/>
          </a:prstGeom>
          <a:ln w="12700">
            <a:miter lim="400000"/>
          </a:ln>
        </p:spPr>
      </p:pic>
      <p:sp>
        <p:nvSpPr>
          <p:cNvPr id="207" name="Columbia University"/>
          <p:cNvSpPr txBox="1"/>
          <p:nvPr/>
        </p:nvSpPr>
        <p:spPr>
          <a:xfrm>
            <a:off x="10803472" y="8734034"/>
            <a:ext cx="1650058" cy="304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4000"/>
              </a:lnSpc>
              <a:defRPr b="0" sz="1360">
                <a:solidFill>
                  <a:srgbClr val="0B0080"/>
                </a:solidFill>
                <a:latin typeface="Helvetica"/>
                <a:ea typeface="Helvetica"/>
                <a:cs typeface="Helvetica"/>
                <a:sym typeface="Helvetica"/>
              </a:defRPr>
            </a:lvl1pPr>
          </a:lstStyle>
          <a:p>
            <a:pPr/>
            <a:r>
              <a:t>Columbia University</a:t>
            </a:r>
          </a:p>
        </p:txBody>
      </p:sp>
      <p:pic>
        <p:nvPicPr>
          <p:cNvPr id="208" name="IoC_Logo_OnWhite_AW.png" descr="IoC_Logo_OnWhite_AW.png"/>
          <p:cNvPicPr>
            <a:picLocks noChangeAspect="1"/>
          </p:cNvPicPr>
          <p:nvPr/>
        </p:nvPicPr>
        <p:blipFill>
          <a:blip r:embed="rId5">
            <a:extLst/>
          </a:blip>
          <a:stretch>
            <a:fillRect/>
          </a:stretch>
        </p:blipFill>
        <p:spPr>
          <a:xfrm>
            <a:off x="5378194" y="8971208"/>
            <a:ext cx="2483347" cy="642750"/>
          </a:xfrm>
          <a:prstGeom prst="rect">
            <a:avLst/>
          </a:prstGeom>
          <a:ln w="12700">
            <a:miter lim="400000"/>
          </a:ln>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0" name="2010s…"/>
          <p:cNvSpPr txBox="1"/>
          <p:nvPr>
            <p:ph type="body" sz="half" idx="1"/>
          </p:nvPr>
        </p:nvSpPr>
        <p:spPr>
          <a:xfrm>
            <a:off x="970167" y="1350685"/>
            <a:ext cx="5237114" cy="7600653"/>
          </a:xfrm>
          <a:prstGeom prst="rect">
            <a:avLst/>
          </a:prstGeom>
        </p:spPr>
        <p:txBody>
          <a:bodyPr/>
          <a:lstStyle/>
          <a:p>
            <a:pPr marL="0" indent="0" algn="ctr" defTabSz="411479">
              <a:spcBef>
                <a:spcPts val="0"/>
              </a:spcBef>
              <a:buSzTx/>
              <a:buNone/>
              <a:defRPr sz="3600"/>
            </a:pPr>
            <a:r>
              <a:rPr b="1"/>
              <a:t>2010s</a:t>
            </a:r>
            <a:r>
              <a:t> </a:t>
            </a:r>
          </a:p>
          <a:p>
            <a:pPr marL="0" indent="0" defTabSz="411479">
              <a:spcBef>
                <a:spcPts val="0"/>
              </a:spcBef>
              <a:buSzTx/>
              <a:buNone/>
              <a:defRPr sz="3600"/>
            </a:pPr>
          </a:p>
          <a:p>
            <a:pPr marL="0" indent="0" defTabSz="411479">
              <a:spcBef>
                <a:spcPts val="0"/>
              </a:spcBef>
              <a:buSzTx/>
              <a:buNone/>
              <a:defRPr sz="3600"/>
            </a:pPr>
            <a:r>
              <a:rPr b="1"/>
              <a:t>Shafi Goldwasser </a:t>
            </a:r>
            <a:r>
              <a:t>wins a Turing Award. She co-invented zero knowledge proofs: a way to show a claim being made is true without giving away any more information. This matters in the digital world to ensure people are honest without giving up privacy.</a:t>
            </a:r>
          </a:p>
        </p:txBody>
      </p:sp>
      <p:sp>
        <p:nvSpPr>
          <p:cNvPr id="211" name="10 Female Computing Stars Through the Decades"/>
          <p:cNvSpPr txBox="1"/>
          <p:nvPr>
            <p:ph type="title"/>
          </p:nvPr>
        </p:nvSpPr>
        <p:spPr>
          <a:xfrm>
            <a:off x="632097" y="139700"/>
            <a:ext cx="11740606" cy="1258640"/>
          </a:xfrm>
          <a:prstGeom prst="rect">
            <a:avLst/>
          </a:prstGeom>
        </p:spPr>
        <p:txBody>
          <a:bodyPr/>
          <a:lstStyle>
            <a:lvl1pPr defTabSz="560831">
              <a:defRPr b="1" sz="3839">
                <a:latin typeface="Helvetica Neue"/>
                <a:ea typeface="Helvetica Neue"/>
                <a:cs typeface="Helvetica Neue"/>
                <a:sym typeface="Helvetica Neue"/>
              </a:defRPr>
            </a:lvl1pPr>
          </a:lstStyle>
          <a:p>
            <a:pPr/>
            <a:r>
              <a:t>10 Female Computing Stars Through the Decades</a:t>
            </a:r>
          </a:p>
        </p:txBody>
      </p:sp>
      <p:sp>
        <p:nvSpPr>
          <p:cNvPr id="212" name="10 Female Computing Stars Through the Decades"/>
          <p:cNvSpPr txBox="1"/>
          <p:nvPr/>
        </p:nvSpPr>
        <p:spPr>
          <a:xfrm>
            <a:off x="632097" y="139700"/>
            <a:ext cx="11740606" cy="125864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defTabSz="560831">
              <a:defRPr sz="3839"/>
            </a:lvl1pPr>
          </a:lstStyle>
          <a:p>
            <a:pPr/>
            <a:r>
              <a:t>10 Female Computing Stars Through the Decades</a:t>
            </a:r>
          </a:p>
        </p:txBody>
      </p:sp>
      <p:pic>
        <p:nvPicPr>
          <p:cNvPr id="213" name="Image" descr="Image"/>
          <p:cNvPicPr>
            <a:picLocks noChangeAspect="1"/>
          </p:cNvPicPr>
          <p:nvPr/>
        </p:nvPicPr>
        <p:blipFill>
          <a:blip r:embed="rId2">
            <a:extLst/>
          </a:blip>
          <a:stretch>
            <a:fillRect/>
          </a:stretch>
        </p:blipFill>
        <p:spPr>
          <a:xfrm>
            <a:off x="6477538" y="2016721"/>
            <a:ext cx="6268581" cy="6268582"/>
          </a:xfrm>
          <a:prstGeom prst="rect">
            <a:avLst/>
          </a:prstGeom>
          <a:ln w="12700">
            <a:miter lim="400000"/>
          </a:ln>
        </p:spPr>
      </p:pic>
      <p:pic>
        <p:nvPicPr>
          <p:cNvPr id="214" name="cas-logo.png" descr="cas-logo.png"/>
          <p:cNvPicPr>
            <a:picLocks noChangeAspect="1"/>
          </p:cNvPicPr>
          <p:nvPr/>
        </p:nvPicPr>
        <p:blipFill>
          <a:blip r:embed="rId3">
            <a:extLst/>
          </a:blip>
          <a:stretch>
            <a:fillRect/>
          </a:stretch>
        </p:blipFill>
        <p:spPr>
          <a:xfrm>
            <a:off x="349896" y="9153160"/>
            <a:ext cx="2592642" cy="385275"/>
          </a:xfrm>
          <a:prstGeom prst="rect">
            <a:avLst/>
          </a:prstGeom>
          <a:ln w="12700">
            <a:miter lim="400000"/>
          </a:ln>
        </p:spPr>
      </p:pic>
      <p:pic>
        <p:nvPicPr>
          <p:cNvPr id="215" name="QM Logo B&amp;W.pdf" descr="QM Logo B&amp;W.pdf"/>
          <p:cNvPicPr>
            <a:picLocks noChangeAspect="1"/>
          </p:cNvPicPr>
          <p:nvPr/>
        </p:nvPicPr>
        <p:blipFill>
          <a:blip r:embed="rId4">
            <a:extLst/>
          </a:blip>
          <a:stretch>
            <a:fillRect/>
          </a:stretch>
        </p:blipFill>
        <p:spPr>
          <a:xfrm>
            <a:off x="10297197" y="7683540"/>
            <a:ext cx="2274064" cy="3218086"/>
          </a:xfrm>
          <a:prstGeom prst="rect">
            <a:avLst/>
          </a:prstGeom>
          <a:ln w="12700">
            <a:miter lim="400000"/>
          </a:ln>
        </p:spPr>
      </p:pic>
      <p:sp>
        <p:nvSpPr>
          <p:cNvPr id="216" name="Weizmann Institute of Science"/>
          <p:cNvSpPr txBox="1"/>
          <p:nvPr/>
        </p:nvSpPr>
        <p:spPr>
          <a:xfrm>
            <a:off x="10331839" y="8328636"/>
            <a:ext cx="2482454" cy="304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3200"/>
              </a:lnSpc>
              <a:defRPr b="0" sz="1360">
                <a:solidFill>
                  <a:srgbClr val="54595D"/>
                </a:solidFill>
                <a:latin typeface="Helvetica"/>
                <a:ea typeface="Helvetica"/>
                <a:cs typeface="Helvetica"/>
                <a:sym typeface="Helvetica"/>
              </a:defRPr>
            </a:lvl1pPr>
          </a:lstStyle>
          <a:p>
            <a:pPr/>
            <a:r>
              <a:t>Weizmann Institute of Science </a:t>
            </a:r>
          </a:p>
        </p:txBody>
      </p:sp>
      <p:pic>
        <p:nvPicPr>
          <p:cNvPr id="217" name="IoC_Logo_OnWhite_AW.png" descr="IoC_Logo_OnWhite_AW.png"/>
          <p:cNvPicPr>
            <a:picLocks noChangeAspect="1"/>
          </p:cNvPicPr>
          <p:nvPr/>
        </p:nvPicPr>
        <p:blipFill>
          <a:blip r:embed="rId5">
            <a:extLst/>
          </a:blip>
          <a:stretch>
            <a:fillRect/>
          </a:stretch>
        </p:blipFill>
        <p:spPr>
          <a:xfrm>
            <a:off x="5378194" y="8971208"/>
            <a:ext cx="2483347" cy="642750"/>
          </a:xfrm>
          <a:prstGeom prst="rect">
            <a:avLst/>
          </a:prstGeom>
          <a:ln w="12700">
            <a:miter lim="400000"/>
          </a:ln>
        </p:spPr>
      </p:pic>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9" name="… and men too"/>
          <p:cNvSpPr txBox="1"/>
          <p:nvPr>
            <p:ph type="title"/>
          </p:nvPr>
        </p:nvSpPr>
        <p:spPr>
          <a:prstGeom prst="rect">
            <a:avLst/>
          </a:prstGeom>
        </p:spPr>
        <p:txBody>
          <a:bodyPr/>
          <a:lstStyle>
            <a:lvl1pPr>
              <a:defRPr b="1" sz="4000">
                <a:latin typeface="Helvetica Neue"/>
                <a:ea typeface="Helvetica Neue"/>
                <a:cs typeface="Helvetica Neue"/>
                <a:sym typeface="Helvetica Neue"/>
              </a:defRPr>
            </a:lvl1pPr>
          </a:lstStyle>
          <a:p>
            <a:pPr/>
            <a:r>
              <a:t>… and men too</a:t>
            </a:r>
          </a:p>
        </p:txBody>
      </p:sp>
      <p:sp>
        <p:nvSpPr>
          <p:cNvPr id="220" name="Of course men occasionally helped too!…"/>
          <p:cNvSpPr txBox="1"/>
          <p:nvPr>
            <p:ph type="body" idx="1"/>
          </p:nvPr>
        </p:nvSpPr>
        <p:spPr>
          <a:prstGeom prst="rect">
            <a:avLst/>
          </a:prstGeom>
        </p:spPr>
        <p:txBody>
          <a:bodyPr/>
          <a:lstStyle/>
          <a:p>
            <a:pPr marL="0" indent="0" defTabSz="457200">
              <a:spcBef>
                <a:spcPts val="0"/>
              </a:spcBef>
              <a:buSzTx/>
              <a:buNone/>
              <a:defRPr sz="4000"/>
            </a:pPr>
            <a:r>
              <a:t>Of course men occasionally helped too! </a:t>
            </a:r>
          </a:p>
          <a:p>
            <a:pPr marL="0" indent="0" defTabSz="457200">
              <a:spcBef>
                <a:spcPts val="0"/>
              </a:spcBef>
              <a:buSzTx/>
              <a:buNone/>
              <a:defRPr sz="4000"/>
            </a:pPr>
          </a:p>
          <a:p>
            <a:pPr marL="0" indent="0" defTabSz="457200">
              <a:spcBef>
                <a:spcPts val="0"/>
              </a:spcBef>
              <a:buSzTx/>
              <a:buNone/>
              <a:defRPr sz="4000"/>
            </a:pPr>
            <a:r>
              <a:t>The best computer science and innovation arise when the best people of whatever gender, culture, sexuality, ethnicity and background work together.</a:t>
            </a:r>
          </a:p>
        </p:txBody>
      </p:sp>
      <p:pic>
        <p:nvPicPr>
          <p:cNvPr id="221" name="cas-logo.png" descr="cas-logo.png"/>
          <p:cNvPicPr>
            <a:picLocks noChangeAspect="1"/>
          </p:cNvPicPr>
          <p:nvPr/>
        </p:nvPicPr>
        <p:blipFill>
          <a:blip r:embed="rId2">
            <a:extLst/>
          </a:blip>
          <a:stretch>
            <a:fillRect/>
          </a:stretch>
        </p:blipFill>
        <p:spPr>
          <a:xfrm>
            <a:off x="349896" y="9153160"/>
            <a:ext cx="2592642" cy="385275"/>
          </a:xfrm>
          <a:prstGeom prst="rect">
            <a:avLst/>
          </a:prstGeom>
          <a:ln w="12700">
            <a:miter lim="400000"/>
          </a:ln>
        </p:spPr>
      </p:pic>
      <p:pic>
        <p:nvPicPr>
          <p:cNvPr id="222" name="QM Logo B&amp;W.pdf" descr="QM Logo B&amp;W.pdf"/>
          <p:cNvPicPr>
            <a:picLocks noChangeAspect="1"/>
          </p:cNvPicPr>
          <p:nvPr/>
        </p:nvPicPr>
        <p:blipFill>
          <a:blip r:embed="rId3">
            <a:extLst/>
          </a:blip>
          <a:stretch>
            <a:fillRect/>
          </a:stretch>
        </p:blipFill>
        <p:spPr>
          <a:xfrm>
            <a:off x="10297197" y="7683540"/>
            <a:ext cx="2274064" cy="3218086"/>
          </a:xfrm>
          <a:prstGeom prst="rect">
            <a:avLst/>
          </a:prstGeom>
          <a:ln w="12700">
            <a:miter lim="400000"/>
          </a:ln>
        </p:spPr>
      </p:pic>
      <p:pic>
        <p:nvPicPr>
          <p:cNvPr id="223" name="IoC_Logo_OnWhite_AW.png" descr="IoC_Logo_OnWhite_AW.png"/>
          <p:cNvPicPr>
            <a:picLocks noChangeAspect="1"/>
          </p:cNvPicPr>
          <p:nvPr/>
        </p:nvPicPr>
        <p:blipFill>
          <a:blip r:embed="rId4">
            <a:extLst/>
          </a:blip>
          <a:stretch>
            <a:fillRect/>
          </a:stretch>
        </p:blipFill>
        <p:spPr>
          <a:xfrm>
            <a:off x="5378194" y="8971208"/>
            <a:ext cx="2483347" cy="642750"/>
          </a:xfrm>
          <a:prstGeom prst="rect">
            <a:avLst/>
          </a:prstGeom>
          <a:ln w="12700">
            <a:miter lim="400000"/>
          </a:ln>
        </p:spPr>
      </p:pic>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5" name="For lots more great female computer scientists visit…"/>
          <p:cNvSpPr txBox="1"/>
          <p:nvPr>
            <p:ph type="title"/>
          </p:nvPr>
        </p:nvSpPr>
        <p:spPr>
          <a:xfrm>
            <a:off x="952499" y="253999"/>
            <a:ext cx="11099801" cy="1599773"/>
          </a:xfrm>
          <a:prstGeom prst="rect">
            <a:avLst/>
          </a:prstGeom>
        </p:spPr>
        <p:txBody>
          <a:bodyPr/>
          <a:lstStyle/>
          <a:p>
            <a:pPr defTabSz="262889">
              <a:defRPr sz="3600"/>
            </a:pPr>
            <a:r>
              <a:t>For lots more great female computer scientists visit</a:t>
            </a:r>
          </a:p>
          <a:p>
            <a:pPr defTabSz="262889">
              <a:defRPr sz="3600"/>
            </a:pPr>
            <a:r>
              <a:t>www.cs4fn.org/women/</a:t>
            </a:r>
          </a:p>
        </p:txBody>
      </p:sp>
      <p:pic>
        <p:nvPicPr>
          <p:cNvPr id="226" name="Image" descr="Image"/>
          <p:cNvPicPr>
            <a:picLocks noChangeAspect="1"/>
          </p:cNvPicPr>
          <p:nvPr/>
        </p:nvPicPr>
        <p:blipFill>
          <a:blip r:embed="rId2">
            <a:extLst/>
          </a:blip>
          <a:stretch>
            <a:fillRect/>
          </a:stretch>
        </p:blipFill>
        <p:spPr>
          <a:xfrm>
            <a:off x="961252" y="2930379"/>
            <a:ext cx="1956225" cy="2810021"/>
          </a:xfrm>
          <a:prstGeom prst="rect">
            <a:avLst/>
          </a:prstGeom>
          <a:ln w="12700">
            <a:miter lim="400000"/>
          </a:ln>
        </p:spPr>
      </p:pic>
      <p:pic>
        <p:nvPicPr>
          <p:cNvPr id="227" name="Image" descr="Image"/>
          <p:cNvPicPr>
            <a:picLocks noChangeAspect="1"/>
          </p:cNvPicPr>
          <p:nvPr/>
        </p:nvPicPr>
        <p:blipFill>
          <a:blip r:embed="rId3">
            <a:extLst/>
          </a:blip>
          <a:stretch>
            <a:fillRect/>
          </a:stretch>
        </p:blipFill>
        <p:spPr>
          <a:xfrm>
            <a:off x="3021290" y="2927161"/>
            <a:ext cx="2027850" cy="2816458"/>
          </a:xfrm>
          <a:prstGeom prst="rect">
            <a:avLst/>
          </a:prstGeom>
          <a:ln w="12700">
            <a:miter lim="400000"/>
          </a:ln>
        </p:spPr>
      </p:pic>
      <p:pic>
        <p:nvPicPr>
          <p:cNvPr id="228" name="Image" descr="Image"/>
          <p:cNvPicPr>
            <a:picLocks noChangeAspect="1"/>
          </p:cNvPicPr>
          <p:nvPr/>
        </p:nvPicPr>
        <p:blipFill>
          <a:blip r:embed="rId4">
            <a:extLst/>
          </a:blip>
          <a:stretch>
            <a:fillRect/>
          </a:stretch>
        </p:blipFill>
        <p:spPr>
          <a:xfrm>
            <a:off x="5152952" y="2921097"/>
            <a:ext cx="1590769" cy="2828586"/>
          </a:xfrm>
          <a:prstGeom prst="rect">
            <a:avLst/>
          </a:prstGeom>
          <a:ln w="12700">
            <a:miter lim="400000"/>
          </a:ln>
        </p:spPr>
      </p:pic>
      <p:pic>
        <p:nvPicPr>
          <p:cNvPr id="229" name="Image" descr="Image"/>
          <p:cNvPicPr>
            <a:picLocks noChangeAspect="1"/>
          </p:cNvPicPr>
          <p:nvPr/>
        </p:nvPicPr>
        <p:blipFill>
          <a:blip r:embed="rId5">
            <a:extLst/>
          </a:blip>
          <a:stretch>
            <a:fillRect/>
          </a:stretch>
        </p:blipFill>
        <p:spPr>
          <a:xfrm>
            <a:off x="6847533" y="2933417"/>
            <a:ext cx="2262869" cy="2828585"/>
          </a:xfrm>
          <a:prstGeom prst="rect">
            <a:avLst/>
          </a:prstGeom>
          <a:ln w="12700">
            <a:miter lim="400000"/>
          </a:ln>
        </p:spPr>
      </p:pic>
      <p:pic>
        <p:nvPicPr>
          <p:cNvPr id="230" name="Image" descr="Image"/>
          <p:cNvPicPr>
            <a:picLocks noChangeAspect="1"/>
          </p:cNvPicPr>
          <p:nvPr/>
        </p:nvPicPr>
        <p:blipFill>
          <a:blip r:embed="rId6">
            <a:extLst/>
          </a:blip>
          <a:stretch>
            <a:fillRect/>
          </a:stretch>
        </p:blipFill>
        <p:spPr>
          <a:xfrm>
            <a:off x="9214215" y="2922525"/>
            <a:ext cx="2825728" cy="2825729"/>
          </a:xfrm>
          <a:prstGeom prst="rect">
            <a:avLst/>
          </a:prstGeom>
          <a:ln w="12700">
            <a:miter lim="400000"/>
          </a:ln>
        </p:spPr>
      </p:pic>
      <p:pic>
        <p:nvPicPr>
          <p:cNvPr id="231" name="Image" descr="Image"/>
          <p:cNvPicPr>
            <a:picLocks noChangeAspect="1"/>
          </p:cNvPicPr>
          <p:nvPr/>
        </p:nvPicPr>
        <p:blipFill>
          <a:blip r:embed="rId7">
            <a:extLst/>
          </a:blip>
          <a:stretch>
            <a:fillRect/>
          </a:stretch>
        </p:blipFill>
        <p:spPr>
          <a:xfrm>
            <a:off x="918756" y="5838081"/>
            <a:ext cx="2041217" cy="2721622"/>
          </a:xfrm>
          <a:prstGeom prst="rect">
            <a:avLst/>
          </a:prstGeom>
          <a:ln w="12700">
            <a:miter lim="400000"/>
          </a:ln>
        </p:spPr>
      </p:pic>
      <p:pic>
        <p:nvPicPr>
          <p:cNvPr id="232" name="Image" descr="Image"/>
          <p:cNvPicPr>
            <a:picLocks noChangeAspect="1"/>
          </p:cNvPicPr>
          <p:nvPr/>
        </p:nvPicPr>
        <p:blipFill>
          <a:blip r:embed="rId8">
            <a:extLst/>
          </a:blip>
          <a:stretch>
            <a:fillRect/>
          </a:stretch>
        </p:blipFill>
        <p:spPr>
          <a:xfrm>
            <a:off x="3064227" y="5838081"/>
            <a:ext cx="1941975" cy="2718765"/>
          </a:xfrm>
          <a:prstGeom prst="rect">
            <a:avLst/>
          </a:prstGeom>
          <a:ln w="12700">
            <a:miter lim="400000"/>
          </a:ln>
        </p:spPr>
      </p:pic>
      <p:pic>
        <p:nvPicPr>
          <p:cNvPr id="233" name="Image" descr="Image"/>
          <p:cNvPicPr>
            <a:picLocks noChangeAspect="1"/>
          </p:cNvPicPr>
          <p:nvPr/>
        </p:nvPicPr>
        <p:blipFill>
          <a:blip r:embed="rId9">
            <a:extLst/>
          </a:blip>
          <a:stretch>
            <a:fillRect/>
          </a:stretch>
        </p:blipFill>
        <p:spPr>
          <a:xfrm>
            <a:off x="5122343" y="5838081"/>
            <a:ext cx="2130750" cy="2670581"/>
          </a:xfrm>
          <a:prstGeom prst="rect">
            <a:avLst/>
          </a:prstGeom>
          <a:ln w="12700">
            <a:miter lim="400000"/>
          </a:ln>
        </p:spPr>
      </p:pic>
      <p:pic>
        <p:nvPicPr>
          <p:cNvPr id="234" name="Image" descr="Image"/>
          <p:cNvPicPr>
            <a:picLocks noChangeAspect="1"/>
          </p:cNvPicPr>
          <p:nvPr/>
        </p:nvPicPr>
        <p:blipFill>
          <a:blip r:embed="rId10">
            <a:extLst/>
          </a:blip>
          <a:stretch>
            <a:fillRect/>
          </a:stretch>
        </p:blipFill>
        <p:spPr>
          <a:xfrm>
            <a:off x="9415463" y="5832461"/>
            <a:ext cx="2670581" cy="2670581"/>
          </a:xfrm>
          <a:prstGeom prst="rect">
            <a:avLst/>
          </a:prstGeom>
          <a:ln w="12700">
            <a:miter lim="400000"/>
          </a:ln>
        </p:spPr>
      </p:pic>
      <p:pic>
        <p:nvPicPr>
          <p:cNvPr id="235" name="Image" descr="Image"/>
          <p:cNvPicPr>
            <a:picLocks noChangeAspect="1"/>
          </p:cNvPicPr>
          <p:nvPr/>
        </p:nvPicPr>
        <p:blipFill>
          <a:blip r:embed="rId11">
            <a:extLst/>
          </a:blip>
          <a:stretch>
            <a:fillRect/>
          </a:stretch>
        </p:blipFill>
        <p:spPr>
          <a:xfrm>
            <a:off x="7393959" y="5863602"/>
            <a:ext cx="1956225" cy="2608300"/>
          </a:xfrm>
          <a:prstGeom prst="rect">
            <a:avLst/>
          </a:prstGeom>
          <a:ln w="12700">
            <a:miter lim="400000"/>
          </a:ln>
        </p:spPr>
      </p:pic>
      <p:pic>
        <p:nvPicPr>
          <p:cNvPr id="236" name="cas-logo.png" descr="cas-logo.png"/>
          <p:cNvPicPr>
            <a:picLocks noChangeAspect="1"/>
          </p:cNvPicPr>
          <p:nvPr/>
        </p:nvPicPr>
        <p:blipFill>
          <a:blip r:embed="rId12">
            <a:extLst/>
          </a:blip>
          <a:stretch>
            <a:fillRect/>
          </a:stretch>
        </p:blipFill>
        <p:spPr>
          <a:xfrm>
            <a:off x="349896" y="9066035"/>
            <a:ext cx="3178937" cy="472400"/>
          </a:xfrm>
          <a:prstGeom prst="rect">
            <a:avLst/>
          </a:prstGeom>
          <a:ln w="12700">
            <a:miter lim="400000"/>
          </a:ln>
        </p:spPr>
      </p:pic>
      <p:pic>
        <p:nvPicPr>
          <p:cNvPr id="237" name="QM Logo B&amp;W.pdf" descr="QM Logo B&amp;W.pdf"/>
          <p:cNvPicPr>
            <a:picLocks noChangeAspect="1"/>
          </p:cNvPicPr>
          <p:nvPr/>
        </p:nvPicPr>
        <p:blipFill>
          <a:blip r:embed="rId13">
            <a:extLst/>
          </a:blip>
          <a:stretch>
            <a:fillRect/>
          </a:stretch>
        </p:blipFill>
        <p:spPr>
          <a:xfrm>
            <a:off x="9966997" y="7131464"/>
            <a:ext cx="2825729" cy="3998762"/>
          </a:xfrm>
          <a:prstGeom prst="rect">
            <a:avLst/>
          </a:prstGeom>
          <a:ln w="12700">
            <a:miter lim="400000"/>
          </a:ln>
        </p:spPr>
      </p:pic>
      <p:pic>
        <p:nvPicPr>
          <p:cNvPr id="238" name="IoC_Logo_OnWhite_AW.png" descr="IoC_Logo_OnWhite_AW.png"/>
          <p:cNvPicPr>
            <a:picLocks noChangeAspect="1"/>
          </p:cNvPicPr>
          <p:nvPr/>
        </p:nvPicPr>
        <p:blipFill>
          <a:blip r:embed="rId14">
            <a:extLst/>
          </a:blip>
          <a:stretch>
            <a:fillRect/>
          </a:stretch>
        </p:blipFill>
        <p:spPr>
          <a:xfrm>
            <a:off x="5378194" y="8971208"/>
            <a:ext cx="2483347" cy="642750"/>
          </a:xfrm>
          <a:prstGeom prst="rect">
            <a:avLst/>
          </a:prstGeom>
          <a:ln w="12700">
            <a:miter lim="400000"/>
          </a:ln>
        </p:spPr>
      </p:pic>
      <p:sp>
        <p:nvSpPr>
          <p:cNvPr id="239" name="Download these slides from"/>
          <p:cNvSpPr txBox="1"/>
          <p:nvPr/>
        </p:nvSpPr>
        <p:spPr>
          <a:xfrm>
            <a:off x="758599" y="1819728"/>
            <a:ext cx="11358958" cy="64275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defTabSz="207683">
              <a:defRPr b="0" sz="2834">
                <a:latin typeface="+mn-lt"/>
                <a:ea typeface="+mn-ea"/>
                <a:cs typeface="+mn-cs"/>
                <a:sym typeface="Helvetica Neue Medium"/>
              </a:defRPr>
            </a:lvl1pPr>
          </a:lstStyle>
          <a:p>
            <a:pPr/>
            <a:r>
              <a:t>Download these slides from teachinglondoncomputing.org/women/</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