
<file path=[Content_Types].xml><?xml version="1.0" encoding="utf-8"?>
<Types xmlns="http://schemas.openxmlformats.org/package/2006/content-types">
  <Default Extension="PNG" ContentType="image/png"/>
  <Default Extension="bin" ContentType="application/vnd.openxmlformats-officedocument.oleObject"/>
  <Default Extension="tmp" ContentType="image/pn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8"/>
  </p:notesMasterIdLst>
  <p:sldIdLst>
    <p:sldId id="258" r:id="rId2"/>
    <p:sldId id="259" r:id="rId3"/>
    <p:sldId id="339" r:id="rId4"/>
    <p:sldId id="260" r:id="rId5"/>
    <p:sldId id="261" r:id="rId6"/>
    <p:sldId id="262" r:id="rId7"/>
    <p:sldId id="287" r:id="rId8"/>
    <p:sldId id="288" r:id="rId9"/>
    <p:sldId id="289" r:id="rId10"/>
    <p:sldId id="290" r:id="rId11"/>
    <p:sldId id="291" r:id="rId12"/>
    <p:sldId id="292" r:id="rId13"/>
    <p:sldId id="293" r:id="rId14"/>
    <p:sldId id="298" r:id="rId15"/>
    <p:sldId id="295" r:id="rId16"/>
    <p:sldId id="294" r:id="rId17"/>
    <p:sldId id="296" r:id="rId18"/>
    <p:sldId id="297" r:id="rId19"/>
    <p:sldId id="299" r:id="rId20"/>
    <p:sldId id="300" r:id="rId21"/>
    <p:sldId id="306" r:id="rId22"/>
    <p:sldId id="303" r:id="rId23"/>
    <p:sldId id="301" r:id="rId24"/>
    <p:sldId id="302" r:id="rId25"/>
    <p:sldId id="311" r:id="rId26"/>
    <p:sldId id="307" r:id="rId27"/>
    <p:sldId id="309" r:id="rId28"/>
    <p:sldId id="310" r:id="rId29"/>
    <p:sldId id="334" r:id="rId30"/>
    <p:sldId id="335" r:id="rId31"/>
    <p:sldId id="317" r:id="rId32"/>
    <p:sldId id="318" r:id="rId33"/>
    <p:sldId id="319" r:id="rId34"/>
    <p:sldId id="313" r:id="rId35"/>
    <p:sldId id="320" r:id="rId36"/>
    <p:sldId id="333" r:id="rId37"/>
    <p:sldId id="321" r:id="rId38"/>
    <p:sldId id="323" r:id="rId39"/>
    <p:sldId id="324" r:id="rId40"/>
    <p:sldId id="326" r:id="rId41"/>
    <p:sldId id="327" r:id="rId42"/>
    <p:sldId id="328" r:id="rId43"/>
    <p:sldId id="338" r:id="rId44"/>
    <p:sldId id="314" r:id="rId45"/>
    <p:sldId id="336" r:id="rId46"/>
    <p:sldId id="337"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D2DEEF"/>
    <a:srgbClr val="EAEFF7"/>
    <a:srgbClr val="2830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88" autoAdjust="0"/>
    <p:restoredTop sz="94660"/>
  </p:normalViewPr>
  <p:slideViewPr>
    <p:cSldViewPr snapToGrid="0">
      <p:cViewPr varScale="1">
        <p:scale>
          <a:sx n="85" d="100"/>
          <a:sy n="85" d="100"/>
        </p:scale>
        <p:origin x="129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3C87AB-C355-48A0-A222-B0AEC582735C}" type="datetimeFigureOut">
              <a:rPr lang="en-GB" smtClean="0"/>
              <a:t>28/03/2017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E862AF-DD84-4820-B182-5C327E1627BE}" type="slidenum">
              <a:rPr lang="en-GB" smtClean="0"/>
              <a:t>‹#›</a:t>
            </a:fld>
            <a:endParaRPr lang="en-GB"/>
          </a:p>
        </p:txBody>
      </p:sp>
    </p:spTree>
    <p:extLst>
      <p:ext uri="{BB962C8B-B14F-4D97-AF65-F5344CB8AC3E}">
        <p14:creationId xmlns:p14="http://schemas.microsoft.com/office/powerpoint/2010/main" val="458271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Here is the graph for the Knights Tour for students to check theirs against.</a:t>
            </a:r>
          </a:p>
          <a:p>
            <a:r>
              <a:rPr lang="en-GB" baseline="0" dirty="0"/>
              <a:t>They may have a different layout, but arranging it in this way should make something obvious. Do they notice anything about the graph?</a:t>
            </a:r>
          </a:p>
          <a:p>
            <a:r>
              <a:rPr lang="en-GB" baseline="0" dirty="0"/>
              <a:t>(click)</a:t>
            </a:r>
          </a:p>
          <a:p>
            <a:r>
              <a:rPr lang="en-GB" baseline="0" dirty="0"/>
              <a:t>It is identical to the London Tour Guide problem!</a:t>
            </a:r>
          </a:p>
        </p:txBody>
      </p:sp>
      <p:sp>
        <p:nvSpPr>
          <p:cNvPr id="4" name="Slide Number Placeholder 3"/>
          <p:cNvSpPr>
            <a:spLocks noGrp="1"/>
          </p:cNvSpPr>
          <p:nvPr>
            <p:ph type="sldNum" sz="quarter" idx="10"/>
          </p:nvPr>
        </p:nvSpPr>
        <p:spPr/>
        <p:txBody>
          <a:bodyPr/>
          <a:lstStyle/>
          <a:p>
            <a:fld id="{D426D3B5-75D9-4B81-9605-012F6554737F}" type="slidenum">
              <a:rPr lang="en-GB" smtClean="0"/>
              <a:t>16</a:t>
            </a:fld>
            <a:endParaRPr lang="en-GB" dirty="0"/>
          </a:p>
        </p:txBody>
      </p:sp>
    </p:spTree>
    <p:extLst>
      <p:ext uri="{BB962C8B-B14F-4D97-AF65-F5344CB8AC3E}">
        <p14:creationId xmlns:p14="http://schemas.microsoft.com/office/powerpoint/2010/main" val="3938112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28/03/2017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2654390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28/03/2017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979364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7A994C1-7FA0-4894-B73E-31140D789D3B}" type="datetimeFigureOut">
              <a:rPr lang="en-GB" smtClean="0"/>
              <a:t>28/03/2017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2351356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7A994C1-7FA0-4894-B73E-31140D789D3B}" type="datetimeFigureOut">
              <a:rPr lang="en-GB" smtClean="0"/>
              <a:t>28/03/2017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097557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7A994C1-7FA0-4894-B73E-31140D789D3B}" type="datetimeFigureOut">
              <a:rPr lang="en-GB" smtClean="0"/>
              <a:t>28/03/2017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246037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7A994C1-7FA0-4894-B73E-31140D789D3B}" type="datetimeFigureOut">
              <a:rPr lang="en-GB" smtClean="0"/>
              <a:t>28/03/2017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530942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A994C1-7FA0-4894-B73E-31140D789D3B}" type="datetimeFigureOut">
              <a:rPr lang="en-GB" smtClean="0"/>
              <a:t>28/03/2017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168303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A994C1-7FA0-4894-B73E-31140D789D3B}" type="datetimeFigureOut">
              <a:rPr lang="en-GB" smtClean="0"/>
              <a:t>28/03/2017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388477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A994C1-7FA0-4894-B73E-31140D789D3B}" type="datetimeFigureOut">
              <a:rPr lang="en-GB" smtClean="0"/>
              <a:t>28/03/2017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887159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28/03/2017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356074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28/03/2017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062572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A994C1-7FA0-4894-B73E-31140D789D3B}" type="datetimeFigureOut">
              <a:rPr lang="en-GB" smtClean="0"/>
              <a:t>28/03/2017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FCE1EE-7BC0-4847-9915-B5F33783511D}" type="slidenum">
              <a:rPr lang="en-GB" smtClean="0"/>
              <a:t>‹#›</a:t>
            </a:fld>
            <a:endParaRPr lang="en-GB"/>
          </a:p>
        </p:txBody>
      </p:sp>
      <p:sp>
        <p:nvSpPr>
          <p:cNvPr id="8" name="Rectangle 7"/>
          <p:cNvSpPr/>
          <p:nvPr userDrawn="1"/>
        </p:nvSpPr>
        <p:spPr>
          <a:xfrm>
            <a:off x="63553" y="117014"/>
            <a:ext cx="12240228" cy="6904299"/>
          </a:xfrm>
          <a:prstGeom prst="rect">
            <a:avLst/>
          </a:prstGeom>
          <a:noFill/>
          <a:ln w="2286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096000" y="5904721"/>
            <a:ext cx="6047525" cy="953279"/>
          </a:xfrm>
          <a:prstGeom prst="rect">
            <a:avLst/>
          </a:prstGeom>
        </p:spPr>
      </p:pic>
    </p:spTree>
    <p:extLst>
      <p:ext uri="{BB962C8B-B14F-4D97-AF65-F5344CB8AC3E}">
        <p14:creationId xmlns:p14="http://schemas.microsoft.com/office/powerpoint/2010/main" val="37354680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aqa.org.uk/subjects/computer-science-and-it/as-and-a-level/computer-science-7516-7517/subject-content-a-level/fundamentals-of-algorithm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6.wmf"/></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hyperlink" Target="http://oracleofbacon.org/"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tmp"/><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tmp"/><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0.tmp"/><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0.tmp"/><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0.tmp"/><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0.tmp"/><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20.tmp"/><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www.redblobgames.com/pathfinding/a-star/implementation.html" TargetMode="External"/><Relationship Id="rId2" Type="http://schemas.openxmlformats.org/officeDocument/2006/relationships/hyperlink" Target="http://www.redblobgames.com/pathfinding/a-star/introduction.html" TargetMode="External"/><Relationship Id="rId1" Type="http://schemas.openxmlformats.org/officeDocument/2006/relationships/slideLayout" Target="../slideLayouts/slideLayout2.xml"/><Relationship Id="rId5" Type="http://schemas.openxmlformats.org/officeDocument/2006/relationships/hyperlink" Target="https://youtu.be/rop0W4QDOUI" TargetMode="External"/><Relationship Id="rId4" Type="http://schemas.openxmlformats.org/officeDocument/2006/relationships/hyperlink" Target="https://youtu.be/ySN5Wnu88nE"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a:t>Teach A level Computing:</a:t>
            </a:r>
            <a:br>
              <a:rPr lang="en-GB" dirty="0"/>
            </a:br>
            <a:r>
              <a:rPr lang="en-GB" dirty="0"/>
              <a:t>Algorithms and Data</a:t>
            </a:r>
            <a:br>
              <a:rPr lang="en-GB" dirty="0"/>
            </a:br>
            <a:r>
              <a:rPr lang="en-GB" dirty="0"/>
              <a:t>Structures</a:t>
            </a:r>
          </a:p>
        </p:txBody>
      </p:sp>
      <p:sp>
        <p:nvSpPr>
          <p:cNvPr id="3" name="Subtitle 2"/>
          <p:cNvSpPr>
            <a:spLocks noGrp="1"/>
          </p:cNvSpPr>
          <p:nvPr>
            <p:ph type="subTitle" idx="1"/>
          </p:nvPr>
        </p:nvSpPr>
        <p:spPr/>
        <p:txBody>
          <a:bodyPr>
            <a:normAutofit lnSpcReduction="10000"/>
          </a:bodyPr>
          <a:lstStyle/>
          <a:p>
            <a:endParaRPr lang="en-GB" dirty="0"/>
          </a:p>
          <a:p>
            <a:r>
              <a:rPr lang="en-GB" dirty="0"/>
              <a:t>Eliot Williams</a:t>
            </a:r>
          </a:p>
          <a:p>
            <a:endParaRPr lang="en-GB" dirty="0"/>
          </a:p>
          <a:p>
            <a:r>
              <a:rPr lang="en-GB" dirty="0"/>
              <a:t>@</a:t>
            </a:r>
            <a:r>
              <a:rPr lang="en-GB" dirty="0" err="1"/>
              <a:t>MrEliotWilliams</a:t>
            </a:r>
            <a:endParaRPr lang="en-GB" dirty="0"/>
          </a:p>
        </p:txBody>
      </p:sp>
    </p:spTree>
    <p:extLst>
      <p:ext uri="{BB962C8B-B14F-4D97-AF65-F5344CB8AC3E}">
        <p14:creationId xmlns:p14="http://schemas.microsoft.com/office/powerpoint/2010/main" val="2940538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Course Outline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49415863"/>
              </p:ext>
            </p:extLst>
          </p:nvPr>
        </p:nvGraphicFramePr>
        <p:xfrm>
          <a:off x="1003300" y="1690688"/>
          <a:ext cx="7925117" cy="3935653"/>
        </p:xfrm>
        <a:graphic>
          <a:graphicData uri="http://schemas.openxmlformats.org/drawingml/2006/table">
            <a:tbl>
              <a:tblPr firstRow="1" firstCol="1" bandRow="1">
                <a:tableStyleId>{5C22544A-7EE6-4342-B048-85BDC9FD1C3A}</a:tableStyleId>
              </a:tblPr>
              <a:tblGrid>
                <a:gridCol w="842171">
                  <a:extLst>
                    <a:ext uri="{9D8B030D-6E8A-4147-A177-3AD203B41FA5}">
                      <a16:colId xmlns:a16="http://schemas.microsoft.com/office/drawing/2014/main" val="4201204637"/>
                    </a:ext>
                  </a:extLst>
                </a:gridCol>
                <a:gridCol w="7082946">
                  <a:extLst>
                    <a:ext uri="{9D8B030D-6E8A-4147-A177-3AD203B41FA5}">
                      <a16:colId xmlns:a16="http://schemas.microsoft.com/office/drawing/2014/main" val="4212699393"/>
                    </a:ext>
                  </a:extLst>
                </a:gridCol>
              </a:tblGrid>
              <a:tr h="884062">
                <a:tc>
                  <a:txBody>
                    <a:bodyPr/>
                    <a:lstStyle/>
                    <a:p>
                      <a:pPr>
                        <a:lnSpc>
                          <a:spcPct val="107000"/>
                        </a:lnSpc>
                        <a:spcAft>
                          <a:spcPts val="0"/>
                        </a:spcAft>
                      </a:pPr>
                      <a:r>
                        <a:rPr lang="en-GB" sz="2400" dirty="0">
                          <a:effectLst/>
                        </a:rPr>
                        <a:t>1</a:t>
                      </a:r>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2400" b="0" dirty="0">
                          <a:solidFill>
                            <a:schemeClr val="tx1"/>
                          </a:solidFill>
                          <a:effectLst/>
                        </a:rPr>
                        <a:t>Representations of data structures:</a:t>
                      </a:r>
                    </a:p>
                    <a:p>
                      <a:pPr>
                        <a:lnSpc>
                          <a:spcPct val="107000"/>
                        </a:lnSpc>
                        <a:spcAft>
                          <a:spcPts val="0"/>
                        </a:spcAft>
                      </a:pPr>
                      <a:r>
                        <a:rPr lang="en-GB" sz="2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Arrays, tuples, Stacks, </a:t>
                      </a:r>
                      <a:r>
                        <a:rPr lang="en-GB" sz="24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Queues,Lists</a:t>
                      </a:r>
                      <a:endParaRPr lang="en-GB" sz="3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solidFill>
                      <a:srgbClr val="EAEFF7"/>
                    </a:solidFill>
                  </a:tcPr>
                </a:tc>
                <a:extLst>
                  <a:ext uri="{0D108BD9-81ED-4DB2-BD59-A6C34878D82A}">
                    <a16:rowId xmlns:a16="http://schemas.microsoft.com/office/drawing/2014/main" val="898391142"/>
                  </a:ext>
                </a:extLst>
              </a:tr>
              <a:tr h="762838">
                <a:tc>
                  <a:txBody>
                    <a:bodyPr/>
                    <a:lstStyle/>
                    <a:p>
                      <a:pPr>
                        <a:lnSpc>
                          <a:spcPct val="107000"/>
                        </a:lnSpc>
                        <a:spcAft>
                          <a:spcPts val="0"/>
                        </a:spcAft>
                      </a:pPr>
                      <a:r>
                        <a:rPr lang="en-GB" sz="2400">
                          <a:effectLst/>
                        </a:rPr>
                        <a:t>2</a:t>
                      </a:r>
                      <a:endParaRPr lang="en-GB" sz="360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2400" dirty="0">
                          <a:effectLst/>
                        </a:rPr>
                        <a:t>Recursive Algorithms</a:t>
                      </a:r>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3693896935"/>
                  </a:ext>
                </a:extLst>
              </a:tr>
              <a:tr h="762838">
                <a:tc>
                  <a:txBody>
                    <a:bodyPr/>
                    <a:lstStyle/>
                    <a:p>
                      <a:pPr>
                        <a:lnSpc>
                          <a:spcPct val="107000"/>
                        </a:lnSpc>
                        <a:spcAft>
                          <a:spcPts val="0"/>
                        </a:spcAft>
                      </a:pPr>
                      <a:r>
                        <a:rPr lang="en-GB" sz="2400">
                          <a:effectLst/>
                        </a:rPr>
                        <a:t>3</a:t>
                      </a:r>
                      <a:endParaRPr lang="en-GB" sz="360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2400" dirty="0">
                          <a:effectLst/>
                        </a:rPr>
                        <a:t>Searching and Sorting </a:t>
                      </a:r>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888706783"/>
                  </a:ext>
                </a:extLst>
              </a:tr>
              <a:tr h="762838">
                <a:tc>
                  <a:txBody>
                    <a:bodyPr/>
                    <a:lstStyle/>
                    <a:p>
                      <a:pPr>
                        <a:lnSpc>
                          <a:spcPct val="107000"/>
                        </a:lnSpc>
                        <a:spcAft>
                          <a:spcPts val="0"/>
                        </a:spcAft>
                      </a:pPr>
                      <a:r>
                        <a:rPr lang="en-GB" sz="2400">
                          <a:effectLst/>
                        </a:rPr>
                        <a:t>4</a:t>
                      </a:r>
                      <a:endParaRPr lang="en-GB" sz="360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2400" dirty="0">
                          <a:effectLst/>
                        </a:rPr>
                        <a:t>Hashing and Dictionaries, Graphs and Trees  </a:t>
                      </a:r>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solidFill>
                      <a:srgbClr val="D2DEEF"/>
                    </a:solidFill>
                  </a:tcPr>
                </a:tc>
                <a:extLst>
                  <a:ext uri="{0D108BD9-81ED-4DB2-BD59-A6C34878D82A}">
                    <a16:rowId xmlns:a16="http://schemas.microsoft.com/office/drawing/2014/main" val="3359318081"/>
                  </a:ext>
                </a:extLst>
              </a:tr>
              <a:tr h="762838">
                <a:tc>
                  <a:txBody>
                    <a:bodyPr/>
                    <a:lstStyle/>
                    <a:p>
                      <a:pPr>
                        <a:lnSpc>
                          <a:spcPct val="107000"/>
                        </a:lnSpc>
                        <a:spcAft>
                          <a:spcPts val="0"/>
                        </a:spcAft>
                      </a:pPr>
                      <a:r>
                        <a:rPr lang="en-GB" sz="2400">
                          <a:effectLst/>
                        </a:rPr>
                        <a:t>5</a:t>
                      </a:r>
                      <a:endParaRPr lang="en-GB" sz="360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2400" dirty="0">
                          <a:effectLst/>
                        </a:rPr>
                        <a:t>Depth and breadth first searching ; tree traversals</a:t>
                      </a:r>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solidFill>
                      <a:srgbClr val="5B9BD5"/>
                    </a:solidFill>
                  </a:tcPr>
                </a:tc>
                <a:extLst>
                  <a:ext uri="{0D108BD9-81ED-4DB2-BD59-A6C34878D82A}">
                    <a16:rowId xmlns:a16="http://schemas.microsoft.com/office/drawing/2014/main" val="1674364153"/>
                  </a:ext>
                </a:extLst>
              </a:tr>
            </a:tbl>
          </a:graphicData>
        </a:graphic>
      </p:graphicFrame>
    </p:spTree>
    <p:extLst>
      <p:ext uri="{BB962C8B-B14F-4D97-AF65-F5344CB8AC3E}">
        <p14:creationId xmlns:p14="http://schemas.microsoft.com/office/powerpoint/2010/main" val="2890622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hlinkClick r:id="rId2"/>
              </a:rPr>
              <a:t>http://www.aqa.org.uk/subjects/computer-science-and-it/as-and-a-level/computer-science-7516-7517/subject-content-a-level/fundamentals-of-algorithms</a:t>
            </a:r>
            <a:endParaRPr lang="en-GB" dirty="0"/>
          </a:p>
          <a:p>
            <a:endParaRPr lang="en-GB" dirty="0"/>
          </a:p>
        </p:txBody>
      </p:sp>
      <p:sp>
        <p:nvSpPr>
          <p:cNvPr id="4" name="Footer Placeholder 3"/>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570973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a:t>Graphs</a:t>
            </a:r>
          </a:p>
        </p:txBody>
      </p:sp>
      <p:sp>
        <p:nvSpPr>
          <p:cNvPr id="5" name="Subtitle 4"/>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2939443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is a graph</a:t>
            </a:r>
          </a:p>
        </p:txBody>
      </p:sp>
      <p:sp>
        <p:nvSpPr>
          <p:cNvPr id="4" name="Footer Placeholder 3"/>
          <p:cNvSpPr>
            <a:spLocks noGrp="1"/>
          </p:cNvSpPr>
          <p:nvPr>
            <p:ph type="ftr" sz="quarter" idx="11"/>
          </p:nvPr>
        </p:nvSpPr>
        <p:spPr/>
        <p:txBody>
          <a:bodyPr/>
          <a:lstStyle/>
          <a:p>
            <a:endParaRPr lang="en-GB"/>
          </a:p>
        </p:txBody>
      </p:sp>
      <p:sp>
        <p:nvSpPr>
          <p:cNvPr id="60" name="Content Placeholder 59"/>
          <p:cNvSpPr>
            <a:spLocks noGrp="1"/>
          </p:cNvSpPr>
          <p:nvPr>
            <p:ph idx="1"/>
          </p:nvPr>
        </p:nvSpPr>
        <p:spPr/>
        <p:txBody>
          <a:bodyPr/>
          <a:lstStyle/>
          <a:p>
            <a:endParaRPr lang="en-GB" dirty="0"/>
          </a:p>
          <a:p>
            <a:endParaRPr lang="en-GB" dirty="0"/>
          </a:p>
          <a:p>
            <a:endParaRPr lang="en-GB" dirty="0"/>
          </a:p>
          <a:p>
            <a:endParaRPr lang="en-GB" dirty="0"/>
          </a:p>
          <a:p>
            <a:endParaRPr lang="en-GB" dirty="0"/>
          </a:p>
          <a:p>
            <a:endParaRPr lang="en-GB" dirty="0"/>
          </a:p>
          <a:p>
            <a:endParaRPr lang="en-GB" dirty="0"/>
          </a:p>
          <a:p>
            <a:r>
              <a:rPr lang="en-GB" dirty="0"/>
              <a:t>Some resources may refer to nodes and arcs…..</a:t>
            </a:r>
          </a:p>
        </p:txBody>
      </p:sp>
      <p:grpSp>
        <p:nvGrpSpPr>
          <p:cNvPr id="85" name="Group 84"/>
          <p:cNvGrpSpPr/>
          <p:nvPr/>
        </p:nvGrpSpPr>
        <p:grpSpPr>
          <a:xfrm>
            <a:off x="1028963" y="1690688"/>
            <a:ext cx="7598537" cy="2896326"/>
            <a:chOff x="1277319" y="2440716"/>
            <a:chExt cx="7598537" cy="2896326"/>
          </a:xfrm>
        </p:grpSpPr>
        <p:sp>
          <p:nvSpPr>
            <p:cNvPr id="61" name="Line 2"/>
            <p:cNvSpPr>
              <a:spLocks noChangeShapeType="1"/>
            </p:cNvSpPr>
            <p:nvPr/>
          </p:nvSpPr>
          <p:spPr bwMode="auto">
            <a:xfrm flipH="1">
              <a:off x="2340754" y="2821781"/>
              <a:ext cx="0" cy="2056061"/>
            </a:xfrm>
            <a:prstGeom prst="line">
              <a:avLst/>
            </a:prstGeom>
            <a:noFill/>
            <a:ln w="76200">
              <a:solidFill>
                <a:srgbClr val="6D6D6D"/>
              </a:solidFill>
              <a:miter lim="800000"/>
              <a:headEnd/>
              <a:tailEnd/>
            </a:ln>
            <a:extLst>
              <a:ext uri="{909E8E84-426E-40DD-AFC4-6F175D3DCCD1}">
                <a14:hiddenFill xmlns:a14="http://schemas.microsoft.com/office/drawing/2010/main">
                  <a:noFill/>
                </a14:hiddenFill>
              </a:ext>
            </a:extLst>
          </p:spPr>
          <p:txBody>
            <a:bodyPr lIns="0" tIns="0" rIns="0" bIns="0"/>
            <a:lstStyle/>
            <a:p>
              <a:endParaRPr lang="en-GB" sz="1266"/>
            </a:p>
          </p:txBody>
        </p:sp>
        <p:sp>
          <p:nvSpPr>
            <p:cNvPr id="62" name="Line 3"/>
            <p:cNvSpPr>
              <a:spLocks noChangeShapeType="1"/>
            </p:cNvSpPr>
            <p:nvPr/>
          </p:nvSpPr>
          <p:spPr bwMode="auto">
            <a:xfrm>
              <a:off x="2500373" y="5011787"/>
              <a:ext cx="3072928" cy="0"/>
            </a:xfrm>
            <a:prstGeom prst="line">
              <a:avLst/>
            </a:prstGeom>
            <a:noFill/>
            <a:ln w="76200">
              <a:solidFill>
                <a:srgbClr val="6D6D6D"/>
              </a:solidFill>
              <a:miter lim="800000"/>
              <a:headEnd/>
              <a:tailEnd/>
            </a:ln>
            <a:extLst>
              <a:ext uri="{909E8E84-426E-40DD-AFC4-6F175D3DCCD1}">
                <a14:hiddenFill xmlns:a14="http://schemas.microsoft.com/office/drawing/2010/main">
                  <a:noFill/>
                </a14:hiddenFill>
              </a:ext>
            </a:extLst>
          </p:spPr>
          <p:txBody>
            <a:bodyPr lIns="0" tIns="0" rIns="0" bIns="0"/>
            <a:lstStyle/>
            <a:p>
              <a:endParaRPr lang="en-GB" sz="1266"/>
            </a:p>
          </p:txBody>
        </p:sp>
        <p:sp>
          <p:nvSpPr>
            <p:cNvPr id="63" name="Line 4"/>
            <p:cNvSpPr>
              <a:spLocks noChangeShapeType="1"/>
            </p:cNvSpPr>
            <p:nvPr/>
          </p:nvSpPr>
          <p:spPr bwMode="auto">
            <a:xfrm>
              <a:off x="5609019" y="2821781"/>
              <a:ext cx="0" cy="2056061"/>
            </a:xfrm>
            <a:prstGeom prst="line">
              <a:avLst/>
            </a:prstGeom>
            <a:noFill/>
            <a:ln w="76200">
              <a:solidFill>
                <a:srgbClr val="6D6D6D"/>
              </a:solidFill>
              <a:miter lim="800000"/>
              <a:headEnd/>
              <a:tailEnd/>
            </a:ln>
            <a:extLst>
              <a:ext uri="{909E8E84-426E-40DD-AFC4-6F175D3DCCD1}">
                <a14:hiddenFill xmlns:a14="http://schemas.microsoft.com/office/drawing/2010/main">
                  <a:noFill/>
                </a14:hiddenFill>
              </a:ext>
            </a:extLst>
          </p:spPr>
          <p:txBody>
            <a:bodyPr lIns="0" tIns="0" rIns="0" bIns="0"/>
            <a:lstStyle/>
            <a:p>
              <a:endParaRPr lang="en-GB" sz="1266"/>
            </a:p>
          </p:txBody>
        </p:sp>
        <p:sp>
          <p:nvSpPr>
            <p:cNvPr id="64" name="Line 5"/>
            <p:cNvSpPr>
              <a:spLocks noChangeShapeType="1"/>
            </p:cNvSpPr>
            <p:nvPr/>
          </p:nvSpPr>
          <p:spPr bwMode="auto">
            <a:xfrm>
              <a:off x="2501488" y="2768203"/>
              <a:ext cx="3071813" cy="0"/>
            </a:xfrm>
            <a:prstGeom prst="line">
              <a:avLst/>
            </a:prstGeom>
            <a:noFill/>
            <a:ln w="76200">
              <a:solidFill>
                <a:srgbClr val="6D6D6D"/>
              </a:solidFill>
              <a:miter lim="800000"/>
              <a:headEnd/>
              <a:tailEnd/>
            </a:ln>
            <a:extLst>
              <a:ext uri="{909E8E84-426E-40DD-AFC4-6F175D3DCCD1}">
                <a14:hiddenFill xmlns:a14="http://schemas.microsoft.com/office/drawing/2010/main">
                  <a:noFill/>
                </a14:hiddenFill>
              </a:ext>
            </a:extLst>
          </p:spPr>
          <p:txBody>
            <a:bodyPr lIns="0" tIns="0" rIns="0" bIns="0"/>
            <a:lstStyle/>
            <a:p>
              <a:endParaRPr lang="en-GB" sz="1266"/>
            </a:p>
          </p:txBody>
        </p:sp>
        <p:sp>
          <p:nvSpPr>
            <p:cNvPr id="65" name="Line 6"/>
            <p:cNvSpPr>
              <a:spLocks noChangeShapeType="1"/>
            </p:cNvSpPr>
            <p:nvPr/>
          </p:nvSpPr>
          <p:spPr bwMode="auto">
            <a:xfrm>
              <a:off x="2394332" y="2777133"/>
              <a:ext cx="3232547" cy="2222376"/>
            </a:xfrm>
            <a:prstGeom prst="line">
              <a:avLst/>
            </a:prstGeom>
            <a:noFill/>
            <a:ln w="76200">
              <a:solidFill>
                <a:srgbClr val="6D6D6D"/>
              </a:solidFill>
              <a:miter lim="800000"/>
              <a:headEnd/>
              <a:tailEnd/>
            </a:ln>
            <a:extLst>
              <a:ext uri="{909E8E84-426E-40DD-AFC4-6F175D3DCCD1}">
                <a14:hiddenFill xmlns:a14="http://schemas.microsoft.com/office/drawing/2010/main">
                  <a:noFill/>
                </a14:hiddenFill>
              </a:ext>
            </a:extLst>
          </p:spPr>
          <p:txBody>
            <a:bodyPr lIns="0" tIns="0" rIns="0" bIns="0"/>
            <a:lstStyle/>
            <a:p>
              <a:endParaRPr lang="en-GB" sz="1266"/>
            </a:p>
          </p:txBody>
        </p:sp>
        <p:sp>
          <p:nvSpPr>
            <p:cNvPr id="66" name="Line 7"/>
            <p:cNvSpPr>
              <a:spLocks noChangeShapeType="1"/>
            </p:cNvSpPr>
            <p:nvPr/>
          </p:nvSpPr>
          <p:spPr bwMode="auto">
            <a:xfrm>
              <a:off x="5662597" y="2732485"/>
              <a:ext cx="2259211" cy="1134070"/>
            </a:xfrm>
            <a:prstGeom prst="line">
              <a:avLst/>
            </a:prstGeom>
            <a:noFill/>
            <a:ln w="76200">
              <a:solidFill>
                <a:srgbClr val="6D6D6D"/>
              </a:solidFill>
              <a:miter lim="800000"/>
              <a:headEnd/>
              <a:tailEnd/>
            </a:ln>
            <a:extLst>
              <a:ext uri="{909E8E84-426E-40DD-AFC4-6F175D3DCCD1}">
                <a14:hiddenFill xmlns:a14="http://schemas.microsoft.com/office/drawing/2010/main">
                  <a:noFill/>
                </a14:hiddenFill>
              </a:ext>
            </a:extLst>
          </p:spPr>
          <p:txBody>
            <a:bodyPr lIns="0" tIns="0" rIns="0" bIns="0"/>
            <a:lstStyle/>
            <a:p>
              <a:endParaRPr lang="en-GB" sz="1266"/>
            </a:p>
          </p:txBody>
        </p:sp>
        <p:sp>
          <p:nvSpPr>
            <p:cNvPr id="67" name="Line 8"/>
            <p:cNvSpPr>
              <a:spLocks noChangeShapeType="1"/>
            </p:cNvSpPr>
            <p:nvPr/>
          </p:nvSpPr>
          <p:spPr bwMode="auto">
            <a:xfrm rot="10800000" flipH="1">
              <a:off x="5662597" y="3901158"/>
              <a:ext cx="2205633" cy="1099467"/>
            </a:xfrm>
            <a:prstGeom prst="line">
              <a:avLst/>
            </a:prstGeom>
            <a:noFill/>
            <a:ln w="76200">
              <a:solidFill>
                <a:srgbClr val="6D6D6D"/>
              </a:solidFill>
              <a:miter lim="800000"/>
              <a:headEnd/>
              <a:tailEnd/>
            </a:ln>
            <a:extLst>
              <a:ext uri="{909E8E84-426E-40DD-AFC4-6F175D3DCCD1}">
                <a14:hiddenFill xmlns:a14="http://schemas.microsoft.com/office/drawing/2010/main">
                  <a:noFill/>
                </a14:hiddenFill>
              </a:ext>
            </a:extLst>
          </p:spPr>
          <p:txBody>
            <a:bodyPr lIns="0" tIns="0" rIns="0" bIns="0"/>
            <a:lstStyle/>
            <a:p>
              <a:endParaRPr lang="en-GB" sz="1266"/>
            </a:p>
          </p:txBody>
        </p:sp>
        <p:sp>
          <p:nvSpPr>
            <p:cNvPr id="68" name="Oval 9"/>
            <p:cNvSpPr>
              <a:spLocks/>
            </p:cNvSpPr>
            <p:nvPr/>
          </p:nvSpPr>
          <p:spPr bwMode="auto">
            <a:xfrm>
              <a:off x="2090722" y="2518172"/>
              <a:ext cx="500063" cy="500063"/>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eaLnBrk="1" hangingPunct="1">
                <a:defRPr/>
              </a:pPr>
              <a:r>
                <a:rPr lang="en-US" altLang="en-US" sz="2109">
                  <a:solidFill>
                    <a:srgbClr val="FFFFFF"/>
                  </a:solidFill>
                  <a:effectLst>
                    <a:outerShdw blurRad="38100" dist="38100" dir="2700000" algn="tl">
                      <a:srgbClr val="C0C0C0"/>
                    </a:outerShdw>
                  </a:effectLst>
                  <a:cs typeface="Gill Sans" charset="0"/>
                </a:rPr>
                <a:t>A</a:t>
              </a:r>
            </a:p>
          </p:txBody>
        </p:sp>
        <p:sp>
          <p:nvSpPr>
            <p:cNvPr id="69" name="Oval 10"/>
            <p:cNvSpPr>
              <a:spLocks/>
            </p:cNvSpPr>
            <p:nvPr/>
          </p:nvSpPr>
          <p:spPr bwMode="auto">
            <a:xfrm>
              <a:off x="2090722" y="4759523"/>
              <a:ext cx="500063" cy="500063"/>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eaLnBrk="1" hangingPunct="1">
                <a:defRPr/>
              </a:pPr>
              <a:r>
                <a:rPr lang="en-US" altLang="en-US" sz="2109">
                  <a:solidFill>
                    <a:srgbClr val="FFFFFF"/>
                  </a:solidFill>
                  <a:effectLst>
                    <a:outerShdw blurRad="38100" dist="38100" dir="2700000" algn="tl">
                      <a:srgbClr val="C0C0C0"/>
                    </a:outerShdw>
                  </a:effectLst>
                  <a:cs typeface="Gill Sans" charset="0"/>
                </a:rPr>
                <a:t>B</a:t>
              </a:r>
            </a:p>
          </p:txBody>
        </p:sp>
        <p:sp>
          <p:nvSpPr>
            <p:cNvPr id="70" name="Oval 11"/>
            <p:cNvSpPr>
              <a:spLocks/>
            </p:cNvSpPr>
            <p:nvPr/>
          </p:nvSpPr>
          <p:spPr bwMode="auto">
            <a:xfrm>
              <a:off x="5358988" y="4759523"/>
              <a:ext cx="500063" cy="500063"/>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eaLnBrk="1" hangingPunct="1">
                <a:defRPr/>
              </a:pPr>
              <a:r>
                <a:rPr lang="en-US" altLang="en-US" sz="2109">
                  <a:solidFill>
                    <a:srgbClr val="FFFFFF"/>
                  </a:solidFill>
                  <a:effectLst>
                    <a:outerShdw blurRad="38100" dist="38100" dir="2700000" algn="tl">
                      <a:srgbClr val="C0C0C0"/>
                    </a:outerShdw>
                  </a:effectLst>
                  <a:cs typeface="Gill Sans" charset="0"/>
                </a:rPr>
                <a:t>C</a:t>
              </a:r>
            </a:p>
          </p:txBody>
        </p:sp>
        <p:sp>
          <p:nvSpPr>
            <p:cNvPr id="71" name="Oval 12"/>
            <p:cNvSpPr>
              <a:spLocks/>
            </p:cNvSpPr>
            <p:nvPr/>
          </p:nvSpPr>
          <p:spPr bwMode="auto">
            <a:xfrm>
              <a:off x="5358988" y="2518172"/>
              <a:ext cx="500063" cy="500063"/>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eaLnBrk="1" hangingPunct="1">
                <a:defRPr/>
              </a:pPr>
              <a:r>
                <a:rPr lang="en-US" altLang="en-US" sz="2109">
                  <a:solidFill>
                    <a:srgbClr val="FFFFFF"/>
                  </a:solidFill>
                  <a:effectLst>
                    <a:outerShdw blurRad="38100" dist="38100" dir="2700000" algn="tl">
                      <a:srgbClr val="C0C0C0"/>
                    </a:outerShdw>
                  </a:effectLst>
                  <a:cs typeface="Gill Sans" charset="0"/>
                </a:rPr>
                <a:t>D</a:t>
              </a:r>
            </a:p>
          </p:txBody>
        </p:sp>
        <p:sp>
          <p:nvSpPr>
            <p:cNvPr id="72" name="Oval 13"/>
            <p:cNvSpPr>
              <a:spLocks/>
            </p:cNvSpPr>
            <p:nvPr/>
          </p:nvSpPr>
          <p:spPr bwMode="auto">
            <a:xfrm>
              <a:off x="7627128" y="3598664"/>
              <a:ext cx="500063" cy="500063"/>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eaLnBrk="1" hangingPunct="1">
                <a:defRPr/>
              </a:pPr>
              <a:r>
                <a:rPr lang="en-US" altLang="en-US" sz="2109">
                  <a:solidFill>
                    <a:srgbClr val="FFFFFF"/>
                  </a:solidFill>
                  <a:effectLst>
                    <a:outerShdw blurRad="38100" dist="38100" dir="2700000" algn="tl">
                      <a:srgbClr val="C0C0C0"/>
                    </a:outerShdw>
                  </a:effectLst>
                  <a:cs typeface="Gill Sans" charset="0"/>
                </a:rPr>
                <a:t>E</a:t>
              </a:r>
            </a:p>
          </p:txBody>
        </p:sp>
        <p:sp>
          <p:nvSpPr>
            <p:cNvPr id="73" name="Rectangle 14"/>
            <p:cNvSpPr>
              <a:spLocks/>
            </p:cNvSpPr>
            <p:nvPr/>
          </p:nvSpPr>
          <p:spPr bwMode="auto">
            <a:xfrm>
              <a:off x="1277876" y="4842802"/>
              <a:ext cx="767326" cy="324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ts val="3200"/>
                </a:spcBef>
                <a:buSzPct val="85000"/>
                <a:buChar char="•"/>
                <a:defRPr sz="3400">
                  <a:solidFill>
                    <a:schemeClr val="tx1"/>
                  </a:solidFill>
                  <a:latin typeface="Bodoni SvtyTwo ITC TT-Book" charset="0"/>
                  <a:cs typeface="ヒラギノ明朝 ProN W3" charset="0"/>
                  <a:sym typeface="Bodoni SvtyTwo ITC TT-Book" charset="0"/>
                </a:defRPr>
              </a:lvl1pPr>
              <a:lvl2pPr marL="698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2pPr>
              <a:lvl3pPr marL="1079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3pPr>
              <a:lvl4pPr marL="1460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4pPr>
              <a:lvl5pPr marL="1841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5pPr>
              <a:lvl6pPr marL="22987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6pPr>
              <a:lvl7pPr marL="27559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7pPr>
              <a:lvl8pPr marL="32131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8pPr>
              <a:lvl9pPr marL="36703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9pPr>
            </a:lstStyle>
            <a:p>
              <a:pPr algn="ctr">
                <a:spcBef>
                  <a:spcPts val="1687"/>
                </a:spcBef>
                <a:buSzTx/>
                <a:buNone/>
              </a:pPr>
              <a:r>
                <a:rPr lang="en-US" altLang="en-US" sz="2109">
                  <a:latin typeface="Gill Sans" charset="0"/>
                  <a:cs typeface="Gill Sans" charset="0"/>
                  <a:sym typeface="Gill Sans" charset="0"/>
                </a:rPr>
                <a:t>Vertex</a:t>
              </a:r>
            </a:p>
          </p:txBody>
        </p:sp>
        <p:sp>
          <p:nvSpPr>
            <p:cNvPr id="74" name="Rectangle 15"/>
            <p:cNvSpPr>
              <a:spLocks/>
            </p:cNvSpPr>
            <p:nvPr/>
          </p:nvSpPr>
          <p:spPr bwMode="auto">
            <a:xfrm>
              <a:off x="1277319" y="2601450"/>
              <a:ext cx="767326" cy="324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ts val="3200"/>
                </a:spcBef>
                <a:buSzPct val="85000"/>
                <a:buChar char="•"/>
                <a:defRPr sz="3400">
                  <a:solidFill>
                    <a:schemeClr val="tx1"/>
                  </a:solidFill>
                  <a:latin typeface="Bodoni SvtyTwo ITC TT-Book" charset="0"/>
                  <a:cs typeface="ヒラギノ明朝 ProN W3" charset="0"/>
                  <a:sym typeface="Bodoni SvtyTwo ITC TT-Book" charset="0"/>
                </a:defRPr>
              </a:lvl1pPr>
              <a:lvl2pPr marL="698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2pPr>
              <a:lvl3pPr marL="1079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3pPr>
              <a:lvl4pPr marL="1460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4pPr>
              <a:lvl5pPr marL="1841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5pPr>
              <a:lvl6pPr marL="22987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6pPr>
              <a:lvl7pPr marL="27559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7pPr>
              <a:lvl8pPr marL="32131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8pPr>
              <a:lvl9pPr marL="36703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9pPr>
            </a:lstStyle>
            <a:p>
              <a:pPr algn="ctr">
                <a:spcBef>
                  <a:spcPts val="1687"/>
                </a:spcBef>
                <a:buSzTx/>
                <a:buNone/>
              </a:pPr>
              <a:r>
                <a:rPr lang="en-US" altLang="en-US" sz="2109">
                  <a:latin typeface="Gill Sans" charset="0"/>
                  <a:cs typeface="Gill Sans" charset="0"/>
                  <a:sym typeface="Gill Sans" charset="0"/>
                </a:rPr>
                <a:t>Vertex</a:t>
              </a:r>
            </a:p>
          </p:txBody>
        </p:sp>
        <p:sp>
          <p:nvSpPr>
            <p:cNvPr id="75" name="Rectangle 16"/>
            <p:cNvSpPr>
              <a:spLocks/>
            </p:cNvSpPr>
            <p:nvPr/>
          </p:nvSpPr>
          <p:spPr bwMode="auto">
            <a:xfrm>
              <a:off x="5965405" y="2601450"/>
              <a:ext cx="767326" cy="324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ts val="3200"/>
                </a:spcBef>
                <a:buSzPct val="85000"/>
                <a:buChar char="•"/>
                <a:defRPr sz="3400">
                  <a:solidFill>
                    <a:schemeClr val="tx1"/>
                  </a:solidFill>
                  <a:latin typeface="Bodoni SvtyTwo ITC TT-Book" charset="0"/>
                  <a:cs typeface="ヒラギノ明朝 ProN W3" charset="0"/>
                  <a:sym typeface="Bodoni SvtyTwo ITC TT-Book" charset="0"/>
                </a:defRPr>
              </a:lvl1pPr>
              <a:lvl2pPr marL="698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2pPr>
              <a:lvl3pPr marL="1079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3pPr>
              <a:lvl4pPr marL="1460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4pPr>
              <a:lvl5pPr marL="1841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5pPr>
              <a:lvl6pPr marL="22987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6pPr>
              <a:lvl7pPr marL="27559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7pPr>
              <a:lvl8pPr marL="32131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8pPr>
              <a:lvl9pPr marL="36703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9pPr>
            </a:lstStyle>
            <a:p>
              <a:pPr algn="ctr">
                <a:spcBef>
                  <a:spcPts val="1687"/>
                </a:spcBef>
                <a:buSzTx/>
                <a:buNone/>
              </a:pPr>
              <a:r>
                <a:rPr lang="en-US" altLang="en-US" sz="2109">
                  <a:latin typeface="Gill Sans" charset="0"/>
                  <a:cs typeface="Gill Sans" charset="0"/>
                  <a:sym typeface="Gill Sans" charset="0"/>
                </a:rPr>
                <a:t>Vertex</a:t>
              </a:r>
            </a:p>
          </p:txBody>
        </p:sp>
        <p:sp>
          <p:nvSpPr>
            <p:cNvPr id="76" name="Rectangle 17"/>
            <p:cNvSpPr>
              <a:spLocks/>
            </p:cNvSpPr>
            <p:nvPr/>
          </p:nvSpPr>
          <p:spPr bwMode="auto">
            <a:xfrm>
              <a:off x="8108530" y="3681942"/>
              <a:ext cx="767326" cy="324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ts val="3200"/>
                </a:spcBef>
                <a:buSzPct val="85000"/>
                <a:buChar char="•"/>
                <a:defRPr sz="3400">
                  <a:solidFill>
                    <a:schemeClr val="tx1"/>
                  </a:solidFill>
                  <a:latin typeface="Bodoni SvtyTwo ITC TT-Book" charset="0"/>
                  <a:cs typeface="ヒラギノ明朝 ProN W3" charset="0"/>
                  <a:sym typeface="Bodoni SvtyTwo ITC TT-Book" charset="0"/>
                </a:defRPr>
              </a:lvl1pPr>
              <a:lvl2pPr marL="698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2pPr>
              <a:lvl3pPr marL="1079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3pPr>
              <a:lvl4pPr marL="1460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4pPr>
              <a:lvl5pPr marL="1841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5pPr>
              <a:lvl6pPr marL="22987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6pPr>
              <a:lvl7pPr marL="27559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7pPr>
              <a:lvl8pPr marL="32131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8pPr>
              <a:lvl9pPr marL="36703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9pPr>
            </a:lstStyle>
            <a:p>
              <a:pPr algn="ctr">
                <a:spcBef>
                  <a:spcPts val="1687"/>
                </a:spcBef>
                <a:buSzTx/>
                <a:buNone/>
              </a:pPr>
              <a:r>
                <a:rPr lang="en-US" altLang="en-US" sz="2109" dirty="0">
                  <a:latin typeface="Gill Sans" charset="0"/>
                  <a:cs typeface="Gill Sans" charset="0"/>
                  <a:sym typeface="Gill Sans" charset="0"/>
                </a:rPr>
                <a:t>Vertex</a:t>
              </a:r>
            </a:p>
          </p:txBody>
        </p:sp>
        <p:sp>
          <p:nvSpPr>
            <p:cNvPr id="77" name="Rectangle 18"/>
            <p:cNvSpPr>
              <a:spLocks/>
            </p:cNvSpPr>
            <p:nvPr/>
          </p:nvSpPr>
          <p:spPr bwMode="auto">
            <a:xfrm>
              <a:off x="6027913" y="4842802"/>
              <a:ext cx="767326" cy="324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ts val="3200"/>
                </a:spcBef>
                <a:buSzPct val="85000"/>
                <a:buChar char="•"/>
                <a:defRPr sz="3400">
                  <a:solidFill>
                    <a:schemeClr val="tx1"/>
                  </a:solidFill>
                  <a:latin typeface="Bodoni SvtyTwo ITC TT-Book" charset="0"/>
                  <a:cs typeface="ヒラギノ明朝 ProN W3" charset="0"/>
                  <a:sym typeface="Bodoni SvtyTwo ITC TT-Book" charset="0"/>
                </a:defRPr>
              </a:lvl1pPr>
              <a:lvl2pPr marL="698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2pPr>
              <a:lvl3pPr marL="1079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3pPr>
              <a:lvl4pPr marL="1460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4pPr>
              <a:lvl5pPr marL="1841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5pPr>
              <a:lvl6pPr marL="22987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6pPr>
              <a:lvl7pPr marL="27559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7pPr>
              <a:lvl8pPr marL="32131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8pPr>
              <a:lvl9pPr marL="36703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9pPr>
            </a:lstStyle>
            <a:p>
              <a:pPr algn="ctr">
                <a:spcBef>
                  <a:spcPts val="1687"/>
                </a:spcBef>
                <a:buSzTx/>
                <a:buNone/>
              </a:pPr>
              <a:r>
                <a:rPr lang="en-US" altLang="en-US" sz="2109">
                  <a:latin typeface="Gill Sans" charset="0"/>
                  <a:cs typeface="Gill Sans" charset="0"/>
                  <a:sym typeface="Gill Sans" charset="0"/>
                </a:rPr>
                <a:t>Vertex</a:t>
              </a:r>
            </a:p>
          </p:txBody>
        </p:sp>
        <p:sp>
          <p:nvSpPr>
            <p:cNvPr id="78" name="Rectangle 19"/>
            <p:cNvSpPr>
              <a:spLocks/>
            </p:cNvSpPr>
            <p:nvPr/>
          </p:nvSpPr>
          <p:spPr bwMode="auto">
            <a:xfrm>
              <a:off x="3657177" y="5012466"/>
              <a:ext cx="633187" cy="324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ts val="3200"/>
                </a:spcBef>
                <a:buSzPct val="85000"/>
                <a:buChar char="•"/>
                <a:defRPr sz="3400">
                  <a:solidFill>
                    <a:schemeClr val="tx1"/>
                  </a:solidFill>
                  <a:latin typeface="Bodoni SvtyTwo ITC TT-Book" charset="0"/>
                  <a:cs typeface="ヒラギノ明朝 ProN W3" charset="0"/>
                  <a:sym typeface="Bodoni SvtyTwo ITC TT-Book" charset="0"/>
                </a:defRPr>
              </a:lvl1pPr>
              <a:lvl2pPr marL="698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2pPr>
              <a:lvl3pPr marL="1079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3pPr>
              <a:lvl4pPr marL="1460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4pPr>
              <a:lvl5pPr marL="1841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5pPr>
              <a:lvl6pPr marL="22987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6pPr>
              <a:lvl7pPr marL="27559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7pPr>
              <a:lvl8pPr marL="32131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8pPr>
              <a:lvl9pPr marL="36703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9pPr>
            </a:lstStyle>
            <a:p>
              <a:pPr algn="ctr">
                <a:spcBef>
                  <a:spcPts val="1687"/>
                </a:spcBef>
                <a:buSzTx/>
                <a:buNone/>
              </a:pPr>
              <a:r>
                <a:rPr lang="en-US" altLang="en-US" sz="2109">
                  <a:solidFill>
                    <a:srgbClr val="3D6CA2"/>
                  </a:solidFill>
                  <a:latin typeface="Gill Sans" charset="0"/>
                  <a:cs typeface="Gill Sans" charset="0"/>
                  <a:sym typeface="Gill Sans" charset="0"/>
                </a:rPr>
                <a:t>Edge</a:t>
              </a:r>
            </a:p>
          </p:txBody>
        </p:sp>
        <p:sp>
          <p:nvSpPr>
            <p:cNvPr id="79" name="Rectangle 20"/>
            <p:cNvSpPr>
              <a:spLocks/>
            </p:cNvSpPr>
            <p:nvPr/>
          </p:nvSpPr>
          <p:spPr bwMode="auto">
            <a:xfrm>
              <a:off x="3659968" y="2440716"/>
              <a:ext cx="633187" cy="324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ts val="3200"/>
                </a:spcBef>
                <a:buSzPct val="85000"/>
                <a:buChar char="•"/>
                <a:defRPr sz="3400">
                  <a:solidFill>
                    <a:schemeClr val="tx1"/>
                  </a:solidFill>
                  <a:latin typeface="Bodoni SvtyTwo ITC TT-Book" charset="0"/>
                  <a:cs typeface="ヒラギノ明朝 ProN W3" charset="0"/>
                  <a:sym typeface="Bodoni SvtyTwo ITC TT-Book" charset="0"/>
                </a:defRPr>
              </a:lvl1pPr>
              <a:lvl2pPr marL="698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2pPr>
              <a:lvl3pPr marL="1079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3pPr>
              <a:lvl4pPr marL="1460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4pPr>
              <a:lvl5pPr marL="1841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5pPr>
              <a:lvl6pPr marL="22987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6pPr>
              <a:lvl7pPr marL="27559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7pPr>
              <a:lvl8pPr marL="32131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8pPr>
              <a:lvl9pPr marL="36703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9pPr>
            </a:lstStyle>
            <a:p>
              <a:pPr algn="ctr">
                <a:spcBef>
                  <a:spcPts val="1687"/>
                </a:spcBef>
                <a:buSzTx/>
                <a:buNone/>
              </a:pPr>
              <a:r>
                <a:rPr lang="en-US" altLang="en-US" sz="2109">
                  <a:solidFill>
                    <a:srgbClr val="3D6CA2"/>
                  </a:solidFill>
                  <a:latin typeface="Gill Sans" charset="0"/>
                  <a:cs typeface="Gill Sans" charset="0"/>
                  <a:sym typeface="Gill Sans" charset="0"/>
                </a:rPr>
                <a:t>Edge</a:t>
              </a:r>
            </a:p>
          </p:txBody>
        </p:sp>
        <p:sp>
          <p:nvSpPr>
            <p:cNvPr id="80" name="Rectangle 21"/>
            <p:cNvSpPr>
              <a:spLocks/>
            </p:cNvSpPr>
            <p:nvPr/>
          </p:nvSpPr>
          <p:spPr bwMode="auto">
            <a:xfrm rot="5400000">
              <a:off x="5516785" y="3609947"/>
              <a:ext cx="633187" cy="324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ts val="3200"/>
                </a:spcBef>
                <a:buSzPct val="85000"/>
                <a:buChar char="•"/>
                <a:defRPr sz="3400">
                  <a:solidFill>
                    <a:schemeClr val="tx1"/>
                  </a:solidFill>
                  <a:latin typeface="Bodoni SvtyTwo ITC TT-Book" charset="0"/>
                  <a:cs typeface="ヒラギノ明朝 ProN W3" charset="0"/>
                  <a:sym typeface="Bodoni SvtyTwo ITC TT-Book" charset="0"/>
                </a:defRPr>
              </a:lvl1pPr>
              <a:lvl2pPr marL="698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2pPr>
              <a:lvl3pPr marL="1079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3pPr>
              <a:lvl4pPr marL="1460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4pPr>
              <a:lvl5pPr marL="1841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5pPr>
              <a:lvl6pPr marL="22987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6pPr>
              <a:lvl7pPr marL="27559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7pPr>
              <a:lvl8pPr marL="32131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8pPr>
              <a:lvl9pPr marL="36703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9pPr>
            </a:lstStyle>
            <a:p>
              <a:pPr algn="ctr">
                <a:spcBef>
                  <a:spcPts val="1687"/>
                </a:spcBef>
                <a:buSzTx/>
                <a:buNone/>
              </a:pPr>
              <a:r>
                <a:rPr lang="en-US" altLang="en-US" sz="2109">
                  <a:solidFill>
                    <a:srgbClr val="3D6CA2"/>
                  </a:solidFill>
                  <a:latin typeface="Gill Sans" charset="0"/>
                  <a:cs typeface="Gill Sans" charset="0"/>
                  <a:sym typeface="Gill Sans" charset="0"/>
                </a:rPr>
                <a:t>Edge</a:t>
              </a:r>
            </a:p>
          </p:txBody>
        </p:sp>
        <p:sp>
          <p:nvSpPr>
            <p:cNvPr id="81" name="Rectangle 22"/>
            <p:cNvSpPr>
              <a:spLocks/>
            </p:cNvSpPr>
            <p:nvPr/>
          </p:nvSpPr>
          <p:spPr bwMode="auto">
            <a:xfrm rot="5400000">
              <a:off x="1866775" y="3686966"/>
              <a:ext cx="633187" cy="324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ts val="3200"/>
                </a:spcBef>
                <a:buSzPct val="85000"/>
                <a:buChar char="•"/>
                <a:defRPr sz="3400">
                  <a:solidFill>
                    <a:schemeClr val="tx1"/>
                  </a:solidFill>
                  <a:latin typeface="Bodoni SvtyTwo ITC TT-Book" charset="0"/>
                  <a:cs typeface="ヒラギノ明朝 ProN W3" charset="0"/>
                  <a:sym typeface="Bodoni SvtyTwo ITC TT-Book" charset="0"/>
                </a:defRPr>
              </a:lvl1pPr>
              <a:lvl2pPr marL="698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2pPr>
              <a:lvl3pPr marL="1079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3pPr>
              <a:lvl4pPr marL="1460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4pPr>
              <a:lvl5pPr marL="1841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5pPr>
              <a:lvl6pPr marL="22987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6pPr>
              <a:lvl7pPr marL="27559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7pPr>
              <a:lvl8pPr marL="32131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8pPr>
              <a:lvl9pPr marL="36703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9pPr>
            </a:lstStyle>
            <a:p>
              <a:pPr algn="ctr">
                <a:spcBef>
                  <a:spcPts val="1687"/>
                </a:spcBef>
                <a:buSzTx/>
                <a:buNone/>
              </a:pPr>
              <a:r>
                <a:rPr lang="en-US" altLang="en-US" sz="2109">
                  <a:solidFill>
                    <a:srgbClr val="3D6CA2"/>
                  </a:solidFill>
                  <a:latin typeface="Gill Sans" charset="0"/>
                  <a:cs typeface="Gill Sans" charset="0"/>
                  <a:sym typeface="Gill Sans" charset="0"/>
                </a:rPr>
                <a:t>Edge</a:t>
              </a:r>
            </a:p>
          </p:txBody>
        </p:sp>
        <p:sp>
          <p:nvSpPr>
            <p:cNvPr id="82" name="Rectangle 23"/>
            <p:cNvSpPr>
              <a:spLocks/>
            </p:cNvSpPr>
            <p:nvPr/>
          </p:nvSpPr>
          <p:spPr bwMode="auto">
            <a:xfrm rot="2070000">
              <a:off x="3921162" y="3633946"/>
              <a:ext cx="633187" cy="324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ts val="3200"/>
                </a:spcBef>
                <a:buSzPct val="85000"/>
                <a:buChar char="•"/>
                <a:defRPr sz="3400">
                  <a:solidFill>
                    <a:schemeClr val="tx1"/>
                  </a:solidFill>
                  <a:latin typeface="Bodoni SvtyTwo ITC TT-Book" charset="0"/>
                  <a:cs typeface="ヒラギノ明朝 ProN W3" charset="0"/>
                  <a:sym typeface="Bodoni SvtyTwo ITC TT-Book" charset="0"/>
                </a:defRPr>
              </a:lvl1pPr>
              <a:lvl2pPr marL="698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2pPr>
              <a:lvl3pPr marL="1079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3pPr>
              <a:lvl4pPr marL="1460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4pPr>
              <a:lvl5pPr marL="1841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5pPr>
              <a:lvl6pPr marL="22987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6pPr>
              <a:lvl7pPr marL="27559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7pPr>
              <a:lvl8pPr marL="32131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8pPr>
              <a:lvl9pPr marL="36703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9pPr>
            </a:lstStyle>
            <a:p>
              <a:pPr algn="ctr">
                <a:spcBef>
                  <a:spcPts val="1687"/>
                </a:spcBef>
                <a:buSzTx/>
                <a:buNone/>
              </a:pPr>
              <a:r>
                <a:rPr lang="en-US" altLang="en-US" sz="2109">
                  <a:solidFill>
                    <a:srgbClr val="3D6CA2"/>
                  </a:solidFill>
                  <a:latin typeface="Gill Sans" charset="0"/>
                  <a:cs typeface="Gill Sans" charset="0"/>
                  <a:sym typeface="Gill Sans" charset="0"/>
                </a:rPr>
                <a:t>Edge</a:t>
              </a:r>
            </a:p>
          </p:txBody>
        </p:sp>
        <p:sp>
          <p:nvSpPr>
            <p:cNvPr id="83" name="Rectangle 24"/>
            <p:cNvSpPr>
              <a:spLocks/>
            </p:cNvSpPr>
            <p:nvPr/>
          </p:nvSpPr>
          <p:spPr bwMode="auto">
            <a:xfrm rot="1602001">
              <a:off x="6680993" y="3030075"/>
              <a:ext cx="633187" cy="324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ts val="3200"/>
                </a:spcBef>
                <a:buSzPct val="85000"/>
                <a:buChar char="•"/>
                <a:defRPr sz="3400">
                  <a:solidFill>
                    <a:schemeClr val="tx1"/>
                  </a:solidFill>
                  <a:latin typeface="Bodoni SvtyTwo ITC TT-Book" charset="0"/>
                  <a:cs typeface="ヒラギノ明朝 ProN W3" charset="0"/>
                  <a:sym typeface="Bodoni SvtyTwo ITC TT-Book" charset="0"/>
                </a:defRPr>
              </a:lvl1pPr>
              <a:lvl2pPr marL="698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2pPr>
              <a:lvl3pPr marL="1079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3pPr>
              <a:lvl4pPr marL="1460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4pPr>
              <a:lvl5pPr marL="1841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5pPr>
              <a:lvl6pPr marL="22987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6pPr>
              <a:lvl7pPr marL="27559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7pPr>
              <a:lvl8pPr marL="32131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8pPr>
              <a:lvl9pPr marL="36703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9pPr>
            </a:lstStyle>
            <a:p>
              <a:pPr algn="ctr">
                <a:spcBef>
                  <a:spcPts val="1687"/>
                </a:spcBef>
                <a:buSzTx/>
                <a:buNone/>
              </a:pPr>
              <a:r>
                <a:rPr lang="en-US" altLang="en-US" sz="2109">
                  <a:solidFill>
                    <a:srgbClr val="3D6CA2"/>
                  </a:solidFill>
                  <a:latin typeface="Gill Sans" charset="0"/>
                  <a:cs typeface="Gill Sans" charset="0"/>
                  <a:sym typeface="Gill Sans" charset="0"/>
                </a:rPr>
                <a:t>Edge</a:t>
              </a:r>
            </a:p>
          </p:txBody>
        </p:sp>
        <p:sp>
          <p:nvSpPr>
            <p:cNvPr id="84" name="Rectangle 25"/>
            <p:cNvSpPr>
              <a:spLocks/>
            </p:cNvSpPr>
            <p:nvPr/>
          </p:nvSpPr>
          <p:spPr bwMode="auto">
            <a:xfrm rot="20010000">
              <a:off x="6678760" y="4410829"/>
              <a:ext cx="633187" cy="324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ts val="3200"/>
                </a:spcBef>
                <a:buSzPct val="85000"/>
                <a:buChar char="•"/>
                <a:defRPr sz="3400">
                  <a:solidFill>
                    <a:schemeClr val="tx1"/>
                  </a:solidFill>
                  <a:latin typeface="Bodoni SvtyTwo ITC TT-Book" charset="0"/>
                  <a:cs typeface="ヒラギノ明朝 ProN W3" charset="0"/>
                  <a:sym typeface="Bodoni SvtyTwo ITC TT-Book" charset="0"/>
                </a:defRPr>
              </a:lvl1pPr>
              <a:lvl2pPr marL="698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2pPr>
              <a:lvl3pPr marL="1079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3pPr>
              <a:lvl4pPr marL="1460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4pPr>
              <a:lvl5pPr marL="1841500" indent="-368300">
                <a:spcBef>
                  <a:spcPts val="3200"/>
                </a:spcBef>
                <a:buSzPct val="85000"/>
                <a:buChar char="•"/>
                <a:defRPr sz="3400">
                  <a:solidFill>
                    <a:schemeClr val="tx1"/>
                  </a:solidFill>
                  <a:latin typeface="Bodoni SvtyTwo ITC TT-Book" charset="0"/>
                  <a:cs typeface="ヒラギノ明朝 ProN W3" charset="0"/>
                  <a:sym typeface="Bodoni SvtyTwo ITC TT-Book" charset="0"/>
                </a:defRPr>
              </a:lvl5pPr>
              <a:lvl6pPr marL="22987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6pPr>
              <a:lvl7pPr marL="27559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7pPr>
              <a:lvl8pPr marL="32131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8pPr>
              <a:lvl9pPr marL="3670300" indent="-368300" eaLnBrk="0" fontAlgn="base" hangingPunct="0">
                <a:spcBef>
                  <a:spcPts val="3200"/>
                </a:spcBef>
                <a:spcAft>
                  <a:spcPct val="0"/>
                </a:spcAft>
                <a:buSzPct val="85000"/>
                <a:buChar char="•"/>
                <a:defRPr sz="3400">
                  <a:solidFill>
                    <a:schemeClr val="tx1"/>
                  </a:solidFill>
                  <a:latin typeface="Bodoni SvtyTwo ITC TT-Book" charset="0"/>
                  <a:cs typeface="ヒラギノ明朝 ProN W3" charset="0"/>
                  <a:sym typeface="Bodoni SvtyTwo ITC TT-Book" charset="0"/>
                </a:defRPr>
              </a:lvl9pPr>
            </a:lstStyle>
            <a:p>
              <a:pPr algn="ctr">
                <a:spcBef>
                  <a:spcPts val="1687"/>
                </a:spcBef>
                <a:buSzTx/>
                <a:buNone/>
              </a:pPr>
              <a:r>
                <a:rPr lang="en-US" altLang="en-US" sz="2109">
                  <a:solidFill>
                    <a:srgbClr val="3D6CA2"/>
                  </a:solidFill>
                  <a:latin typeface="Gill Sans" charset="0"/>
                  <a:cs typeface="Gill Sans" charset="0"/>
                  <a:sym typeface="Gill Sans" charset="0"/>
                </a:rPr>
                <a:t>Edge</a:t>
              </a:r>
            </a:p>
          </p:txBody>
        </p:sp>
      </p:grpSp>
    </p:spTree>
    <p:extLst>
      <p:ext uri="{BB962C8B-B14F-4D97-AF65-F5344CB8AC3E}">
        <p14:creationId xmlns:p14="http://schemas.microsoft.com/office/powerpoint/2010/main" val="4135329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Terminology</a:t>
            </a:r>
          </a:p>
        </p:txBody>
      </p:sp>
      <p:sp>
        <p:nvSpPr>
          <p:cNvPr id="3" name="Content Placeholder 2"/>
          <p:cNvSpPr>
            <a:spLocks noGrp="1"/>
          </p:cNvSpPr>
          <p:nvPr>
            <p:ph idx="1"/>
          </p:nvPr>
        </p:nvSpPr>
        <p:spPr/>
        <p:txBody>
          <a:bodyPr/>
          <a:lstStyle/>
          <a:p>
            <a:r>
              <a:rPr lang="en-GB" dirty="0"/>
              <a:t>A graph can have cycles (loops)</a:t>
            </a:r>
          </a:p>
          <a:p>
            <a:r>
              <a:rPr lang="en-GB" dirty="0"/>
              <a:t>A weighted graph has a value on the edge</a:t>
            </a:r>
          </a:p>
          <a:p>
            <a:r>
              <a:rPr lang="en-GB" dirty="0"/>
              <a:t>A directed graph has arrows to indicate direction</a:t>
            </a:r>
          </a:p>
          <a:p>
            <a:r>
              <a:rPr lang="en-GB" dirty="0"/>
              <a:t>A multigraph has multiple edges connecting the same vertices</a:t>
            </a:r>
          </a:p>
          <a:p>
            <a:r>
              <a:rPr lang="en-GB" dirty="0"/>
              <a:t>A tree is a type of graph where… </a:t>
            </a:r>
          </a:p>
          <a:p>
            <a:pPr lvl="1"/>
            <a:r>
              <a:rPr lang="en-GB" dirty="0"/>
              <a:t> All vertices are connected  </a:t>
            </a:r>
          </a:p>
          <a:p>
            <a:pPr lvl="1"/>
            <a:r>
              <a:rPr lang="en-GB" dirty="0"/>
              <a:t>The graph is undirected </a:t>
            </a:r>
          </a:p>
          <a:p>
            <a:pPr lvl="1"/>
            <a:r>
              <a:rPr lang="en-GB" dirty="0"/>
              <a:t>There are no cycles</a:t>
            </a:r>
          </a:p>
          <a:p>
            <a:endParaRPr lang="en-GB" dirty="0"/>
          </a:p>
        </p:txBody>
      </p:sp>
      <p:sp>
        <p:nvSpPr>
          <p:cNvPr id="4" name="Footer Placeholder 3"/>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747882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Uses of graphs</a:t>
            </a:r>
          </a:p>
        </p:txBody>
      </p:sp>
      <p:sp>
        <p:nvSpPr>
          <p:cNvPr id="3" name="Content Placeholder 2"/>
          <p:cNvSpPr>
            <a:spLocks noGrp="1"/>
          </p:cNvSpPr>
          <p:nvPr>
            <p:ph idx="1"/>
          </p:nvPr>
        </p:nvSpPr>
        <p:spPr/>
        <p:txBody>
          <a:bodyPr/>
          <a:lstStyle/>
          <a:p>
            <a:r>
              <a:rPr lang="en-GB" dirty="0"/>
              <a:t>Route planning and maps</a:t>
            </a:r>
          </a:p>
          <a:p>
            <a:r>
              <a:rPr lang="en-GB" dirty="0"/>
              <a:t>Web page links</a:t>
            </a:r>
          </a:p>
          <a:p>
            <a:r>
              <a:rPr lang="en-GB" dirty="0"/>
              <a:t>Social media connections &amp; trends</a:t>
            </a:r>
          </a:p>
          <a:p>
            <a:r>
              <a:rPr lang="en-GB" dirty="0"/>
              <a:t>Underground tube links</a:t>
            </a:r>
          </a:p>
          <a:p>
            <a:r>
              <a:rPr lang="en-GB" dirty="0"/>
              <a:t>…. </a:t>
            </a:r>
            <a:r>
              <a:rPr lang="en-GB" dirty="0" err="1"/>
              <a:t>etc</a:t>
            </a:r>
            <a:endParaRPr lang="en-GB" dirty="0"/>
          </a:p>
        </p:txBody>
      </p:sp>
      <p:pic>
        <p:nvPicPr>
          <p:cNvPr id="4"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5472" y="900000"/>
            <a:ext cx="6858000" cy="456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cap="flat">
                <a:solidFill>
                  <a:srgbClr val="000000"/>
                </a:solidFill>
                <a:miter lim="800000"/>
                <a:headEnd/>
                <a:tailEnd/>
              </a14:hiddenLine>
            </a:ext>
          </a:extLst>
        </p:spPr>
      </p:pic>
    </p:spTree>
    <p:extLst>
      <p:ext uri="{BB962C8B-B14F-4D97-AF65-F5344CB8AC3E}">
        <p14:creationId xmlns:p14="http://schemas.microsoft.com/office/powerpoint/2010/main" val="738286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ln/>
        </p:spPr>
        <p:txBody>
          <a:bodyPr/>
          <a:lstStyle/>
          <a:p>
            <a:r>
              <a:rPr lang="en-US" altLang="en-US" dirty="0"/>
              <a:t>Representing graphs</a:t>
            </a:r>
          </a:p>
        </p:txBody>
      </p:sp>
      <p:sp>
        <p:nvSpPr>
          <p:cNvPr id="17410" name="Rectangle 2"/>
          <p:cNvSpPr>
            <a:spLocks noGrp="1" noChangeArrowheads="1"/>
          </p:cNvSpPr>
          <p:nvPr>
            <p:ph type="body" idx="1"/>
          </p:nvPr>
        </p:nvSpPr>
        <p:spPr>
          <a:ln/>
        </p:spPr>
        <p:txBody>
          <a:bodyPr/>
          <a:lstStyle/>
          <a:p>
            <a:r>
              <a:rPr lang="en-US" altLang="en-US" sz="3375" dirty="0"/>
              <a:t>Graphs need to be processed by computer programs:</a:t>
            </a:r>
          </a:p>
          <a:p>
            <a:pPr marL="794714" lvl="2">
              <a:buSzPct val="62000"/>
              <a:buBlip>
                <a:blip r:embed="rId2"/>
              </a:buBlip>
            </a:pPr>
            <a:r>
              <a:rPr lang="en-US" altLang="en-US" sz="3375" dirty="0"/>
              <a:t>Adjacency matrix</a:t>
            </a:r>
          </a:p>
          <a:p>
            <a:pPr marL="794714" lvl="2">
              <a:buSzPct val="62000"/>
              <a:buBlip>
                <a:blip r:embed="rId2"/>
              </a:buBlip>
            </a:pPr>
            <a:r>
              <a:rPr lang="en-US" altLang="en-US" sz="3375" dirty="0"/>
              <a:t>Adjacency list</a:t>
            </a:r>
          </a:p>
          <a:p>
            <a:pPr marL="794714" lvl="2">
              <a:buSzPct val="62000"/>
              <a:buBlip>
                <a:blip r:embed="rId2"/>
              </a:buBlip>
            </a:pPr>
            <a:endParaRPr lang="en-US" altLang="en-US" sz="3375" dirty="0"/>
          </a:p>
          <a:p>
            <a:pPr marL="254964" lvl="1">
              <a:buSzPct val="62000"/>
            </a:pPr>
            <a:endParaRPr lang="en-US" altLang="en-US" sz="3375" dirty="0"/>
          </a:p>
        </p:txBody>
      </p:sp>
    </p:spTree>
    <p:extLst>
      <p:ext uri="{BB962C8B-B14F-4D97-AF65-F5344CB8AC3E}">
        <p14:creationId xmlns:p14="http://schemas.microsoft.com/office/powerpoint/2010/main" val="32150572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7410">
                                            <p:txEl>
                                              <p:pRg st="0" end="0"/>
                                            </p:txEl>
                                          </p:spTgt>
                                        </p:tgtEl>
                                        <p:attrNameLst>
                                          <p:attrName>style.visibility</p:attrName>
                                        </p:attrNameLst>
                                      </p:cBhvr>
                                      <p:to>
                                        <p:strVal val="visible"/>
                                      </p:to>
                                    </p:set>
                                    <p:anim calcmode="lin" valueType="num">
                                      <p:cBhvr>
                                        <p:cTn id="7" dur="500" fill="hold"/>
                                        <p:tgtEl>
                                          <p:spTgt spid="17410">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7410">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7410">
                                            <p:txEl>
                                              <p:pRg st="1" end="1"/>
                                            </p:txEl>
                                          </p:spTgt>
                                        </p:tgtEl>
                                        <p:attrNameLst>
                                          <p:attrName>style.visibility</p:attrName>
                                        </p:attrNameLst>
                                      </p:cBhvr>
                                      <p:to>
                                        <p:strVal val="visible"/>
                                      </p:to>
                                    </p:set>
                                    <p:anim calcmode="lin" valueType="num">
                                      <p:cBhvr>
                                        <p:cTn id="13" dur="500" fill="hold"/>
                                        <p:tgtEl>
                                          <p:spTgt spid="17410">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7410">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7410">
                                            <p:txEl>
                                              <p:pRg st="2" end="2"/>
                                            </p:txEl>
                                          </p:spTgt>
                                        </p:tgtEl>
                                        <p:attrNameLst>
                                          <p:attrName>style.visibility</p:attrName>
                                        </p:attrNameLst>
                                      </p:cBhvr>
                                      <p:to>
                                        <p:strVal val="visible"/>
                                      </p:to>
                                    </p:set>
                                    <p:anim calcmode="lin" valueType="num">
                                      <p:cBhvr>
                                        <p:cTn id="19" dur="500" fill="hold"/>
                                        <p:tgtEl>
                                          <p:spTgt spid="17410">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7410">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uild="p" bldLvl="5"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Rectangle 1"/>
          <p:cNvSpPr>
            <a:spLocks noGrp="1" noChangeArrowheads="1"/>
          </p:cNvSpPr>
          <p:nvPr>
            <p:ph type="title"/>
          </p:nvPr>
        </p:nvSpPr>
        <p:spPr>
          <a:ln/>
        </p:spPr>
        <p:txBody>
          <a:bodyPr/>
          <a:lstStyle/>
          <a:p>
            <a:r>
              <a:rPr lang="en-US" altLang="en-US"/>
              <a:t>Adjacency Matrix</a:t>
            </a:r>
          </a:p>
        </p:txBody>
      </p:sp>
      <p:sp>
        <p:nvSpPr>
          <p:cNvPr id="18434" name="Rectangle 2"/>
          <p:cNvSpPr>
            <a:spLocks noGrp="1" noChangeArrowheads="1"/>
          </p:cNvSpPr>
          <p:nvPr>
            <p:ph type="body" idx="1"/>
          </p:nvPr>
        </p:nvSpPr>
        <p:spPr>
          <a:xfrm>
            <a:off x="675679" y="1258996"/>
            <a:ext cx="4714875" cy="4768542"/>
          </a:xfrm>
          <a:ln/>
        </p:spPr>
        <p:txBody>
          <a:bodyPr>
            <a:normAutofit/>
          </a:bodyPr>
          <a:lstStyle/>
          <a:p>
            <a:pPr>
              <a:buSzPct val="69000"/>
            </a:pPr>
            <a:r>
              <a:rPr lang="en-US" altLang="en-US" sz="2531" dirty="0"/>
              <a:t>(Undirected) </a:t>
            </a:r>
          </a:p>
          <a:p>
            <a:pPr>
              <a:buSzPct val="69000"/>
              <a:buFontTx/>
              <a:buBlip>
                <a:blip r:embed="rId2"/>
              </a:buBlip>
            </a:pPr>
            <a:endParaRPr lang="en-US" altLang="en-US" sz="2531" dirty="0"/>
          </a:p>
          <a:p>
            <a:pPr>
              <a:buSzPct val="69000"/>
            </a:pPr>
            <a:r>
              <a:rPr lang="en-US" altLang="en-US" sz="2531" dirty="0"/>
              <a:t>If two vertices are connected then a 1 is place in two positions in the matrix:</a:t>
            </a:r>
          </a:p>
          <a:p>
            <a:pPr marL="794714" lvl="2">
              <a:buSzPct val="69000"/>
              <a:buBlip>
                <a:blip r:embed="rId2"/>
              </a:buBlip>
            </a:pPr>
            <a:r>
              <a:rPr lang="en-US" altLang="en-US" dirty="0"/>
              <a:t>Find the row for the first vertex, move to the cell in this row which is in the column for the second vertex</a:t>
            </a:r>
          </a:p>
          <a:p>
            <a:pPr marL="794714" lvl="2">
              <a:buSzPct val="69000"/>
              <a:buBlip>
                <a:blip r:embed="rId2"/>
              </a:buBlip>
            </a:pPr>
            <a:r>
              <a:rPr lang="en-US" altLang="en-US" dirty="0"/>
              <a:t>Find the row for the second vertex, move to the cell in this row which is in the column for the first vertex </a:t>
            </a:r>
          </a:p>
        </p:txBody>
      </p:sp>
      <p:sp>
        <p:nvSpPr>
          <p:cNvPr id="18435" name="Line 3"/>
          <p:cNvSpPr>
            <a:spLocks noChangeShapeType="1"/>
          </p:cNvSpPr>
          <p:nvPr/>
        </p:nvSpPr>
        <p:spPr bwMode="auto">
          <a:xfrm rot="10800000" flipH="1">
            <a:off x="6866186" y="1900908"/>
            <a:ext cx="1328291" cy="1116"/>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18436" name="Line 4"/>
          <p:cNvSpPr>
            <a:spLocks noChangeShapeType="1"/>
          </p:cNvSpPr>
          <p:nvPr/>
        </p:nvSpPr>
        <p:spPr bwMode="auto">
          <a:xfrm rot="10800000" flipH="1">
            <a:off x="6863953" y="3196828"/>
            <a:ext cx="1327175" cy="0"/>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18437" name="Line 5"/>
          <p:cNvSpPr>
            <a:spLocks noChangeShapeType="1"/>
          </p:cNvSpPr>
          <p:nvPr/>
        </p:nvSpPr>
        <p:spPr bwMode="auto">
          <a:xfrm rot="10800000" flipH="1">
            <a:off x="6828234" y="1936627"/>
            <a:ext cx="0" cy="1135186"/>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18438" name="Line 6"/>
          <p:cNvSpPr>
            <a:spLocks noChangeShapeType="1"/>
          </p:cNvSpPr>
          <p:nvPr/>
        </p:nvSpPr>
        <p:spPr bwMode="auto">
          <a:xfrm rot="10800000" flipH="1">
            <a:off x="8310563" y="1936627"/>
            <a:ext cx="0" cy="1135186"/>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18439" name="Line 7"/>
          <p:cNvSpPr>
            <a:spLocks noChangeShapeType="1"/>
          </p:cNvSpPr>
          <p:nvPr/>
        </p:nvSpPr>
        <p:spPr bwMode="auto">
          <a:xfrm rot="10800000">
            <a:off x="6837164" y="1954486"/>
            <a:ext cx="1491258" cy="1233413"/>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18440" name="Line 8"/>
          <p:cNvSpPr>
            <a:spLocks noChangeShapeType="1"/>
          </p:cNvSpPr>
          <p:nvPr/>
        </p:nvSpPr>
        <p:spPr bwMode="auto">
          <a:xfrm rot="10800000">
            <a:off x="8301633" y="1893094"/>
            <a:ext cx="1312664" cy="634008"/>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18441" name="Line 9"/>
          <p:cNvSpPr>
            <a:spLocks noChangeShapeType="1"/>
          </p:cNvSpPr>
          <p:nvPr/>
        </p:nvSpPr>
        <p:spPr bwMode="auto">
          <a:xfrm flipH="1">
            <a:off x="8390930" y="2562820"/>
            <a:ext cx="1223367" cy="580430"/>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18442" name="Oval 10"/>
          <p:cNvSpPr>
            <a:spLocks/>
          </p:cNvSpPr>
          <p:nvPr/>
        </p:nvSpPr>
        <p:spPr bwMode="auto">
          <a:xfrm>
            <a:off x="6676430" y="1750219"/>
            <a:ext cx="294680" cy="294680"/>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266">
                <a:solidFill>
                  <a:srgbClr val="FFFFFF"/>
                </a:solidFill>
                <a:effectLst>
                  <a:outerShdw blurRad="38100" dist="38100" dir="2700000" algn="tl">
                    <a:srgbClr val="C0C0C0"/>
                  </a:outerShdw>
                </a:effectLst>
                <a:cs typeface="Gill Sans" charset="0"/>
              </a:rPr>
              <a:t>1</a:t>
            </a:r>
          </a:p>
        </p:txBody>
      </p:sp>
      <p:sp>
        <p:nvSpPr>
          <p:cNvPr id="18443" name="Oval 11"/>
          <p:cNvSpPr>
            <a:spLocks/>
          </p:cNvSpPr>
          <p:nvPr/>
        </p:nvSpPr>
        <p:spPr bwMode="auto">
          <a:xfrm>
            <a:off x="6676430" y="3053953"/>
            <a:ext cx="294680" cy="294680"/>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266">
                <a:solidFill>
                  <a:srgbClr val="FFFFFF"/>
                </a:solidFill>
                <a:effectLst>
                  <a:outerShdw blurRad="38100" dist="38100" dir="2700000" algn="tl">
                    <a:srgbClr val="C0C0C0"/>
                  </a:outerShdw>
                </a:effectLst>
                <a:cs typeface="Gill Sans" charset="0"/>
              </a:rPr>
              <a:t>2</a:t>
            </a:r>
          </a:p>
        </p:txBody>
      </p:sp>
      <p:sp>
        <p:nvSpPr>
          <p:cNvPr id="18444" name="Oval 12"/>
          <p:cNvSpPr>
            <a:spLocks/>
          </p:cNvSpPr>
          <p:nvPr/>
        </p:nvSpPr>
        <p:spPr bwMode="auto">
          <a:xfrm>
            <a:off x="8158758" y="1750219"/>
            <a:ext cx="294680" cy="294680"/>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266">
                <a:solidFill>
                  <a:srgbClr val="FFFFFF"/>
                </a:solidFill>
                <a:effectLst>
                  <a:outerShdw blurRad="38100" dist="38100" dir="2700000" algn="tl">
                    <a:srgbClr val="C0C0C0"/>
                  </a:outerShdw>
                </a:effectLst>
                <a:cs typeface="Gill Sans" charset="0"/>
              </a:rPr>
              <a:t>3</a:t>
            </a:r>
          </a:p>
        </p:txBody>
      </p:sp>
      <p:sp>
        <p:nvSpPr>
          <p:cNvPr id="18445" name="Oval 13"/>
          <p:cNvSpPr>
            <a:spLocks/>
          </p:cNvSpPr>
          <p:nvPr/>
        </p:nvSpPr>
        <p:spPr bwMode="auto">
          <a:xfrm>
            <a:off x="8158758" y="3053953"/>
            <a:ext cx="294680" cy="294680"/>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266">
                <a:solidFill>
                  <a:srgbClr val="FFFFFF"/>
                </a:solidFill>
                <a:effectLst>
                  <a:outerShdw blurRad="38100" dist="38100" dir="2700000" algn="tl">
                    <a:srgbClr val="C0C0C0"/>
                  </a:outerShdw>
                </a:effectLst>
                <a:cs typeface="Gill Sans" charset="0"/>
              </a:rPr>
              <a:t>4</a:t>
            </a:r>
          </a:p>
        </p:txBody>
      </p:sp>
      <p:sp>
        <p:nvSpPr>
          <p:cNvPr id="18446" name="Oval 14"/>
          <p:cNvSpPr>
            <a:spLocks/>
          </p:cNvSpPr>
          <p:nvPr/>
        </p:nvSpPr>
        <p:spPr bwMode="auto">
          <a:xfrm>
            <a:off x="9471422" y="2366367"/>
            <a:ext cx="294680" cy="294680"/>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266">
                <a:solidFill>
                  <a:srgbClr val="FFFFFF"/>
                </a:solidFill>
                <a:effectLst>
                  <a:outerShdw blurRad="38100" dist="38100" dir="2700000" algn="tl">
                    <a:srgbClr val="C0C0C0"/>
                  </a:outerShdw>
                </a:effectLst>
                <a:cs typeface="Gill Sans" charset="0"/>
              </a:rPr>
              <a:t>5</a:t>
            </a:r>
          </a:p>
        </p:txBody>
      </p:sp>
      <p:graphicFrame>
        <p:nvGraphicFramePr>
          <p:cNvPr id="18447" name="Group 15"/>
          <p:cNvGraphicFramePr>
            <a:graphicFrameLocks noGrp="1"/>
          </p:cNvGraphicFramePr>
          <p:nvPr/>
        </p:nvGraphicFramePr>
        <p:xfrm>
          <a:off x="6229946" y="3643312"/>
          <a:ext cx="3958083" cy="2384226"/>
        </p:xfrm>
        <a:graphic>
          <a:graphicData uri="http://schemas.openxmlformats.org/drawingml/2006/table">
            <a:tbl>
              <a:tblPr/>
              <a:tblGrid>
                <a:gridCol w="659681">
                  <a:extLst>
                    <a:ext uri="{9D8B030D-6E8A-4147-A177-3AD203B41FA5}">
                      <a16:colId xmlns:a16="http://schemas.microsoft.com/office/drawing/2014/main" val="171259894"/>
                    </a:ext>
                  </a:extLst>
                </a:gridCol>
                <a:gridCol w="659680">
                  <a:extLst>
                    <a:ext uri="{9D8B030D-6E8A-4147-A177-3AD203B41FA5}">
                      <a16:colId xmlns:a16="http://schemas.microsoft.com/office/drawing/2014/main" val="896969623"/>
                    </a:ext>
                  </a:extLst>
                </a:gridCol>
                <a:gridCol w="659681">
                  <a:extLst>
                    <a:ext uri="{9D8B030D-6E8A-4147-A177-3AD203B41FA5}">
                      <a16:colId xmlns:a16="http://schemas.microsoft.com/office/drawing/2014/main" val="2022843358"/>
                    </a:ext>
                  </a:extLst>
                </a:gridCol>
                <a:gridCol w="659680">
                  <a:extLst>
                    <a:ext uri="{9D8B030D-6E8A-4147-A177-3AD203B41FA5}">
                      <a16:colId xmlns:a16="http://schemas.microsoft.com/office/drawing/2014/main" val="1459620370"/>
                    </a:ext>
                  </a:extLst>
                </a:gridCol>
                <a:gridCol w="659681">
                  <a:extLst>
                    <a:ext uri="{9D8B030D-6E8A-4147-A177-3AD203B41FA5}">
                      <a16:colId xmlns:a16="http://schemas.microsoft.com/office/drawing/2014/main" val="2922113435"/>
                    </a:ext>
                  </a:extLst>
                </a:gridCol>
                <a:gridCol w="659680">
                  <a:extLst>
                    <a:ext uri="{9D8B030D-6E8A-4147-A177-3AD203B41FA5}">
                      <a16:colId xmlns:a16="http://schemas.microsoft.com/office/drawing/2014/main" val="1759203018"/>
                    </a:ext>
                  </a:extLst>
                </a:gridCol>
              </a:tblGrid>
              <a:tr h="397371">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endPar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ヒラギノ角ゴ ProN W6" charset="0"/>
                        <a:sym typeface="Gill Sans" charset="0"/>
                      </a:endParaRP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3"/>
                      <a:srcRect/>
                      <a:tile tx="0" ty="0" sx="100000" sy="100000" flip="none" algn="tl"/>
                    </a:blipFill>
                  </a:tcPr>
                </a:tc>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1</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3"/>
                      <a:srcRect/>
                      <a:tile tx="0" ty="0" sx="100000" sy="100000" flip="none" algn="tl"/>
                    </a:blipFill>
                  </a:tcPr>
                </a:tc>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2</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3"/>
                      <a:srcRect/>
                      <a:tile tx="0" ty="0" sx="100000" sy="100000" flip="none" algn="tl"/>
                    </a:blipFill>
                  </a:tcPr>
                </a:tc>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3</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3"/>
                      <a:srcRect/>
                      <a:tile tx="0" ty="0" sx="100000" sy="100000" flip="none" algn="tl"/>
                    </a:blipFill>
                  </a:tcPr>
                </a:tc>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4</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3"/>
                      <a:srcRect/>
                      <a:tile tx="0" ty="0" sx="100000" sy="100000" flip="none" algn="tl"/>
                    </a:blipFill>
                  </a:tcPr>
                </a:tc>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5</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3"/>
                      <a:srcRect/>
                      <a:tile tx="0" ty="0" sx="100000" sy="100000" flip="none" algn="tl"/>
                    </a:blipFill>
                  </a:tcPr>
                </a:tc>
                <a:extLst>
                  <a:ext uri="{0D108BD9-81ED-4DB2-BD59-A6C34878D82A}">
                    <a16:rowId xmlns:a16="http://schemas.microsoft.com/office/drawing/2014/main" val="2553311242"/>
                  </a:ext>
                </a:extLst>
              </a:tr>
              <a:tr h="397371">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1</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4"/>
                      <a:srcRect/>
                      <a:tile tx="0" ty="0" sx="100000" sy="100000" flip="none" algn="tl"/>
                    </a:blip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0</a:t>
                      </a:r>
                    </a:p>
                  </a:txBody>
                  <a:tcPr marL="35719" marR="35719" marT="35719" marB="35719" anchor="ctr" horzOverflow="overflow">
                    <a:lnL cap="flat">
                      <a:noFill/>
                    </a:lnL>
                    <a:lnR w="25400" cap="flat" cmpd="sng" algn="ctr">
                      <a:solidFill>
                        <a:srgbClr val="DFDFDF"/>
                      </a:solidFill>
                      <a:prstDash val="solid"/>
                      <a:round/>
                      <a:headEnd type="none" w="med" len="med"/>
                      <a:tailEnd type="none" w="med" len="med"/>
                    </a:lnR>
                    <a:lnT cap="flat">
                      <a:noFill/>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1</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cap="flat">
                      <a:noFill/>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1</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cap="flat">
                      <a:noFill/>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1</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cap="flat">
                      <a:noFill/>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0</a:t>
                      </a:r>
                    </a:p>
                  </a:txBody>
                  <a:tcPr marL="35719" marR="35719" marT="35719" marB="35719" anchor="ctr" horzOverflow="overflow">
                    <a:lnL w="25400" cap="flat" cmpd="sng" algn="ctr">
                      <a:solidFill>
                        <a:srgbClr val="DFDFDF"/>
                      </a:solidFill>
                      <a:prstDash val="solid"/>
                      <a:round/>
                      <a:headEnd type="none" w="med" len="med"/>
                      <a:tailEnd type="none" w="med" len="med"/>
                    </a:lnL>
                    <a:lnR cap="flat">
                      <a:noFill/>
                    </a:lnR>
                    <a:lnT cap="flat">
                      <a:noFill/>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extLst>
                  <a:ext uri="{0D108BD9-81ED-4DB2-BD59-A6C34878D82A}">
                    <a16:rowId xmlns:a16="http://schemas.microsoft.com/office/drawing/2014/main" val="3020736344"/>
                  </a:ext>
                </a:extLst>
              </a:tr>
              <a:tr h="397371">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2</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4"/>
                      <a:srcRect/>
                      <a:tile tx="0" ty="0" sx="100000" sy="100000" flip="none" algn="tl"/>
                    </a:blip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1</a:t>
                      </a:r>
                    </a:p>
                  </a:txBody>
                  <a:tcPr marL="35719" marR="35719" marT="35719" marB="35719" anchor="ctr" horzOverflow="overflow">
                    <a:lnL cap="flat">
                      <a:noFill/>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0</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0</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1</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0</a:t>
                      </a:r>
                    </a:p>
                  </a:txBody>
                  <a:tcPr marL="35719" marR="35719" marT="35719" marB="35719" anchor="ctr" horzOverflow="overflow">
                    <a:lnL w="25400" cap="flat" cmpd="sng" algn="ctr">
                      <a:solidFill>
                        <a:srgbClr val="DFDFDF"/>
                      </a:solidFill>
                      <a:prstDash val="solid"/>
                      <a:round/>
                      <a:headEnd type="none" w="med" len="med"/>
                      <a:tailEnd type="none" w="med" len="med"/>
                    </a:lnL>
                    <a:lnR cap="flat">
                      <a:noFill/>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extLst>
                  <a:ext uri="{0D108BD9-81ED-4DB2-BD59-A6C34878D82A}">
                    <a16:rowId xmlns:a16="http://schemas.microsoft.com/office/drawing/2014/main" val="802198985"/>
                  </a:ext>
                </a:extLst>
              </a:tr>
              <a:tr h="397371">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3</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4"/>
                      <a:srcRect/>
                      <a:tile tx="0" ty="0" sx="100000" sy="100000" flip="none" algn="tl"/>
                    </a:blip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1</a:t>
                      </a:r>
                    </a:p>
                  </a:txBody>
                  <a:tcPr marL="35719" marR="35719" marT="35719" marB="35719" anchor="ctr" horzOverflow="overflow">
                    <a:lnL cap="flat">
                      <a:noFill/>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0</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0</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1</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1</a:t>
                      </a:r>
                    </a:p>
                  </a:txBody>
                  <a:tcPr marL="35719" marR="35719" marT="35719" marB="35719" anchor="ctr" horzOverflow="overflow">
                    <a:lnL w="25400" cap="flat" cmpd="sng" algn="ctr">
                      <a:solidFill>
                        <a:srgbClr val="DFDFDF"/>
                      </a:solidFill>
                      <a:prstDash val="solid"/>
                      <a:round/>
                      <a:headEnd type="none" w="med" len="med"/>
                      <a:tailEnd type="none" w="med" len="med"/>
                    </a:lnL>
                    <a:lnR cap="flat">
                      <a:noFill/>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extLst>
                  <a:ext uri="{0D108BD9-81ED-4DB2-BD59-A6C34878D82A}">
                    <a16:rowId xmlns:a16="http://schemas.microsoft.com/office/drawing/2014/main" val="4248731054"/>
                  </a:ext>
                </a:extLst>
              </a:tr>
              <a:tr h="397371">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4</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4"/>
                      <a:srcRect/>
                      <a:tile tx="0" ty="0" sx="100000" sy="100000" flip="none" algn="tl"/>
                    </a:blip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1</a:t>
                      </a:r>
                    </a:p>
                  </a:txBody>
                  <a:tcPr marL="35719" marR="35719" marT="35719" marB="35719" anchor="ctr" horzOverflow="overflow">
                    <a:lnL cap="flat">
                      <a:noFill/>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1</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1</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0</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1</a:t>
                      </a:r>
                    </a:p>
                  </a:txBody>
                  <a:tcPr marL="35719" marR="35719" marT="35719" marB="35719" anchor="ctr" horzOverflow="overflow">
                    <a:lnL w="25400" cap="flat" cmpd="sng" algn="ctr">
                      <a:solidFill>
                        <a:srgbClr val="DFDFDF"/>
                      </a:solidFill>
                      <a:prstDash val="solid"/>
                      <a:round/>
                      <a:headEnd type="none" w="med" len="med"/>
                      <a:tailEnd type="none" w="med" len="med"/>
                    </a:lnL>
                    <a:lnR cap="flat">
                      <a:noFill/>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extLst>
                  <a:ext uri="{0D108BD9-81ED-4DB2-BD59-A6C34878D82A}">
                    <a16:rowId xmlns:a16="http://schemas.microsoft.com/office/drawing/2014/main" val="3819618162"/>
                  </a:ext>
                </a:extLst>
              </a:tr>
              <a:tr h="397371">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5</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4"/>
                      <a:srcRect/>
                      <a:tile tx="0" ty="0" sx="100000" sy="100000" flip="none" algn="tl"/>
                    </a:blip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0</a:t>
                      </a:r>
                    </a:p>
                  </a:txBody>
                  <a:tcPr marL="35719" marR="35719" marT="35719" marB="35719" anchor="ctr" horzOverflow="overflow">
                    <a:lnL cap="flat">
                      <a:noFill/>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cap="flat">
                      <a:noFill/>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0</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cap="flat">
                      <a:noFill/>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1</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cap="flat">
                      <a:noFill/>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1</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cap="flat">
                      <a:noFill/>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0</a:t>
                      </a:r>
                    </a:p>
                  </a:txBody>
                  <a:tcPr marL="35719" marR="35719" marT="35719" marB="35719" anchor="ctr" horzOverflow="overflow">
                    <a:lnL w="25400" cap="flat" cmpd="sng" algn="ctr">
                      <a:solidFill>
                        <a:srgbClr val="DFDFDF"/>
                      </a:solidFill>
                      <a:prstDash val="solid"/>
                      <a:round/>
                      <a:headEnd type="none" w="med" len="med"/>
                      <a:tailEnd type="none" w="med" len="med"/>
                    </a:lnL>
                    <a:lnR cap="flat">
                      <a:noFill/>
                    </a:lnR>
                    <a:lnT w="25400" cap="flat" cmpd="sng" algn="ctr">
                      <a:solidFill>
                        <a:srgbClr val="DFDFDF"/>
                      </a:solidFill>
                      <a:prstDash val="solid"/>
                      <a:round/>
                      <a:headEnd type="none" w="med" len="med"/>
                      <a:tailEnd type="none" w="med" len="med"/>
                    </a:lnT>
                    <a:lnB cap="flat">
                      <a:noFill/>
                    </a:lnB>
                    <a:lnTlToBr>
                      <a:noFill/>
                    </a:lnTlToBr>
                    <a:lnBlToTr>
                      <a:noFill/>
                    </a:lnBlToTr>
                    <a:solidFill>
                      <a:schemeClr val="accent1">
                        <a:alpha val="29803"/>
                      </a:schemeClr>
                    </a:solidFill>
                  </a:tcPr>
                </a:tc>
                <a:extLst>
                  <a:ext uri="{0D108BD9-81ED-4DB2-BD59-A6C34878D82A}">
                    <a16:rowId xmlns:a16="http://schemas.microsoft.com/office/drawing/2014/main" val="3205737615"/>
                  </a:ext>
                </a:extLst>
              </a:tr>
            </a:tbl>
          </a:graphicData>
        </a:graphic>
      </p:graphicFrame>
    </p:spTree>
    <p:extLst>
      <p:ext uri="{BB962C8B-B14F-4D97-AF65-F5344CB8AC3E}">
        <p14:creationId xmlns:p14="http://schemas.microsoft.com/office/powerpoint/2010/main" val="40883589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 calcmode="lin" valueType="num">
                                      <p:cBhvr>
                                        <p:cTn id="7" dur="500" fill="hold"/>
                                        <p:tgtEl>
                                          <p:spTgt spid="1843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8434">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8434">
                                            <p:txEl>
                                              <p:pRg st="2" end="2"/>
                                            </p:txEl>
                                          </p:spTgt>
                                        </p:tgtEl>
                                        <p:attrNameLst>
                                          <p:attrName>style.visibility</p:attrName>
                                        </p:attrNameLst>
                                      </p:cBhvr>
                                      <p:to>
                                        <p:strVal val="visible"/>
                                      </p:to>
                                    </p:set>
                                    <p:anim calcmode="lin" valueType="num">
                                      <p:cBhvr>
                                        <p:cTn id="13" dur="500" fill="hold"/>
                                        <p:tgtEl>
                                          <p:spTgt spid="18434">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18434">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8434">
                                            <p:txEl>
                                              <p:pRg st="3" end="3"/>
                                            </p:txEl>
                                          </p:spTgt>
                                        </p:tgtEl>
                                        <p:attrNameLst>
                                          <p:attrName>style.visibility</p:attrName>
                                        </p:attrNameLst>
                                      </p:cBhvr>
                                      <p:to>
                                        <p:strVal val="visible"/>
                                      </p:to>
                                    </p:set>
                                    <p:anim calcmode="lin" valueType="num">
                                      <p:cBhvr>
                                        <p:cTn id="19" dur="500" fill="hold"/>
                                        <p:tgtEl>
                                          <p:spTgt spid="18434">
                                            <p:txEl>
                                              <p:pRg st="3" end="3"/>
                                            </p:txEl>
                                          </p:spTgt>
                                        </p:tgtEl>
                                        <p:attrNameLst>
                                          <p:attrName>ppt_w</p:attrName>
                                        </p:attrNameLst>
                                      </p:cBhvr>
                                      <p:tavLst>
                                        <p:tav tm="0">
                                          <p:val>
                                            <p:fltVal val="0"/>
                                          </p:val>
                                        </p:tav>
                                        <p:tav tm="100000">
                                          <p:val>
                                            <p:strVal val="#ppt_w"/>
                                          </p:val>
                                        </p:tav>
                                      </p:tavLst>
                                    </p:anim>
                                    <p:anim calcmode="lin" valueType="num">
                                      <p:cBhvr>
                                        <p:cTn id="20" dur="500" fill="hold"/>
                                        <p:tgtEl>
                                          <p:spTgt spid="18434">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18434">
                                            <p:txEl>
                                              <p:pRg st="4" end="4"/>
                                            </p:txEl>
                                          </p:spTgt>
                                        </p:tgtEl>
                                        <p:attrNameLst>
                                          <p:attrName>style.visibility</p:attrName>
                                        </p:attrNameLst>
                                      </p:cBhvr>
                                      <p:to>
                                        <p:strVal val="visible"/>
                                      </p:to>
                                    </p:set>
                                    <p:anim calcmode="lin" valueType="num">
                                      <p:cBhvr>
                                        <p:cTn id="25" dur="500" fill="hold"/>
                                        <p:tgtEl>
                                          <p:spTgt spid="18434">
                                            <p:txEl>
                                              <p:pRg st="4" end="4"/>
                                            </p:txEl>
                                          </p:spTgt>
                                        </p:tgtEl>
                                        <p:attrNameLst>
                                          <p:attrName>ppt_w</p:attrName>
                                        </p:attrNameLst>
                                      </p:cBhvr>
                                      <p:tavLst>
                                        <p:tav tm="0">
                                          <p:val>
                                            <p:fltVal val="0"/>
                                          </p:val>
                                        </p:tav>
                                        <p:tav tm="100000">
                                          <p:val>
                                            <p:strVal val="#ppt_w"/>
                                          </p:val>
                                        </p:tav>
                                      </p:tavLst>
                                    </p:anim>
                                    <p:anim calcmode="lin" valueType="num">
                                      <p:cBhvr>
                                        <p:cTn id="26" dur="500" fill="hold"/>
                                        <p:tgtEl>
                                          <p:spTgt spid="18434">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bldLvl="5"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a:ln/>
        </p:spPr>
        <p:txBody>
          <a:bodyPr/>
          <a:lstStyle/>
          <a:p>
            <a:r>
              <a:rPr lang="en-US" altLang="en-US"/>
              <a:t>Adjacency Matrix</a:t>
            </a:r>
          </a:p>
        </p:txBody>
      </p:sp>
      <p:sp>
        <p:nvSpPr>
          <p:cNvPr id="19458" name="Rectangle 2"/>
          <p:cNvSpPr>
            <a:spLocks noGrp="1" noChangeArrowheads="1"/>
          </p:cNvSpPr>
          <p:nvPr>
            <p:ph type="body" idx="1"/>
          </p:nvPr>
        </p:nvSpPr>
        <p:spPr>
          <a:xfrm>
            <a:off x="641078" y="1376842"/>
            <a:ext cx="3705820" cy="4018359"/>
          </a:xfrm>
          <a:ln/>
        </p:spPr>
        <p:txBody>
          <a:bodyPr/>
          <a:lstStyle/>
          <a:p>
            <a:pPr>
              <a:buSzPct val="69000"/>
              <a:buFontTx/>
              <a:buBlip>
                <a:blip r:embed="rId2"/>
              </a:buBlip>
            </a:pPr>
            <a:endParaRPr lang="en-US" altLang="en-US" sz="2531" dirty="0"/>
          </a:p>
          <a:p>
            <a:pPr>
              <a:buSzPct val="69000"/>
            </a:pPr>
            <a:r>
              <a:rPr lang="en-US" altLang="en-US" sz="2531" dirty="0"/>
              <a:t>(Directed) </a:t>
            </a:r>
          </a:p>
          <a:p>
            <a:pPr>
              <a:buSzPct val="69000"/>
            </a:pPr>
            <a:endParaRPr lang="en-US" altLang="en-US" sz="2531" dirty="0"/>
          </a:p>
          <a:p>
            <a:pPr>
              <a:buSzPct val="69000"/>
            </a:pPr>
            <a:r>
              <a:rPr lang="en-US" altLang="en-US" sz="2531" dirty="0"/>
              <a:t>Positioning of 1s does not have to be symmetrical</a:t>
            </a:r>
          </a:p>
        </p:txBody>
      </p:sp>
      <p:graphicFrame>
        <p:nvGraphicFramePr>
          <p:cNvPr id="19459" name="Group 3"/>
          <p:cNvGraphicFramePr>
            <a:graphicFrameLocks noGrp="1"/>
          </p:cNvGraphicFramePr>
          <p:nvPr/>
        </p:nvGraphicFramePr>
        <p:xfrm>
          <a:off x="6238875" y="3964781"/>
          <a:ext cx="3956968" cy="2383110"/>
        </p:xfrm>
        <a:graphic>
          <a:graphicData uri="http://schemas.openxmlformats.org/drawingml/2006/table">
            <a:tbl>
              <a:tblPr/>
              <a:tblGrid>
                <a:gridCol w="791394">
                  <a:extLst>
                    <a:ext uri="{9D8B030D-6E8A-4147-A177-3AD203B41FA5}">
                      <a16:colId xmlns:a16="http://schemas.microsoft.com/office/drawing/2014/main" val="66214652"/>
                    </a:ext>
                  </a:extLst>
                </a:gridCol>
                <a:gridCol w="791393">
                  <a:extLst>
                    <a:ext uri="{9D8B030D-6E8A-4147-A177-3AD203B41FA5}">
                      <a16:colId xmlns:a16="http://schemas.microsoft.com/office/drawing/2014/main" val="3780732969"/>
                    </a:ext>
                  </a:extLst>
                </a:gridCol>
                <a:gridCol w="791394">
                  <a:extLst>
                    <a:ext uri="{9D8B030D-6E8A-4147-A177-3AD203B41FA5}">
                      <a16:colId xmlns:a16="http://schemas.microsoft.com/office/drawing/2014/main" val="3607296057"/>
                    </a:ext>
                  </a:extLst>
                </a:gridCol>
                <a:gridCol w="791393">
                  <a:extLst>
                    <a:ext uri="{9D8B030D-6E8A-4147-A177-3AD203B41FA5}">
                      <a16:colId xmlns:a16="http://schemas.microsoft.com/office/drawing/2014/main" val="917515053"/>
                    </a:ext>
                  </a:extLst>
                </a:gridCol>
                <a:gridCol w="791394">
                  <a:extLst>
                    <a:ext uri="{9D8B030D-6E8A-4147-A177-3AD203B41FA5}">
                      <a16:colId xmlns:a16="http://schemas.microsoft.com/office/drawing/2014/main" val="1901992455"/>
                    </a:ext>
                  </a:extLst>
                </a:gridCol>
              </a:tblGrid>
              <a:tr h="476622">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endPar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ヒラギノ角ゴ ProN W6" charset="0"/>
                        <a:sym typeface="Gill Sans" charset="0"/>
                      </a:endParaRP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3"/>
                      <a:srcRect/>
                      <a:tile tx="0" ty="0" sx="100000" sy="100000" flip="none" algn="tl"/>
                    </a:blipFill>
                  </a:tcPr>
                </a:tc>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1</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3"/>
                      <a:srcRect/>
                      <a:tile tx="0" ty="0" sx="100000" sy="100000" flip="none" algn="tl"/>
                    </a:blipFill>
                  </a:tcPr>
                </a:tc>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2</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3"/>
                      <a:srcRect/>
                      <a:tile tx="0" ty="0" sx="100000" sy="100000" flip="none" algn="tl"/>
                    </a:blipFill>
                  </a:tcPr>
                </a:tc>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3</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3"/>
                      <a:srcRect/>
                      <a:tile tx="0" ty="0" sx="100000" sy="100000" flip="none" algn="tl"/>
                    </a:blipFill>
                  </a:tcPr>
                </a:tc>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4</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3"/>
                      <a:srcRect/>
                      <a:tile tx="0" ty="0" sx="100000" sy="100000" flip="none" algn="tl"/>
                    </a:blipFill>
                  </a:tcPr>
                </a:tc>
                <a:extLst>
                  <a:ext uri="{0D108BD9-81ED-4DB2-BD59-A6C34878D82A}">
                    <a16:rowId xmlns:a16="http://schemas.microsoft.com/office/drawing/2014/main" val="2407804322"/>
                  </a:ext>
                </a:extLst>
              </a:tr>
              <a:tr h="476622">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1</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4"/>
                      <a:srcRect/>
                      <a:tile tx="0" ty="0" sx="100000" sy="100000" flip="none" algn="tl"/>
                    </a:blip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0</a:t>
                      </a:r>
                    </a:p>
                  </a:txBody>
                  <a:tcPr marL="35719" marR="35719" marT="35719" marB="35719" anchor="ctr" horzOverflow="overflow">
                    <a:lnL cap="flat">
                      <a:noFill/>
                    </a:lnL>
                    <a:lnR w="25400" cap="flat" cmpd="sng" algn="ctr">
                      <a:solidFill>
                        <a:srgbClr val="DFDFDF"/>
                      </a:solidFill>
                      <a:prstDash val="solid"/>
                      <a:round/>
                      <a:headEnd type="none" w="med" len="med"/>
                      <a:tailEnd type="none" w="med" len="med"/>
                    </a:lnR>
                    <a:lnT cap="flat">
                      <a:noFill/>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1</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cap="flat">
                      <a:noFill/>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1</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cap="flat">
                      <a:noFill/>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1</a:t>
                      </a:r>
                    </a:p>
                  </a:txBody>
                  <a:tcPr marL="35719" marR="35719" marT="35719" marB="35719" anchor="ctr" horzOverflow="overflow">
                    <a:lnL w="25400" cap="flat" cmpd="sng" algn="ctr">
                      <a:solidFill>
                        <a:srgbClr val="DFDFDF"/>
                      </a:solidFill>
                      <a:prstDash val="solid"/>
                      <a:round/>
                      <a:headEnd type="none" w="med" len="med"/>
                      <a:tailEnd type="none" w="med" len="med"/>
                    </a:lnL>
                    <a:lnR cap="flat">
                      <a:noFill/>
                    </a:lnR>
                    <a:lnT cap="flat">
                      <a:noFill/>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extLst>
                  <a:ext uri="{0D108BD9-81ED-4DB2-BD59-A6C34878D82A}">
                    <a16:rowId xmlns:a16="http://schemas.microsoft.com/office/drawing/2014/main" val="2727223865"/>
                  </a:ext>
                </a:extLst>
              </a:tr>
              <a:tr h="476622">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2</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4"/>
                      <a:srcRect/>
                      <a:tile tx="0" ty="0" sx="100000" sy="100000" flip="none" algn="tl"/>
                    </a:blip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0</a:t>
                      </a:r>
                    </a:p>
                  </a:txBody>
                  <a:tcPr marL="35719" marR="35719" marT="35719" marB="35719" anchor="ctr" horzOverflow="overflow">
                    <a:lnL cap="flat">
                      <a:noFill/>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0</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1</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1</a:t>
                      </a:r>
                    </a:p>
                  </a:txBody>
                  <a:tcPr marL="35719" marR="35719" marT="35719" marB="35719" anchor="ctr" horzOverflow="overflow">
                    <a:lnL w="25400" cap="flat" cmpd="sng" algn="ctr">
                      <a:solidFill>
                        <a:srgbClr val="DFDFDF"/>
                      </a:solidFill>
                      <a:prstDash val="solid"/>
                      <a:round/>
                      <a:headEnd type="none" w="med" len="med"/>
                      <a:tailEnd type="none" w="med" len="med"/>
                    </a:lnL>
                    <a:lnR cap="flat">
                      <a:noFill/>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extLst>
                  <a:ext uri="{0D108BD9-81ED-4DB2-BD59-A6C34878D82A}">
                    <a16:rowId xmlns:a16="http://schemas.microsoft.com/office/drawing/2014/main" val="1692444960"/>
                  </a:ext>
                </a:extLst>
              </a:tr>
              <a:tr h="476622">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3</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4"/>
                      <a:srcRect/>
                      <a:tile tx="0" ty="0" sx="100000" sy="100000" flip="none" algn="tl"/>
                    </a:blip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0</a:t>
                      </a:r>
                    </a:p>
                  </a:txBody>
                  <a:tcPr marL="35719" marR="35719" marT="35719" marB="35719" anchor="ctr" horzOverflow="overflow">
                    <a:lnL cap="flat">
                      <a:noFill/>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0</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0</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0</a:t>
                      </a:r>
                    </a:p>
                  </a:txBody>
                  <a:tcPr marL="35719" marR="35719" marT="35719" marB="35719" anchor="ctr" horzOverflow="overflow">
                    <a:lnL w="25400" cap="flat" cmpd="sng" algn="ctr">
                      <a:solidFill>
                        <a:srgbClr val="DFDFDF"/>
                      </a:solidFill>
                      <a:prstDash val="solid"/>
                      <a:round/>
                      <a:headEnd type="none" w="med" len="med"/>
                      <a:tailEnd type="none" w="med" len="med"/>
                    </a:lnL>
                    <a:lnR cap="flat">
                      <a:noFill/>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extLst>
                  <a:ext uri="{0D108BD9-81ED-4DB2-BD59-A6C34878D82A}">
                    <a16:rowId xmlns:a16="http://schemas.microsoft.com/office/drawing/2014/main" val="3520313331"/>
                  </a:ext>
                </a:extLst>
              </a:tr>
              <a:tr h="476622">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4</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4"/>
                      <a:srcRect/>
                      <a:tile tx="0" ty="0" sx="100000" sy="100000" flip="none" algn="tl"/>
                    </a:blip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0</a:t>
                      </a:r>
                    </a:p>
                  </a:txBody>
                  <a:tcPr marL="35719" marR="35719" marT="35719" marB="35719" anchor="ctr" horzOverflow="overflow">
                    <a:lnL cap="flat">
                      <a:noFill/>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cap="flat">
                      <a:noFill/>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0</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cap="flat">
                      <a:noFill/>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1</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cap="flat">
                      <a:noFill/>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0</a:t>
                      </a:r>
                    </a:p>
                  </a:txBody>
                  <a:tcPr marL="35719" marR="35719" marT="35719" marB="35719" anchor="ctr" horzOverflow="overflow">
                    <a:lnL w="25400" cap="flat" cmpd="sng" algn="ctr">
                      <a:solidFill>
                        <a:srgbClr val="DFDFDF"/>
                      </a:solidFill>
                      <a:prstDash val="solid"/>
                      <a:round/>
                      <a:headEnd type="none" w="med" len="med"/>
                      <a:tailEnd type="none" w="med" len="med"/>
                    </a:lnL>
                    <a:lnR cap="flat">
                      <a:noFill/>
                    </a:lnR>
                    <a:lnT w="25400" cap="flat" cmpd="sng" algn="ctr">
                      <a:solidFill>
                        <a:srgbClr val="DFDFDF"/>
                      </a:solidFill>
                      <a:prstDash val="solid"/>
                      <a:round/>
                      <a:headEnd type="none" w="med" len="med"/>
                      <a:tailEnd type="none" w="med" len="med"/>
                    </a:lnT>
                    <a:lnB cap="flat">
                      <a:noFill/>
                    </a:lnB>
                    <a:lnTlToBr>
                      <a:noFill/>
                    </a:lnTlToBr>
                    <a:lnBlToTr>
                      <a:noFill/>
                    </a:lnBlToTr>
                    <a:solidFill>
                      <a:schemeClr val="accent1">
                        <a:alpha val="29803"/>
                      </a:schemeClr>
                    </a:solidFill>
                  </a:tcPr>
                </a:tc>
                <a:extLst>
                  <a:ext uri="{0D108BD9-81ED-4DB2-BD59-A6C34878D82A}">
                    <a16:rowId xmlns:a16="http://schemas.microsoft.com/office/drawing/2014/main" val="883857456"/>
                  </a:ext>
                </a:extLst>
              </a:tr>
            </a:tbl>
          </a:graphicData>
        </a:graphic>
      </p:graphicFrame>
      <p:grpSp>
        <p:nvGrpSpPr>
          <p:cNvPr id="19567" name="Group 111"/>
          <p:cNvGrpSpPr>
            <a:grpSpLocks/>
          </p:cNvGrpSpPr>
          <p:nvPr/>
        </p:nvGrpSpPr>
        <p:grpSpPr bwMode="auto">
          <a:xfrm>
            <a:off x="7063755" y="2096244"/>
            <a:ext cx="2317254" cy="1770311"/>
            <a:chOff x="0" y="0"/>
            <a:chExt cx="2076" cy="1585"/>
          </a:xfrm>
        </p:grpSpPr>
        <p:grpSp>
          <p:nvGrpSpPr>
            <p:cNvPr id="19547" name="Group 91"/>
            <p:cNvGrpSpPr>
              <a:grpSpLocks/>
            </p:cNvGrpSpPr>
            <p:nvPr/>
          </p:nvGrpSpPr>
          <p:grpSpPr bwMode="auto">
            <a:xfrm>
              <a:off x="134" y="129"/>
              <a:ext cx="0" cy="1313"/>
              <a:chOff x="0" y="0"/>
              <a:chExt cx="0" cy="1312"/>
            </a:xfrm>
          </p:grpSpPr>
          <p:sp>
            <p:nvSpPr>
              <p:cNvPr id="19545" name="Line 89"/>
              <p:cNvSpPr>
                <a:spLocks noChangeShapeType="1"/>
              </p:cNvSpPr>
              <p:nvPr/>
            </p:nvSpPr>
            <p:spPr bwMode="auto">
              <a:xfrm rot="10800000" flipH="1">
                <a:off x="0" y="0"/>
                <a:ext cx="0" cy="768"/>
              </a:xfrm>
              <a:prstGeom prst="line">
                <a:avLst/>
              </a:prstGeom>
              <a:noFill/>
              <a:ln w="50800" cap="flat">
                <a:solidFill>
                  <a:srgbClr val="6D6D6D"/>
                </a:solidFill>
                <a:prstDash val="solid"/>
                <a:miter lim="800000"/>
                <a:headEnd type="triangl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19546" name="Line 90"/>
              <p:cNvSpPr>
                <a:spLocks noChangeShapeType="1"/>
              </p:cNvSpPr>
              <p:nvPr/>
            </p:nvSpPr>
            <p:spPr bwMode="auto">
              <a:xfrm flipH="1">
                <a:off x="0" y="702"/>
                <a:ext cx="0" cy="610"/>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grpSp>
        <p:grpSp>
          <p:nvGrpSpPr>
            <p:cNvPr id="19550" name="Group 94"/>
            <p:cNvGrpSpPr>
              <a:grpSpLocks/>
            </p:cNvGrpSpPr>
            <p:nvPr/>
          </p:nvGrpSpPr>
          <p:grpSpPr bwMode="auto">
            <a:xfrm>
              <a:off x="145" y="134"/>
              <a:ext cx="1770" cy="0"/>
              <a:chOff x="0" y="0"/>
              <a:chExt cx="1770" cy="0"/>
            </a:xfrm>
          </p:grpSpPr>
          <p:sp>
            <p:nvSpPr>
              <p:cNvPr id="19548" name="Line 92"/>
              <p:cNvSpPr>
                <a:spLocks noChangeShapeType="1"/>
              </p:cNvSpPr>
              <p:nvPr/>
            </p:nvSpPr>
            <p:spPr bwMode="auto">
              <a:xfrm flipH="1">
                <a:off x="0" y="0"/>
                <a:ext cx="923" cy="0"/>
              </a:xfrm>
              <a:prstGeom prst="line">
                <a:avLst/>
              </a:prstGeom>
              <a:noFill/>
              <a:ln w="50800" cap="flat">
                <a:solidFill>
                  <a:srgbClr val="6D6D6D"/>
                </a:solidFill>
                <a:prstDash val="solid"/>
                <a:miter lim="800000"/>
                <a:headEnd type="triangl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19549" name="Line 93"/>
              <p:cNvSpPr>
                <a:spLocks noChangeShapeType="1"/>
              </p:cNvSpPr>
              <p:nvPr/>
            </p:nvSpPr>
            <p:spPr bwMode="auto">
              <a:xfrm flipH="1">
                <a:off x="866" y="0"/>
                <a:ext cx="904" cy="0"/>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grpSp>
        <p:grpSp>
          <p:nvGrpSpPr>
            <p:cNvPr id="19553" name="Group 97"/>
            <p:cNvGrpSpPr>
              <a:grpSpLocks/>
            </p:cNvGrpSpPr>
            <p:nvPr/>
          </p:nvGrpSpPr>
          <p:grpSpPr bwMode="auto">
            <a:xfrm>
              <a:off x="139" y="155"/>
              <a:ext cx="1842" cy="1313"/>
              <a:chOff x="0" y="0"/>
              <a:chExt cx="1841" cy="1313"/>
            </a:xfrm>
          </p:grpSpPr>
          <p:sp>
            <p:nvSpPr>
              <p:cNvPr id="19551" name="Line 95"/>
              <p:cNvSpPr>
                <a:spLocks noChangeShapeType="1"/>
              </p:cNvSpPr>
              <p:nvPr/>
            </p:nvSpPr>
            <p:spPr bwMode="auto">
              <a:xfrm rot="10800000">
                <a:off x="3" y="0"/>
                <a:ext cx="1276" cy="913"/>
              </a:xfrm>
              <a:prstGeom prst="line">
                <a:avLst/>
              </a:prstGeom>
              <a:noFill/>
              <a:ln w="50800" cap="flat">
                <a:solidFill>
                  <a:srgbClr val="6D6D6D"/>
                </a:solidFill>
                <a:prstDash val="solid"/>
                <a:miter lim="800000"/>
                <a:headEnd type="triangl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19552" name="Line 96"/>
              <p:cNvSpPr>
                <a:spLocks noChangeShapeType="1"/>
              </p:cNvSpPr>
              <p:nvPr/>
            </p:nvSpPr>
            <p:spPr bwMode="auto">
              <a:xfrm rot="10800000">
                <a:off x="11" y="5"/>
                <a:ext cx="1830" cy="1308"/>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grpSp>
        <p:grpSp>
          <p:nvGrpSpPr>
            <p:cNvPr id="19556" name="Group 100"/>
            <p:cNvGrpSpPr>
              <a:grpSpLocks/>
            </p:cNvGrpSpPr>
            <p:nvPr/>
          </p:nvGrpSpPr>
          <p:grpSpPr bwMode="auto">
            <a:xfrm>
              <a:off x="147" y="1451"/>
              <a:ext cx="1768" cy="0"/>
              <a:chOff x="0" y="0"/>
              <a:chExt cx="1768" cy="0"/>
            </a:xfrm>
          </p:grpSpPr>
          <p:sp>
            <p:nvSpPr>
              <p:cNvPr id="19554" name="Line 98"/>
              <p:cNvSpPr>
                <a:spLocks noChangeShapeType="1"/>
              </p:cNvSpPr>
              <p:nvPr/>
            </p:nvSpPr>
            <p:spPr bwMode="auto">
              <a:xfrm flipH="1">
                <a:off x="0" y="0"/>
                <a:ext cx="923" cy="0"/>
              </a:xfrm>
              <a:prstGeom prst="line">
                <a:avLst/>
              </a:prstGeom>
              <a:noFill/>
              <a:ln w="50800" cap="flat">
                <a:solidFill>
                  <a:srgbClr val="6D6D6D"/>
                </a:solidFill>
                <a:prstDash val="solid"/>
                <a:miter lim="800000"/>
                <a:headEnd type="triangl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19555" name="Line 99"/>
              <p:cNvSpPr>
                <a:spLocks noChangeShapeType="1"/>
              </p:cNvSpPr>
              <p:nvPr/>
            </p:nvSpPr>
            <p:spPr bwMode="auto">
              <a:xfrm flipH="1">
                <a:off x="864" y="0"/>
                <a:ext cx="904" cy="0"/>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grpSp>
        <p:grpSp>
          <p:nvGrpSpPr>
            <p:cNvPr id="19559" name="Group 103"/>
            <p:cNvGrpSpPr>
              <a:grpSpLocks/>
            </p:cNvGrpSpPr>
            <p:nvPr/>
          </p:nvGrpSpPr>
          <p:grpSpPr bwMode="auto">
            <a:xfrm>
              <a:off x="1946" y="147"/>
              <a:ext cx="0" cy="1313"/>
              <a:chOff x="0" y="0"/>
              <a:chExt cx="0" cy="1312"/>
            </a:xfrm>
          </p:grpSpPr>
          <p:sp>
            <p:nvSpPr>
              <p:cNvPr id="19557" name="Line 101"/>
              <p:cNvSpPr>
                <a:spLocks noChangeShapeType="1"/>
              </p:cNvSpPr>
              <p:nvPr/>
            </p:nvSpPr>
            <p:spPr bwMode="auto">
              <a:xfrm rot="10800000" flipH="1">
                <a:off x="0" y="0"/>
                <a:ext cx="0" cy="768"/>
              </a:xfrm>
              <a:prstGeom prst="line">
                <a:avLst/>
              </a:prstGeom>
              <a:noFill/>
              <a:ln w="50800" cap="flat">
                <a:solidFill>
                  <a:srgbClr val="6D6D6D"/>
                </a:solidFill>
                <a:prstDash val="solid"/>
                <a:miter lim="800000"/>
                <a:headEnd type="triangl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19558" name="Line 102"/>
              <p:cNvSpPr>
                <a:spLocks noChangeShapeType="1"/>
              </p:cNvSpPr>
              <p:nvPr/>
            </p:nvSpPr>
            <p:spPr bwMode="auto">
              <a:xfrm flipH="1">
                <a:off x="0" y="702"/>
                <a:ext cx="0" cy="610"/>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grpSp>
        <p:grpSp>
          <p:nvGrpSpPr>
            <p:cNvPr id="19562" name="Group 106"/>
            <p:cNvGrpSpPr>
              <a:grpSpLocks/>
            </p:cNvGrpSpPr>
            <p:nvPr/>
          </p:nvGrpSpPr>
          <p:grpSpPr bwMode="auto">
            <a:xfrm>
              <a:off x="169" y="142"/>
              <a:ext cx="1742" cy="1287"/>
              <a:chOff x="0" y="0"/>
              <a:chExt cx="1742" cy="1286"/>
            </a:xfrm>
          </p:grpSpPr>
          <p:sp>
            <p:nvSpPr>
              <p:cNvPr id="19560" name="Line 104"/>
              <p:cNvSpPr>
                <a:spLocks noChangeShapeType="1"/>
              </p:cNvSpPr>
              <p:nvPr/>
            </p:nvSpPr>
            <p:spPr bwMode="auto">
              <a:xfrm flipH="1">
                <a:off x="0" y="0"/>
                <a:ext cx="1742" cy="1286"/>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19561" name="Line 105"/>
              <p:cNvSpPr>
                <a:spLocks noChangeShapeType="1"/>
              </p:cNvSpPr>
              <p:nvPr/>
            </p:nvSpPr>
            <p:spPr bwMode="auto">
              <a:xfrm flipH="1">
                <a:off x="205" y="390"/>
                <a:ext cx="1008" cy="743"/>
              </a:xfrm>
              <a:prstGeom prst="line">
                <a:avLst/>
              </a:prstGeom>
              <a:noFill/>
              <a:ln w="50800" cap="flat">
                <a:solidFill>
                  <a:srgbClr val="6D6D6D"/>
                </a:solidFill>
                <a:prstDash val="solid"/>
                <a:miter lim="800000"/>
                <a:headEnd type="triangl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grpSp>
        <p:sp>
          <p:nvSpPr>
            <p:cNvPr id="19563" name="Oval 107"/>
            <p:cNvSpPr>
              <a:spLocks/>
            </p:cNvSpPr>
            <p:nvPr/>
          </p:nvSpPr>
          <p:spPr bwMode="auto">
            <a:xfrm>
              <a:off x="0" y="0"/>
              <a:ext cx="264" cy="264"/>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266">
                  <a:solidFill>
                    <a:srgbClr val="FFFFFF"/>
                  </a:solidFill>
                  <a:effectLst>
                    <a:outerShdw blurRad="38100" dist="38100" dir="2700000" algn="tl">
                      <a:srgbClr val="C0C0C0"/>
                    </a:outerShdw>
                  </a:effectLst>
                  <a:cs typeface="Gill Sans" charset="0"/>
                </a:rPr>
                <a:t>1</a:t>
              </a:r>
            </a:p>
          </p:txBody>
        </p:sp>
        <p:sp>
          <p:nvSpPr>
            <p:cNvPr id="19564" name="Oval 108"/>
            <p:cNvSpPr>
              <a:spLocks/>
            </p:cNvSpPr>
            <p:nvPr/>
          </p:nvSpPr>
          <p:spPr bwMode="auto">
            <a:xfrm>
              <a:off x="1812" y="1"/>
              <a:ext cx="264" cy="264"/>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266">
                  <a:solidFill>
                    <a:srgbClr val="FFFFFF"/>
                  </a:solidFill>
                  <a:effectLst>
                    <a:outerShdw blurRad="38100" dist="38100" dir="2700000" algn="tl">
                      <a:srgbClr val="C0C0C0"/>
                    </a:outerShdw>
                  </a:effectLst>
                  <a:cs typeface="Gill Sans" charset="0"/>
                </a:rPr>
                <a:t>4</a:t>
              </a:r>
            </a:p>
          </p:txBody>
        </p:sp>
        <p:sp>
          <p:nvSpPr>
            <p:cNvPr id="19565" name="Oval 109"/>
            <p:cNvSpPr>
              <a:spLocks/>
            </p:cNvSpPr>
            <p:nvPr/>
          </p:nvSpPr>
          <p:spPr bwMode="auto">
            <a:xfrm>
              <a:off x="1812" y="1321"/>
              <a:ext cx="264" cy="264"/>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266">
                  <a:solidFill>
                    <a:srgbClr val="FFFFFF"/>
                  </a:solidFill>
                  <a:effectLst>
                    <a:outerShdw blurRad="38100" dist="38100" dir="2700000" algn="tl">
                      <a:srgbClr val="C0C0C0"/>
                    </a:outerShdw>
                  </a:effectLst>
                  <a:cs typeface="Gill Sans" charset="0"/>
                </a:rPr>
                <a:t>3</a:t>
              </a:r>
            </a:p>
          </p:txBody>
        </p:sp>
        <p:sp>
          <p:nvSpPr>
            <p:cNvPr id="19566" name="Oval 110"/>
            <p:cNvSpPr>
              <a:spLocks/>
            </p:cNvSpPr>
            <p:nvPr/>
          </p:nvSpPr>
          <p:spPr bwMode="auto">
            <a:xfrm>
              <a:off x="4" y="1321"/>
              <a:ext cx="264" cy="264"/>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266">
                  <a:solidFill>
                    <a:srgbClr val="FFFFFF"/>
                  </a:solidFill>
                  <a:effectLst>
                    <a:outerShdw blurRad="38100" dist="38100" dir="2700000" algn="tl">
                      <a:srgbClr val="C0C0C0"/>
                    </a:outerShdw>
                  </a:effectLst>
                  <a:cs typeface="Gill Sans" charset="0"/>
                </a:rPr>
                <a:t>2</a:t>
              </a:r>
            </a:p>
          </p:txBody>
        </p:sp>
      </p:grpSp>
    </p:spTree>
    <p:extLst>
      <p:ext uri="{BB962C8B-B14F-4D97-AF65-F5344CB8AC3E}">
        <p14:creationId xmlns:p14="http://schemas.microsoft.com/office/powerpoint/2010/main" val="741211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9458">
                                            <p:txEl>
                                              <p:pRg st="1" end="1"/>
                                            </p:txEl>
                                          </p:spTgt>
                                        </p:tgtEl>
                                        <p:attrNameLst>
                                          <p:attrName>style.visibility</p:attrName>
                                        </p:attrNameLst>
                                      </p:cBhvr>
                                      <p:to>
                                        <p:strVal val="visible"/>
                                      </p:to>
                                    </p:set>
                                    <p:anim calcmode="lin" valueType="num">
                                      <p:cBhvr>
                                        <p:cTn id="7" dur="500" fill="hold"/>
                                        <p:tgtEl>
                                          <p:spTgt spid="19458">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19458">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9458">
                                            <p:txEl>
                                              <p:pRg st="3" end="3"/>
                                            </p:txEl>
                                          </p:spTgt>
                                        </p:tgtEl>
                                        <p:attrNameLst>
                                          <p:attrName>style.visibility</p:attrName>
                                        </p:attrNameLst>
                                      </p:cBhvr>
                                      <p:to>
                                        <p:strVal val="visible"/>
                                      </p:to>
                                    </p:set>
                                    <p:anim calcmode="lin" valueType="num">
                                      <p:cBhvr>
                                        <p:cTn id="13" dur="500" fill="hold"/>
                                        <p:tgtEl>
                                          <p:spTgt spid="19458">
                                            <p:txEl>
                                              <p:pRg st="3" end="3"/>
                                            </p:txEl>
                                          </p:spTgt>
                                        </p:tgtEl>
                                        <p:attrNameLst>
                                          <p:attrName>ppt_w</p:attrName>
                                        </p:attrNameLst>
                                      </p:cBhvr>
                                      <p:tavLst>
                                        <p:tav tm="0">
                                          <p:val>
                                            <p:fltVal val="0"/>
                                          </p:val>
                                        </p:tav>
                                        <p:tav tm="100000">
                                          <p:val>
                                            <p:strVal val="#ppt_w"/>
                                          </p:val>
                                        </p:tav>
                                      </p:tavLst>
                                    </p:anim>
                                    <p:anim calcmode="lin" valueType="num">
                                      <p:cBhvr>
                                        <p:cTn id="14" dur="500" fill="hold"/>
                                        <p:tgtEl>
                                          <p:spTgt spid="19458">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build="p" bldLvl="5"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a:ln/>
        </p:spPr>
        <p:txBody>
          <a:bodyPr/>
          <a:lstStyle/>
          <a:p>
            <a:r>
              <a:rPr lang="en-US" altLang="en-US"/>
              <a:t>Adjacency List</a:t>
            </a:r>
          </a:p>
        </p:txBody>
      </p:sp>
      <p:sp>
        <p:nvSpPr>
          <p:cNvPr id="20482" name="Rectangle 2"/>
          <p:cNvSpPr>
            <a:spLocks noGrp="1" noChangeArrowheads="1"/>
          </p:cNvSpPr>
          <p:nvPr>
            <p:ph type="body" idx="1"/>
          </p:nvPr>
        </p:nvSpPr>
        <p:spPr>
          <a:xfrm>
            <a:off x="643589" y="1264820"/>
            <a:ext cx="3705820" cy="4018359"/>
          </a:xfrm>
          <a:ln/>
        </p:spPr>
        <p:txBody>
          <a:bodyPr/>
          <a:lstStyle/>
          <a:p>
            <a:pPr>
              <a:buSzPct val="69000"/>
            </a:pPr>
            <a:r>
              <a:rPr lang="en-US" altLang="en-US" sz="2531" dirty="0"/>
              <a:t>Undirected Graph:</a:t>
            </a:r>
          </a:p>
          <a:p>
            <a:pPr>
              <a:buSzPct val="69000"/>
            </a:pPr>
            <a:endParaRPr lang="en-US" altLang="en-US" sz="2531" dirty="0"/>
          </a:p>
          <a:p>
            <a:pPr>
              <a:buSzPct val="69000"/>
            </a:pPr>
            <a:r>
              <a:rPr lang="en-US" altLang="en-US" sz="2531" dirty="0"/>
              <a:t>Specifies the vertices that are adjacent to each vertex of the graph</a:t>
            </a:r>
          </a:p>
        </p:txBody>
      </p:sp>
      <p:sp>
        <p:nvSpPr>
          <p:cNvPr id="20483" name="Line 3"/>
          <p:cNvSpPr>
            <a:spLocks noChangeShapeType="1"/>
          </p:cNvSpPr>
          <p:nvPr/>
        </p:nvSpPr>
        <p:spPr bwMode="auto">
          <a:xfrm rot="10800000" flipH="1">
            <a:off x="6866186" y="1900908"/>
            <a:ext cx="1328291" cy="1116"/>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0484" name="Line 4"/>
          <p:cNvSpPr>
            <a:spLocks noChangeShapeType="1"/>
          </p:cNvSpPr>
          <p:nvPr/>
        </p:nvSpPr>
        <p:spPr bwMode="auto">
          <a:xfrm rot="10800000" flipH="1">
            <a:off x="6863953" y="3196828"/>
            <a:ext cx="1327175" cy="0"/>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0485" name="Line 5"/>
          <p:cNvSpPr>
            <a:spLocks noChangeShapeType="1"/>
          </p:cNvSpPr>
          <p:nvPr/>
        </p:nvSpPr>
        <p:spPr bwMode="auto">
          <a:xfrm rot="10800000" flipH="1">
            <a:off x="6828234" y="1936627"/>
            <a:ext cx="0" cy="1135186"/>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0486" name="Line 6"/>
          <p:cNvSpPr>
            <a:spLocks noChangeShapeType="1"/>
          </p:cNvSpPr>
          <p:nvPr/>
        </p:nvSpPr>
        <p:spPr bwMode="auto">
          <a:xfrm rot="10800000" flipH="1">
            <a:off x="8310563" y="1936627"/>
            <a:ext cx="0" cy="1135186"/>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0487" name="Line 7"/>
          <p:cNvSpPr>
            <a:spLocks noChangeShapeType="1"/>
          </p:cNvSpPr>
          <p:nvPr/>
        </p:nvSpPr>
        <p:spPr bwMode="auto">
          <a:xfrm rot="10800000">
            <a:off x="6837164" y="1954486"/>
            <a:ext cx="1491258" cy="1233413"/>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0488" name="Line 8"/>
          <p:cNvSpPr>
            <a:spLocks noChangeShapeType="1"/>
          </p:cNvSpPr>
          <p:nvPr/>
        </p:nvSpPr>
        <p:spPr bwMode="auto">
          <a:xfrm rot="10800000">
            <a:off x="8301633" y="1893094"/>
            <a:ext cx="1312664" cy="634008"/>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0489" name="Line 9"/>
          <p:cNvSpPr>
            <a:spLocks noChangeShapeType="1"/>
          </p:cNvSpPr>
          <p:nvPr/>
        </p:nvSpPr>
        <p:spPr bwMode="auto">
          <a:xfrm flipH="1">
            <a:off x="8390930" y="2562820"/>
            <a:ext cx="1223367" cy="580430"/>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0490" name="Oval 10"/>
          <p:cNvSpPr>
            <a:spLocks/>
          </p:cNvSpPr>
          <p:nvPr/>
        </p:nvSpPr>
        <p:spPr bwMode="auto">
          <a:xfrm>
            <a:off x="6676430" y="1750219"/>
            <a:ext cx="294680" cy="294680"/>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266">
                <a:solidFill>
                  <a:srgbClr val="FFFFFF"/>
                </a:solidFill>
                <a:effectLst>
                  <a:outerShdw blurRad="38100" dist="38100" dir="2700000" algn="tl">
                    <a:srgbClr val="C0C0C0"/>
                  </a:outerShdw>
                </a:effectLst>
                <a:cs typeface="Gill Sans" charset="0"/>
              </a:rPr>
              <a:t>1</a:t>
            </a:r>
          </a:p>
        </p:txBody>
      </p:sp>
      <p:sp>
        <p:nvSpPr>
          <p:cNvPr id="20491" name="Oval 11"/>
          <p:cNvSpPr>
            <a:spLocks/>
          </p:cNvSpPr>
          <p:nvPr/>
        </p:nvSpPr>
        <p:spPr bwMode="auto">
          <a:xfrm>
            <a:off x="6676430" y="3053953"/>
            <a:ext cx="294680" cy="294680"/>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266">
                <a:solidFill>
                  <a:srgbClr val="FFFFFF"/>
                </a:solidFill>
                <a:effectLst>
                  <a:outerShdw blurRad="38100" dist="38100" dir="2700000" algn="tl">
                    <a:srgbClr val="C0C0C0"/>
                  </a:outerShdw>
                </a:effectLst>
                <a:cs typeface="Gill Sans" charset="0"/>
              </a:rPr>
              <a:t>2</a:t>
            </a:r>
          </a:p>
        </p:txBody>
      </p:sp>
      <p:sp>
        <p:nvSpPr>
          <p:cNvPr id="20492" name="Oval 12"/>
          <p:cNvSpPr>
            <a:spLocks/>
          </p:cNvSpPr>
          <p:nvPr/>
        </p:nvSpPr>
        <p:spPr bwMode="auto">
          <a:xfrm>
            <a:off x="8158758" y="1750219"/>
            <a:ext cx="294680" cy="294680"/>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266">
                <a:solidFill>
                  <a:srgbClr val="FFFFFF"/>
                </a:solidFill>
                <a:effectLst>
                  <a:outerShdw blurRad="38100" dist="38100" dir="2700000" algn="tl">
                    <a:srgbClr val="C0C0C0"/>
                  </a:outerShdw>
                </a:effectLst>
                <a:cs typeface="Gill Sans" charset="0"/>
              </a:rPr>
              <a:t>3</a:t>
            </a:r>
          </a:p>
        </p:txBody>
      </p:sp>
      <p:sp>
        <p:nvSpPr>
          <p:cNvPr id="20493" name="Oval 13"/>
          <p:cNvSpPr>
            <a:spLocks/>
          </p:cNvSpPr>
          <p:nvPr/>
        </p:nvSpPr>
        <p:spPr bwMode="auto">
          <a:xfrm>
            <a:off x="8158758" y="3053953"/>
            <a:ext cx="294680" cy="294680"/>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266">
                <a:solidFill>
                  <a:srgbClr val="FFFFFF"/>
                </a:solidFill>
                <a:effectLst>
                  <a:outerShdw blurRad="38100" dist="38100" dir="2700000" algn="tl">
                    <a:srgbClr val="C0C0C0"/>
                  </a:outerShdw>
                </a:effectLst>
                <a:cs typeface="Gill Sans" charset="0"/>
              </a:rPr>
              <a:t>4</a:t>
            </a:r>
          </a:p>
        </p:txBody>
      </p:sp>
      <p:sp>
        <p:nvSpPr>
          <p:cNvPr id="20494" name="Oval 14"/>
          <p:cNvSpPr>
            <a:spLocks/>
          </p:cNvSpPr>
          <p:nvPr/>
        </p:nvSpPr>
        <p:spPr bwMode="auto">
          <a:xfrm>
            <a:off x="9471422" y="2366367"/>
            <a:ext cx="294680" cy="294680"/>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266">
                <a:solidFill>
                  <a:srgbClr val="FFFFFF"/>
                </a:solidFill>
                <a:effectLst>
                  <a:outerShdw blurRad="38100" dist="38100" dir="2700000" algn="tl">
                    <a:srgbClr val="C0C0C0"/>
                  </a:outerShdw>
                </a:effectLst>
                <a:cs typeface="Gill Sans" charset="0"/>
              </a:rPr>
              <a:t>5</a:t>
            </a:r>
          </a:p>
        </p:txBody>
      </p:sp>
      <p:graphicFrame>
        <p:nvGraphicFramePr>
          <p:cNvPr id="20495" name="Group 15"/>
          <p:cNvGraphicFramePr>
            <a:graphicFrameLocks noGrp="1"/>
          </p:cNvGraphicFramePr>
          <p:nvPr/>
        </p:nvGraphicFramePr>
        <p:xfrm>
          <a:off x="6274594" y="3518297"/>
          <a:ext cx="3705820" cy="2933400"/>
        </p:xfrm>
        <a:graphic>
          <a:graphicData uri="http://schemas.openxmlformats.org/drawingml/2006/table">
            <a:tbl>
              <a:tblPr/>
              <a:tblGrid>
                <a:gridCol w="1053703">
                  <a:extLst>
                    <a:ext uri="{9D8B030D-6E8A-4147-A177-3AD203B41FA5}">
                      <a16:colId xmlns:a16="http://schemas.microsoft.com/office/drawing/2014/main" val="3866360720"/>
                    </a:ext>
                  </a:extLst>
                </a:gridCol>
                <a:gridCol w="2652117">
                  <a:extLst>
                    <a:ext uri="{9D8B030D-6E8A-4147-A177-3AD203B41FA5}">
                      <a16:colId xmlns:a16="http://schemas.microsoft.com/office/drawing/2014/main" val="2201517193"/>
                    </a:ext>
                  </a:extLst>
                </a:gridCol>
              </a:tblGrid>
              <a:tr h="488900">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Vertex</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2"/>
                      <a:srcRect/>
                      <a:tile tx="0" ty="0" sx="100000" sy="100000" flip="none" algn="tl"/>
                    </a:blipFill>
                  </a:tcPr>
                </a:tc>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Adjacent Vertices</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2"/>
                      <a:srcRect/>
                      <a:tile tx="0" ty="0" sx="100000" sy="100000" flip="none" algn="tl"/>
                    </a:blipFill>
                  </a:tcPr>
                </a:tc>
                <a:extLst>
                  <a:ext uri="{0D108BD9-81ED-4DB2-BD59-A6C34878D82A}">
                    <a16:rowId xmlns:a16="http://schemas.microsoft.com/office/drawing/2014/main" val="1801186883"/>
                  </a:ext>
                </a:extLst>
              </a:tr>
              <a:tr h="488900">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1</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3"/>
                      <a:srcRect/>
                      <a:tile tx="0" ty="0" sx="100000" sy="100000" flip="none" algn="tl"/>
                    </a:blip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2,3,4</a:t>
                      </a:r>
                    </a:p>
                  </a:txBody>
                  <a:tcPr marL="35719" marR="35719" marT="35719" marB="35719" anchor="ctr" horzOverflow="overflow">
                    <a:lnL cap="flat">
                      <a:noFill/>
                    </a:lnL>
                    <a:lnR cap="flat">
                      <a:noFill/>
                    </a:lnR>
                    <a:lnT cap="flat">
                      <a:noFill/>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extLst>
                  <a:ext uri="{0D108BD9-81ED-4DB2-BD59-A6C34878D82A}">
                    <a16:rowId xmlns:a16="http://schemas.microsoft.com/office/drawing/2014/main" val="2545279850"/>
                  </a:ext>
                </a:extLst>
              </a:tr>
              <a:tr h="488900">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2</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3"/>
                      <a:srcRect/>
                      <a:tile tx="0" ty="0" sx="100000" sy="100000" flip="none" algn="tl"/>
                    </a:blip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1,4</a:t>
                      </a:r>
                    </a:p>
                  </a:txBody>
                  <a:tcPr marL="35719" marR="35719" marT="35719" marB="35719" anchor="ctr" horzOverflow="overflow">
                    <a:lnL cap="flat">
                      <a:noFill/>
                    </a:lnL>
                    <a:lnR cap="flat">
                      <a:noFill/>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extLst>
                  <a:ext uri="{0D108BD9-81ED-4DB2-BD59-A6C34878D82A}">
                    <a16:rowId xmlns:a16="http://schemas.microsoft.com/office/drawing/2014/main" val="2126849968"/>
                  </a:ext>
                </a:extLst>
              </a:tr>
              <a:tr h="488900">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3</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3"/>
                      <a:srcRect/>
                      <a:tile tx="0" ty="0" sx="100000" sy="100000" flip="none" algn="tl"/>
                    </a:blip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1,4,5</a:t>
                      </a:r>
                    </a:p>
                  </a:txBody>
                  <a:tcPr marL="35719" marR="35719" marT="35719" marB="35719" anchor="ctr" horzOverflow="overflow">
                    <a:lnL cap="flat">
                      <a:noFill/>
                    </a:lnL>
                    <a:lnR cap="flat">
                      <a:noFill/>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extLst>
                  <a:ext uri="{0D108BD9-81ED-4DB2-BD59-A6C34878D82A}">
                    <a16:rowId xmlns:a16="http://schemas.microsoft.com/office/drawing/2014/main" val="999192366"/>
                  </a:ext>
                </a:extLst>
              </a:tr>
              <a:tr h="488900">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4</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3"/>
                      <a:srcRect/>
                      <a:tile tx="0" ty="0" sx="100000" sy="100000" flip="none" algn="tl"/>
                    </a:blip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1,2,3,5</a:t>
                      </a:r>
                    </a:p>
                  </a:txBody>
                  <a:tcPr marL="35719" marR="35719" marT="35719" marB="35719" anchor="ctr" horzOverflow="overflow">
                    <a:lnL cap="flat">
                      <a:noFill/>
                    </a:lnL>
                    <a:lnR cap="flat">
                      <a:noFill/>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extLst>
                  <a:ext uri="{0D108BD9-81ED-4DB2-BD59-A6C34878D82A}">
                    <a16:rowId xmlns:a16="http://schemas.microsoft.com/office/drawing/2014/main" val="730157522"/>
                  </a:ext>
                </a:extLst>
              </a:tr>
              <a:tr h="488900">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5</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3"/>
                      <a:srcRect/>
                      <a:tile tx="0" ty="0" sx="100000" sy="100000" flip="none" algn="tl"/>
                    </a:blip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3,4</a:t>
                      </a:r>
                    </a:p>
                  </a:txBody>
                  <a:tcPr marL="35719" marR="35719" marT="35719" marB="35719" anchor="ctr" horzOverflow="overflow">
                    <a:lnL cap="flat">
                      <a:noFill/>
                    </a:lnL>
                    <a:lnR cap="flat">
                      <a:noFill/>
                    </a:lnR>
                    <a:lnT w="25400" cap="flat" cmpd="sng" algn="ctr">
                      <a:solidFill>
                        <a:srgbClr val="DFDFDF"/>
                      </a:solidFill>
                      <a:prstDash val="solid"/>
                      <a:round/>
                      <a:headEnd type="none" w="med" len="med"/>
                      <a:tailEnd type="none" w="med" len="med"/>
                    </a:lnT>
                    <a:lnB cap="flat">
                      <a:noFill/>
                    </a:lnB>
                    <a:lnTlToBr>
                      <a:noFill/>
                    </a:lnTlToBr>
                    <a:lnBlToTr>
                      <a:noFill/>
                    </a:lnBlToTr>
                    <a:solidFill>
                      <a:schemeClr val="accent1">
                        <a:alpha val="29803"/>
                      </a:schemeClr>
                    </a:solidFill>
                  </a:tcPr>
                </a:tc>
                <a:extLst>
                  <a:ext uri="{0D108BD9-81ED-4DB2-BD59-A6C34878D82A}">
                    <a16:rowId xmlns:a16="http://schemas.microsoft.com/office/drawing/2014/main" val="1194206554"/>
                  </a:ext>
                </a:extLst>
              </a:tr>
            </a:tbl>
          </a:graphicData>
        </a:graphic>
      </p:graphicFrame>
    </p:spTree>
    <p:extLst>
      <p:ext uri="{BB962C8B-B14F-4D97-AF65-F5344CB8AC3E}">
        <p14:creationId xmlns:p14="http://schemas.microsoft.com/office/powerpoint/2010/main" val="6399081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0482">
                                            <p:txEl>
                                              <p:pRg st="0" end="0"/>
                                            </p:txEl>
                                          </p:spTgt>
                                        </p:tgtEl>
                                        <p:attrNameLst>
                                          <p:attrName>style.visibility</p:attrName>
                                        </p:attrNameLst>
                                      </p:cBhvr>
                                      <p:to>
                                        <p:strVal val="visible"/>
                                      </p:to>
                                    </p:set>
                                    <p:anim calcmode="lin" valueType="num">
                                      <p:cBhvr>
                                        <p:cTn id="7" dur="500" fill="hold"/>
                                        <p:tgtEl>
                                          <p:spTgt spid="2048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0482">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0482">
                                            <p:txEl>
                                              <p:pRg st="2" end="2"/>
                                            </p:txEl>
                                          </p:spTgt>
                                        </p:tgtEl>
                                        <p:attrNameLst>
                                          <p:attrName>style.visibility</p:attrName>
                                        </p:attrNameLst>
                                      </p:cBhvr>
                                      <p:to>
                                        <p:strVal val="visible"/>
                                      </p:to>
                                    </p:set>
                                    <p:anim calcmode="lin" valueType="num">
                                      <p:cBhvr>
                                        <p:cTn id="13" dur="500" fill="hold"/>
                                        <p:tgtEl>
                                          <p:spTgt spid="20482">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20482">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build="p" bldLvl="5"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Rectangle 1"/>
          <p:cNvSpPr>
            <a:spLocks noGrp="1" noChangeArrowheads="1"/>
          </p:cNvSpPr>
          <p:nvPr>
            <p:ph type="title"/>
          </p:nvPr>
        </p:nvSpPr>
        <p:spPr>
          <a:ln/>
        </p:spPr>
        <p:txBody>
          <a:bodyPr/>
          <a:lstStyle/>
          <a:p>
            <a:r>
              <a:rPr lang="en-US" altLang="en-US"/>
              <a:t>Adjacency List</a:t>
            </a:r>
          </a:p>
        </p:txBody>
      </p:sp>
      <p:sp>
        <p:nvSpPr>
          <p:cNvPr id="21506" name="Rectangle 2"/>
          <p:cNvSpPr>
            <a:spLocks noGrp="1" noChangeArrowheads="1"/>
          </p:cNvSpPr>
          <p:nvPr>
            <p:ph type="body" idx="1"/>
          </p:nvPr>
        </p:nvSpPr>
        <p:spPr>
          <a:xfrm>
            <a:off x="403324" y="1184100"/>
            <a:ext cx="5088899" cy="4046035"/>
          </a:xfrm>
          <a:ln/>
        </p:spPr>
        <p:txBody>
          <a:bodyPr/>
          <a:lstStyle/>
          <a:p>
            <a:pPr>
              <a:buSzPct val="69000"/>
            </a:pPr>
            <a:r>
              <a:rPr lang="en-US" altLang="en-US" sz="2531" dirty="0"/>
              <a:t>Directed Graph:</a:t>
            </a:r>
          </a:p>
          <a:p>
            <a:pPr marL="794714" lvl="2">
              <a:buSzPct val="69000"/>
              <a:buBlip>
                <a:blip r:embed="rId2"/>
              </a:buBlip>
            </a:pPr>
            <a:r>
              <a:rPr lang="en-US" altLang="en-US" sz="2531" dirty="0"/>
              <a:t>Must reflect direction of edges</a:t>
            </a:r>
          </a:p>
          <a:p>
            <a:pPr marL="794714" lvl="2">
              <a:buSzPct val="69000"/>
              <a:buBlip>
                <a:blip r:embed="rId2"/>
              </a:buBlip>
            </a:pPr>
            <a:r>
              <a:rPr lang="en-US" altLang="en-US" sz="2531" dirty="0"/>
              <a:t>Adjacent vertices are called </a:t>
            </a:r>
            <a:r>
              <a:rPr lang="en-US" altLang="en-US" sz="2531" dirty="0">
                <a:latin typeface="Bodoni SvtyTwo ITC TT-Bold" charset="0"/>
                <a:cs typeface="Bodoni SvtyTwo ITC TT-Bold" charset="0"/>
                <a:sym typeface="Bodoni SvtyTwo ITC TT-Bold" charset="0"/>
              </a:rPr>
              <a:t>terminal vertices</a:t>
            </a:r>
            <a:endParaRPr lang="en-US" altLang="en-US" sz="2531" dirty="0">
              <a:latin typeface="Bodoni SvtyTwo ITC TT-Bold" charset="0"/>
              <a:cs typeface="ヒラギノ明朝 ProN W6" charset="0"/>
              <a:sym typeface="Bodoni SvtyTwo ITC TT-Bold" charset="0"/>
            </a:endParaRPr>
          </a:p>
          <a:p>
            <a:pPr marL="794714" lvl="2">
              <a:buSzPct val="69000"/>
              <a:buBlip>
                <a:blip r:embed="rId2"/>
              </a:buBlip>
            </a:pPr>
            <a:r>
              <a:rPr lang="en-US" altLang="en-US" sz="2531" dirty="0"/>
              <a:t>Terminal vertices are adjacent to the </a:t>
            </a:r>
            <a:r>
              <a:rPr lang="en-US" altLang="en-US" sz="2531" dirty="0">
                <a:latin typeface="Bodoni SvtyTwo ITC TT-Bold" charset="0"/>
                <a:cs typeface="Bodoni SvtyTwo ITC TT-Bold" charset="0"/>
                <a:sym typeface="Bodoni SvtyTwo ITC TT-Bold" charset="0"/>
              </a:rPr>
              <a:t>initial vertex</a:t>
            </a:r>
            <a:endParaRPr lang="en-US" altLang="en-US" sz="2531" dirty="0">
              <a:latin typeface="Bodoni SvtyTwo ITC TT-Bold" charset="0"/>
              <a:cs typeface="ヒラギノ明朝 ProN W6" charset="0"/>
              <a:sym typeface="Bodoni SvtyTwo ITC TT-Bold" charset="0"/>
            </a:endParaRPr>
          </a:p>
        </p:txBody>
      </p:sp>
      <p:grpSp>
        <p:nvGrpSpPr>
          <p:cNvPr id="21529" name="Group 25"/>
          <p:cNvGrpSpPr>
            <a:grpSpLocks/>
          </p:cNvGrpSpPr>
          <p:nvPr/>
        </p:nvGrpSpPr>
        <p:grpSpPr bwMode="auto">
          <a:xfrm>
            <a:off x="7063755" y="2096244"/>
            <a:ext cx="2317254" cy="1770311"/>
            <a:chOff x="0" y="0"/>
            <a:chExt cx="2076" cy="1585"/>
          </a:xfrm>
        </p:grpSpPr>
        <p:grpSp>
          <p:nvGrpSpPr>
            <p:cNvPr id="21509" name="Group 5"/>
            <p:cNvGrpSpPr>
              <a:grpSpLocks/>
            </p:cNvGrpSpPr>
            <p:nvPr/>
          </p:nvGrpSpPr>
          <p:grpSpPr bwMode="auto">
            <a:xfrm>
              <a:off x="134" y="129"/>
              <a:ext cx="0" cy="1313"/>
              <a:chOff x="0" y="0"/>
              <a:chExt cx="0" cy="1312"/>
            </a:xfrm>
          </p:grpSpPr>
          <p:sp>
            <p:nvSpPr>
              <p:cNvPr id="21507" name="Line 3"/>
              <p:cNvSpPr>
                <a:spLocks noChangeShapeType="1"/>
              </p:cNvSpPr>
              <p:nvPr/>
            </p:nvSpPr>
            <p:spPr bwMode="auto">
              <a:xfrm rot="10800000" flipH="1">
                <a:off x="0" y="0"/>
                <a:ext cx="0" cy="768"/>
              </a:xfrm>
              <a:prstGeom prst="line">
                <a:avLst/>
              </a:prstGeom>
              <a:noFill/>
              <a:ln w="50800" cap="flat">
                <a:solidFill>
                  <a:srgbClr val="6D6D6D"/>
                </a:solidFill>
                <a:prstDash val="solid"/>
                <a:miter lim="800000"/>
                <a:headEnd type="triangl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1508" name="Line 4"/>
              <p:cNvSpPr>
                <a:spLocks noChangeShapeType="1"/>
              </p:cNvSpPr>
              <p:nvPr/>
            </p:nvSpPr>
            <p:spPr bwMode="auto">
              <a:xfrm flipH="1">
                <a:off x="0" y="702"/>
                <a:ext cx="0" cy="610"/>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grpSp>
        <p:grpSp>
          <p:nvGrpSpPr>
            <p:cNvPr id="21512" name="Group 8"/>
            <p:cNvGrpSpPr>
              <a:grpSpLocks/>
            </p:cNvGrpSpPr>
            <p:nvPr/>
          </p:nvGrpSpPr>
          <p:grpSpPr bwMode="auto">
            <a:xfrm>
              <a:off x="145" y="134"/>
              <a:ext cx="1770" cy="0"/>
              <a:chOff x="0" y="0"/>
              <a:chExt cx="1770" cy="0"/>
            </a:xfrm>
          </p:grpSpPr>
          <p:sp>
            <p:nvSpPr>
              <p:cNvPr id="21510" name="Line 6"/>
              <p:cNvSpPr>
                <a:spLocks noChangeShapeType="1"/>
              </p:cNvSpPr>
              <p:nvPr/>
            </p:nvSpPr>
            <p:spPr bwMode="auto">
              <a:xfrm flipH="1">
                <a:off x="0" y="0"/>
                <a:ext cx="923" cy="0"/>
              </a:xfrm>
              <a:prstGeom prst="line">
                <a:avLst/>
              </a:prstGeom>
              <a:noFill/>
              <a:ln w="50800" cap="flat">
                <a:solidFill>
                  <a:srgbClr val="6D6D6D"/>
                </a:solidFill>
                <a:prstDash val="solid"/>
                <a:miter lim="800000"/>
                <a:headEnd type="triangl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1511" name="Line 7"/>
              <p:cNvSpPr>
                <a:spLocks noChangeShapeType="1"/>
              </p:cNvSpPr>
              <p:nvPr/>
            </p:nvSpPr>
            <p:spPr bwMode="auto">
              <a:xfrm flipH="1">
                <a:off x="866" y="0"/>
                <a:ext cx="904" cy="0"/>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grpSp>
        <p:grpSp>
          <p:nvGrpSpPr>
            <p:cNvPr id="21515" name="Group 11"/>
            <p:cNvGrpSpPr>
              <a:grpSpLocks/>
            </p:cNvGrpSpPr>
            <p:nvPr/>
          </p:nvGrpSpPr>
          <p:grpSpPr bwMode="auto">
            <a:xfrm>
              <a:off x="139" y="155"/>
              <a:ext cx="1842" cy="1313"/>
              <a:chOff x="0" y="0"/>
              <a:chExt cx="1841" cy="1313"/>
            </a:xfrm>
          </p:grpSpPr>
          <p:sp>
            <p:nvSpPr>
              <p:cNvPr id="21513" name="Line 9"/>
              <p:cNvSpPr>
                <a:spLocks noChangeShapeType="1"/>
              </p:cNvSpPr>
              <p:nvPr/>
            </p:nvSpPr>
            <p:spPr bwMode="auto">
              <a:xfrm rot="10800000">
                <a:off x="3" y="0"/>
                <a:ext cx="1276" cy="913"/>
              </a:xfrm>
              <a:prstGeom prst="line">
                <a:avLst/>
              </a:prstGeom>
              <a:noFill/>
              <a:ln w="50800" cap="flat">
                <a:solidFill>
                  <a:srgbClr val="6D6D6D"/>
                </a:solidFill>
                <a:prstDash val="solid"/>
                <a:miter lim="800000"/>
                <a:headEnd type="triangl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1514" name="Line 10"/>
              <p:cNvSpPr>
                <a:spLocks noChangeShapeType="1"/>
              </p:cNvSpPr>
              <p:nvPr/>
            </p:nvSpPr>
            <p:spPr bwMode="auto">
              <a:xfrm rot="10800000">
                <a:off x="11" y="5"/>
                <a:ext cx="1830" cy="1308"/>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grpSp>
        <p:grpSp>
          <p:nvGrpSpPr>
            <p:cNvPr id="21518" name="Group 14"/>
            <p:cNvGrpSpPr>
              <a:grpSpLocks/>
            </p:cNvGrpSpPr>
            <p:nvPr/>
          </p:nvGrpSpPr>
          <p:grpSpPr bwMode="auto">
            <a:xfrm>
              <a:off x="147" y="1451"/>
              <a:ext cx="1768" cy="0"/>
              <a:chOff x="0" y="0"/>
              <a:chExt cx="1768" cy="0"/>
            </a:xfrm>
          </p:grpSpPr>
          <p:sp>
            <p:nvSpPr>
              <p:cNvPr id="21516" name="Line 12"/>
              <p:cNvSpPr>
                <a:spLocks noChangeShapeType="1"/>
              </p:cNvSpPr>
              <p:nvPr/>
            </p:nvSpPr>
            <p:spPr bwMode="auto">
              <a:xfrm flipH="1">
                <a:off x="0" y="0"/>
                <a:ext cx="923" cy="0"/>
              </a:xfrm>
              <a:prstGeom prst="line">
                <a:avLst/>
              </a:prstGeom>
              <a:noFill/>
              <a:ln w="50800" cap="flat">
                <a:solidFill>
                  <a:srgbClr val="6D6D6D"/>
                </a:solidFill>
                <a:prstDash val="solid"/>
                <a:miter lim="800000"/>
                <a:headEnd type="triangl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1517" name="Line 13"/>
              <p:cNvSpPr>
                <a:spLocks noChangeShapeType="1"/>
              </p:cNvSpPr>
              <p:nvPr/>
            </p:nvSpPr>
            <p:spPr bwMode="auto">
              <a:xfrm flipH="1">
                <a:off x="864" y="0"/>
                <a:ext cx="904" cy="0"/>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grpSp>
        <p:grpSp>
          <p:nvGrpSpPr>
            <p:cNvPr id="21521" name="Group 17"/>
            <p:cNvGrpSpPr>
              <a:grpSpLocks/>
            </p:cNvGrpSpPr>
            <p:nvPr/>
          </p:nvGrpSpPr>
          <p:grpSpPr bwMode="auto">
            <a:xfrm>
              <a:off x="1946" y="147"/>
              <a:ext cx="0" cy="1313"/>
              <a:chOff x="0" y="0"/>
              <a:chExt cx="0" cy="1312"/>
            </a:xfrm>
          </p:grpSpPr>
          <p:sp>
            <p:nvSpPr>
              <p:cNvPr id="21519" name="Line 15"/>
              <p:cNvSpPr>
                <a:spLocks noChangeShapeType="1"/>
              </p:cNvSpPr>
              <p:nvPr/>
            </p:nvSpPr>
            <p:spPr bwMode="auto">
              <a:xfrm rot="10800000" flipH="1">
                <a:off x="0" y="0"/>
                <a:ext cx="0" cy="768"/>
              </a:xfrm>
              <a:prstGeom prst="line">
                <a:avLst/>
              </a:prstGeom>
              <a:noFill/>
              <a:ln w="50800" cap="flat">
                <a:solidFill>
                  <a:srgbClr val="6D6D6D"/>
                </a:solidFill>
                <a:prstDash val="solid"/>
                <a:miter lim="800000"/>
                <a:headEnd type="triangl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1520" name="Line 16"/>
              <p:cNvSpPr>
                <a:spLocks noChangeShapeType="1"/>
              </p:cNvSpPr>
              <p:nvPr/>
            </p:nvSpPr>
            <p:spPr bwMode="auto">
              <a:xfrm flipH="1">
                <a:off x="0" y="702"/>
                <a:ext cx="0" cy="610"/>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grpSp>
        <p:grpSp>
          <p:nvGrpSpPr>
            <p:cNvPr id="21524" name="Group 20"/>
            <p:cNvGrpSpPr>
              <a:grpSpLocks/>
            </p:cNvGrpSpPr>
            <p:nvPr/>
          </p:nvGrpSpPr>
          <p:grpSpPr bwMode="auto">
            <a:xfrm>
              <a:off x="169" y="142"/>
              <a:ext cx="1742" cy="1287"/>
              <a:chOff x="0" y="0"/>
              <a:chExt cx="1742" cy="1286"/>
            </a:xfrm>
          </p:grpSpPr>
          <p:sp>
            <p:nvSpPr>
              <p:cNvPr id="21522" name="Line 18"/>
              <p:cNvSpPr>
                <a:spLocks noChangeShapeType="1"/>
              </p:cNvSpPr>
              <p:nvPr/>
            </p:nvSpPr>
            <p:spPr bwMode="auto">
              <a:xfrm flipH="1">
                <a:off x="0" y="0"/>
                <a:ext cx="1742" cy="1286"/>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1523" name="Line 19"/>
              <p:cNvSpPr>
                <a:spLocks noChangeShapeType="1"/>
              </p:cNvSpPr>
              <p:nvPr/>
            </p:nvSpPr>
            <p:spPr bwMode="auto">
              <a:xfrm flipH="1">
                <a:off x="205" y="390"/>
                <a:ext cx="1008" cy="743"/>
              </a:xfrm>
              <a:prstGeom prst="line">
                <a:avLst/>
              </a:prstGeom>
              <a:noFill/>
              <a:ln w="50800" cap="flat">
                <a:solidFill>
                  <a:srgbClr val="6D6D6D"/>
                </a:solidFill>
                <a:prstDash val="solid"/>
                <a:miter lim="800000"/>
                <a:headEnd type="triangl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grpSp>
        <p:sp>
          <p:nvSpPr>
            <p:cNvPr id="21525" name="Oval 21"/>
            <p:cNvSpPr>
              <a:spLocks/>
            </p:cNvSpPr>
            <p:nvPr/>
          </p:nvSpPr>
          <p:spPr bwMode="auto">
            <a:xfrm>
              <a:off x="0" y="0"/>
              <a:ext cx="264" cy="264"/>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266">
                  <a:solidFill>
                    <a:srgbClr val="FFFFFF"/>
                  </a:solidFill>
                  <a:effectLst>
                    <a:outerShdw blurRad="38100" dist="38100" dir="2700000" algn="tl">
                      <a:srgbClr val="C0C0C0"/>
                    </a:outerShdw>
                  </a:effectLst>
                  <a:cs typeface="Gill Sans" charset="0"/>
                </a:rPr>
                <a:t>1</a:t>
              </a:r>
            </a:p>
          </p:txBody>
        </p:sp>
        <p:sp>
          <p:nvSpPr>
            <p:cNvPr id="21526" name="Oval 22"/>
            <p:cNvSpPr>
              <a:spLocks/>
            </p:cNvSpPr>
            <p:nvPr/>
          </p:nvSpPr>
          <p:spPr bwMode="auto">
            <a:xfrm>
              <a:off x="1812" y="1"/>
              <a:ext cx="264" cy="264"/>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266">
                  <a:solidFill>
                    <a:srgbClr val="FFFFFF"/>
                  </a:solidFill>
                  <a:effectLst>
                    <a:outerShdw blurRad="38100" dist="38100" dir="2700000" algn="tl">
                      <a:srgbClr val="C0C0C0"/>
                    </a:outerShdw>
                  </a:effectLst>
                  <a:cs typeface="Gill Sans" charset="0"/>
                </a:rPr>
                <a:t>4</a:t>
              </a:r>
            </a:p>
          </p:txBody>
        </p:sp>
        <p:sp>
          <p:nvSpPr>
            <p:cNvPr id="21527" name="Oval 23"/>
            <p:cNvSpPr>
              <a:spLocks/>
            </p:cNvSpPr>
            <p:nvPr/>
          </p:nvSpPr>
          <p:spPr bwMode="auto">
            <a:xfrm>
              <a:off x="1812" y="1321"/>
              <a:ext cx="264" cy="264"/>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266">
                  <a:solidFill>
                    <a:srgbClr val="FFFFFF"/>
                  </a:solidFill>
                  <a:effectLst>
                    <a:outerShdw blurRad="38100" dist="38100" dir="2700000" algn="tl">
                      <a:srgbClr val="C0C0C0"/>
                    </a:outerShdw>
                  </a:effectLst>
                  <a:cs typeface="Gill Sans" charset="0"/>
                </a:rPr>
                <a:t>3</a:t>
              </a:r>
            </a:p>
          </p:txBody>
        </p:sp>
        <p:sp>
          <p:nvSpPr>
            <p:cNvPr id="21528" name="Oval 24"/>
            <p:cNvSpPr>
              <a:spLocks/>
            </p:cNvSpPr>
            <p:nvPr/>
          </p:nvSpPr>
          <p:spPr bwMode="auto">
            <a:xfrm>
              <a:off x="4" y="1321"/>
              <a:ext cx="264" cy="264"/>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266">
                  <a:solidFill>
                    <a:srgbClr val="FFFFFF"/>
                  </a:solidFill>
                  <a:effectLst>
                    <a:outerShdw blurRad="38100" dist="38100" dir="2700000" algn="tl">
                      <a:srgbClr val="C0C0C0"/>
                    </a:outerShdw>
                  </a:effectLst>
                  <a:cs typeface="Gill Sans" charset="0"/>
                </a:rPr>
                <a:t>2</a:t>
              </a:r>
            </a:p>
          </p:txBody>
        </p:sp>
      </p:grpSp>
      <p:graphicFrame>
        <p:nvGraphicFramePr>
          <p:cNvPr id="21530" name="Group 26"/>
          <p:cNvGraphicFramePr>
            <a:graphicFrameLocks noGrp="1"/>
          </p:cNvGraphicFramePr>
          <p:nvPr/>
        </p:nvGraphicFramePr>
        <p:xfrm>
          <a:off x="6274594" y="3902273"/>
          <a:ext cx="3705820" cy="2611933"/>
        </p:xfrm>
        <a:graphic>
          <a:graphicData uri="http://schemas.openxmlformats.org/drawingml/2006/table">
            <a:tbl>
              <a:tblPr/>
              <a:tblGrid>
                <a:gridCol w="1053703">
                  <a:extLst>
                    <a:ext uri="{9D8B030D-6E8A-4147-A177-3AD203B41FA5}">
                      <a16:colId xmlns:a16="http://schemas.microsoft.com/office/drawing/2014/main" val="4092195134"/>
                    </a:ext>
                  </a:extLst>
                </a:gridCol>
                <a:gridCol w="2652117">
                  <a:extLst>
                    <a:ext uri="{9D8B030D-6E8A-4147-A177-3AD203B41FA5}">
                      <a16:colId xmlns:a16="http://schemas.microsoft.com/office/drawing/2014/main" val="2049630882"/>
                    </a:ext>
                  </a:extLst>
                </a:gridCol>
              </a:tblGrid>
              <a:tr h="714375">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InitialVertex</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3"/>
                      <a:srcRect/>
                      <a:tile tx="0" ty="0" sx="100000" sy="100000" flip="none" algn="tl"/>
                    </a:blipFill>
                  </a:tcPr>
                </a:tc>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Terminal Vertices</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3"/>
                      <a:srcRect/>
                      <a:tile tx="0" ty="0" sx="100000" sy="100000" flip="none" algn="tl"/>
                    </a:blipFill>
                  </a:tcPr>
                </a:tc>
                <a:extLst>
                  <a:ext uri="{0D108BD9-81ED-4DB2-BD59-A6C34878D82A}">
                    <a16:rowId xmlns:a16="http://schemas.microsoft.com/office/drawing/2014/main" val="167023836"/>
                  </a:ext>
                </a:extLst>
              </a:tr>
              <a:tr h="482203">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1</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4"/>
                      <a:srcRect/>
                      <a:tile tx="0" ty="0" sx="100000" sy="100000" flip="none" algn="tl"/>
                    </a:blip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2,3,4</a:t>
                      </a:r>
                    </a:p>
                  </a:txBody>
                  <a:tcPr marL="35719" marR="35719" marT="35719" marB="35719" anchor="ctr" horzOverflow="overflow">
                    <a:lnL cap="flat">
                      <a:noFill/>
                    </a:lnL>
                    <a:lnR cap="flat">
                      <a:noFill/>
                    </a:lnR>
                    <a:lnT cap="flat">
                      <a:noFill/>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extLst>
                  <a:ext uri="{0D108BD9-81ED-4DB2-BD59-A6C34878D82A}">
                    <a16:rowId xmlns:a16="http://schemas.microsoft.com/office/drawing/2014/main" val="585404529"/>
                  </a:ext>
                </a:extLst>
              </a:tr>
              <a:tr h="508992">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2</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4"/>
                      <a:srcRect/>
                      <a:tile tx="0" ty="0" sx="100000" sy="100000" flip="none" algn="tl"/>
                    </a:blip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3,4</a:t>
                      </a:r>
                    </a:p>
                  </a:txBody>
                  <a:tcPr marL="35719" marR="35719" marT="35719" marB="35719" anchor="ctr" horzOverflow="overflow">
                    <a:lnL cap="flat">
                      <a:noFill/>
                    </a:lnL>
                    <a:lnR cap="flat">
                      <a:noFill/>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extLst>
                  <a:ext uri="{0D108BD9-81ED-4DB2-BD59-A6C34878D82A}">
                    <a16:rowId xmlns:a16="http://schemas.microsoft.com/office/drawing/2014/main" val="1859272089"/>
                  </a:ext>
                </a:extLst>
              </a:tr>
              <a:tr h="392906">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3</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4"/>
                      <a:srcRect/>
                      <a:tile tx="0" ty="0" sx="100000" sy="100000" flip="none" algn="tl"/>
                    </a:blip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endParaRPr kumimoji="0" lang="en-US" altLang="en-US" sz="2100" b="0" i="0" u="none" strike="noStrike" cap="none" normalizeH="0" baseline="0">
                        <a:ln>
                          <a:noFill/>
                        </a:ln>
                        <a:solidFill>
                          <a:schemeClr val="tx1"/>
                        </a:solidFill>
                        <a:effectLst/>
                        <a:latin typeface="Gill Sans" charset="0"/>
                        <a:cs typeface="ヒラギノ角ゴ ProN W3" charset="0"/>
                        <a:sym typeface="Gill Sans" charset="0"/>
                      </a:endParaRPr>
                    </a:p>
                  </a:txBody>
                  <a:tcPr marL="35719" marR="35719" marT="35719" marB="35719" anchor="ctr" horzOverflow="overflow">
                    <a:lnL cap="flat">
                      <a:noFill/>
                    </a:lnL>
                    <a:lnR cap="flat">
                      <a:noFill/>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extLst>
                  <a:ext uri="{0D108BD9-81ED-4DB2-BD59-A6C34878D82A}">
                    <a16:rowId xmlns:a16="http://schemas.microsoft.com/office/drawing/2014/main" val="3126858651"/>
                  </a:ext>
                </a:extLst>
              </a:tr>
              <a:tr h="513457">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4</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4"/>
                      <a:srcRect/>
                      <a:tile tx="0" ty="0" sx="100000" sy="100000" flip="none" algn="tl"/>
                    </a:blip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3</a:t>
                      </a:r>
                    </a:p>
                  </a:txBody>
                  <a:tcPr marL="35719" marR="35719" marT="35719" marB="35719" anchor="ctr" horzOverflow="overflow">
                    <a:lnL cap="flat">
                      <a:noFill/>
                    </a:lnL>
                    <a:lnR cap="flat">
                      <a:noFill/>
                    </a:lnR>
                    <a:lnT w="25400" cap="flat" cmpd="sng" algn="ctr">
                      <a:solidFill>
                        <a:srgbClr val="DFDFDF"/>
                      </a:solidFill>
                      <a:prstDash val="solid"/>
                      <a:round/>
                      <a:headEnd type="none" w="med" len="med"/>
                      <a:tailEnd type="none" w="med" len="med"/>
                    </a:lnT>
                    <a:lnB cap="flat">
                      <a:noFill/>
                    </a:lnB>
                    <a:lnTlToBr>
                      <a:noFill/>
                    </a:lnTlToBr>
                    <a:lnBlToTr>
                      <a:noFill/>
                    </a:lnBlToTr>
                    <a:solidFill>
                      <a:schemeClr val="accent1">
                        <a:alpha val="29803"/>
                      </a:schemeClr>
                    </a:solidFill>
                  </a:tcPr>
                </a:tc>
                <a:extLst>
                  <a:ext uri="{0D108BD9-81ED-4DB2-BD59-A6C34878D82A}">
                    <a16:rowId xmlns:a16="http://schemas.microsoft.com/office/drawing/2014/main" val="1649098224"/>
                  </a:ext>
                </a:extLst>
              </a:tr>
            </a:tbl>
          </a:graphicData>
        </a:graphic>
      </p:graphicFrame>
    </p:spTree>
    <p:extLst>
      <p:ext uri="{BB962C8B-B14F-4D97-AF65-F5344CB8AC3E}">
        <p14:creationId xmlns:p14="http://schemas.microsoft.com/office/powerpoint/2010/main" val="13463314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1506">
                                            <p:txEl>
                                              <p:pRg st="0" end="0"/>
                                            </p:txEl>
                                          </p:spTgt>
                                        </p:tgtEl>
                                        <p:attrNameLst>
                                          <p:attrName>style.visibility</p:attrName>
                                        </p:attrNameLst>
                                      </p:cBhvr>
                                      <p:to>
                                        <p:strVal val="visible"/>
                                      </p:to>
                                    </p:set>
                                    <p:anim calcmode="lin" valueType="num">
                                      <p:cBhvr>
                                        <p:cTn id="7" dur="500" fill="hold"/>
                                        <p:tgtEl>
                                          <p:spTgt spid="2150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1506">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1506">
                                            <p:txEl>
                                              <p:pRg st="1" end="1"/>
                                            </p:txEl>
                                          </p:spTgt>
                                        </p:tgtEl>
                                        <p:attrNameLst>
                                          <p:attrName>style.visibility</p:attrName>
                                        </p:attrNameLst>
                                      </p:cBhvr>
                                      <p:to>
                                        <p:strVal val="visible"/>
                                      </p:to>
                                    </p:set>
                                    <p:anim calcmode="lin" valueType="num">
                                      <p:cBhvr>
                                        <p:cTn id="13" dur="500" fill="hold"/>
                                        <p:tgtEl>
                                          <p:spTgt spid="21506">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21506">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1506">
                                            <p:txEl>
                                              <p:pRg st="2" end="2"/>
                                            </p:txEl>
                                          </p:spTgt>
                                        </p:tgtEl>
                                        <p:attrNameLst>
                                          <p:attrName>style.visibility</p:attrName>
                                        </p:attrNameLst>
                                      </p:cBhvr>
                                      <p:to>
                                        <p:strVal val="visible"/>
                                      </p:to>
                                    </p:set>
                                    <p:anim calcmode="lin" valueType="num">
                                      <p:cBhvr>
                                        <p:cTn id="19" dur="500" fill="hold"/>
                                        <p:tgtEl>
                                          <p:spTgt spid="21506">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21506">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21506">
                                            <p:txEl>
                                              <p:pRg st="3" end="3"/>
                                            </p:txEl>
                                          </p:spTgt>
                                        </p:tgtEl>
                                        <p:attrNameLst>
                                          <p:attrName>style.visibility</p:attrName>
                                        </p:attrNameLst>
                                      </p:cBhvr>
                                      <p:to>
                                        <p:strVal val="visible"/>
                                      </p:to>
                                    </p:set>
                                    <p:anim calcmode="lin" valueType="num">
                                      <p:cBhvr>
                                        <p:cTn id="25" dur="500" fill="hold"/>
                                        <p:tgtEl>
                                          <p:spTgt spid="21506">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21506">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uild="p" bldLvl="5"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Grp="1" noChangeArrowheads="1"/>
          </p:cNvSpPr>
          <p:nvPr>
            <p:ph type="title"/>
          </p:nvPr>
        </p:nvSpPr>
        <p:spPr>
          <a:ln/>
        </p:spPr>
        <p:txBody>
          <a:bodyPr/>
          <a:lstStyle/>
          <a:p>
            <a:r>
              <a:rPr lang="en-US" altLang="en-US"/>
              <a:t>Labelled Graph</a:t>
            </a:r>
          </a:p>
        </p:txBody>
      </p:sp>
      <p:sp>
        <p:nvSpPr>
          <p:cNvPr id="22530" name="Line 2"/>
          <p:cNvSpPr>
            <a:spLocks noChangeShapeType="1"/>
          </p:cNvSpPr>
          <p:nvPr/>
        </p:nvSpPr>
        <p:spPr bwMode="auto">
          <a:xfrm flipH="1">
            <a:off x="2156892" y="4179094"/>
            <a:ext cx="18975" cy="1928813"/>
          </a:xfrm>
          <a:prstGeom prst="line">
            <a:avLst/>
          </a:prstGeom>
          <a:noFill/>
          <a:ln w="76200" cap="flat">
            <a:solidFill>
              <a:srgbClr val="6D6D6D"/>
            </a:solidFill>
            <a:prstDash val="solid"/>
            <a:miter lim="800000"/>
            <a:headEnd type="triangl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2531" name="Line 3"/>
          <p:cNvSpPr>
            <a:spLocks noChangeShapeType="1"/>
          </p:cNvSpPr>
          <p:nvPr/>
        </p:nvSpPr>
        <p:spPr bwMode="auto">
          <a:xfrm rot="10800000" flipH="1">
            <a:off x="2335486" y="6199436"/>
            <a:ext cx="2876475" cy="0"/>
          </a:xfrm>
          <a:prstGeom prst="line">
            <a:avLst/>
          </a:prstGeom>
          <a:noFill/>
          <a:ln w="76200" cap="flat">
            <a:solidFill>
              <a:srgbClr val="6D6D6D"/>
            </a:solidFill>
            <a:prstDash val="solid"/>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2532" name="Line 4"/>
          <p:cNvSpPr>
            <a:spLocks noChangeShapeType="1"/>
          </p:cNvSpPr>
          <p:nvPr/>
        </p:nvSpPr>
        <p:spPr bwMode="auto">
          <a:xfrm>
            <a:off x="2229445" y="3964781"/>
            <a:ext cx="3053953" cy="2044898"/>
          </a:xfrm>
          <a:prstGeom prst="line">
            <a:avLst/>
          </a:prstGeom>
          <a:noFill/>
          <a:ln w="76200" cap="flat">
            <a:solidFill>
              <a:srgbClr val="6D6D6D"/>
            </a:solidFill>
            <a:prstDash val="solid"/>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2533" name="Oval 5"/>
          <p:cNvSpPr>
            <a:spLocks/>
          </p:cNvSpPr>
          <p:nvPr/>
        </p:nvSpPr>
        <p:spPr bwMode="auto">
          <a:xfrm>
            <a:off x="1925836" y="3705820"/>
            <a:ext cx="500063" cy="500063"/>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2109">
                <a:solidFill>
                  <a:srgbClr val="FFFFFF"/>
                </a:solidFill>
                <a:effectLst>
                  <a:outerShdw blurRad="38100" dist="38100" dir="2700000" algn="tl">
                    <a:srgbClr val="C0C0C0"/>
                  </a:outerShdw>
                </a:effectLst>
                <a:cs typeface="Gill Sans" charset="0"/>
              </a:rPr>
              <a:t>2</a:t>
            </a:r>
          </a:p>
        </p:txBody>
      </p:sp>
      <p:sp>
        <p:nvSpPr>
          <p:cNvPr id="22534" name="Oval 6"/>
          <p:cNvSpPr>
            <a:spLocks/>
          </p:cNvSpPr>
          <p:nvPr/>
        </p:nvSpPr>
        <p:spPr bwMode="auto">
          <a:xfrm>
            <a:off x="1925836" y="5947172"/>
            <a:ext cx="500063" cy="500063"/>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2109">
                <a:solidFill>
                  <a:srgbClr val="FFFFFF"/>
                </a:solidFill>
                <a:effectLst>
                  <a:outerShdw blurRad="38100" dist="38100" dir="2700000" algn="tl">
                    <a:srgbClr val="C0C0C0"/>
                  </a:outerShdw>
                </a:effectLst>
                <a:cs typeface="Gill Sans" charset="0"/>
              </a:rPr>
              <a:t>1</a:t>
            </a:r>
          </a:p>
        </p:txBody>
      </p:sp>
      <p:sp>
        <p:nvSpPr>
          <p:cNvPr id="22535" name="Oval 7"/>
          <p:cNvSpPr>
            <a:spLocks/>
          </p:cNvSpPr>
          <p:nvPr/>
        </p:nvSpPr>
        <p:spPr bwMode="auto">
          <a:xfrm>
            <a:off x="5194101" y="5947172"/>
            <a:ext cx="500063" cy="500063"/>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2109">
                <a:solidFill>
                  <a:srgbClr val="FFFFFF"/>
                </a:solidFill>
                <a:effectLst>
                  <a:outerShdw blurRad="38100" dist="38100" dir="2700000" algn="tl">
                    <a:srgbClr val="C0C0C0"/>
                  </a:outerShdw>
                </a:effectLst>
                <a:cs typeface="Gill Sans" charset="0"/>
              </a:rPr>
              <a:t>3</a:t>
            </a:r>
          </a:p>
        </p:txBody>
      </p:sp>
      <p:sp>
        <p:nvSpPr>
          <p:cNvPr id="22536" name="Rectangle 8"/>
          <p:cNvSpPr>
            <a:spLocks/>
          </p:cNvSpPr>
          <p:nvPr/>
        </p:nvSpPr>
        <p:spPr bwMode="auto">
          <a:xfrm>
            <a:off x="3733543" y="6200114"/>
            <a:ext cx="150682" cy="324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spcBef>
                <a:spcPts val="1687"/>
              </a:spcBef>
            </a:pPr>
            <a:r>
              <a:rPr lang="en-US" altLang="en-US" sz="2109">
                <a:solidFill>
                  <a:srgbClr val="3D6CA2"/>
                </a:solidFill>
                <a:cs typeface="Gill Sans" charset="0"/>
              </a:rPr>
              <a:t>0</a:t>
            </a:r>
          </a:p>
        </p:txBody>
      </p:sp>
      <p:sp>
        <p:nvSpPr>
          <p:cNvPr id="22537" name="Rectangle 9"/>
          <p:cNvSpPr>
            <a:spLocks/>
          </p:cNvSpPr>
          <p:nvPr/>
        </p:nvSpPr>
        <p:spPr bwMode="auto">
          <a:xfrm rot="5400000">
            <a:off x="1868915" y="4875172"/>
            <a:ext cx="301366" cy="324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spcBef>
                <a:spcPts val="1687"/>
              </a:spcBef>
            </a:pPr>
            <a:r>
              <a:rPr lang="en-US" altLang="en-US" sz="2109">
                <a:solidFill>
                  <a:srgbClr val="3D6CA2"/>
                </a:solidFill>
                <a:cs typeface="Gill Sans" charset="0"/>
              </a:rPr>
              <a:t>25</a:t>
            </a:r>
          </a:p>
        </p:txBody>
      </p:sp>
      <p:sp>
        <p:nvSpPr>
          <p:cNvPr id="22538" name="Rectangle 10"/>
          <p:cNvSpPr>
            <a:spLocks/>
          </p:cNvSpPr>
          <p:nvPr/>
        </p:nvSpPr>
        <p:spPr bwMode="auto">
          <a:xfrm rot="2070000">
            <a:off x="3922743" y="4821594"/>
            <a:ext cx="301366" cy="324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spcBef>
                <a:spcPts val="1687"/>
              </a:spcBef>
            </a:pPr>
            <a:r>
              <a:rPr lang="en-US" altLang="en-US" sz="2109">
                <a:solidFill>
                  <a:srgbClr val="3D6CA2"/>
                </a:solidFill>
                <a:cs typeface="Gill Sans" charset="0"/>
              </a:rPr>
              <a:t>45</a:t>
            </a:r>
          </a:p>
        </p:txBody>
      </p:sp>
      <p:graphicFrame>
        <p:nvGraphicFramePr>
          <p:cNvPr id="22539" name="Group 11"/>
          <p:cNvGraphicFramePr>
            <a:graphicFrameLocks noGrp="1"/>
          </p:cNvGraphicFramePr>
          <p:nvPr>
            <p:extLst/>
          </p:nvPr>
        </p:nvGraphicFramePr>
        <p:xfrm>
          <a:off x="4474641" y="1339870"/>
          <a:ext cx="1803796" cy="1848444"/>
        </p:xfrm>
        <a:graphic>
          <a:graphicData uri="http://schemas.openxmlformats.org/drawingml/2006/table">
            <a:tbl>
              <a:tblPr/>
              <a:tblGrid>
                <a:gridCol w="450949">
                  <a:extLst>
                    <a:ext uri="{9D8B030D-6E8A-4147-A177-3AD203B41FA5}">
                      <a16:colId xmlns:a16="http://schemas.microsoft.com/office/drawing/2014/main" val="4216278774"/>
                    </a:ext>
                  </a:extLst>
                </a:gridCol>
                <a:gridCol w="450949">
                  <a:extLst>
                    <a:ext uri="{9D8B030D-6E8A-4147-A177-3AD203B41FA5}">
                      <a16:colId xmlns:a16="http://schemas.microsoft.com/office/drawing/2014/main" val="615009454"/>
                    </a:ext>
                  </a:extLst>
                </a:gridCol>
                <a:gridCol w="450949">
                  <a:extLst>
                    <a:ext uri="{9D8B030D-6E8A-4147-A177-3AD203B41FA5}">
                      <a16:colId xmlns:a16="http://schemas.microsoft.com/office/drawing/2014/main" val="2777448257"/>
                    </a:ext>
                  </a:extLst>
                </a:gridCol>
                <a:gridCol w="450949">
                  <a:extLst>
                    <a:ext uri="{9D8B030D-6E8A-4147-A177-3AD203B41FA5}">
                      <a16:colId xmlns:a16="http://schemas.microsoft.com/office/drawing/2014/main" val="3098013720"/>
                    </a:ext>
                  </a:extLst>
                </a:gridCol>
              </a:tblGrid>
              <a:tr h="462111">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endPar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ヒラギノ角ゴ ProN W6" charset="0"/>
                        <a:sym typeface="Gill Sans" charset="0"/>
                      </a:endParaRP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2"/>
                      <a:srcRect/>
                      <a:tile tx="0" ty="0" sx="100000" sy="100000" flip="none" algn="tl"/>
                    </a:blipFill>
                  </a:tcPr>
                </a:tc>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1</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2"/>
                      <a:srcRect/>
                      <a:tile tx="0" ty="0" sx="100000" sy="100000" flip="none" algn="tl"/>
                    </a:blipFill>
                  </a:tcPr>
                </a:tc>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2</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2"/>
                      <a:srcRect/>
                      <a:tile tx="0" ty="0" sx="100000" sy="100000" flip="none" algn="tl"/>
                    </a:blipFill>
                  </a:tcPr>
                </a:tc>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3</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2"/>
                      <a:srcRect/>
                      <a:tile tx="0" ty="0" sx="100000" sy="100000" flip="none" algn="tl"/>
                    </a:blipFill>
                  </a:tcPr>
                </a:tc>
                <a:extLst>
                  <a:ext uri="{0D108BD9-81ED-4DB2-BD59-A6C34878D82A}">
                    <a16:rowId xmlns:a16="http://schemas.microsoft.com/office/drawing/2014/main" val="3296575267"/>
                  </a:ext>
                </a:extLst>
              </a:tr>
              <a:tr h="462111">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1</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3"/>
                      <a:srcRect/>
                      <a:tile tx="0" ty="0" sx="100000" sy="100000" flip="none" algn="tl"/>
                    </a:blip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Lucida Grande" charset="0"/>
                          <a:sym typeface="Gill Sans" charset="0"/>
                        </a:rPr>
                        <a:t>∞</a:t>
                      </a:r>
                    </a:p>
                  </a:txBody>
                  <a:tcPr marL="35719" marR="35719" marT="35719" marB="35719" anchor="ctr" horzOverflow="overflow">
                    <a:lnL cap="flat">
                      <a:noFill/>
                    </a:lnL>
                    <a:lnR w="25400" cap="flat" cmpd="sng" algn="ctr">
                      <a:solidFill>
                        <a:srgbClr val="DFDFDF"/>
                      </a:solidFill>
                      <a:prstDash val="solid"/>
                      <a:round/>
                      <a:headEnd type="none" w="med" len="med"/>
                      <a:tailEnd type="none" w="med" len="med"/>
                    </a:lnR>
                    <a:lnT cap="flat">
                      <a:noFill/>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25</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cap="flat">
                      <a:noFill/>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0</a:t>
                      </a:r>
                    </a:p>
                  </a:txBody>
                  <a:tcPr marL="35719" marR="35719" marT="35719" marB="35719" anchor="ctr" horzOverflow="overflow">
                    <a:lnL w="25400" cap="flat" cmpd="sng" algn="ctr">
                      <a:solidFill>
                        <a:srgbClr val="DFDFDF"/>
                      </a:solidFill>
                      <a:prstDash val="solid"/>
                      <a:round/>
                      <a:headEnd type="none" w="med" len="med"/>
                      <a:tailEnd type="none" w="med" len="med"/>
                    </a:lnL>
                    <a:lnR cap="flat">
                      <a:noFill/>
                    </a:lnR>
                    <a:lnT cap="flat">
                      <a:noFill/>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extLst>
                  <a:ext uri="{0D108BD9-81ED-4DB2-BD59-A6C34878D82A}">
                    <a16:rowId xmlns:a16="http://schemas.microsoft.com/office/drawing/2014/main" val="2493341948"/>
                  </a:ext>
                </a:extLst>
              </a:tr>
              <a:tr h="462111">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2</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3"/>
                      <a:srcRect/>
                      <a:tile tx="0" ty="0" sx="100000" sy="100000" flip="none" algn="tl"/>
                    </a:blip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Lucida Grande" charset="0"/>
                          <a:sym typeface="Gill Sans" charset="0"/>
                        </a:rPr>
                        <a:t>∞</a:t>
                      </a:r>
                    </a:p>
                  </a:txBody>
                  <a:tcPr marL="35719" marR="35719" marT="35719" marB="35719" anchor="ctr" horzOverflow="overflow">
                    <a:lnL cap="flat">
                      <a:noFill/>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Lucida Grande" charset="0"/>
                          <a:sym typeface="Gill Sans" charset="0"/>
                        </a:rPr>
                        <a:t>∞</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45</a:t>
                      </a:r>
                    </a:p>
                  </a:txBody>
                  <a:tcPr marL="35719" marR="35719" marT="35719" marB="35719" anchor="ctr" horzOverflow="overflow">
                    <a:lnL w="25400" cap="flat" cmpd="sng" algn="ctr">
                      <a:solidFill>
                        <a:srgbClr val="DFDFDF"/>
                      </a:solidFill>
                      <a:prstDash val="solid"/>
                      <a:round/>
                      <a:headEnd type="none" w="med" len="med"/>
                      <a:tailEnd type="none" w="med" len="med"/>
                    </a:lnL>
                    <a:lnR cap="flat">
                      <a:noFill/>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extLst>
                  <a:ext uri="{0D108BD9-81ED-4DB2-BD59-A6C34878D82A}">
                    <a16:rowId xmlns:a16="http://schemas.microsoft.com/office/drawing/2014/main" val="2558613101"/>
                  </a:ext>
                </a:extLst>
              </a:tr>
              <a:tr h="462111">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dirty="0">
                          <a:ln>
                            <a:noFill/>
                          </a:ln>
                          <a:solidFill>
                            <a:srgbClr val="FFFFFF"/>
                          </a:solidFill>
                          <a:effectLst>
                            <a:outerShdw blurRad="38100" dist="38100" dir="2700000" algn="tl">
                              <a:srgbClr val="C0C0C0"/>
                            </a:outerShdw>
                          </a:effectLst>
                          <a:latin typeface="Gill Sans" charset="0"/>
                          <a:cs typeface="Gill Sans" charset="0"/>
                          <a:sym typeface="Gill Sans" charset="0"/>
                        </a:rPr>
                        <a:t>3</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3"/>
                      <a:srcRect/>
                      <a:tile tx="0" ty="0" sx="100000" sy="100000" flip="none" algn="tl"/>
                    </a:blip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Lucida Grande" charset="0"/>
                          <a:sym typeface="Gill Sans" charset="0"/>
                        </a:rPr>
                        <a:t>∞</a:t>
                      </a:r>
                    </a:p>
                  </a:txBody>
                  <a:tcPr marL="35719" marR="35719" marT="35719" marB="35719" anchor="ctr" horzOverflow="overflow">
                    <a:lnL cap="flat">
                      <a:noFill/>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cap="flat">
                      <a:noFill/>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Lucida Grande" charset="0"/>
                          <a:sym typeface="Gill Sans" charset="0"/>
                        </a:rPr>
                        <a:t>∞</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w="25400" cap="flat" cmpd="sng" algn="ctr">
                      <a:solidFill>
                        <a:srgbClr val="DFDFDF"/>
                      </a:solidFill>
                      <a:prstDash val="solid"/>
                      <a:round/>
                      <a:headEnd type="none" w="med" len="med"/>
                      <a:tailEnd type="none" w="med" len="med"/>
                    </a:lnT>
                    <a:lnB cap="flat">
                      <a:noFill/>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dirty="0">
                          <a:ln>
                            <a:noFill/>
                          </a:ln>
                          <a:solidFill>
                            <a:schemeClr val="tx1"/>
                          </a:solidFill>
                          <a:effectLst/>
                          <a:latin typeface="Gill Sans" charset="0"/>
                          <a:cs typeface="Lucida Grande" charset="0"/>
                          <a:sym typeface="Gill Sans" charset="0"/>
                        </a:rPr>
                        <a:t>∞</a:t>
                      </a:r>
                    </a:p>
                  </a:txBody>
                  <a:tcPr marL="35719" marR="35719" marT="35719" marB="35719" anchor="ctr" horzOverflow="overflow">
                    <a:lnL w="25400" cap="flat" cmpd="sng" algn="ctr">
                      <a:solidFill>
                        <a:srgbClr val="DFDFDF"/>
                      </a:solidFill>
                      <a:prstDash val="solid"/>
                      <a:round/>
                      <a:headEnd type="none" w="med" len="med"/>
                      <a:tailEnd type="none" w="med" len="med"/>
                    </a:lnL>
                    <a:lnR cap="flat">
                      <a:noFill/>
                    </a:lnR>
                    <a:lnT w="25400" cap="flat" cmpd="sng" algn="ctr">
                      <a:solidFill>
                        <a:srgbClr val="DFDFDF"/>
                      </a:solidFill>
                      <a:prstDash val="solid"/>
                      <a:round/>
                      <a:headEnd type="none" w="med" len="med"/>
                      <a:tailEnd type="none" w="med" len="med"/>
                    </a:lnT>
                    <a:lnB cap="flat">
                      <a:noFill/>
                    </a:lnB>
                    <a:lnTlToBr>
                      <a:noFill/>
                    </a:lnTlToBr>
                    <a:lnBlToTr>
                      <a:noFill/>
                    </a:lnBlToTr>
                    <a:solidFill>
                      <a:schemeClr val="accent1">
                        <a:alpha val="29803"/>
                      </a:schemeClr>
                    </a:solidFill>
                  </a:tcPr>
                </a:tc>
                <a:extLst>
                  <a:ext uri="{0D108BD9-81ED-4DB2-BD59-A6C34878D82A}">
                    <a16:rowId xmlns:a16="http://schemas.microsoft.com/office/drawing/2014/main" val="1903034863"/>
                  </a:ext>
                </a:extLst>
              </a:tr>
            </a:tbl>
          </a:graphicData>
        </a:graphic>
      </p:graphicFrame>
      <p:graphicFrame>
        <p:nvGraphicFramePr>
          <p:cNvPr id="22596" name="Group 68"/>
          <p:cNvGraphicFramePr>
            <a:graphicFrameLocks noGrp="1"/>
          </p:cNvGraphicFramePr>
          <p:nvPr/>
        </p:nvGraphicFramePr>
        <p:xfrm>
          <a:off x="6810375" y="3625453"/>
          <a:ext cx="3232546" cy="2844105"/>
        </p:xfrm>
        <a:graphic>
          <a:graphicData uri="http://schemas.openxmlformats.org/drawingml/2006/table">
            <a:tbl>
              <a:tblPr/>
              <a:tblGrid>
                <a:gridCol w="1759148">
                  <a:extLst>
                    <a:ext uri="{9D8B030D-6E8A-4147-A177-3AD203B41FA5}">
                      <a16:colId xmlns:a16="http://schemas.microsoft.com/office/drawing/2014/main" val="3692630812"/>
                    </a:ext>
                  </a:extLst>
                </a:gridCol>
                <a:gridCol w="1473398">
                  <a:extLst>
                    <a:ext uri="{9D8B030D-6E8A-4147-A177-3AD203B41FA5}">
                      <a16:colId xmlns:a16="http://schemas.microsoft.com/office/drawing/2014/main" val="2996547336"/>
                    </a:ext>
                  </a:extLst>
                </a:gridCol>
              </a:tblGrid>
              <a:tr h="714375">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Initial Vertex</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2"/>
                      <a:srcRect/>
                      <a:tile tx="0" ty="0" sx="100000" sy="100000" flip="none" algn="tl"/>
                    </a:blipFill>
                  </a:tcPr>
                </a:tc>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Terminal Vertices</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2"/>
                      <a:srcRect/>
                      <a:tile tx="0" ty="0" sx="100000" sy="100000" flip="none" algn="tl"/>
                    </a:blipFill>
                  </a:tcPr>
                </a:tc>
                <a:extLst>
                  <a:ext uri="{0D108BD9-81ED-4DB2-BD59-A6C34878D82A}">
                    <a16:rowId xmlns:a16="http://schemas.microsoft.com/office/drawing/2014/main" val="791998419"/>
                  </a:ext>
                </a:extLst>
              </a:tr>
              <a:tr h="709910">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1</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3"/>
                      <a:srcRect/>
                      <a:tile tx="0" ty="0" sx="100000" sy="100000" flip="none" algn="tl"/>
                    </a:blip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2,25;3,0</a:t>
                      </a:r>
                    </a:p>
                  </a:txBody>
                  <a:tcPr marL="35719" marR="35719" marT="35719" marB="35719" anchor="ctr" horzOverflow="overflow">
                    <a:lnL cap="flat">
                      <a:noFill/>
                    </a:lnL>
                    <a:lnR cap="flat">
                      <a:noFill/>
                    </a:lnR>
                    <a:lnT cap="flat">
                      <a:noFill/>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extLst>
                  <a:ext uri="{0D108BD9-81ED-4DB2-BD59-A6C34878D82A}">
                    <a16:rowId xmlns:a16="http://schemas.microsoft.com/office/drawing/2014/main" val="3262480372"/>
                  </a:ext>
                </a:extLst>
              </a:tr>
              <a:tr h="709910">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2</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3"/>
                      <a:srcRect/>
                      <a:tile tx="0" ty="0" sx="100000" sy="100000" flip="none" algn="tl"/>
                    </a:blip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3,45</a:t>
                      </a:r>
                    </a:p>
                  </a:txBody>
                  <a:tcPr marL="35719" marR="35719" marT="35719" marB="35719" anchor="ctr" horzOverflow="overflow">
                    <a:lnL cap="flat">
                      <a:noFill/>
                    </a:lnL>
                    <a:lnR cap="flat">
                      <a:noFill/>
                    </a:lnR>
                    <a:lnT w="25400" cap="flat" cmpd="sng" algn="ctr">
                      <a:solidFill>
                        <a:srgbClr val="DFDFDF"/>
                      </a:solidFill>
                      <a:prstDash val="solid"/>
                      <a:round/>
                      <a:headEnd type="none" w="med" len="med"/>
                      <a:tailEnd type="none" w="med" len="med"/>
                    </a:lnT>
                    <a:lnB w="25400" cap="flat" cmpd="sng" algn="ctr">
                      <a:solidFill>
                        <a:srgbClr val="DFDFDF"/>
                      </a:solidFill>
                      <a:prstDash val="solid"/>
                      <a:round/>
                      <a:headEnd type="none" w="med" len="med"/>
                      <a:tailEnd type="none" w="med" len="med"/>
                    </a:lnB>
                    <a:lnTlToBr>
                      <a:noFill/>
                    </a:lnTlToBr>
                    <a:lnBlToTr>
                      <a:noFill/>
                    </a:lnBlToTr>
                    <a:solidFill>
                      <a:schemeClr val="accent1">
                        <a:alpha val="29803"/>
                      </a:schemeClr>
                    </a:solidFill>
                  </a:tcPr>
                </a:tc>
                <a:extLst>
                  <a:ext uri="{0D108BD9-81ED-4DB2-BD59-A6C34878D82A}">
                    <a16:rowId xmlns:a16="http://schemas.microsoft.com/office/drawing/2014/main" val="741784680"/>
                  </a:ext>
                </a:extLst>
              </a:tr>
              <a:tr h="709910">
                <a:tc>
                  <a:txBody>
                    <a:bodyPr/>
                    <a:lstStyle>
                      <a:lvl1pPr algn="l">
                        <a:spcBef>
                          <a:spcPts val="3200"/>
                        </a:spcBef>
                        <a:buSzPct val="85000"/>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3</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3"/>
                      <a:srcRect/>
                      <a:tile tx="0" ty="0" sx="100000" sy="100000" flip="none" algn="tl"/>
                    </a:blipFill>
                  </a:tcPr>
                </a:tc>
                <a:tc>
                  <a:txBody>
                    <a:bodyPr/>
                    <a:lstStyle>
                      <a:lvl1pPr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1pPr>
                      <a:lvl2pPr marL="698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2pPr>
                      <a:lvl3pPr marL="1079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3pPr>
                      <a:lvl4pPr marL="1460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4pPr>
                      <a:lvl5pPr marL="1841500" indent="-368300" algn="l">
                        <a:spcBef>
                          <a:spcPts val="3200"/>
                        </a:spcBef>
                        <a:buSzPct val="85000"/>
                        <a:tabLst>
                          <a:tab pos="1168400" algn="l"/>
                        </a:tabLst>
                        <a:defRPr sz="3000">
                          <a:solidFill>
                            <a:schemeClr val="tx1"/>
                          </a:solidFill>
                          <a:latin typeface="Bodoni SvtyTwo ITC TT-Book" charset="0"/>
                          <a:cs typeface="ヒラギノ明朝 ProN W3" charset="0"/>
                          <a:sym typeface="Bodoni SvtyTwo ITC TT-Book" charset="0"/>
                        </a:defRPr>
                      </a:lvl5pPr>
                      <a:lvl6pPr marL="22987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6pPr>
                      <a:lvl7pPr marL="27559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7pPr>
                      <a:lvl8pPr marL="32131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8pPr>
                      <a:lvl9pPr marL="3670300" indent="-368300" fontAlgn="base">
                        <a:spcBef>
                          <a:spcPts val="3200"/>
                        </a:spcBef>
                        <a:spcAft>
                          <a:spcPct val="0"/>
                        </a:spcAft>
                        <a:buSzPct val="85000"/>
                        <a:tabLst>
                          <a:tab pos="1168400" algn="l"/>
                        </a:tabLst>
                        <a:defRPr sz="3000">
                          <a:solidFill>
                            <a:schemeClr val="tx1"/>
                          </a:solidFill>
                          <a:latin typeface="Bodoni SvtyTwo ITC TT-Book" charset="0"/>
                          <a:cs typeface="ヒラギノ明朝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endParaRPr kumimoji="0" lang="en-US" altLang="en-US" sz="2100" b="0" i="0" u="none" strike="noStrike" cap="none" normalizeH="0" baseline="0">
                        <a:ln>
                          <a:noFill/>
                        </a:ln>
                        <a:solidFill>
                          <a:schemeClr val="tx1"/>
                        </a:solidFill>
                        <a:effectLst/>
                        <a:latin typeface="Gill Sans" charset="0"/>
                        <a:cs typeface="ヒラギノ角ゴ ProN W3" charset="0"/>
                        <a:sym typeface="Gill Sans" charset="0"/>
                      </a:endParaRPr>
                    </a:p>
                  </a:txBody>
                  <a:tcPr marL="35719" marR="35719" marT="35719" marB="35719" anchor="ctr" horzOverflow="overflow">
                    <a:lnL cap="flat">
                      <a:noFill/>
                    </a:lnL>
                    <a:lnR cap="flat">
                      <a:noFill/>
                    </a:lnR>
                    <a:lnT w="25400" cap="flat" cmpd="sng" algn="ctr">
                      <a:solidFill>
                        <a:srgbClr val="DFDFDF"/>
                      </a:solidFill>
                      <a:prstDash val="solid"/>
                      <a:round/>
                      <a:headEnd type="none" w="med" len="med"/>
                      <a:tailEnd type="none" w="med" len="med"/>
                    </a:lnT>
                    <a:lnB cap="flat">
                      <a:noFill/>
                    </a:lnB>
                    <a:lnTlToBr>
                      <a:noFill/>
                    </a:lnTlToBr>
                    <a:lnBlToTr>
                      <a:noFill/>
                    </a:lnBlToTr>
                    <a:solidFill>
                      <a:schemeClr val="accent1">
                        <a:alpha val="29803"/>
                      </a:schemeClr>
                    </a:solidFill>
                  </a:tcPr>
                </a:tc>
                <a:extLst>
                  <a:ext uri="{0D108BD9-81ED-4DB2-BD59-A6C34878D82A}">
                    <a16:rowId xmlns:a16="http://schemas.microsoft.com/office/drawing/2014/main" val="1323842043"/>
                  </a:ext>
                </a:extLst>
              </a:tr>
            </a:tbl>
          </a:graphicData>
        </a:graphic>
      </p:graphicFrame>
      <p:sp>
        <p:nvSpPr>
          <p:cNvPr id="22627" name="Rectangle 99"/>
          <p:cNvSpPr>
            <a:spLocks/>
          </p:cNvSpPr>
          <p:nvPr/>
        </p:nvSpPr>
        <p:spPr bwMode="auto">
          <a:xfrm>
            <a:off x="1554213" y="1426857"/>
            <a:ext cx="2786063" cy="464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marL="381000" indent="-368300"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spcBef>
                <a:spcPts val="2250"/>
              </a:spcBef>
              <a:buSzPct val="69000"/>
              <a:buBlip>
                <a:blip r:embed="rId4"/>
              </a:buBlip>
            </a:pPr>
            <a:r>
              <a:rPr lang="en-US" altLang="en-US" sz="2531" dirty="0">
                <a:latin typeface="Bodoni SvtyTwo ITC TT-Book" charset="0"/>
                <a:cs typeface="Bodoni SvtyTwo ITC TT-Book" charset="0"/>
                <a:sym typeface="Bodoni SvtyTwo ITC TT-Book" charset="0"/>
              </a:rPr>
              <a:t>Adjacency Matrix</a:t>
            </a:r>
          </a:p>
        </p:txBody>
      </p:sp>
      <p:sp>
        <p:nvSpPr>
          <p:cNvPr id="22628" name="Rectangle 100"/>
          <p:cNvSpPr>
            <a:spLocks/>
          </p:cNvSpPr>
          <p:nvPr/>
        </p:nvSpPr>
        <p:spPr bwMode="auto">
          <a:xfrm>
            <a:off x="7105054" y="3134320"/>
            <a:ext cx="2786063" cy="464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marL="381000" indent="-368300"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spcBef>
                <a:spcPts val="2250"/>
              </a:spcBef>
              <a:buSzPct val="69000"/>
              <a:buBlip>
                <a:blip r:embed="rId4"/>
              </a:buBlip>
            </a:pPr>
            <a:r>
              <a:rPr lang="en-US" altLang="en-US" sz="2531">
                <a:latin typeface="Bodoni SvtyTwo ITC TT-Book" charset="0"/>
                <a:cs typeface="Bodoni SvtyTwo ITC TT-Book" charset="0"/>
                <a:sym typeface="Bodoni SvtyTwo ITC TT-Book" charset="0"/>
              </a:rPr>
              <a:t>Adjacency List</a:t>
            </a:r>
          </a:p>
        </p:txBody>
      </p:sp>
    </p:spTree>
    <p:extLst>
      <p:ext uri="{BB962C8B-B14F-4D97-AF65-F5344CB8AC3E}">
        <p14:creationId xmlns:p14="http://schemas.microsoft.com/office/powerpoint/2010/main" val="1011771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a:ln/>
        </p:spPr>
        <p:txBody>
          <a:bodyPr/>
          <a:lstStyle/>
          <a:p>
            <a:r>
              <a:rPr lang="en-US" altLang="en-US" dirty="0"/>
              <a:t>When to use adjacency matrices and lists</a:t>
            </a:r>
          </a:p>
        </p:txBody>
      </p:sp>
      <p:sp>
        <p:nvSpPr>
          <p:cNvPr id="23554" name="Rectangle 2"/>
          <p:cNvSpPr>
            <a:spLocks noGrp="1" noChangeArrowheads="1"/>
          </p:cNvSpPr>
          <p:nvPr>
            <p:ph type="body" idx="1"/>
          </p:nvPr>
        </p:nvSpPr>
        <p:spPr>
          <a:ln/>
        </p:spPr>
        <p:txBody>
          <a:bodyPr/>
          <a:lstStyle/>
          <a:p>
            <a:pPr marL="267881" lvl="1"/>
            <a:r>
              <a:rPr lang="en-US" altLang="en-US" sz="3375">
                <a:latin typeface="Bodoni SvtyTwo ITC TT-Bold" charset="0"/>
                <a:cs typeface="Bodoni SvtyTwo ITC TT-Bold" charset="0"/>
                <a:sym typeface="Bodoni SvtyTwo ITC TT-Bold" charset="0"/>
              </a:rPr>
              <a:t>Matrix</a:t>
            </a:r>
            <a:endParaRPr lang="en-US" altLang="en-US" sz="3375">
              <a:latin typeface="Bodoni SvtyTwo ITC TT-Bold" charset="0"/>
              <a:cs typeface="ヒラギノ明朝 ProN W6" charset="0"/>
              <a:sym typeface="Bodoni SvtyTwo ITC TT-Bold" charset="0"/>
            </a:endParaRPr>
          </a:p>
          <a:p>
            <a:pPr marL="258952" lvl="2" indent="241093">
              <a:buSzPct val="69000"/>
              <a:buBlip>
                <a:blip r:embed="rId2"/>
              </a:buBlip>
            </a:pPr>
            <a:r>
              <a:rPr lang="en-US" altLang="en-US" sz="2531"/>
              <a:t>Use when there are many vertex pairs connected by edges</a:t>
            </a:r>
          </a:p>
          <a:p>
            <a:pPr marL="258952" lvl="2" indent="241093">
              <a:buSzPct val="69000"/>
              <a:buBlip>
                <a:blip r:embed="rId2"/>
              </a:buBlip>
            </a:pPr>
            <a:r>
              <a:rPr lang="en-US" altLang="en-US" sz="2531"/>
              <a:t>Indicates edge exists with one access</a:t>
            </a:r>
          </a:p>
          <a:p>
            <a:pPr marL="267881" lvl="1"/>
            <a:r>
              <a:rPr lang="en-US" altLang="en-US" sz="3375">
                <a:latin typeface="Bodoni SvtyTwo ITC TT-Bold" charset="0"/>
                <a:cs typeface="Bodoni SvtyTwo ITC TT-Bold" charset="0"/>
                <a:sym typeface="Bodoni SvtyTwo ITC TT-Bold" charset="0"/>
              </a:rPr>
              <a:t>List</a:t>
            </a:r>
            <a:endParaRPr lang="en-US" altLang="en-US" sz="3375">
              <a:latin typeface="Bodoni SvtyTwo ITC TT-Bold" charset="0"/>
              <a:cs typeface="ヒラギノ明朝 ProN W6" charset="0"/>
              <a:sym typeface="Bodoni SvtyTwo ITC TT-Bold" charset="0"/>
            </a:endParaRPr>
          </a:p>
          <a:p>
            <a:pPr marL="258952" lvl="2" indent="241093">
              <a:buSzPct val="69000"/>
              <a:buBlip>
                <a:blip r:embed="rId2"/>
              </a:buBlip>
            </a:pPr>
            <a:r>
              <a:rPr lang="en-US" altLang="en-US" sz="2531"/>
              <a:t>Use if the graph is sparse (not as many edges) </a:t>
            </a:r>
          </a:p>
        </p:txBody>
      </p:sp>
    </p:spTree>
    <p:extLst>
      <p:ext uri="{BB962C8B-B14F-4D97-AF65-F5344CB8AC3E}">
        <p14:creationId xmlns:p14="http://schemas.microsoft.com/office/powerpoint/2010/main" val="11197729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3554">
                                            <p:txEl>
                                              <p:pRg st="0" end="0"/>
                                            </p:txEl>
                                          </p:spTgt>
                                        </p:tgtEl>
                                        <p:attrNameLst>
                                          <p:attrName>style.visibility</p:attrName>
                                        </p:attrNameLst>
                                      </p:cBhvr>
                                      <p:to>
                                        <p:strVal val="visible"/>
                                      </p:to>
                                    </p:set>
                                    <p:anim calcmode="lin" valueType="num">
                                      <p:cBhvr>
                                        <p:cTn id="7" dur="500" fill="hold"/>
                                        <p:tgtEl>
                                          <p:spTgt spid="2355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3554">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3554">
                                            <p:txEl>
                                              <p:pRg st="1" end="1"/>
                                            </p:txEl>
                                          </p:spTgt>
                                        </p:tgtEl>
                                        <p:attrNameLst>
                                          <p:attrName>style.visibility</p:attrName>
                                        </p:attrNameLst>
                                      </p:cBhvr>
                                      <p:to>
                                        <p:strVal val="visible"/>
                                      </p:to>
                                    </p:set>
                                    <p:anim calcmode="lin" valueType="num">
                                      <p:cBhvr>
                                        <p:cTn id="13" dur="500" fill="hold"/>
                                        <p:tgtEl>
                                          <p:spTgt spid="23554">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23554">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3554">
                                            <p:txEl>
                                              <p:pRg st="2" end="2"/>
                                            </p:txEl>
                                          </p:spTgt>
                                        </p:tgtEl>
                                        <p:attrNameLst>
                                          <p:attrName>style.visibility</p:attrName>
                                        </p:attrNameLst>
                                      </p:cBhvr>
                                      <p:to>
                                        <p:strVal val="visible"/>
                                      </p:to>
                                    </p:set>
                                    <p:anim calcmode="lin" valueType="num">
                                      <p:cBhvr>
                                        <p:cTn id="19" dur="500" fill="hold"/>
                                        <p:tgtEl>
                                          <p:spTgt spid="23554">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23554">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23554">
                                            <p:txEl>
                                              <p:pRg st="3" end="3"/>
                                            </p:txEl>
                                          </p:spTgt>
                                        </p:tgtEl>
                                        <p:attrNameLst>
                                          <p:attrName>style.visibility</p:attrName>
                                        </p:attrNameLst>
                                      </p:cBhvr>
                                      <p:to>
                                        <p:strVal val="visible"/>
                                      </p:to>
                                    </p:set>
                                    <p:anim calcmode="lin" valueType="num">
                                      <p:cBhvr>
                                        <p:cTn id="25" dur="500" fill="hold"/>
                                        <p:tgtEl>
                                          <p:spTgt spid="23554">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23554">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23554">
                                            <p:txEl>
                                              <p:pRg st="4" end="4"/>
                                            </p:txEl>
                                          </p:spTgt>
                                        </p:tgtEl>
                                        <p:attrNameLst>
                                          <p:attrName>style.visibility</p:attrName>
                                        </p:attrNameLst>
                                      </p:cBhvr>
                                      <p:to>
                                        <p:strVal val="visible"/>
                                      </p:to>
                                    </p:set>
                                    <p:anim calcmode="lin" valueType="num">
                                      <p:cBhvr>
                                        <p:cTn id="31" dur="500" fill="hold"/>
                                        <p:tgtEl>
                                          <p:spTgt spid="23554">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23554">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build="p" bldLvl="5"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Activity 1.1 &amp; 1.2</a:t>
            </a:r>
          </a:p>
        </p:txBody>
      </p:sp>
      <p:sp>
        <p:nvSpPr>
          <p:cNvPr id="3" name="Content Placeholder 2"/>
          <p:cNvSpPr>
            <a:spLocks noGrp="1"/>
          </p:cNvSpPr>
          <p:nvPr>
            <p:ph idx="1"/>
          </p:nvPr>
        </p:nvSpPr>
        <p:spPr/>
        <p:txBody>
          <a:bodyPr/>
          <a:lstStyle/>
          <a:p>
            <a:r>
              <a:rPr lang="en-GB" dirty="0"/>
              <a:t>Which is harder and why?</a:t>
            </a:r>
          </a:p>
        </p:txBody>
      </p:sp>
      <p:sp>
        <p:nvSpPr>
          <p:cNvPr id="4" name="Footer Placeholder 3"/>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557277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l="5583"/>
          <a:stretch/>
        </p:blipFill>
        <p:spPr>
          <a:xfrm>
            <a:off x="1520525" y="1001488"/>
            <a:ext cx="6976000" cy="5384119"/>
          </a:xfrm>
          <a:prstGeom prst="rect">
            <a:avLst/>
          </a:prstGeom>
        </p:spPr>
      </p:pic>
      <p:sp>
        <p:nvSpPr>
          <p:cNvPr id="4" name="Rectangle 3"/>
          <p:cNvSpPr/>
          <p:nvPr/>
        </p:nvSpPr>
        <p:spPr>
          <a:xfrm>
            <a:off x="9422524" y="5801710"/>
            <a:ext cx="1245476" cy="10562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p:nvPicPr>
        <p:blipFill>
          <a:blip r:embed="rId4"/>
          <a:stretch>
            <a:fillRect/>
          </a:stretch>
        </p:blipFill>
        <p:spPr>
          <a:xfrm>
            <a:off x="7725327" y="60983"/>
            <a:ext cx="2794756" cy="2711247"/>
          </a:xfrm>
          <a:prstGeom prst="rect">
            <a:avLst/>
          </a:prstGeom>
        </p:spPr>
      </p:pic>
      <p:sp>
        <p:nvSpPr>
          <p:cNvPr id="3" name="TextBox 2"/>
          <p:cNvSpPr txBox="1"/>
          <p:nvPr/>
        </p:nvSpPr>
        <p:spPr>
          <a:xfrm>
            <a:off x="1522880" y="1"/>
            <a:ext cx="8673353" cy="769441"/>
          </a:xfrm>
          <a:prstGeom prst="rect">
            <a:avLst/>
          </a:prstGeom>
          <a:noFill/>
        </p:spPr>
        <p:txBody>
          <a:bodyPr wrap="square" rtlCol="0">
            <a:spAutoFit/>
          </a:bodyPr>
          <a:lstStyle/>
          <a:p>
            <a:r>
              <a:rPr lang="en-GB" sz="4400" b="1" dirty="0">
                <a:solidFill>
                  <a:schemeClr val="bg1">
                    <a:lumMod val="50000"/>
                  </a:schemeClr>
                </a:solidFill>
              </a:rPr>
              <a:t>The Knights Tour Graph</a:t>
            </a:r>
          </a:p>
        </p:txBody>
      </p:sp>
      <p:pic>
        <p:nvPicPr>
          <p:cNvPr id="2050" name="Picture 2" descr="Knight Clip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28657" y="265408"/>
            <a:ext cx="431464" cy="431464"/>
          </a:xfrm>
          <a:prstGeom prst="rect">
            <a:avLst/>
          </a:prstGeom>
          <a:noFill/>
          <a:ln>
            <a:noFill/>
          </a:ln>
          <a:effectLst/>
          <a:extLst>
            <a:ext uri="{909E8E84-426E-40dd-AFC4-6F175D3DCCD1}">
              <a14:hiddenFill xmlns="" xmlns:a14="http://schemas.microsoft.com/office/drawing/2010/main">
                <a:solidFill>
                  <a:srgbClr val="5B9BD5"/>
                </a:solidFill>
              </a14:hiddenFill>
            </a:ext>
            <a:ext uri="{91240B29-F687-4f45-9708-019B960494DF}">
              <a14:hiddenLine xmlns="" xmlns:a14="http://schemas.microsoft.com/office/drawing/2010/main" w="25400" algn="ctr">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000000"/>
                  </a:outerShdw>
                </a:effectLst>
              </a14:hiddenEffects>
            </a:ext>
          </a:extLst>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600000">
            <a:off x="6765757" y="4802654"/>
            <a:ext cx="3719019" cy="2003782"/>
          </a:xfrm>
          <a:prstGeom prst="rect">
            <a:avLst/>
          </a:prstGeom>
        </p:spPr>
      </p:pic>
      <p:sp>
        <p:nvSpPr>
          <p:cNvPr id="6" name="TextBox 5"/>
          <p:cNvSpPr txBox="1"/>
          <p:nvPr/>
        </p:nvSpPr>
        <p:spPr>
          <a:xfrm>
            <a:off x="3439884" y="1088571"/>
            <a:ext cx="852221" cy="369332"/>
          </a:xfrm>
          <a:prstGeom prst="rect">
            <a:avLst/>
          </a:prstGeom>
          <a:noFill/>
          <a:ln>
            <a:solidFill>
              <a:srgbClr val="C00000"/>
            </a:solidFill>
          </a:ln>
        </p:spPr>
        <p:txBody>
          <a:bodyPr wrap="none" rtlCol="0">
            <a:spAutoFit/>
          </a:bodyPr>
          <a:lstStyle/>
          <a:p>
            <a:r>
              <a:rPr lang="en-GB" dirty="0">
                <a:solidFill>
                  <a:srgbClr val="C00000"/>
                </a:solidFill>
              </a:rPr>
              <a:t>   Hotel</a:t>
            </a:r>
          </a:p>
        </p:txBody>
      </p:sp>
      <p:sp>
        <p:nvSpPr>
          <p:cNvPr id="9" name="TextBox 8"/>
          <p:cNvSpPr txBox="1"/>
          <p:nvPr/>
        </p:nvSpPr>
        <p:spPr>
          <a:xfrm>
            <a:off x="4542100" y="1125967"/>
            <a:ext cx="1880643" cy="369332"/>
          </a:xfrm>
          <a:prstGeom prst="rect">
            <a:avLst/>
          </a:prstGeom>
          <a:noFill/>
          <a:ln>
            <a:solidFill>
              <a:srgbClr val="C00000"/>
            </a:solidFill>
          </a:ln>
        </p:spPr>
        <p:txBody>
          <a:bodyPr wrap="none" rtlCol="0">
            <a:spAutoFit/>
          </a:bodyPr>
          <a:lstStyle/>
          <a:p>
            <a:r>
              <a:rPr lang="en-GB" dirty="0">
                <a:solidFill>
                  <a:srgbClr val="C00000"/>
                </a:solidFill>
              </a:rPr>
              <a:t>Science Museum  </a:t>
            </a:r>
          </a:p>
        </p:txBody>
      </p:sp>
      <p:sp>
        <p:nvSpPr>
          <p:cNvPr id="10" name="TextBox 9"/>
          <p:cNvSpPr txBox="1"/>
          <p:nvPr/>
        </p:nvSpPr>
        <p:spPr>
          <a:xfrm>
            <a:off x="3722913" y="2821810"/>
            <a:ext cx="1303114" cy="369332"/>
          </a:xfrm>
          <a:prstGeom prst="rect">
            <a:avLst/>
          </a:prstGeom>
          <a:noFill/>
          <a:ln>
            <a:solidFill>
              <a:srgbClr val="C00000"/>
            </a:solidFill>
          </a:ln>
        </p:spPr>
        <p:txBody>
          <a:bodyPr wrap="none" rtlCol="0">
            <a:spAutoFit/>
          </a:bodyPr>
          <a:lstStyle/>
          <a:p>
            <a:r>
              <a:rPr lang="en-GB" dirty="0">
                <a:solidFill>
                  <a:srgbClr val="C00000"/>
                </a:solidFill>
              </a:rPr>
              <a:t>    Cathedral</a:t>
            </a:r>
          </a:p>
        </p:txBody>
      </p:sp>
      <p:sp>
        <p:nvSpPr>
          <p:cNvPr id="11" name="TextBox 10"/>
          <p:cNvSpPr txBox="1"/>
          <p:nvPr/>
        </p:nvSpPr>
        <p:spPr>
          <a:xfrm>
            <a:off x="5497647" y="2894983"/>
            <a:ext cx="909864" cy="369332"/>
          </a:xfrm>
          <a:prstGeom prst="rect">
            <a:avLst/>
          </a:prstGeom>
          <a:noFill/>
          <a:ln>
            <a:solidFill>
              <a:srgbClr val="C00000"/>
            </a:solidFill>
          </a:ln>
        </p:spPr>
        <p:txBody>
          <a:bodyPr wrap="none" rtlCol="0">
            <a:spAutoFit/>
          </a:bodyPr>
          <a:lstStyle/>
          <a:p>
            <a:r>
              <a:rPr lang="en-GB" dirty="0">
                <a:solidFill>
                  <a:srgbClr val="C00000"/>
                </a:solidFill>
              </a:rPr>
              <a:t>   Castle</a:t>
            </a:r>
          </a:p>
        </p:txBody>
      </p:sp>
      <p:sp>
        <p:nvSpPr>
          <p:cNvPr id="12" name="TextBox 11"/>
          <p:cNvSpPr txBox="1"/>
          <p:nvPr/>
        </p:nvSpPr>
        <p:spPr>
          <a:xfrm>
            <a:off x="5421733" y="3537177"/>
            <a:ext cx="1060740" cy="369332"/>
          </a:xfrm>
          <a:prstGeom prst="rect">
            <a:avLst/>
          </a:prstGeom>
          <a:noFill/>
          <a:ln>
            <a:solidFill>
              <a:srgbClr val="C00000"/>
            </a:solidFill>
          </a:ln>
        </p:spPr>
        <p:txBody>
          <a:bodyPr wrap="none" rtlCol="0">
            <a:spAutoFit/>
          </a:bodyPr>
          <a:lstStyle/>
          <a:p>
            <a:r>
              <a:rPr lang="en-GB" dirty="0">
                <a:solidFill>
                  <a:srgbClr val="C00000"/>
                </a:solidFill>
              </a:rPr>
              <a:t>Warship  </a:t>
            </a:r>
          </a:p>
        </p:txBody>
      </p:sp>
      <p:sp>
        <p:nvSpPr>
          <p:cNvPr id="14" name="TextBox 13"/>
          <p:cNvSpPr txBox="1"/>
          <p:nvPr/>
        </p:nvSpPr>
        <p:spPr>
          <a:xfrm>
            <a:off x="7894826" y="3135551"/>
            <a:ext cx="1184042" cy="369332"/>
          </a:xfrm>
          <a:prstGeom prst="rect">
            <a:avLst/>
          </a:prstGeom>
          <a:noFill/>
          <a:ln>
            <a:solidFill>
              <a:srgbClr val="C00000"/>
            </a:solidFill>
          </a:ln>
        </p:spPr>
        <p:txBody>
          <a:bodyPr wrap="none" rtlCol="0">
            <a:spAutoFit/>
          </a:bodyPr>
          <a:lstStyle/>
          <a:p>
            <a:r>
              <a:rPr lang="en-GB" dirty="0">
                <a:solidFill>
                  <a:srgbClr val="C00000"/>
                </a:solidFill>
              </a:rPr>
              <a:t>   Toy Shop</a:t>
            </a:r>
          </a:p>
        </p:txBody>
      </p:sp>
      <p:sp>
        <p:nvSpPr>
          <p:cNvPr id="15" name="TextBox 14"/>
          <p:cNvSpPr txBox="1"/>
          <p:nvPr/>
        </p:nvSpPr>
        <p:spPr>
          <a:xfrm>
            <a:off x="5697606" y="4264895"/>
            <a:ext cx="1443537" cy="369332"/>
          </a:xfrm>
          <a:prstGeom prst="rect">
            <a:avLst/>
          </a:prstGeom>
          <a:noFill/>
          <a:ln>
            <a:solidFill>
              <a:srgbClr val="C00000"/>
            </a:solidFill>
          </a:ln>
        </p:spPr>
        <p:txBody>
          <a:bodyPr wrap="none" rtlCol="0">
            <a:spAutoFit/>
          </a:bodyPr>
          <a:lstStyle/>
          <a:p>
            <a:r>
              <a:rPr lang="en-GB" dirty="0">
                <a:solidFill>
                  <a:srgbClr val="C00000"/>
                </a:solidFill>
              </a:rPr>
              <a:t>    Wax Works</a:t>
            </a:r>
          </a:p>
        </p:txBody>
      </p:sp>
      <p:sp>
        <p:nvSpPr>
          <p:cNvPr id="16" name="TextBox 15"/>
          <p:cNvSpPr txBox="1"/>
          <p:nvPr/>
        </p:nvSpPr>
        <p:spPr>
          <a:xfrm>
            <a:off x="3684152" y="4320448"/>
            <a:ext cx="1402500" cy="369332"/>
          </a:xfrm>
          <a:prstGeom prst="rect">
            <a:avLst/>
          </a:prstGeom>
          <a:noFill/>
          <a:ln>
            <a:solidFill>
              <a:srgbClr val="C00000"/>
            </a:solidFill>
          </a:ln>
        </p:spPr>
        <p:txBody>
          <a:bodyPr wrap="none" rtlCol="0">
            <a:spAutoFit/>
          </a:bodyPr>
          <a:lstStyle/>
          <a:p>
            <a:r>
              <a:rPr lang="en-GB" dirty="0">
                <a:solidFill>
                  <a:srgbClr val="C00000"/>
                </a:solidFill>
              </a:rPr>
              <a:t>    Art Gallery</a:t>
            </a:r>
          </a:p>
        </p:txBody>
      </p:sp>
      <p:sp>
        <p:nvSpPr>
          <p:cNvPr id="17" name="TextBox 16"/>
          <p:cNvSpPr txBox="1"/>
          <p:nvPr/>
        </p:nvSpPr>
        <p:spPr>
          <a:xfrm>
            <a:off x="3075651" y="3562939"/>
            <a:ext cx="1375698" cy="369332"/>
          </a:xfrm>
          <a:prstGeom prst="rect">
            <a:avLst/>
          </a:prstGeom>
          <a:noFill/>
          <a:ln>
            <a:solidFill>
              <a:srgbClr val="C00000"/>
            </a:solidFill>
          </a:ln>
        </p:spPr>
        <p:txBody>
          <a:bodyPr wrap="none" rtlCol="0">
            <a:spAutoFit/>
          </a:bodyPr>
          <a:lstStyle/>
          <a:p>
            <a:r>
              <a:rPr lang="en-GB" dirty="0">
                <a:solidFill>
                  <a:srgbClr val="C00000"/>
                </a:solidFill>
              </a:rPr>
              <a:t>     Aquarium</a:t>
            </a:r>
          </a:p>
        </p:txBody>
      </p:sp>
      <p:sp>
        <p:nvSpPr>
          <p:cNvPr id="18" name="TextBox 17"/>
          <p:cNvSpPr txBox="1"/>
          <p:nvPr/>
        </p:nvSpPr>
        <p:spPr>
          <a:xfrm>
            <a:off x="1592230" y="4148514"/>
            <a:ext cx="744050" cy="369332"/>
          </a:xfrm>
          <a:prstGeom prst="rect">
            <a:avLst/>
          </a:prstGeom>
          <a:noFill/>
          <a:ln>
            <a:solidFill>
              <a:srgbClr val="C00000"/>
            </a:solidFill>
          </a:ln>
        </p:spPr>
        <p:txBody>
          <a:bodyPr wrap="none" rtlCol="0">
            <a:spAutoFit/>
          </a:bodyPr>
          <a:lstStyle/>
          <a:p>
            <a:r>
              <a:rPr lang="en-GB" dirty="0">
                <a:solidFill>
                  <a:srgbClr val="C00000"/>
                </a:solidFill>
              </a:rPr>
              <a:t>    Zoo</a:t>
            </a:r>
          </a:p>
        </p:txBody>
      </p:sp>
      <p:sp>
        <p:nvSpPr>
          <p:cNvPr id="19" name="TextBox 18"/>
          <p:cNvSpPr txBox="1"/>
          <p:nvPr/>
        </p:nvSpPr>
        <p:spPr>
          <a:xfrm>
            <a:off x="2904355" y="6000812"/>
            <a:ext cx="752001" cy="369332"/>
          </a:xfrm>
          <a:prstGeom prst="rect">
            <a:avLst/>
          </a:prstGeom>
          <a:noFill/>
          <a:ln>
            <a:solidFill>
              <a:srgbClr val="C00000"/>
            </a:solidFill>
          </a:ln>
        </p:spPr>
        <p:txBody>
          <a:bodyPr wrap="none" rtlCol="0">
            <a:spAutoFit/>
          </a:bodyPr>
          <a:lstStyle/>
          <a:p>
            <a:r>
              <a:rPr lang="en-GB" dirty="0">
                <a:solidFill>
                  <a:srgbClr val="C00000"/>
                </a:solidFill>
              </a:rPr>
              <a:t>   Park</a:t>
            </a:r>
          </a:p>
        </p:txBody>
      </p:sp>
      <p:sp>
        <p:nvSpPr>
          <p:cNvPr id="20" name="TextBox 19"/>
          <p:cNvSpPr txBox="1"/>
          <p:nvPr/>
        </p:nvSpPr>
        <p:spPr>
          <a:xfrm>
            <a:off x="5342772" y="5963984"/>
            <a:ext cx="1346844" cy="369332"/>
          </a:xfrm>
          <a:prstGeom prst="rect">
            <a:avLst/>
          </a:prstGeom>
          <a:noFill/>
          <a:ln>
            <a:solidFill>
              <a:srgbClr val="C00000"/>
            </a:solidFill>
          </a:ln>
        </p:spPr>
        <p:txBody>
          <a:bodyPr wrap="none" rtlCol="0">
            <a:spAutoFit/>
          </a:bodyPr>
          <a:lstStyle/>
          <a:p>
            <a:r>
              <a:rPr lang="en-GB" dirty="0">
                <a:solidFill>
                  <a:srgbClr val="C00000"/>
                </a:solidFill>
              </a:rPr>
              <a:t>Big Wheel    </a:t>
            </a:r>
          </a:p>
        </p:txBody>
      </p:sp>
    </p:spTree>
    <p:extLst>
      <p:ext uri="{BB962C8B-B14F-4D97-AF65-F5344CB8AC3E}">
        <p14:creationId xmlns:p14="http://schemas.microsoft.com/office/powerpoint/2010/main" val="34692490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11" grpId="0" animBg="1"/>
      <p:bldP spid="12" grpId="0" animBg="1"/>
      <p:bldP spid="14" grpId="0" animBg="1"/>
      <p:bldP spid="15" grpId="0" animBg="1"/>
      <p:bldP spid="16" grpId="0" animBg="1"/>
      <p:bldP spid="17" grpId="0" animBg="1"/>
      <p:bldP spid="18" grpId="0" animBg="1"/>
      <p:bldP spid="19"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Exercise 2: A Puzzle</a:t>
            </a:r>
          </a:p>
        </p:txBody>
      </p:sp>
      <p:sp>
        <p:nvSpPr>
          <p:cNvPr id="3" name="Content Placeholder 2"/>
          <p:cNvSpPr>
            <a:spLocks noGrp="1"/>
          </p:cNvSpPr>
          <p:nvPr>
            <p:ph idx="1"/>
          </p:nvPr>
        </p:nvSpPr>
        <p:spPr/>
        <p:txBody>
          <a:bodyPr>
            <a:normAutofit fontScale="85000" lnSpcReduction="20000"/>
          </a:bodyPr>
          <a:lstStyle/>
          <a:p>
            <a:r>
              <a:rPr lang="en-GB" dirty="0"/>
              <a:t> </a:t>
            </a:r>
          </a:p>
          <a:p>
            <a:r>
              <a:rPr lang="en-GB" dirty="0"/>
              <a:t>Boris, Ben, Bob, Bess, Beth and Bill are waiting in a doctor’s surgery. Looking around the room, each of them sees that they know some of the other people in the room. Ben knows five of the other people sitting in the room, Bob knows four of the others, Beth and Bill both know three of the others, Bess knows two of the others and Boris only knows one of the other people. Who knows who in the waiting room?</a:t>
            </a:r>
          </a:p>
          <a:p>
            <a:endParaRPr lang="en-GB" dirty="0"/>
          </a:p>
          <a:p>
            <a:endParaRPr lang="en-GB" dirty="0"/>
          </a:p>
          <a:p>
            <a:endParaRPr lang="en-GB" dirty="0"/>
          </a:p>
          <a:p>
            <a:r>
              <a:rPr lang="en-GB" dirty="0"/>
              <a:t>Solve the puzzle (in pairs) by drawing a graph</a:t>
            </a:r>
          </a:p>
          <a:p>
            <a:endParaRPr lang="en-GB" dirty="0"/>
          </a:p>
          <a:p>
            <a:r>
              <a:rPr lang="en-GB" dirty="0"/>
              <a:t>(this is a good starter exercise)</a:t>
            </a:r>
          </a:p>
          <a:p>
            <a:endParaRPr lang="en-GB" dirty="0"/>
          </a:p>
          <a:p>
            <a:endParaRPr lang="en-GB" dirty="0"/>
          </a:p>
        </p:txBody>
      </p:sp>
    </p:spTree>
    <p:extLst>
      <p:ext uri="{BB962C8B-B14F-4D97-AF65-F5344CB8AC3E}">
        <p14:creationId xmlns:p14="http://schemas.microsoft.com/office/powerpoint/2010/main" val="4231235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80000" y="10858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1"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Step 1</a:t>
            </a:r>
            <a:endParaRPr kumimoji="0" lang="en-GB" altLang="en-US"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Represent each of the people as a vertex.</a:t>
            </a:r>
            <a:br>
              <a:rPr kumimoji="0" lang="en-GB" altLang="en-US" sz="1600" b="0"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b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pic>
        <p:nvPicPr>
          <p:cNvPr id="3073" name="Picture 1" descr="comp_a2_sec11_nir_gratn_tex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485" y="1492655"/>
            <a:ext cx="3620239" cy="181210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a:spLocks noChangeArrowheads="1"/>
          </p:cNvSpPr>
          <p:nvPr/>
        </p:nvSpPr>
        <p:spPr bwMode="auto">
          <a:xfrm>
            <a:off x="25262" y="3459372"/>
            <a:ext cx="5012224" cy="1354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1"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Step 2</a:t>
            </a:r>
            <a:endParaRPr kumimoji="0" lang="en-GB" altLang="en-US"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Ben knows five of the other people in the room; this means that he knows all the others so draw edges connecting him to the other vertices.</a:t>
            </a:r>
            <a:br>
              <a:rPr kumimoji="0" lang="en-GB" altLang="en-US" sz="1600" b="0"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b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pic>
        <p:nvPicPr>
          <p:cNvPr id="3075" name="Picture 3" descr="comp_a2_sec11_nir_gratn_tex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815" y="4758375"/>
            <a:ext cx="3549415" cy="199603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6"/>
          <p:cNvSpPr>
            <a:spLocks noChangeArrowheads="1"/>
          </p:cNvSpPr>
          <p:nvPr/>
        </p:nvSpPr>
        <p:spPr bwMode="auto">
          <a:xfrm>
            <a:off x="6150359" y="0"/>
            <a:ext cx="5701553" cy="1846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1"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Step 3</a:t>
            </a:r>
            <a:endParaRPr kumimoji="0" lang="en-GB" altLang="en-US"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Now Boris only knows one other person – we can now tell that this is Ben. Bob knows four other people in the room; we know one of these is Ben and we know that Boris is not one of them so Bob must also know Beth, Bess and Bill. Draw edges representing these vertices.</a:t>
            </a:r>
            <a:br>
              <a:rPr kumimoji="0" lang="en-GB" altLang="en-US" sz="1600" b="0"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b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pic>
        <p:nvPicPr>
          <p:cNvPr id="3077" name="Picture 5" descr="comp_a2_sec11_nir_gratn_tex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14461" y="1515162"/>
            <a:ext cx="2991142" cy="178220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9"/>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waiting room.</a:t>
            </a:r>
            <a:br>
              <a:rPr kumimoji="0" lang="en-GB" altLang="en-US"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br>
            <a:endParaRPr kumimoji="0" lang="en-GB" altLang="en-US" sz="1800" b="0" i="0" u="none" strike="noStrike" cap="none" normalizeH="0" baseline="0">
              <a:ln>
                <a:noFill/>
              </a:ln>
              <a:solidFill>
                <a:schemeClr val="tx1"/>
              </a:solidFill>
              <a:effectLst/>
              <a:latin typeface="Arial" panose="020B0604020202020204" pitchFamily="34" charset="0"/>
            </a:endParaRPr>
          </a:p>
        </p:txBody>
      </p:sp>
      <p:pic>
        <p:nvPicPr>
          <p:cNvPr id="3080" name="Picture 8" descr="comp_a2_sec11_nir_gratn_tex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42064" y="4202114"/>
            <a:ext cx="2797368" cy="166285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10"/>
          <p:cNvSpPr>
            <a:spLocks noChangeArrowheads="1"/>
          </p:cNvSpPr>
          <p:nvPr/>
        </p:nvSpPr>
        <p:spPr bwMode="auto">
          <a:xfrm>
            <a:off x="0" y="2103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US"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b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9" name="TextBox 8"/>
          <p:cNvSpPr txBox="1"/>
          <p:nvPr/>
        </p:nvSpPr>
        <p:spPr>
          <a:xfrm>
            <a:off x="5328195" y="3454930"/>
            <a:ext cx="3891520" cy="3385542"/>
          </a:xfrm>
          <a:prstGeom prst="rect">
            <a:avLst/>
          </a:prstGeom>
          <a:noFill/>
        </p:spPr>
        <p:txBody>
          <a:bodyPr wrap="square" rtlCol="0">
            <a:spAutoFit/>
          </a:bodyPr>
          <a:lstStyle/>
          <a:p>
            <a:r>
              <a:rPr lang="en-GB" altLang="en-US" b="1" dirty="0">
                <a:latin typeface="Tahoma" panose="020B0604030504040204" pitchFamily="34" charset="0"/>
                <a:ea typeface="Times New Roman" panose="02020603050405020304" pitchFamily="18" charset="0"/>
                <a:cs typeface="Tahoma" panose="020B0604030504040204" pitchFamily="34" charset="0"/>
              </a:rPr>
              <a:t>Step 4</a:t>
            </a:r>
            <a:endParaRPr lang="en-GB" altLang="en-US" sz="500" dirty="0"/>
          </a:p>
          <a:p>
            <a:r>
              <a:rPr lang="en-GB" dirty="0"/>
              <a:t>Bess only knows two other people; we can see from our graph that they are Ben and Bob. Bill and Beth both know three other people. From our graph, we can see that they both know Ben and Bob. They do not know Boris or Bess, therefore they must know each other. Draw the edge representing this relationship and the graph has now been completed and shows us who knows who in the waiting room</a:t>
            </a:r>
          </a:p>
        </p:txBody>
      </p:sp>
      <p:sp>
        <p:nvSpPr>
          <p:cNvPr id="10" name="Title 9"/>
          <p:cNvSpPr>
            <a:spLocks noGrp="1"/>
          </p:cNvSpPr>
          <p:nvPr>
            <p:ph type="title"/>
          </p:nvPr>
        </p:nvSpPr>
        <p:spPr/>
        <p:txBody>
          <a:bodyPr/>
          <a:lstStyle/>
          <a:p>
            <a:endParaRPr lang="en-GB"/>
          </a:p>
        </p:txBody>
      </p:sp>
    </p:spTree>
    <p:extLst>
      <p:ext uri="{BB962C8B-B14F-4D97-AF65-F5344CB8AC3E}">
        <p14:creationId xmlns:p14="http://schemas.microsoft.com/office/powerpoint/2010/main" val="4221872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7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ln/>
        </p:spPr>
        <p:txBody>
          <a:bodyPr/>
          <a:lstStyle/>
          <a:p>
            <a:r>
              <a:rPr lang="en-US" altLang="en-US"/>
              <a:t>Connectivity</a:t>
            </a:r>
          </a:p>
        </p:txBody>
      </p:sp>
      <p:sp>
        <p:nvSpPr>
          <p:cNvPr id="17410" name="Rectangle 2"/>
          <p:cNvSpPr>
            <a:spLocks noGrp="1" noChangeArrowheads="1"/>
          </p:cNvSpPr>
          <p:nvPr>
            <p:ph type="body" idx="1"/>
          </p:nvPr>
        </p:nvSpPr>
        <p:spPr>
          <a:ln/>
        </p:spPr>
        <p:txBody>
          <a:bodyPr>
            <a:normAutofit/>
          </a:bodyPr>
          <a:lstStyle/>
          <a:p>
            <a:r>
              <a:rPr lang="en-US" altLang="en-US" sz="2800" dirty="0">
                <a:latin typeface="+mj-lt"/>
              </a:rPr>
              <a:t>Many applications of graphs involve getting from one vertex to another: e.g.</a:t>
            </a:r>
          </a:p>
          <a:p>
            <a:pPr marL="794714" lvl="2">
              <a:buSzPct val="62000"/>
              <a:buBlip>
                <a:blip r:embed="rId2"/>
              </a:buBlip>
            </a:pPr>
            <a:r>
              <a:rPr lang="en-US" altLang="en-US" sz="2800" dirty="0">
                <a:latin typeface="+mj-lt"/>
              </a:rPr>
              <a:t>Finding the shortest route between two places</a:t>
            </a:r>
          </a:p>
          <a:p>
            <a:pPr marL="794714" lvl="2">
              <a:buSzPct val="62000"/>
              <a:buBlip>
                <a:blip r:embed="rId2"/>
              </a:buBlip>
            </a:pPr>
            <a:r>
              <a:rPr lang="en-US" altLang="en-US" sz="2800" dirty="0">
                <a:latin typeface="+mj-lt"/>
              </a:rPr>
              <a:t>Finding the route out of a maze</a:t>
            </a:r>
          </a:p>
          <a:p>
            <a:pPr marL="794714" lvl="2">
              <a:buSzPct val="62000"/>
              <a:buBlip>
                <a:blip r:embed="rId2"/>
              </a:buBlip>
            </a:pPr>
            <a:endParaRPr lang="en-US" altLang="en-US" sz="2800" dirty="0">
              <a:latin typeface="+mj-lt"/>
            </a:endParaRPr>
          </a:p>
          <a:p>
            <a:r>
              <a:rPr lang="en-US" altLang="en-US" sz="2800" dirty="0">
                <a:latin typeface="+mj-lt"/>
              </a:rPr>
              <a:t>A graph is </a:t>
            </a:r>
            <a:r>
              <a:rPr lang="en-US" altLang="en-US" sz="2800" dirty="0">
                <a:latin typeface="+mj-lt"/>
                <a:cs typeface="Bodoni SvtyTwo ITC TT-Bold" charset="0"/>
                <a:sym typeface="Bodoni SvtyTwo ITC TT-Bold" charset="0"/>
              </a:rPr>
              <a:t>connected </a:t>
            </a:r>
            <a:r>
              <a:rPr lang="en-US" altLang="en-US" sz="2800" dirty="0">
                <a:latin typeface="+mj-lt"/>
              </a:rPr>
              <a:t>if there is a path between each pair of vertices</a:t>
            </a:r>
          </a:p>
          <a:p>
            <a:r>
              <a:rPr lang="en-US" altLang="en-US" sz="2800" dirty="0">
                <a:latin typeface="+mj-lt"/>
              </a:rPr>
              <a:t>Otherwise the graph is said to be </a:t>
            </a:r>
            <a:r>
              <a:rPr lang="en-US" altLang="en-US" sz="2800" dirty="0">
                <a:latin typeface="+mj-lt"/>
                <a:cs typeface="Bodoni SvtyTwo ITC TT-Bold" charset="0"/>
                <a:sym typeface="Bodoni SvtyTwo ITC TT-Bold" charset="0"/>
              </a:rPr>
              <a:t>disconnected</a:t>
            </a:r>
            <a:endParaRPr lang="en-US" altLang="en-US" sz="2800" dirty="0">
              <a:latin typeface="+mj-lt"/>
              <a:cs typeface="ヒラギノ明朝 ProN W6" charset="0"/>
              <a:sym typeface="Bodoni SvtyTwo ITC TT-Bold" charset="0"/>
            </a:endParaRPr>
          </a:p>
          <a:p>
            <a:pPr marL="982039" indent="-457200">
              <a:buSzPct val="62000"/>
              <a:buFont typeface="Arial" panose="020B0604020202020204" pitchFamily="34" charset="0"/>
              <a:buChar char="•"/>
            </a:pPr>
            <a:endParaRPr lang="en-US" altLang="en-US" sz="3375" dirty="0"/>
          </a:p>
        </p:txBody>
      </p:sp>
    </p:spTree>
    <p:extLst>
      <p:ext uri="{BB962C8B-B14F-4D97-AF65-F5344CB8AC3E}">
        <p14:creationId xmlns:p14="http://schemas.microsoft.com/office/powerpoint/2010/main" val="8222970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7410">
                                            <p:txEl>
                                              <p:pRg st="0" end="0"/>
                                            </p:txEl>
                                          </p:spTgt>
                                        </p:tgtEl>
                                        <p:attrNameLst>
                                          <p:attrName>style.visibility</p:attrName>
                                        </p:attrNameLst>
                                      </p:cBhvr>
                                      <p:to>
                                        <p:strVal val="visible"/>
                                      </p:to>
                                    </p:set>
                                    <p:anim calcmode="lin" valueType="num">
                                      <p:cBhvr>
                                        <p:cTn id="7" dur="500" fill="hold"/>
                                        <p:tgtEl>
                                          <p:spTgt spid="17410">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7410">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7410">
                                            <p:txEl>
                                              <p:pRg st="1" end="1"/>
                                            </p:txEl>
                                          </p:spTgt>
                                        </p:tgtEl>
                                        <p:attrNameLst>
                                          <p:attrName>style.visibility</p:attrName>
                                        </p:attrNameLst>
                                      </p:cBhvr>
                                      <p:to>
                                        <p:strVal val="visible"/>
                                      </p:to>
                                    </p:set>
                                    <p:anim calcmode="lin" valueType="num">
                                      <p:cBhvr>
                                        <p:cTn id="13" dur="500" fill="hold"/>
                                        <p:tgtEl>
                                          <p:spTgt spid="17410">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7410">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7410">
                                            <p:txEl>
                                              <p:pRg st="2" end="2"/>
                                            </p:txEl>
                                          </p:spTgt>
                                        </p:tgtEl>
                                        <p:attrNameLst>
                                          <p:attrName>style.visibility</p:attrName>
                                        </p:attrNameLst>
                                      </p:cBhvr>
                                      <p:to>
                                        <p:strVal val="visible"/>
                                      </p:to>
                                    </p:set>
                                    <p:anim calcmode="lin" valueType="num">
                                      <p:cBhvr>
                                        <p:cTn id="19" dur="500" fill="hold"/>
                                        <p:tgtEl>
                                          <p:spTgt spid="17410">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7410">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17410">
                                            <p:txEl>
                                              <p:pRg st="4" end="4"/>
                                            </p:txEl>
                                          </p:spTgt>
                                        </p:tgtEl>
                                        <p:attrNameLst>
                                          <p:attrName>style.visibility</p:attrName>
                                        </p:attrNameLst>
                                      </p:cBhvr>
                                      <p:to>
                                        <p:strVal val="visible"/>
                                      </p:to>
                                    </p:set>
                                    <p:anim calcmode="lin" valueType="num">
                                      <p:cBhvr>
                                        <p:cTn id="25" dur="500" fill="hold"/>
                                        <p:tgtEl>
                                          <p:spTgt spid="17410">
                                            <p:txEl>
                                              <p:pRg st="4" end="4"/>
                                            </p:txEl>
                                          </p:spTgt>
                                        </p:tgtEl>
                                        <p:attrNameLst>
                                          <p:attrName>ppt_w</p:attrName>
                                        </p:attrNameLst>
                                      </p:cBhvr>
                                      <p:tavLst>
                                        <p:tav tm="0">
                                          <p:val>
                                            <p:fltVal val="0"/>
                                          </p:val>
                                        </p:tav>
                                        <p:tav tm="100000">
                                          <p:val>
                                            <p:strVal val="#ppt_w"/>
                                          </p:val>
                                        </p:tav>
                                      </p:tavLst>
                                    </p:anim>
                                    <p:anim calcmode="lin" valueType="num">
                                      <p:cBhvr>
                                        <p:cTn id="26" dur="500" fill="hold"/>
                                        <p:tgtEl>
                                          <p:spTgt spid="17410">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17410">
                                            <p:txEl>
                                              <p:pRg st="5" end="5"/>
                                            </p:txEl>
                                          </p:spTgt>
                                        </p:tgtEl>
                                        <p:attrNameLst>
                                          <p:attrName>style.visibility</p:attrName>
                                        </p:attrNameLst>
                                      </p:cBhvr>
                                      <p:to>
                                        <p:strVal val="visible"/>
                                      </p:to>
                                    </p:set>
                                    <p:anim calcmode="lin" valueType="num">
                                      <p:cBhvr>
                                        <p:cTn id="31" dur="500" fill="hold"/>
                                        <p:tgtEl>
                                          <p:spTgt spid="17410">
                                            <p:txEl>
                                              <p:pRg st="5" end="5"/>
                                            </p:txEl>
                                          </p:spTgt>
                                        </p:tgtEl>
                                        <p:attrNameLst>
                                          <p:attrName>ppt_w</p:attrName>
                                        </p:attrNameLst>
                                      </p:cBhvr>
                                      <p:tavLst>
                                        <p:tav tm="0">
                                          <p:val>
                                            <p:fltVal val="0"/>
                                          </p:val>
                                        </p:tav>
                                        <p:tav tm="100000">
                                          <p:val>
                                            <p:strVal val="#ppt_w"/>
                                          </p:val>
                                        </p:tav>
                                      </p:tavLst>
                                    </p:anim>
                                    <p:anim calcmode="lin" valueType="num">
                                      <p:cBhvr>
                                        <p:cTn id="32" dur="500" fill="hold"/>
                                        <p:tgtEl>
                                          <p:spTgt spid="17410">
                                            <p:txEl>
                                              <p:pRg st="5" end="5"/>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uild="p" bldLvl="5"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a:xfrm>
            <a:off x="555715" y="505932"/>
            <a:ext cx="11232000" cy="720000"/>
          </a:xfrm>
          <a:ln/>
        </p:spPr>
        <p:txBody>
          <a:bodyPr/>
          <a:lstStyle/>
          <a:p>
            <a:r>
              <a:rPr lang="en-US" altLang="en-US" dirty="0"/>
              <a:t>Trees</a:t>
            </a:r>
          </a:p>
        </p:txBody>
      </p:sp>
      <p:grpSp>
        <p:nvGrpSpPr>
          <p:cNvPr id="19481" name="Group 25"/>
          <p:cNvGrpSpPr>
            <a:grpSpLocks/>
          </p:cNvGrpSpPr>
          <p:nvPr/>
        </p:nvGrpSpPr>
        <p:grpSpPr bwMode="auto">
          <a:xfrm>
            <a:off x="855076" y="2310026"/>
            <a:ext cx="3307890" cy="2117098"/>
            <a:chOff x="0" y="0"/>
            <a:chExt cx="5440" cy="3464"/>
          </a:xfrm>
        </p:grpSpPr>
        <p:sp>
          <p:nvSpPr>
            <p:cNvPr id="19458" name="Line 2"/>
            <p:cNvSpPr>
              <a:spLocks noChangeShapeType="1"/>
            </p:cNvSpPr>
            <p:nvPr/>
          </p:nvSpPr>
          <p:spPr bwMode="auto">
            <a:xfrm rot="10800000" flipH="1">
              <a:off x="2792" y="1568"/>
              <a:ext cx="1104" cy="8"/>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19459" name="Line 3"/>
            <p:cNvSpPr>
              <a:spLocks noChangeShapeType="1"/>
            </p:cNvSpPr>
            <p:nvPr/>
          </p:nvSpPr>
          <p:spPr bwMode="auto">
            <a:xfrm>
              <a:off x="1584" y="1616"/>
              <a:ext cx="1240" cy="0"/>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19460" name="Line 4"/>
            <p:cNvSpPr>
              <a:spLocks noChangeShapeType="1"/>
            </p:cNvSpPr>
            <p:nvPr/>
          </p:nvSpPr>
          <p:spPr bwMode="auto">
            <a:xfrm flipH="1">
              <a:off x="1520" y="816"/>
              <a:ext cx="232" cy="800"/>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19461" name="Line 5"/>
            <p:cNvSpPr>
              <a:spLocks noChangeShapeType="1"/>
            </p:cNvSpPr>
            <p:nvPr/>
          </p:nvSpPr>
          <p:spPr bwMode="auto">
            <a:xfrm rot="10800000" flipH="1">
              <a:off x="3976" y="1224"/>
              <a:ext cx="728" cy="344"/>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19462" name="Line 6"/>
            <p:cNvSpPr>
              <a:spLocks noChangeShapeType="1"/>
            </p:cNvSpPr>
            <p:nvPr/>
          </p:nvSpPr>
          <p:spPr bwMode="auto">
            <a:xfrm>
              <a:off x="4720" y="1200"/>
              <a:ext cx="656" cy="744"/>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19463" name="Line 7"/>
            <p:cNvSpPr>
              <a:spLocks noChangeShapeType="1"/>
            </p:cNvSpPr>
            <p:nvPr/>
          </p:nvSpPr>
          <p:spPr bwMode="auto">
            <a:xfrm rot="10800000" flipH="1">
              <a:off x="4672" y="792"/>
              <a:ext cx="480" cy="416"/>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19464" name="Line 8"/>
            <p:cNvSpPr>
              <a:spLocks noChangeShapeType="1"/>
            </p:cNvSpPr>
            <p:nvPr/>
          </p:nvSpPr>
          <p:spPr bwMode="auto">
            <a:xfrm>
              <a:off x="3192" y="48"/>
              <a:ext cx="712" cy="1511"/>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19465" name="Line 9"/>
            <p:cNvSpPr>
              <a:spLocks noChangeShapeType="1"/>
            </p:cNvSpPr>
            <p:nvPr/>
          </p:nvSpPr>
          <p:spPr bwMode="auto">
            <a:xfrm>
              <a:off x="3880" y="1560"/>
              <a:ext cx="1200" cy="1808"/>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19466" name="Line 10"/>
            <p:cNvSpPr>
              <a:spLocks noChangeShapeType="1"/>
            </p:cNvSpPr>
            <p:nvPr/>
          </p:nvSpPr>
          <p:spPr bwMode="auto">
            <a:xfrm flipH="1">
              <a:off x="95" y="1568"/>
              <a:ext cx="1433" cy="792"/>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19467" name="Line 11"/>
            <p:cNvSpPr>
              <a:spLocks noChangeShapeType="1"/>
            </p:cNvSpPr>
            <p:nvPr/>
          </p:nvSpPr>
          <p:spPr bwMode="auto">
            <a:xfrm>
              <a:off x="1552" y="1568"/>
              <a:ext cx="280" cy="1144"/>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19468" name="Line 12"/>
            <p:cNvSpPr>
              <a:spLocks noChangeShapeType="1"/>
            </p:cNvSpPr>
            <p:nvPr/>
          </p:nvSpPr>
          <p:spPr bwMode="auto">
            <a:xfrm>
              <a:off x="408" y="944"/>
              <a:ext cx="1088" cy="664"/>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19469" name="Oval 13"/>
            <p:cNvSpPr>
              <a:spLocks/>
            </p:cNvSpPr>
            <p:nvPr/>
          </p:nvSpPr>
          <p:spPr bwMode="auto">
            <a:xfrm>
              <a:off x="1712" y="696"/>
              <a:ext cx="208" cy="208"/>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endParaRPr lang="en-GB" sz="1266"/>
            </a:p>
          </p:txBody>
        </p:sp>
        <p:sp>
          <p:nvSpPr>
            <p:cNvPr id="19470" name="Oval 14"/>
            <p:cNvSpPr>
              <a:spLocks/>
            </p:cNvSpPr>
            <p:nvPr/>
          </p:nvSpPr>
          <p:spPr bwMode="auto">
            <a:xfrm>
              <a:off x="1712" y="2592"/>
              <a:ext cx="208" cy="208"/>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endParaRPr lang="en-GB" sz="1266"/>
            </a:p>
          </p:txBody>
        </p:sp>
        <p:sp>
          <p:nvSpPr>
            <p:cNvPr id="19471" name="Oval 15"/>
            <p:cNvSpPr>
              <a:spLocks/>
            </p:cNvSpPr>
            <p:nvPr/>
          </p:nvSpPr>
          <p:spPr bwMode="auto">
            <a:xfrm>
              <a:off x="1440" y="1496"/>
              <a:ext cx="208" cy="208"/>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endParaRPr lang="en-GB" sz="1266"/>
            </a:p>
          </p:txBody>
        </p:sp>
        <p:sp>
          <p:nvSpPr>
            <p:cNvPr id="19472" name="Oval 16"/>
            <p:cNvSpPr>
              <a:spLocks/>
            </p:cNvSpPr>
            <p:nvPr/>
          </p:nvSpPr>
          <p:spPr bwMode="auto">
            <a:xfrm>
              <a:off x="3088" y="0"/>
              <a:ext cx="208" cy="208"/>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endParaRPr lang="en-GB" sz="1266"/>
            </a:p>
          </p:txBody>
        </p:sp>
        <p:sp>
          <p:nvSpPr>
            <p:cNvPr id="19473" name="Oval 17"/>
            <p:cNvSpPr>
              <a:spLocks/>
            </p:cNvSpPr>
            <p:nvPr/>
          </p:nvSpPr>
          <p:spPr bwMode="auto">
            <a:xfrm>
              <a:off x="2664" y="1496"/>
              <a:ext cx="208" cy="208"/>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endParaRPr lang="en-GB" sz="1266"/>
            </a:p>
          </p:txBody>
        </p:sp>
        <p:sp>
          <p:nvSpPr>
            <p:cNvPr id="19474" name="Oval 18"/>
            <p:cNvSpPr>
              <a:spLocks/>
            </p:cNvSpPr>
            <p:nvPr/>
          </p:nvSpPr>
          <p:spPr bwMode="auto">
            <a:xfrm>
              <a:off x="4960" y="3256"/>
              <a:ext cx="208" cy="208"/>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endParaRPr lang="en-GB" sz="1266"/>
            </a:p>
          </p:txBody>
        </p:sp>
        <p:sp>
          <p:nvSpPr>
            <p:cNvPr id="19475" name="Oval 19"/>
            <p:cNvSpPr>
              <a:spLocks/>
            </p:cNvSpPr>
            <p:nvPr/>
          </p:nvSpPr>
          <p:spPr bwMode="auto">
            <a:xfrm>
              <a:off x="3808" y="1496"/>
              <a:ext cx="208" cy="208"/>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endParaRPr lang="en-GB" sz="1266"/>
            </a:p>
          </p:txBody>
        </p:sp>
        <p:sp>
          <p:nvSpPr>
            <p:cNvPr id="19476" name="Oval 20"/>
            <p:cNvSpPr>
              <a:spLocks/>
            </p:cNvSpPr>
            <p:nvPr/>
          </p:nvSpPr>
          <p:spPr bwMode="auto">
            <a:xfrm>
              <a:off x="5232" y="1808"/>
              <a:ext cx="208" cy="208"/>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endParaRPr lang="en-GB" sz="1266"/>
            </a:p>
          </p:txBody>
        </p:sp>
        <p:sp>
          <p:nvSpPr>
            <p:cNvPr id="19477" name="Oval 21"/>
            <p:cNvSpPr>
              <a:spLocks/>
            </p:cNvSpPr>
            <p:nvPr/>
          </p:nvSpPr>
          <p:spPr bwMode="auto">
            <a:xfrm>
              <a:off x="4568" y="1096"/>
              <a:ext cx="208" cy="208"/>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endParaRPr lang="en-GB" sz="1266"/>
            </a:p>
          </p:txBody>
        </p:sp>
        <p:sp>
          <p:nvSpPr>
            <p:cNvPr id="19478" name="Oval 22"/>
            <p:cNvSpPr>
              <a:spLocks/>
            </p:cNvSpPr>
            <p:nvPr/>
          </p:nvSpPr>
          <p:spPr bwMode="auto">
            <a:xfrm>
              <a:off x="5024" y="696"/>
              <a:ext cx="208" cy="208"/>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endParaRPr lang="en-GB" sz="1266"/>
            </a:p>
          </p:txBody>
        </p:sp>
        <p:sp>
          <p:nvSpPr>
            <p:cNvPr id="19479" name="Oval 23"/>
            <p:cNvSpPr>
              <a:spLocks/>
            </p:cNvSpPr>
            <p:nvPr/>
          </p:nvSpPr>
          <p:spPr bwMode="auto">
            <a:xfrm>
              <a:off x="264" y="808"/>
              <a:ext cx="208" cy="208"/>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endParaRPr lang="en-GB" sz="1266"/>
            </a:p>
          </p:txBody>
        </p:sp>
        <p:sp>
          <p:nvSpPr>
            <p:cNvPr id="19480" name="Oval 24"/>
            <p:cNvSpPr>
              <a:spLocks/>
            </p:cNvSpPr>
            <p:nvPr/>
          </p:nvSpPr>
          <p:spPr bwMode="auto">
            <a:xfrm>
              <a:off x="0" y="2256"/>
              <a:ext cx="208" cy="208"/>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endParaRPr lang="en-GB" sz="1266"/>
            </a:p>
          </p:txBody>
        </p:sp>
      </p:grpSp>
      <p:grpSp>
        <p:nvGrpSpPr>
          <p:cNvPr id="27" name="Group 23"/>
          <p:cNvGrpSpPr>
            <a:grpSpLocks/>
          </p:cNvGrpSpPr>
          <p:nvPr/>
        </p:nvGrpSpPr>
        <p:grpSpPr bwMode="auto">
          <a:xfrm>
            <a:off x="6823611" y="2283062"/>
            <a:ext cx="3715584" cy="2518172"/>
            <a:chOff x="0" y="0"/>
            <a:chExt cx="5440" cy="3464"/>
          </a:xfrm>
        </p:grpSpPr>
        <p:sp>
          <p:nvSpPr>
            <p:cNvPr id="28" name="Line 2"/>
            <p:cNvSpPr>
              <a:spLocks noChangeShapeType="1"/>
            </p:cNvSpPr>
            <p:nvPr/>
          </p:nvSpPr>
          <p:spPr bwMode="auto">
            <a:xfrm rot="10800000" flipH="1">
              <a:off x="1816" y="104"/>
              <a:ext cx="1312" cy="720"/>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9" name="Line 3"/>
            <p:cNvSpPr>
              <a:spLocks noChangeShapeType="1"/>
            </p:cNvSpPr>
            <p:nvPr/>
          </p:nvSpPr>
          <p:spPr bwMode="auto">
            <a:xfrm flipH="1">
              <a:off x="1520" y="816"/>
              <a:ext cx="232" cy="800"/>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30" name="Line 4"/>
            <p:cNvSpPr>
              <a:spLocks noChangeShapeType="1"/>
            </p:cNvSpPr>
            <p:nvPr/>
          </p:nvSpPr>
          <p:spPr bwMode="auto">
            <a:xfrm rot="10800000" flipH="1">
              <a:off x="3976" y="1224"/>
              <a:ext cx="728" cy="344"/>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31" name="Line 5"/>
            <p:cNvSpPr>
              <a:spLocks noChangeShapeType="1"/>
            </p:cNvSpPr>
            <p:nvPr/>
          </p:nvSpPr>
          <p:spPr bwMode="auto">
            <a:xfrm>
              <a:off x="4720" y="1200"/>
              <a:ext cx="656" cy="744"/>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32" name="Line 6"/>
            <p:cNvSpPr>
              <a:spLocks noChangeShapeType="1"/>
            </p:cNvSpPr>
            <p:nvPr/>
          </p:nvSpPr>
          <p:spPr bwMode="auto">
            <a:xfrm rot="10800000" flipH="1">
              <a:off x="4672" y="792"/>
              <a:ext cx="480" cy="416"/>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33" name="Line 7"/>
            <p:cNvSpPr>
              <a:spLocks noChangeShapeType="1"/>
            </p:cNvSpPr>
            <p:nvPr/>
          </p:nvSpPr>
          <p:spPr bwMode="auto">
            <a:xfrm>
              <a:off x="3192" y="48"/>
              <a:ext cx="712" cy="1511"/>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34" name="Line 8"/>
            <p:cNvSpPr>
              <a:spLocks noChangeShapeType="1"/>
            </p:cNvSpPr>
            <p:nvPr/>
          </p:nvSpPr>
          <p:spPr bwMode="auto">
            <a:xfrm>
              <a:off x="3880" y="1560"/>
              <a:ext cx="1200" cy="1808"/>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35" name="Line 9"/>
            <p:cNvSpPr>
              <a:spLocks noChangeShapeType="1"/>
            </p:cNvSpPr>
            <p:nvPr/>
          </p:nvSpPr>
          <p:spPr bwMode="auto">
            <a:xfrm flipH="1">
              <a:off x="95" y="1568"/>
              <a:ext cx="1433" cy="792"/>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36" name="Line 10"/>
            <p:cNvSpPr>
              <a:spLocks noChangeShapeType="1"/>
            </p:cNvSpPr>
            <p:nvPr/>
          </p:nvSpPr>
          <p:spPr bwMode="auto">
            <a:xfrm>
              <a:off x="1552" y="1568"/>
              <a:ext cx="280" cy="1144"/>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37" name="Line 11"/>
            <p:cNvSpPr>
              <a:spLocks noChangeShapeType="1"/>
            </p:cNvSpPr>
            <p:nvPr/>
          </p:nvSpPr>
          <p:spPr bwMode="auto">
            <a:xfrm>
              <a:off x="408" y="944"/>
              <a:ext cx="1088" cy="664"/>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38" name="Oval 12"/>
            <p:cNvSpPr>
              <a:spLocks/>
            </p:cNvSpPr>
            <p:nvPr/>
          </p:nvSpPr>
          <p:spPr bwMode="auto">
            <a:xfrm>
              <a:off x="1712" y="696"/>
              <a:ext cx="208" cy="208"/>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endParaRPr lang="en-GB" sz="1266"/>
            </a:p>
          </p:txBody>
        </p:sp>
        <p:sp>
          <p:nvSpPr>
            <p:cNvPr id="39" name="Oval 13"/>
            <p:cNvSpPr>
              <a:spLocks/>
            </p:cNvSpPr>
            <p:nvPr/>
          </p:nvSpPr>
          <p:spPr bwMode="auto">
            <a:xfrm>
              <a:off x="1712" y="2592"/>
              <a:ext cx="208" cy="208"/>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endParaRPr lang="en-GB" sz="1266"/>
            </a:p>
          </p:txBody>
        </p:sp>
        <p:sp>
          <p:nvSpPr>
            <p:cNvPr id="40" name="Oval 14"/>
            <p:cNvSpPr>
              <a:spLocks/>
            </p:cNvSpPr>
            <p:nvPr/>
          </p:nvSpPr>
          <p:spPr bwMode="auto">
            <a:xfrm>
              <a:off x="1440" y="1496"/>
              <a:ext cx="208" cy="208"/>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endParaRPr lang="en-GB" sz="1266"/>
            </a:p>
          </p:txBody>
        </p:sp>
        <p:sp>
          <p:nvSpPr>
            <p:cNvPr id="41" name="Oval 15"/>
            <p:cNvSpPr>
              <a:spLocks/>
            </p:cNvSpPr>
            <p:nvPr/>
          </p:nvSpPr>
          <p:spPr bwMode="auto">
            <a:xfrm>
              <a:off x="3088" y="0"/>
              <a:ext cx="208" cy="208"/>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endParaRPr lang="en-GB" sz="1266"/>
            </a:p>
          </p:txBody>
        </p:sp>
        <p:sp>
          <p:nvSpPr>
            <p:cNvPr id="42" name="Oval 16"/>
            <p:cNvSpPr>
              <a:spLocks/>
            </p:cNvSpPr>
            <p:nvPr/>
          </p:nvSpPr>
          <p:spPr bwMode="auto">
            <a:xfrm>
              <a:off x="4960" y="3256"/>
              <a:ext cx="208" cy="208"/>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endParaRPr lang="en-GB" sz="1266"/>
            </a:p>
          </p:txBody>
        </p:sp>
        <p:sp>
          <p:nvSpPr>
            <p:cNvPr id="43" name="Oval 17"/>
            <p:cNvSpPr>
              <a:spLocks/>
            </p:cNvSpPr>
            <p:nvPr/>
          </p:nvSpPr>
          <p:spPr bwMode="auto">
            <a:xfrm>
              <a:off x="3808" y="1496"/>
              <a:ext cx="208" cy="208"/>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endParaRPr lang="en-GB" sz="1266"/>
            </a:p>
          </p:txBody>
        </p:sp>
        <p:sp>
          <p:nvSpPr>
            <p:cNvPr id="44" name="Oval 18"/>
            <p:cNvSpPr>
              <a:spLocks/>
            </p:cNvSpPr>
            <p:nvPr/>
          </p:nvSpPr>
          <p:spPr bwMode="auto">
            <a:xfrm>
              <a:off x="5232" y="1808"/>
              <a:ext cx="208" cy="208"/>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endParaRPr lang="en-GB" sz="1266"/>
            </a:p>
          </p:txBody>
        </p:sp>
        <p:sp>
          <p:nvSpPr>
            <p:cNvPr id="45" name="Oval 19"/>
            <p:cNvSpPr>
              <a:spLocks/>
            </p:cNvSpPr>
            <p:nvPr/>
          </p:nvSpPr>
          <p:spPr bwMode="auto">
            <a:xfrm>
              <a:off x="4568" y="1096"/>
              <a:ext cx="208" cy="208"/>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endParaRPr lang="en-GB" sz="1266"/>
            </a:p>
          </p:txBody>
        </p:sp>
        <p:sp>
          <p:nvSpPr>
            <p:cNvPr id="46" name="Oval 20"/>
            <p:cNvSpPr>
              <a:spLocks/>
            </p:cNvSpPr>
            <p:nvPr/>
          </p:nvSpPr>
          <p:spPr bwMode="auto">
            <a:xfrm>
              <a:off x="5024" y="696"/>
              <a:ext cx="208" cy="208"/>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endParaRPr lang="en-GB" sz="1266"/>
            </a:p>
          </p:txBody>
        </p:sp>
        <p:sp>
          <p:nvSpPr>
            <p:cNvPr id="47" name="Oval 21"/>
            <p:cNvSpPr>
              <a:spLocks/>
            </p:cNvSpPr>
            <p:nvPr/>
          </p:nvSpPr>
          <p:spPr bwMode="auto">
            <a:xfrm>
              <a:off x="264" y="808"/>
              <a:ext cx="208" cy="208"/>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endParaRPr lang="en-GB" sz="1266"/>
            </a:p>
          </p:txBody>
        </p:sp>
        <p:sp>
          <p:nvSpPr>
            <p:cNvPr id="48" name="Oval 22"/>
            <p:cNvSpPr>
              <a:spLocks/>
            </p:cNvSpPr>
            <p:nvPr/>
          </p:nvSpPr>
          <p:spPr bwMode="auto">
            <a:xfrm>
              <a:off x="0" y="2256"/>
              <a:ext cx="208" cy="208"/>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endParaRPr lang="en-GB" sz="1266"/>
            </a:p>
          </p:txBody>
        </p:sp>
      </p:grpSp>
      <p:sp>
        <p:nvSpPr>
          <p:cNvPr id="2" name="Rectangle 1"/>
          <p:cNvSpPr/>
          <p:nvPr/>
        </p:nvSpPr>
        <p:spPr>
          <a:xfrm>
            <a:off x="5840052" y="476562"/>
            <a:ext cx="5871948" cy="1077218"/>
          </a:xfrm>
          <a:prstGeom prst="rect">
            <a:avLst/>
          </a:prstGeom>
        </p:spPr>
        <p:txBody>
          <a:bodyPr wrap="square">
            <a:spAutoFit/>
          </a:bodyPr>
          <a:lstStyle/>
          <a:p>
            <a:r>
              <a:rPr lang="en-US" altLang="en-US" sz="2800" dirty="0"/>
              <a:t>Rooted Tree</a:t>
            </a:r>
          </a:p>
          <a:p>
            <a:pPr marL="285750" indent="-285750">
              <a:buFont typeface="Wingdings" panose="05000000000000000000" pitchFamily="2" charset="2"/>
              <a:buChar char="v"/>
            </a:pPr>
            <a:r>
              <a:rPr lang="en-US" altLang="en-US" dirty="0"/>
              <a:t>Has one vertex that has been designated as the root</a:t>
            </a:r>
          </a:p>
          <a:p>
            <a:pPr marL="285750" indent="-285750">
              <a:buFont typeface="Wingdings" panose="05000000000000000000" pitchFamily="2" charset="2"/>
              <a:buChar char="v"/>
            </a:pPr>
            <a:r>
              <a:rPr lang="en-US" altLang="en-US" dirty="0"/>
              <a:t>Every edge is directed away from the root</a:t>
            </a:r>
          </a:p>
        </p:txBody>
      </p:sp>
      <p:sp>
        <p:nvSpPr>
          <p:cNvPr id="3" name="TextBox 2"/>
          <p:cNvSpPr txBox="1"/>
          <p:nvPr/>
        </p:nvSpPr>
        <p:spPr>
          <a:xfrm>
            <a:off x="414770" y="966633"/>
            <a:ext cx="3507307" cy="1200329"/>
          </a:xfrm>
          <a:prstGeom prst="rect">
            <a:avLst/>
          </a:prstGeom>
          <a:noFill/>
        </p:spPr>
        <p:txBody>
          <a:bodyPr wrap="none" rtlCol="0">
            <a:spAutoFit/>
          </a:bodyPr>
          <a:lstStyle/>
          <a:p>
            <a:pPr marL="815531" indent="-285750">
              <a:buSzPct val="125000"/>
              <a:buFont typeface="Wingdings" panose="05000000000000000000" pitchFamily="2" charset="2"/>
              <a:buChar char="v"/>
            </a:pPr>
            <a:r>
              <a:rPr lang="en-US" altLang="en-US" dirty="0">
                <a:cs typeface="Bodoni SvtyTwo ITC TT-Book" charset="0"/>
              </a:rPr>
              <a:t>All vertices are connected</a:t>
            </a:r>
            <a:endParaRPr lang="en-US" altLang="en-US" dirty="0"/>
          </a:p>
          <a:p>
            <a:pPr marL="815531" indent="-285750">
              <a:buSzPct val="125000"/>
              <a:buFont typeface="Wingdings" panose="05000000000000000000" pitchFamily="2" charset="2"/>
              <a:buChar char="v"/>
            </a:pPr>
            <a:r>
              <a:rPr lang="en-US" altLang="en-US" dirty="0">
                <a:cs typeface="Bodoni SvtyTwo ITC TT-Book" charset="0"/>
              </a:rPr>
              <a:t>The graph is undirected</a:t>
            </a:r>
            <a:endParaRPr lang="en-US" altLang="en-US" dirty="0"/>
          </a:p>
          <a:p>
            <a:pPr marL="815531" indent="-285750">
              <a:buSzPct val="125000"/>
              <a:buFont typeface="Wingdings" panose="05000000000000000000" pitchFamily="2" charset="2"/>
              <a:buChar char="v"/>
            </a:pPr>
            <a:r>
              <a:rPr lang="en-US" altLang="en-US" dirty="0">
                <a:cs typeface="Bodoni SvtyTwo ITC TT-Book" charset="0"/>
              </a:rPr>
              <a:t>There are no cycles</a:t>
            </a:r>
            <a:endParaRPr lang="en-US" altLang="en-US" dirty="0"/>
          </a:p>
          <a:p>
            <a:endParaRPr lang="en-GB" dirty="0"/>
          </a:p>
        </p:txBody>
      </p:sp>
      <p:sp>
        <p:nvSpPr>
          <p:cNvPr id="51" name="Rectangle 1"/>
          <p:cNvSpPr txBox="1">
            <a:spLocks noChangeArrowheads="1"/>
          </p:cNvSpPr>
          <p:nvPr/>
        </p:nvSpPr>
        <p:spPr>
          <a:xfrm>
            <a:off x="672199" y="5028044"/>
            <a:ext cx="11232000" cy="720000"/>
          </a:xfrm>
          <a:prstGeom prst="rect">
            <a:avLst/>
          </a:prstGeom>
          <a:ln/>
        </p:spPr>
        <p:txBody>
          <a:bodyPr vert="horz" lIns="0" tIns="0" rIns="0" bIns="0" rtlCol="0" anchor="t" anchorCtr="0">
            <a:normAutofit/>
          </a:bodyPr>
          <a:lstStyle>
            <a:lvl1pPr algn="l" defTabSz="457200" rtl="0" eaLnBrk="1" latinLnBrk="0" hangingPunct="1">
              <a:spcBef>
                <a:spcPct val="0"/>
              </a:spcBef>
              <a:buNone/>
              <a:defRPr sz="3200" kern="1200">
                <a:solidFill>
                  <a:srgbClr val="0A2D50"/>
                </a:solidFill>
                <a:latin typeface="Franklin Gothic Book" panose="020B0503020102020204" pitchFamily="34" charset="0"/>
                <a:ea typeface="+mj-ea"/>
                <a:cs typeface="Impact"/>
              </a:defRPr>
            </a:lvl1pPr>
          </a:lstStyle>
          <a:p>
            <a:r>
              <a:rPr lang="en-US" altLang="en-US"/>
              <a:t>Binary Tree</a:t>
            </a:r>
            <a:endParaRPr lang="en-US" altLang="en-US" dirty="0"/>
          </a:p>
        </p:txBody>
      </p:sp>
      <p:sp>
        <p:nvSpPr>
          <p:cNvPr id="52" name="Rectangle 2"/>
          <p:cNvSpPr txBox="1">
            <a:spLocks noChangeArrowheads="1"/>
          </p:cNvSpPr>
          <p:nvPr/>
        </p:nvSpPr>
        <p:spPr>
          <a:xfrm>
            <a:off x="672199" y="5795041"/>
            <a:ext cx="11232000" cy="500788"/>
          </a:xfrm>
          <a:prstGeom prst="rect">
            <a:avLst/>
          </a:prstGeom>
          <a:ln/>
        </p:spPr>
        <p:txBody>
          <a:bodyPr vert="horz" lIns="0" tIns="0" rIns="0" bIns="0" rtlCol="0">
            <a:normAutofit/>
          </a:bodyPr>
          <a:lstStyle>
            <a:lvl1pPr marL="0" indent="0" algn="l" defTabSz="457200" rtl="0" eaLnBrk="1" latinLnBrk="0" hangingPunct="1">
              <a:lnSpc>
                <a:spcPct val="120000"/>
              </a:lnSpc>
              <a:spcBef>
                <a:spcPts val="0"/>
              </a:spcBef>
              <a:buClr>
                <a:srgbClr val="0A2D50"/>
              </a:buClr>
              <a:buFont typeface="Arial"/>
              <a:buNone/>
              <a:defRPr sz="2000" kern="1200">
                <a:solidFill>
                  <a:srgbClr val="0A2D50"/>
                </a:solidFill>
                <a:latin typeface="Franklin Gothic Medium" panose="020B0603020102020204" pitchFamily="34" charset="0"/>
                <a:ea typeface="+mn-ea"/>
                <a:cs typeface="Franklin Gothic Medium" panose="020B0603020102020204" pitchFamily="34" charset="0"/>
              </a:defRPr>
            </a:lvl1pPr>
            <a:lvl2pPr marL="0" indent="0" algn="l" defTabSz="457200" rtl="0" eaLnBrk="1" latinLnBrk="0" hangingPunct="1">
              <a:lnSpc>
                <a:spcPct val="120000"/>
              </a:lnSpc>
              <a:spcBef>
                <a:spcPts val="0"/>
              </a:spcBef>
              <a:buClr>
                <a:srgbClr val="0A2D50"/>
              </a:buClr>
              <a:buFont typeface="Arial"/>
              <a:buNone/>
              <a:defRPr sz="2000" kern="1200">
                <a:solidFill>
                  <a:schemeClr val="tx1"/>
                </a:solidFill>
                <a:latin typeface="Franklin Gothic Medium" panose="020B0603020102020204" pitchFamily="34" charset="0"/>
                <a:ea typeface="+mn-ea"/>
                <a:cs typeface="Franklin Gothic Medium" panose="020B0603020102020204" pitchFamily="34" charset="0"/>
              </a:defRPr>
            </a:lvl2pPr>
            <a:lvl3pPr marL="269875" indent="-269875" algn="l" defTabSz="457200" rtl="0" eaLnBrk="1" latinLnBrk="0" hangingPunct="1">
              <a:lnSpc>
                <a:spcPct val="120000"/>
              </a:lnSpc>
              <a:spcBef>
                <a:spcPts val="0"/>
              </a:spcBef>
              <a:buClr>
                <a:srgbClr val="0A2D50"/>
              </a:buClr>
              <a:buFont typeface="Arial"/>
              <a:buChar char="•"/>
              <a:defRPr sz="2000" kern="1200">
                <a:solidFill>
                  <a:schemeClr val="tx1"/>
                </a:solidFill>
                <a:latin typeface="Franklin Gothic Medium" panose="020B0603020102020204" pitchFamily="34" charset="0"/>
                <a:ea typeface="+mn-ea"/>
                <a:cs typeface="Franklin Gothic Medium" panose="020B0603020102020204" pitchFamily="34" charset="0"/>
              </a:defRPr>
            </a:lvl3pPr>
            <a:lvl4pPr marL="539750" indent="-269875" algn="l" defTabSz="457200" rtl="0" eaLnBrk="1" latinLnBrk="0" hangingPunct="1">
              <a:lnSpc>
                <a:spcPct val="120000"/>
              </a:lnSpc>
              <a:spcBef>
                <a:spcPts val="0"/>
              </a:spcBef>
              <a:buClr>
                <a:srgbClr val="0A2D50"/>
              </a:buClr>
              <a:buFont typeface="Arial"/>
              <a:buChar char="•"/>
              <a:defRPr sz="2000" kern="1200">
                <a:solidFill>
                  <a:schemeClr val="tx1"/>
                </a:solidFill>
                <a:latin typeface="Franklin Gothic Medium" panose="020B0603020102020204" pitchFamily="34" charset="0"/>
                <a:ea typeface="+mn-ea"/>
                <a:cs typeface="Franklin Gothic Medium" panose="020B0603020102020204" pitchFamily="34" charset="0"/>
              </a:defRPr>
            </a:lvl4pPr>
            <a:lvl5pPr marL="809625" indent="-269875" algn="l" defTabSz="457200" rtl="0" eaLnBrk="1" latinLnBrk="0" hangingPunct="1">
              <a:lnSpc>
                <a:spcPct val="120000"/>
              </a:lnSpc>
              <a:spcBef>
                <a:spcPts val="0"/>
              </a:spcBef>
              <a:buClr>
                <a:srgbClr val="0A2D50"/>
              </a:buClr>
              <a:buFont typeface="Arial"/>
              <a:buChar char="•"/>
              <a:defRPr sz="2000" kern="1200">
                <a:solidFill>
                  <a:schemeClr val="tx1"/>
                </a:solidFill>
                <a:latin typeface="Franklin Gothic Medium" panose="020B0603020102020204" pitchFamily="34" charset="0"/>
                <a:ea typeface="+mn-ea"/>
                <a:cs typeface="Franklin Gothic Medium" panose="020B06030201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altLang="en-US" dirty="0">
              <a:latin typeface="Bodoni SvtyTwo ITC TT-Bold" charset="0"/>
              <a:cs typeface="ヒラギノ角ゴ ProN W6" charset="0"/>
              <a:sym typeface="Bodoni SvtyTwo ITC TT-Bold" charset="0"/>
            </a:endParaRPr>
          </a:p>
        </p:txBody>
      </p:sp>
      <p:sp>
        <p:nvSpPr>
          <p:cNvPr id="53" name="Rectangle 2"/>
          <p:cNvSpPr txBox="1">
            <a:spLocks noChangeArrowheads="1"/>
          </p:cNvSpPr>
          <p:nvPr/>
        </p:nvSpPr>
        <p:spPr>
          <a:xfrm>
            <a:off x="680732" y="5679801"/>
            <a:ext cx="11232000" cy="500788"/>
          </a:xfrm>
          <a:prstGeom prst="rect">
            <a:avLst/>
          </a:prstGeom>
          <a:ln/>
        </p:spPr>
        <p:txBody>
          <a:bodyPr vert="horz" lIns="0" tIns="0" rIns="0" bIns="0" rtlCol="0">
            <a:normAutofit/>
          </a:bodyPr>
          <a:lstStyle>
            <a:lvl1pPr marL="0" indent="0" algn="l" defTabSz="457200" rtl="0" eaLnBrk="1" latinLnBrk="0" hangingPunct="1">
              <a:lnSpc>
                <a:spcPct val="120000"/>
              </a:lnSpc>
              <a:spcBef>
                <a:spcPts val="0"/>
              </a:spcBef>
              <a:buClr>
                <a:srgbClr val="0A2D50"/>
              </a:buClr>
              <a:buFont typeface="Arial"/>
              <a:buNone/>
              <a:defRPr sz="2000" kern="1200">
                <a:solidFill>
                  <a:srgbClr val="0A2D50"/>
                </a:solidFill>
                <a:latin typeface="Franklin Gothic Medium" panose="020B0603020102020204" pitchFamily="34" charset="0"/>
                <a:ea typeface="+mn-ea"/>
                <a:cs typeface="Franklin Gothic Medium" panose="020B0603020102020204" pitchFamily="34" charset="0"/>
              </a:defRPr>
            </a:lvl1pPr>
            <a:lvl2pPr marL="0" indent="0" algn="l" defTabSz="457200" rtl="0" eaLnBrk="1" latinLnBrk="0" hangingPunct="1">
              <a:lnSpc>
                <a:spcPct val="120000"/>
              </a:lnSpc>
              <a:spcBef>
                <a:spcPts val="0"/>
              </a:spcBef>
              <a:buClr>
                <a:srgbClr val="0A2D50"/>
              </a:buClr>
              <a:buFont typeface="Arial"/>
              <a:buNone/>
              <a:defRPr sz="2000" kern="1200">
                <a:solidFill>
                  <a:schemeClr val="tx1"/>
                </a:solidFill>
                <a:latin typeface="Franklin Gothic Medium" panose="020B0603020102020204" pitchFamily="34" charset="0"/>
                <a:ea typeface="+mn-ea"/>
                <a:cs typeface="Franklin Gothic Medium" panose="020B0603020102020204" pitchFamily="34" charset="0"/>
              </a:defRPr>
            </a:lvl2pPr>
            <a:lvl3pPr marL="269875" indent="-269875" algn="l" defTabSz="457200" rtl="0" eaLnBrk="1" latinLnBrk="0" hangingPunct="1">
              <a:lnSpc>
                <a:spcPct val="120000"/>
              </a:lnSpc>
              <a:spcBef>
                <a:spcPts val="0"/>
              </a:spcBef>
              <a:buClr>
                <a:srgbClr val="0A2D50"/>
              </a:buClr>
              <a:buFont typeface="Arial"/>
              <a:buChar char="•"/>
              <a:defRPr sz="2000" kern="1200">
                <a:solidFill>
                  <a:schemeClr val="tx1"/>
                </a:solidFill>
                <a:latin typeface="Franklin Gothic Medium" panose="020B0603020102020204" pitchFamily="34" charset="0"/>
                <a:ea typeface="+mn-ea"/>
                <a:cs typeface="Franklin Gothic Medium" panose="020B0603020102020204" pitchFamily="34" charset="0"/>
              </a:defRPr>
            </a:lvl3pPr>
            <a:lvl4pPr marL="539750" indent="-269875" algn="l" defTabSz="457200" rtl="0" eaLnBrk="1" latinLnBrk="0" hangingPunct="1">
              <a:lnSpc>
                <a:spcPct val="120000"/>
              </a:lnSpc>
              <a:spcBef>
                <a:spcPts val="0"/>
              </a:spcBef>
              <a:buClr>
                <a:srgbClr val="0A2D50"/>
              </a:buClr>
              <a:buFont typeface="Arial"/>
              <a:buChar char="•"/>
              <a:defRPr sz="2000" kern="1200">
                <a:solidFill>
                  <a:schemeClr val="tx1"/>
                </a:solidFill>
                <a:latin typeface="Franklin Gothic Medium" panose="020B0603020102020204" pitchFamily="34" charset="0"/>
                <a:ea typeface="+mn-ea"/>
                <a:cs typeface="Franklin Gothic Medium" panose="020B0603020102020204" pitchFamily="34" charset="0"/>
              </a:defRPr>
            </a:lvl4pPr>
            <a:lvl5pPr marL="809625" indent="-269875" algn="l" defTabSz="457200" rtl="0" eaLnBrk="1" latinLnBrk="0" hangingPunct="1">
              <a:lnSpc>
                <a:spcPct val="120000"/>
              </a:lnSpc>
              <a:spcBef>
                <a:spcPts val="0"/>
              </a:spcBef>
              <a:buClr>
                <a:srgbClr val="0A2D50"/>
              </a:buClr>
              <a:buFont typeface="Arial"/>
              <a:buChar char="•"/>
              <a:defRPr sz="2000" kern="1200">
                <a:solidFill>
                  <a:schemeClr val="tx1"/>
                </a:solidFill>
                <a:latin typeface="Franklin Gothic Medium" panose="020B0603020102020204" pitchFamily="34" charset="0"/>
                <a:ea typeface="+mn-ea"/>
                <a:cs typeface="Franklin Gothic Medium" panose="020B06030201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en-US" dirty="0"/>
              <a:t>If each node in the tree has a </a:t>
            </a:r>
            <a:r>
              <a:rPr lang="en-US" altLang="en-US" dirty="0">
                <a:latin typeface="Bodoni SvtyTwo ITC TT-Bold" charset="0"/>
                <a:cs typeface="Bodoni SvtyTwo ITC TT-Bold" charset="0"/>
                <a:sym typeface="Bodoni SvtyTwo ITC TT-Bold" charset="0"/>
              </a:rPr>
              <a:t>maximum </a:t>
            </a:r>
            <a:r>
              <a:rPr lang="en-US" altLang="en-US" dirty="0"/>
              <a:t>of two children then it is called a </a:t>
            </a:r>
            <a:r>
              <a:rPr lang="en-US" altLang="en-US" dirty="0">
                <a:latin typeface="Bodoni SvtyTwo ITC TT-Bold" charset="0"/>
                <a:cs typeface="Bodoni SvtyTwo ITC TT-Bold" charset="0"/>
                <a:sym typeface="Bodoni SvtyTwo ITC TT-Bold" charset="0"/>
              </a:rPr>
              <a:t>binary tree</a:t>
            </a:r>
            <a:endParaRPr lang="en-US" altLang="en-US" dirty="0">
              <a:latin typeface="Bodoni SvtyTwo ITC TT-Bold" charset="0"/>
              <a:cs typeface="ヒラギノ角ゴ ProN W6" charset="0"/>
              <a:sym typeface="Bodoni SvtyTwo ITC TT-Bold" charset="0"/>
            </a:endParaRPr>
          </a:p>
        </p:txBody>
      </p:sp>
    </p:spTree>
    <p:extLst>
      <p:ext uri="{BB962C8B-B14F-4D97-AF65-F5344CB8AC3E}">
        <p14:creationId xmlns:p14="http://schemas.microsoft.com/office/powerpoint/2010/main" val="3350703308"/>
      </p:ext>
    </p:extLst>
  </p:cSld>
  <p:clrMapOvr>
    <a:masterClrMapping/>
  </p:clrMapOvr>
  <p:transition>
    <p:dissolve/>
  </p:transition>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49" name="Rectangle 1"/>
          <p:cNvSpPr>
            <a:spLocks noGrp="1" noChangeArrowheads="1"/>
          </p:cNvSpPr>
          <p:nvPr>
            <p:ph type="title"/>
          </p:nvPr>
        </p:nvSpPr>
        <p:spPr>
          <a:ln/>
        </p:spPr>
        <p:txBody>
          <a:bodyPr/>
          <a:lstStyle/>
          <a:p>
            <a:r>
              <a:rPr lang="en-US" altLang="en-US"/>
              <a:t>Binary Search Tree</a:t>
            </a:r>
          </a:p>
        </p:txBody>
      </p:sp>
      <p:sp>
        <p:nvSpPr>
          <p:cNvPr id="27650" name="Rectangle 2"/>
          <p:cNvSpPr>
            <a:spLocks noGrp="1" noChangeArrowheads="1"/>
          </p:cNvSpPr>
          <p:nvPr>
            <p:ph type="body" idx="1"/>
          </p:nvPr>
        </p:nvSpPr>
        <p:spPr>
          <a:ln/>
        </p:spPr>
        <p:txBody>
          <a:bodyPr/>
          <a:lstStyle/>
          <a:p>
            <a:pPr>
              <a:buFontTx/>
              <a:buBlip>
                <a:blip r:embed="rId2"/>
              </a:buBlip>
            </a:pPr>
            <a:r>
              <a:rPr lang="en-US" altLang="en-US"/>
              <a:t>Sorted Binary Tree:</a:t>
            </a:r>
          </a:p>
          <a:p>
            <a:pPr marL="526833" lvl="1">
              <a:buBlip>
                <a:blip r:embed="rId2"/>
              </a:buBlip>
            </a:pPr>
            <a:r>
              <a:rPr lang="en-US" altLang="en-US"/>
              <a:t>left sub-tree contains only nodes with values less than the node’s</a:t>
            </a:r>
          </a:p>
          <a:p>
            <a:pPr marL="526833" lvl="1">
              <a:buBlip>
                <a:blip r:embed="rId2"/>
              </a:buBlip>
            </a:pPr>
            <a:r>
              <a:rPr lang="en-US" altLang="en-US"/>
              <a:t>right sub-tree contains only nodes with values greater than the node’s</a:t>
            </a:r>
          </a:p>
          <a:p>
            <a:pPr marL="526833" lvl="1">
              <a:buBlip>
                <a:blip r:embed="rId2"/>
              </a:buBlip>
            </a:pPr>
            <a:r>
              <a:rPr lang="en-US" altLang="en-US"/>
              <a:t>both left and right sub-trees are binary search trees</a:t>
            </a:r>
          </a:p>
        </p:txBody>
      </p:sp>
    </p:spTree>
    <p:extLst>
      <p:ext uri="{BB962C8B-B14F-4D97-AF65-F5344CB8AC3E}">
        <p14:creationId xmlns:p14="http://schemas.microsoft.com/office/powerpoint/2010/main" val="568642918"/>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65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765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7650">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765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bldLvl="5"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7" name="Rectangle 1"/>
          <p:cNvSpPr>
            <a:spLocks noGrp="1" noChangeArrowheads="1"/>
          </p:cNvSpPr>
          <p:nvPr>
            <p:ph type="title"/>
          </p:nvPr>
        </p:nvSpPr>
        <p:spPr>
          <a:ln/>
        </p:spPr>
        <p:txBody>
          <a:bodyPr/>
          <a:lstStyle/>
          <a:p>
            <a:r>
              <a:rPr lang="en-US" altLang="en-US" dirty="0"/>
              <a:t>Binary Tree Traversal </a:t>
            </a:r>
          </a:p>
        </p:txBody>
      </p:sp>
      <p:sp>
        <p:nvSpPr>
          <p:cNvPr id="24578" name="Rectangle 2"/>
          <p:cNvSpPr>
            <a:spLocks noGrp="1" noChangeArrowheads="1"/>
          </p:cNvSpPr>
          <p:nvPr>
            <p:ph type="body" idx="1"/>
          </p:nvPr>
        </p:nvSpPr>
        <p:spPr>
          <a:xfrm>
            <a:off x="480000" y="1089220"/>
            <a:ext cx="5767804" cy="4856400"/>
          </a:xfrm>
          <a:ln/>
        </p:spPr>
        <p:txBody>
          <a:bodyPr/>
          <a:lstStyle/>
          <a:p>
            <a:pPr>
              <a:buFontTx/>
              <a:buBlip>
                <a:blip r:embed="rId2"/>
              </a:buBlip>
            </a:pPr>
            <a:endParaRPr lang="en-US" altLang="en-US" dirty="0"/>
          </a:p>
          <a:p>
            <a:pPr>
              <a:buFontTx/>
              <a:buBlip>
                <a:blip r:embed="rId2"/>
              </a:buBlip>
            </a:pPr>
            <a:endParaRPr lang="en-US" altLang="en-US" dirty="0"/>
          </a:p>
          <a:p>
            <a:pPr>
              <a:buFontTx/>
              <a:buBlip>
                <a:blip r:embed="rId2"/>
              </a:buBlip>
            </a:pPr>
            <a:r>
              <a:rPr lang="en-US" altLang="en-US" dirty="0"/>
              <a:t>Pre order (</a:t>
            </a:r>
            <a:r>
              <a:rPr lang="en-US" altLang="en-US" dirty="0" err="1"/>
              <a:t>visit,left</a:t>
            </a:r>
            <a:r>
              <a:rPr lang="en-US" altLang="en-US" dirty="0"/>
              <a:t>, right)</a:t>
            </a:r>
          </a:p>
          <a:p>
            <a:pPr marL="0" indent="0">
              <a:buNone/>
            </a:pPr>
            <a:r>
              <a:rPr lang="en-US" altLang="en-US" dirty="0"/>
              <a:t>	[A, B, C]</a:t>
            </a:r>
          </a:p>
          <a:p>
            <a:pPr>
              <a:buFontTx/>
              <a:buBlip>
                <a:blip r:embed="rId2"/>
              </a:buBlip>
            </a:pPr>
            <a:r>
              <a:rPr lang="en-US" altLang="en-US" dirty="0"/>
              <a:t>In order (left visit right)</a:t>
            </a:r>
          </a:p>
          <a:p>
            <a:pPr marL="0" indent="0">
              <a:buNone/>
            </a:pPr>
            <a:r>
              <a:rPr lang="en-US" altLang="en-US" dirty="0"/>
              <a:t>	[B,A,C]</a:t>
            </a:r>
          </a:p>
          <a:p>
            <a:pPr>
              <a:buFontTx/>
              <a:buBlip>
                <a:blip r:embed="rId2"/>
              </a:buBlip>
            </a:pPr>
            <a:r>
              <a:rPr lang="en-US" altLang="en-US" dirty="0"/>
              <a:t>Post order ( left, right visit)</a:t>
            </a:r>
          </a:p>
          <a:p>
            <a:pPr lvl="1">
              <a:buFontTx/>
              <a:buBlip>
                <a:blip r:embed="rId2"/>
              </a:buBlip>
            </a:pPr>
            <a:r>
              <a:rPr lang="en-US" altLang="en-US" dirty="0"/>
              <a:t>[</a:t>
            </a:r>
            <a:r>
              <a:rPr lang="en-US" altLang="en-US" sz="2800" dirty="0"/>
              <a:t>B,C A]</a:t>
            </a:r>
          </a:p>
        </p:txBody>
      </p:sp>
      <p:sp>
        <p:nvSpPr>
          <p:cNvPr id="24580" name="Line 4"/>
          <p:cNvSpPr>
            <a:spLocks noChangeShapeType="1"/>
          </p:cNvSpPr>
          <p:nvPr/>
        </p:nvSpPr>
        <p:spPr bwMode="auto">
          <a:xfrm>
            <a:off x="8337351" y="2652117"/>
            <a:ext cx="892969" cy="892969"/>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4583" name="Line 7"/>
          <p:cNvSpPr>
            <a:spLocks noChangeShapeType="1"/>
          </p:cNvSpPr>
          <p:nvPr/>
        </p:nvSpPr>
        <p:spPr bwMode="auto">
          <a:xfrm flipH="1">
            <a:off x="7149703" y="2643188"/>
            <a:ext cx="1044773" cy="901898"/>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4584" name="Line 8"/>
          <p:cNvSpPr>
            <a:spLocks noChangeShapeType="1"/>
          </p:cNvSpPr>
          <p:nvPr/>
        </p:nvSpPr>
        <p:spPr bwMode="auto">
          <a:xfrm flipH="1">
            <a:off x="7231962" y="2586697"/>
            <a:ext cx="1044773" cy="901898"/>
          </a:xfrm>
          <a:prstGeom prst="line">
            <a:avLst/>
          </a:prstGeom>
          <a:noFill/>
          <a:ln w="50800" cap="flat">
            <a:solidFill>
              <a:srgbClr val="F30007"/>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4585" name="Line 9"/>
          <p:cNvSpPr>
            <a:spLocks noChangeShapeType="1"/>
          </p:cNvSpPr>
          <p:nvPr/>
        </p:nvSpPr>
        <p:spPr bwMode="auto">
          <a:xfrm>
            <a:off x="8337352" y="2634258"/>
            <a:ext cx="946547" cy="991195"/>
          </a:xfrm>
          <a:prstGeom prst="line">
            <a:avLst/>
          </a:prstGeom>
          <a:noFill/>
          <a:ln w="50800" cap="flat">
            <a:solidFill>
              <a:srgbClr val="F30007"/>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4589" name="Oval 13"/>
          <p:cNvSpPr>
            <a:spLocks/>
          </p:cNvSpPr>
          <p:nvPr/>
        </p:nvSpPr>
        <p:spPr bwMode="auto">
          <a:xfrm>
            <a:off x="8006953" y="2348508"/>
            <a:ext cx="491133" cy="491133"/>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2109">
                <a:solidFill>
                  <a:srgbClr val="FFFFFF"/>
                </a:solidFill>
                <a:effectLst>
                  <a:outerShdw blurRad="38100" dist="38100" dir="2700000" algn="tl">
                    <a:srgbClr val="C0C0C0"/>
                  </a:outerShdw>
                </a:effectLst>
                <a:cs typeface="Gill Sans" charset="0"/>
              </a:rPr>
              <a:t>A</a:t>
            </a:r>
          </a:p>
        </p:txBody>
      </p:sp>
      <p:sp>
        <p:nvSpPr>
          <p:cNvPr id="24591" name="Oval 15"/>
          <p:cNvSpPr>
            <a:spLocks/>
          </p:cNvSpPr>
          <p:nvPr/>
        </p:nvSpPr>
        <p:spPr bwMode="auto">
          <a:xfrm>
            <a:off x="6899672" y="3268266"/>
            <a:ext cx="491133" cy="491133"/>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2109">
                <a:solidFill>
                  <a:srgbClr val="FFFFFF"/>
                </a:solidFill>
                <a:effectLst>
                  <a:outerShdw blurRad="38100" dist="38100" dir="2700000" algn="tl">
                    <a:srgbClr val="C0C0C0"/>
                  </a:outerShdw>
                </a:effectLst>
                <a:cs typeface="Gill Sans" charset="0"/>
              </a:rPr>
              <a:t>B</a:t>
            </a:r>
          </a:p>
        </p:txBody>
      </p:sp>
      <p:sp>
        <p:nvSpPr>
          <p:cNvPr id="24593" name="Oval 17"/>
          <p:cNvSpPr>
            <a:spLocks/>
          </p:cNvSpPr>
          <p:nvPr/>
        </p:nvSpPr>
        <p:spPr bwMode="auto">
          <a:xfrm>
            <a:off x="9123164" y="3268266"/>
            <a:ext cx="491133" cy="491133"/>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2109">
                <a:solidFill>
                  <a:srgbClr val="FFFFFF"/>
                </a:solidFill>
                <a:effectLst>
                  <a:outerShdw blurRad="38100" dist="38100" dir="2700000" algn="tl">
                    <a:srgbClr val="C0C0C0"/>
                  </a:outerShdw>
                </a:effectLst>
                <a:cs typeface="Gill Sans" charset="0"/>
              </a:rPr>
              <a:t>C</a:t>
            </a:r>
          </a:p>
        </p:txBody>
      </p:sp>
    </p:spTree>
    <p:extLst>
      <p:ext uri="{BB962C8B-B14F-4D97-AF65-F5344CB8AC3E}">
        <p14:creationId xmlns:p14="http://schemas.microsoft.com/office/powerpoint/2010/main" val="3593750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7" name="Rectangle 1"/>
          <p:cNvSpPr>
            <a:spLocks noGrp="1" noChangeArrowheads="1"/>
          </p:cNvSpPr>
          <p:nvPr>
            <p:ph type="title"/>
          </p:nvPr>
        </p:nvSpPr>
        <p:spPr>
          <a:ln/>
        </p:spPr>
        <p:txBody>
          <a:bodyPr/>
          <a:lstStyle/>
          <a:p>
            <a:r>
              <a:rPr lang="en-US" altLang="en-US" dirty="0"/>
              <a:t>Pre order Binary Tree Traversal</a:t>
            </a:r>
          </a:p>
        </p:txBody>
      </p:sp>
      <p:sp>
        <p:nvSpPr>
          <p:cNvPr id="24578" name="Rectangle 2"/>
          <p:cNvSpPr>
            <a:spLocks noGrp="1" noChangeArrowheads="1"/>
          </p:cNvSpPr>
          <p:nvPr>
            <p:ph type="body" idx="1"/>
          </p:nvPr>
        </p:nvSpPr>
        <p:spPr>
          <a:xfrm>
            <a:off x="480000" y="1089220"/>
            <a:ext cx="5767804" cy="4856400"/>
          </a:xfrm>
          <a:ln/>
        </p:spPr>
        <p:txBody>
          <a:bodyPr/>
          <a:lstStyle/>
          <a:p>
            <a:pPr>
              <a:buFontTx/>
              <a:buBlip>
                <a:blip r:embed="rId2"/>
              </a:buBlip>
            </a:pPr>
            <a:endParaRPr lang="en-US" altLang="en-US" dirty="0"/>
          </a:p>
          <a:p>
            <a:pPr marL="0" indent="0">
              <a:buNone/>
            </a:pPr>
            <a:r>
              <a:rPr lang="en-US" altLang="en-US" dirty="0"/>
              <a:t>Def pre(</a:t>
            </a:r>
            <a:r>
              <a:rPr lang="en-US" altLang="en-US" dirty="0" err="1"/>
              <a:t>tree,start</a:t>
            </a:r>
            <a:r>
              <a:rPr lang="en-US" altLang="en-US" dirty="0"/>
              <a:t>):</a:t>
            </a:r>
          </a:p>
          <a:p>
            <a:pPr marL="0" indent="0">
              <a:buNone/>
            </a:pPr>
            <a:r>
              <a:rPr lang="en-US" altLang="en-US" dirty="0"/>
              <a:t>	Visit node(print?)</a:t>
            </a:r>
          </a:p>
          <a:p>
            <a:pPr marL="0" indent="0">
              <a:buNone/>
            </a:pPr>
            <a:r>
              <a:rPr lang="en-US" altLang="en-US" dirty="0"/>
              <a:t>	If node to the left of start:</a:t>
            </a:r>
          </a:p>
          <a:p>
            <a:pPr marL="0" indent="0">
              <a:buNone/>
            </a:pPr>
            <a:r>
              <a:rPr lang="en-US" altLang="en-US" dirty="0"/>
              <a:t>		then </a:t>
            </a:r>
            <a:r>
              <a:rPr lang="en-US" altLang="en-US" dirty="0" err="1"/>
              <a:t>dft</a:t>
            </a:r>
            <a:r>
              <a:rPr lang="en-US" altLang="en-US" dirty="0"/>
              <a:t> left</a:t>
            </a:r>
          </a:p>
          <a:p>
            <a:pPr marL="0" indent="0">
              <a:buNone/>
            </a:pPr>
            <a:r>
              <a:rPr lang="en-US" altLang="en-US" dirty="0"/>
              <a:t>	If node to the right of start:</a:t>
            </a:r>
          </a:p>
          <a:p>
            <a:pPr marL="0" indent="0">
              <a:buNone/>
            </a:pPr>
            <a:r>
              <a:rPr lang="en-US" altLang="en-US" dirty="0"/>
              <a:t>		then </a:t>
            </a:r>
            <a:r>
              <a:rPr lang="en-US" altLang="en-US" dirty="0" err="1"/>
              <a:t>dft</a:t>
            </a:r>
            <a:r>
              <a:rPr lang="en-US" altLang="en-US" dirty="0"/>
              <a:t> right</a:t>
            </a:r>
          </a:p>
          <a:p>
            <a:pPr marL="0" indent="0">
              <a:buNone/>
            </a:pPr>
            <a:endParaRPr lang="en-US" altLang="en-US" dirty="0"/>
          </a:p>
          <a:p>
            <a:pPr marL="0" indent="0">
              <a:buNone/>
            </a:pPr>
            <a:r>
              <a:rPr lang="en-US" altLang="en-US" dirty="0"/>
              <a:t>A B D E C F</a:t>
            </a:r>
          </a:p>
        </p:txBody>
      </p:sp>
      <p:sp>
        <p:nvSpPr>
          <p:cNvPr id="24579" name="Line 3"/>
          <p:cNvSpPr>
            <a:spLocks noChangeShapeType="1"/>
          </p:cNvSpPr>
          <p:nvPr/>
        </p:nvSpPr>
        <p:spPr bwMode="auto">
          <a:xfrm>
            <a:off x="9373195" y="3554016"/>
            <a:ext cx="687586" cy="1616273"/>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4580" name="Line 4"/>
          <p:cNvSpPr>
            <a:spLocks noChangeShapeType="1"/>
          </p:cNvSpPr>
          <p:nvPr/>
        </p:nvSpPr>
        <p:spPr bwMode="auto">
          <a:xfrm>
            <a:off x="8337351" y="2652117"/>
            <a:ext cx="892969" cy="892969"/>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4581" name="Line 5"/>
          <p:cNvSpPr>
            <a:spLocks noChangeShapeType="1"/>
          </p:cNvSpPr>
          <p:nvPr/>
        </p:nvSpPr>
        <p:spPr bwMode="auto">
          <a:xfrm rot="10800000" flipH="1">
            <a:off x="6524625" y="3554016"/>
            <a:ext cx="598289" cy="1660922"/>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4582" name="Line 6"/>
          <p:cNvSpPr>
            <a:spLocks noChangeShapeType="1"/>
          </p:cNvSpPr>
          <p:nvPr/>
        </p:nvSpPr>
        <p:spPr bwMode="auto">
          <a:xfrm>
            <a:off x="7149703" y="3616524"/>
            <a:ext cx="634008" cy="1589484"/>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4583" name="Line 7"/>
          <p:cNvSpPr>
            <a:spLocks noChangeShapeType="1"/>
          </p:cNvSpPr>
          <p:nvPr/>
        </p:nvSpPr>
        <p:spPr bwMode="auto">
          <a:xfrm flipH="1">
            <a:off x="7149703" y="2643188"/>
            <a:ext cx="1044773" cy="901898"/>
          </a:xfrm>
          <a:prstGeom prst="line">
            <a:avLst/>
          </a:prstGeom>
          <a:noFill/>
          <a:ln w="508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4584" name="Line 8"/>
          <p:cNvSpPr>
            <a:spLocks noChangeShapeType="1"/>
          </p:cNvSpPr>
          <p:nvPr/>
        </p:nvSpPr>
        <p:spPr bwMode="auto">
          <a:xfrm flipH="1">
            <a:off x="7231962" y="2586697"/>
            <a:ext cx="1044773" cy="901898"/>
          </a:xfrm>
          <a:prstGeom prst="line">
            <a:avLst/>
          </a:prstGeom>
          <a:noFill/>
          <a:ln w="50800" cap="flat">
            <a:solidFill>
              <a:srgbClr val="F30007"/>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4585" name="Line 9"/>
          <p:cNvSpPr>
            <a:spLocks noChangeShapeType="1"/>
          </p:cNvSpPr>
          <p:nvPr/>
        </p:nvSpPr>
        <p:spPr bwMode="auto">
          <a:xfrm>
            <a:off x="8337352" y="2634258"/>
            <a:ext cx="946547" cy="991195"/>
          </a:xfrm>
          <a:prstGeom prst="line">
            <a:avLst/>
          </a:prstGeom>
          <a:noFill/>
          <a:ln w="50800" cap="flat">
            <a:solidFill>
              <a:srgbClr val="F30007"/>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4586" name="Line 10"/>
          <p:cNvSpPr>
            <a:spLocks noChangeShapeType="1"/>
          </p:cNvSpPr>
          <p:nvPr/>
        </p:nvSpPr>
        <p:spPr bwMode="auto">
          <a:xfrm>
            <a:off x="9417844" y="3679031"/>
            <a:ext cx="642938" cy="1437680"/>
          </a:xfrm>
          <a:prstGeom prst="line">
            <a:avLst/>
          </a:prstGeom>
          <a:noFill/>
          <a:ln w="50800" cap="flat">
            <a:solidFill>
              <a:srgbClr val="F30007"/>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4587" name="Line 11"/>
          <p:cNvSpPr>
            <a:spLocks noChangeShapeType="1"/>
          </p:cNvSpPr>
          <p:nvPr/>
        </p:nvSpPr>
        <p:spPr bwMode="auto">
          <a:xfrm>
            <a:off x="7131844" y="3598664"/>
            <a:ext cx="616148" cy="1509117"/>
          </a:xfrm>
          <a:prstGeom prst="line">
            <a:avLst/>
          </a:prstGeom>
          <a:noFill/>
          <a:ln w="50800" cap="flat">
            <a:solidFill>
              <a:srgbClr val="F30007"/>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4588" name="Line 12"/>
          <p:cNvSpPr>
            <a:spLocks noChangeShapeType="1"/>
          </p:cNvSpPr>
          <p:nvPr/>
        </p:nvSpPr>
        <p:spPr bwMode="auto">
          <a:xfrm flipH="1">
            <a:off x="6587133" y="3607594"/>
            <a:ext cx="517922" cy="1446609"/>
          </a:xfrm>
          <a:prstGeom prst="line">
            <a:avLst/>
          </a:prstGeom>
          <a:noFill/>
          <a:ln w="50800" cap="flat">
            <a:solidFill>
              <a:srgbClr val="F30007"/>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4589" name="Oval 13"/>
          <p:cNvSpPr>
            <a:spLocks/>
          </p:cNvSpPr>
          <p:nvPr/>
        </p:nvSpPr>
        <p:spPr bwMode="auto">
          <a:xfrm>
            <a:off x="8006953" y="2348508"/>
            <a:ext cx="491133" cy="491133"/>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2109">
                <a:solidFill>
                  <a:srgbClr val="FFFFFF"/>
                </a:solidFill>
                <a:effectLst>
                  <a:outerShdw blurRad="38100" dist="38100" dir="2700000" algn="tl">
                    <a:srgbClr val="C0C0C0"/>
                  </a:outerShdw>
                </a:effectLst>
                <a:cs typeface="Gill Sans" charset="0"/>
              </a:rPr>
              <a:t>A</a:t>
            </a:r>
          </a:p>
        </p:txBody>
      </p:sp>
      <p:sp>
        <p:nvSpPr>
          <p:cNvPr id="24590" name="Oval 14"/>
          <p:cNvSpPr>
            <a:spLocks/>
          </p:cNvSpPr>
          <p:nvPr/>
        </p:nvSpPr>
        <p:spPr bwMode="auto">
          <a:xfrm>
            <a:off x="6328172" y="4964906"/>
            <a:ext cx="491133" cy="491133"/>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2109">
                <a:solidFill>
                  <a:srgbClr val="FFFFFF"/>
                </a:solidFill>
                <a:effectLst>
                  <a:outerShdw blurRad="38100" dist="38100" dir="2700000" algn="tl">
                    <a:srgbClr val="C0C0C0"/>
                  </a:outerShdw>
                </a:effectLst>
                <a:cs typeface="Gill Sans" charset="0"/>
              </a:rPr>
              <a:t>D</a:t>
            </a:r>
          </a:p>
        </p:txBody>
      </p:sp>
      <p:sp>
        <p:nvSpPr>
          <p:cNvPr id="24591" name="Oval 15"/>
          <p:cNvSpPr>
            <a:spLocks/>
          </p:cNvSpPr>
          <p:nvPr/>
        </p:nvSpPr>
        <p:spPr bwMode="auto">
          <a:xfrm>
            <a:off x="6899672" y="3268266"/>
            <a:ext cx="491133" cy="491133"/>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2109" dirty="0">
                <a:solidFill>
                  <a:srgbClr val="FFFFFF"/>
                </a:solidFill>
                <a:effectLst>
                  <a:outerShdw blurRad="38100" dist="38100" dir="2700000" algn="tl">
                    <a:srgbClr val="C0C0C0"/>
                  </a:outerShdw>
                </a:effectLst>
                <a:cs typeface="Gill Sans" charset="0"/>
              </a:rPr>
              <a:t>B</a:t>
            </a:r>
          </a:p>
        </p:txBody>
      </p:sp>
      <p:sp>
        <p:nvSpPr>
          <p:cNvPr id="24592" name="Oval 16"/>
          <p:cNvSpPr>
            <a:spLocks/>
          </p:cNvSpPr>
          <p:nvPr/>
        </p:nvSpPr>
        <p:spPr bwMode="auto">
          <a:xfrm>
            <a:off x="7506891" y="4964906"/>
            <a:ext cx="491133" cy="491133"/>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2109">
                <a:solidFill>
                  <a:srgbClr val="FFFFFF"/>
                </a:solidFill>
                <a:effectLst>
                  <a:outerShdw blurRad="38100" dist="38100" dir="2700000" algn="tl">
                    <a:srgbClr val="C0C0C0"/>
                  </a:outerShdw>
                </a:effectLst>
                <a:cs typeface="Gill Sans" charset="0"/>
              </a:rPr>
              <a:t>E</a:t>
            </a:r>
          </a:p>
        </p:txBody>
      </p:sp>
      <p:sp>
        <p:nvSpPr>
          <p:cNvPr id="24593" name="Oval 17"/>
          <p:cNvSpPr>
            <a:spLocks/>
          </p:cNvSpPr>
          <p:nvPr/>
        </p:nvSpPr>
        <p:spPr bwMode="auto">
          <a:xfrm>
            <a:off x="9123164" y="3268266"/>
            <a:ext cx="491133" cy="491133"/>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2109">
                <a:solidFill>
                  <a:srgbClr val="FFFFFF"/>
                </a:solidFill>
                <a:effectLst>
                  <a:outerShdw blurRad="38100" dist="38100" dir="2700000" algn="tl">
                    <a:srgbClr val="C0C0C0"/>
                  </a:outerShdw>
                </a:effectLst>
                <a:cs typeface="Gill Sans" charset="0"/>
              </a:rPr>
              <a:t>C</a:t>
            </a:r>
          </a:p>
        </p:txBody>
      </p:sp>
      <p:sp>
        <p:nvSpPr>
          <p:cNvPr id="24594" name="Oval 18"/>
          <p:cNvSpPr>
            <a:spLocks/>
          </p:cNvSpPr>
          <p:nvPr/>
        </p:nvSpPr>
        <p:spPr bwMode="auto">
          <a:xfrm>
            <a:off x="9783961" y="4964906"/>
            <a:ext cx="491133" cy="491133"/>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2109">
                <a:solidFill>
                  <a:srgbClr val="FFFFFF"/>
                </a:solidFill>
                <a:effectLst>
                  <a:outerShdw blurRad="38100" dist="38100" dir="2700000" algn="tl">
                    <a:srgbClr val="C0C0C0"/>
                  </a:outerShdw>
                </a:effectLst>
                <a:cs typeface="Gill Sans" charset="0"/>
              </a:rPr>
              <a:t>F</a:t>
            </a:r>
          </a:p>
        </p:txBody>
      </p:sp>
    </p:spTree>
    <p:extLst>
      <p:ext uri="{BB962C8B-B14F-4D97-AF65-F5344CB8AC3E}">
        <p14:creationId xmlns:p14="http://schemas.microsoft.com/office/powerpoint/2010/main" val="37245366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Exercise 3.1</a:t>
            </a:r>
          </a:p>
        </p:txBody>
      </p:sp>
      <p:sp>
        <p:nvSpPr>
          <p:cNvPr id="3" name="Content Placeholder 2"/>
          <p:cNvSpPr>
            <a:spLocks noGrp="1"/>
          </p:cNvSpPr>
          <p:nvPr>
            <p:ph idx="1"/>
          </p:nvPr>
        </p:nvSpPr>
        <p:spPr/>
        <p:txBody>
          <a:bodyPr/>
          <a:lstStyle/>
          <a:p>
            <a:r>
              <a:rPr lang="en-GB" dirty="0"/>
              <a:t>Complete the Skelton for the pre-order Tree traversal</a:t>
            </a:r>
          </a:p>
          <a:p>
            <a:endParaRPr lang="en-GB" dirty="0"/>
          </a:p>
          <a:p>
            <a:r>
              <a:rPr lang="en-GB" dirty="0"/>
              <a:t>3.2 and 3.3</a:t>
            </a:r>
          </a:p>
          <a:p>
            <a:r>
              <a:rPr lang="en-GB" dirty="0"/>
              <a:t>Extend with a post and in -order</a:t>
            </a:r>
          </a:p>
          <a:p>
            <a:endParaRPr lang="en-GB" dirty="0"/>
          </a:p>
        </p:txBody>
      </p:sp>
      <p:sp>
        <p:nvSpPr>
          <p:cNvPr id="4" name="Footer Placeholder 3"/>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7305922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extLst>
              <p:ext uri="{D42A27DB-BD31-4B8C-83A1-F6EECF244321}">
                <p14:modId xmlns:p14="http://schemas.microsoft.com/office/powerpoint/2010/main" val="4237655390"/>
              </p:ext>
            </p:extLst>
          </p:nvPr>
        </p:nvGraphicFramePr>
        <p:xfrm>
          <a:off x="5336887" y="1559027"/>
          <a:ext cx="6537333" cy="3488262"/>
        </p:xfrm>
        <a:graphic>
          <a:graphicData uri="http://schemas.openxmlformats.org/presentationml/2006/ole">
            <mc:AlternateContent xmlns:mc="http://schemas.openxmlformats.org/markup-compatibility/2006">
              <mc:Choice xmlns:v="urn:schemas-microsoft-com:vml" Requires="v">
                <p:oleObj spid="_x0000_s1033" name="Picture" r:id="rId3" imgW="3285744" imgH="1752600" progId="Word.Picture.8">
                  <p:embed/>
                </p:oleObj>
              </mc:Choice>
              <mc:Fallback>
                <p:oleObj name="Picture" r:id="rId3" imgW="3285744" imgH="1752600" progId="Word.Picture.8">
                  <p:embed/>
                  <p:pic>
                    <p:nvPicPr>
                      <p:cNvPr id="5"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6887" y="1559027"/>
                        <a:ext cx="6537333" cy="3488262"/>
                      </a:xfrm>
                      <a:prstGeom prst="rect">
                        <a:avLst/>
                      </a:prstGeom>
                      <a:solidFill>
                        <a:schemeClr val="bg1"/>
                      </a:solidFill>
                    </p:spPr>
                  </p:pic>
                </p:oleObj>
              </mc:Fallback>
            </mc:AlternateContent>
          </a:graphicData>
        </a:graphic>
      </p:graphicFrame>
      <p:sp>
        <p:nvSpPr>
          <p:cNvPr id="2" name="Title 1"/>
          <p:cNvSpPr>
            <a:spLocks noGrp="1"/>
          </p:cNvSpPr>
          <p:nvPr>
            <p:ph type="title"/>
          </p:nvPr>
        </p:nvSpPr>
        <p:spPr/>
        <p:txBody>
          <a:bodyPr/>
          <a:lstStyle/>
          <a:p>
            <a:r>
              <a:rPr lang="en-GB" dirty="0"/>
              <a:t>Exercise 4: More traversals</a:t>
            </a:r>
          </a:p>
        </p:txBody>
      </p:sp>
      <p:sp>
        <p:nvSpPr>
          <p:cNvPr id="3" name="Content Placeholder 2"/>
          <p:cNvSpPr>
            <a:spLocks noGrp="1"/>
          </p:cNvSpPr>
          <p:nvPr>
            <p:ph idx="1"/>
          </p:nvPr>
        </p:nvSpPr>
        <p:spPr>
          <a:xfrm>
            <a:off x="1074069" y="4915628"/>
            <a:ext cx="9671587" cy="6542815"/>
          </a:xfrm>
        </p:spPr>
        <p:txBody>
          <a:bodyPr/>
          <a:lstStyle/>
          <a:p>
            <a:pPr lvl="0" defTabSz="914400" eaLnBrk="0" fontAlgn="base" hangingPunct="0">
              <a:lnSpc>
                <a:spcPct val="100000"/>
              </a:lnSpc>
              <a:spcBef>
                <a:spcPct val="0"/>
              </a:spcBef>
              <a:spcAft>
                <a:spcPct val="0"/>
              </a:spcAft>
              <a:buClrTx/>
              <a:tabLst>
                <a:tab pos="269875" algn="r"/>
                <a:tab pos="457200" algn="r"/>
                <a:tab pos="5940425" algn="r"/>
              </a:tabLst>
            </a:pPr>
            <a:r>
              <a:rPr lang="en-GB" altLang="en-US" dirty="0">
                <a:solidFill>
                  <a:schemeClr val="tx1"/>
                </a:solidFill>
                <a:latin typeface="Calibri" panose="020F0502020204030204" pitchFamily="34" charset="0"/>
                <a:ea typeface="Times New Roman" panose="02020603050405020304" pitchFamily="18" charset="0"/>
                <a:cs typeface="Tahoma" panose="020B0604030504040204" pitchFamily="34" charset="0"/>
              </a:rPr>
              <a:t>Show the output produced if the tree is traversed using:</a:t>
            </a:r>
          </a:p>
          <a:p>
            <a:pPr marL="171450" lvl="0" indent="-171450" defTabSz="914400" eaLnBrk="0" fontAlgn="base" hangingPunct="0">
              <a:lnSpc>
                <a:spcPct val="100000"/>
              </a:lnSpc>
              <a:spcBef>
                <a:spcPct val="0"/>
              </a:spcBef>
              <a:spcAft>
                <a:spcPct val="0"/>
              </a:spcAft>
              <a:buClrTx/>
              <a:buFont typeface="Wingdings" panose="05000000000000000000" pitchFamily="2" charset="2"/>
              <a:buChar char="v"/>
              <a:tabLst>
                <a:tab pos="269875" algn="r"/>
                <a:tab pos="457200" algn="r"/>
                <a:tab pos="5940425" algn="r"/>
              </a:tabLst>
            </a:pPr>
            <a:endParaRPr lang="en-GB" altLang="en-US" sz="700" dirty="0">
              <a:solidFill>
                <a:schemeClr val="tx1"/>
              </a:solidFill>
            </a:endParaRPr>
          </a:p>
          <a:p>
            <a:pPr marL="342900" lvl="0" indent="-342900" defTabSz="914400" eaLnBrk="0" fontAlgn="base" hangingPunct="0">
              <a:lnSpc>
                <a:spcPct val="100000"/>
              </a:lnSpc>
              <a:spcBef>
                <a:spcPct val="0"/>
              </a:spcBef>
              <a:spcAft>
                <a:spcPct val="0"/>
              </a:spcAft>
              <a:buClrTx/>
              <a:buFont typeface="Wingdings" panose="05000000000000000000" pitchFamily="2" charset="2"/>
              <a:buChar char="v"/>
              <a:tabLst>
                <a:tab pos="269875" algn="r"/>
                <a:tab pos="457200" algn="r"/>
                <a:tab pos="5940425" algn="r"/>
              </a:tabLst>
            </a:pPr>
            <a:r>
              <a:rPr lang="en-GB" altLang="en-US" dirty="0">
                <a:solidFill>
                  <a:schemeClr val="tx1"/>
                </a:solidFill>
                <a:latin typeface="Calibri" panose="020F0502020204030204" pitchFamily="34" charset="0"/>
                <a:ea typeface="Times New Roman" panose="02020603050405020304" pitchFamily="18" charset="0"/>
                <a:cs typeface="Tahoma" panose="020B0604030504040204" pitchFamily="34" charset="0"/>
              </a:rPr>
              <a:t>pre-order traversal</a:t>
            </a:r>
          </a:p>
          <a:p>
            <a:pPr marL="342900" lvl="0" indent="-342900" defTabSz="914400" eaLnBrk="0" fontAlgn="base" hangingPunct="0">
              <a:lnSpc>
                <a:spcPct val="100000"/>
              </a:lnSpc>
              <a:spcBef>
                <a:spcPct val="0"/>
              </a:spcBef>
              <a:spcAft>
                <a:spcPct val="0"/>
              </a:spcAft>
              <a:buClrTx/>
              <a:buFont typeface="Wingdings" panose="05000000000000000000" pitchFamily="2" charset="2"/>
              <a:buChar char="v"/>
              <a:tabLst>
                <a:tab pos="269875" algn="r"/>
                <a:tab pos="457200" algn="r"/>
                <a:tab pos="5940425" algn="r"/>
              </a:tabLst>
            </a:pPr>
            <a:endParaRPr lang="en-GB" altLang="en-US" sz="700" dirty="0">
              <a:solidFill>
                <a:schemeClr val="tx1"/>
              </a:solidFill>
            </a:endParaRPr>
          </a:p>
          <a:p>
            <a:pPr marL="342900" lvl="0" indent="-342900" defTabSz="914400" eaLnBrk="0" fontAlgn="base" hangingPunct="0">
              <a:lnSpc>
                <a:spcPct val="100000"/>
              </a:lnSpc>
              <a:spcBef>
                <a:spcPct val="0"/>
              </a:spcBef>
              <a:spcAft>
                <a:spcPct val="0"/>
              </a:spcAft>
              <a:buClrTx/>
              <a:buFont typeface="Wingdings" panose="05000000000000000000" pitchFamily="2" charset="2"/>
              <a:buChar char="v"/>
              <a:tabLst>
                <a:tab pos="269875" algn="r"/>
                <a:tab pos="457200" algn="r"/>
                <a:tab pos="5940425" algn="r"/>
              </a:tabLst>
            </a:pPr>
            <a:r>
              <a:rPr lang="en-GB" altLang="en-US" dirty="0">
                <a:solidFill>
                  <a:schemeClr val="tx1"/>
                </a:solidFill>
                <a:latin typeface="Calibri" panose="020F0502020204030204" pitchFamily="34" charset="0"/>
                <a:ea typeface="Times New Roman" panose="02020603050405020304" pitchFamily="18" charset="0"/>
                <a:cs typeface="Tahoma" panose="020B0604030504040204" pitchFamily="34" charset="0"/>
              </a:rPr>
              <a:t>in-order traversal </a:t>
            </a:r>
          </a:p>
          <a:p>
            <a:pPr marL="171450" lvl="0" indent="-171450" defTabSz="914400" eaLnBrk="0" fontAlgn="base" hangingPunct="0">
              <a:lnSpc>
                <a:spcPct val="100000"/>
              </a:lnSpc>
              <a:spcBef>
                <a:spcPct val="0"/>
              </a:spcBef>
              <a:spcAft>
                <a:spcPct val="0"/>
              </a:spcAft>
              <a:buClrTx/>
              <a:buFont typeface="Wingdings" panose="05000000000000000000" pitchFamily="2" charset="2"/>
              <a:buChar char="v"/>
              <a:tabLst>
                <a:tab pos="269875" algn="r"/>
                <a:tab pos="457200" algn="r"/>
                <a:tab pos="5940425" algn="r"/>
              </a:tabLst>
            </a:pPr>
            <a:endParaRPr lang="en-GB" altLang="en-US" sz="700" dirty="0">
              <a:solidFill>
                <a:schemeClr val="tx1"/>
              </a:solidFill>
            </a:endParaRPr>
          </a:p>
          <a:p>
            <a:pPr marL="342900" lvl="0" indent="-342900" defTabSz="914400" eaLnBrk="0" fontAlgn="base" hangingPunct="0">
              <a:lnSpc>
                <a:spcPct val="100000"/>
              </a:lnSpc>
              <a:spcBef>
                <a:spcPct val="0"/>
              </a:spcBef>
              <a:spcAft>
                <a:spcPct val="0"/>
              </a:spcAft>
              <a:buClrTx/>
              <a:buFont typeface="Wingdings" panose="05000000000000000000" pitchFamily="2" charset="2"/>
              <a:buChar char="v"/>
              <a:tabLst>
                <a:tab pos="269875" algn="r"/>
                <a:tab pos="457200" algn="r"/>
                <a:tab pos="5940425" algn="r"/>
              </a:tabLst>
            </a:pPr>
            <a:r>
              <a:rPr lang="en-GB" altLang="en-US" dirty="0">
                <a:solidFill>
                  <a:schemeClr val="tx1"/>
                </a:solidFill>
                <a:latin typeface="Calibri" panose="020F0502020204030204" pitchFamily="34" charset="0"/>
                <a:ea typeface="Times New Roman" panose="02020603050405020304" pitchFamily="18" charset="0"/>
                <a:cs typeface="Tahoma" panose="020B0604030504040204" pitchFamily="34" charset="0"/>
              </a:rPr>
              <a:t>post-order traversal </a:t>
            </a:r>
          </a:p>
          <a:p>
            <a:pPr lvl="0" defTabSz="914400" eaLnBrk="0" fontAlgn="base" hangingPunct="0">
              <a:lnSpc>
                <a:spcPct val="100000"/>
              </a:lnSpc>
              <a:spcBef>
                <a:spcPct val="0"/>
              </a:spcBef>
              <a:spcAft>
                <a:spcPct val="0"/>
              </a:spcAft>
              <a:buClrTx/>
              <a:tabLst>
                <a:tab pos="269875" algn="r"/>
                <a:tab pos="457200" algn="r"/>
                <a:tab pos="5940425" algn="r"/>
              </a:tabLst>
            </a:pPr>
            <a:r>
              <a:rPr lang="en-GB" altLang="en-US" dirty="0">
                <a:solidFill>
                  <a:schemeClr val="tx1"/>
                </a:solidFill>
                <a:latin typeface="Calibri" panose="020F0502020204030204" pitchFamily="34" charset="0"/>
                <a:ea typeface="Times New Roman" panose="02020603050405020304" pitchFamily="18" charset="0"/>
                <a:cs typeface="Tahoma" panose="020B0604030504040204" pitchFamily="34" charset="0"/>
              </a:rPr>
              <a:t>	</a:t>
            </a:r>
            <a:endParaRPr lang="en-GB" altLang="en-US" sz="2800" dirty="0">
              <a:solidFill>
                <a:schemeClr val="tx1"/>
              </a:solidFill>
              <a:latin typeface="Arial" panose="020B0604020202020204" pitchFamily="34" charset="0"/>
            </a:endParaRPr>
          </a:p>
          <a:p>
            <a:endParaRPr lang="en-GB" dirty="0"/>
          </a:p>
        </p:txBody>
      </p:sp>
      <p:sp>
        <p:nvSpPr>
          <p:cNvPr id="4" name="Rectangle 2"/>
          <p:cNvSpPr>
            <a:spLocks noChangeArrowheads="1"/>
          </p:cNvSpPr>
          <p:nvPr/>
        </p:nvSpPr>
        <p:spPr bwMode="auto">
          <a:xfrm>
            <a:off x="1506764" y="1291749"/>
            <a:ext cx="8806196"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69875" algn="l"/>
                <a:tab pos="5940425" algn="r"/>
              </a:tabLst>
              <a:defRPr>
                <a:solidFill>
                  <a:schemeClr val="tx1"/>
                </a:solidFill>
                <a:latin typeface="Arial" panose="020B0604020202020204" pitchFamily="34" charset="0"/>
              </a:defRPr>
            </a:lvl1pPr>
            <a:lvl2pPr eaLnBrk="0" fontAlgn="base" hangingPunct="0">
              <a:spcBef>
                <a:spcPct val="0"/>
              </a:spcBef>
              <a:spcAft>
                <a:spcPct val="0"/>
              </a:spcAft>
              <a:tabLst>
                <a:tab pos="269875" algn="l"/>
                <a:tab pos="5940425" algn="r"/>
              </a:tabLst>
              <a:defRPr>
                <a:solidFill>
                  <a:schemeClr val="tx1"/>
                </a:solidFill>
                <a:latin typeface="Arial" panose="020B0604020202020204" pitchFamily="34" charset="0"/>
              </a:defRPr>
            </a:lvl2pPr>
            <a:lvl3pPr eaLnBrk="0" fontAlgn="base" hangingPunct="0">
              <a:spcBef>
                <a:spcPct val="0"/>
              </a:spcBef>
              <a:spcAft>
                <a:spcPct val="0"/>
              </a:spcAft>
              <a:tabLst>
                <a:tab pos="269875" algn="l"/>
                <a:tab pos="5940425" algn="r"/>
              </a:tabLst>
              <a:defRPr>
                <a:solidFill>
                  <a:schemeClr val="tx1"/>
                </a:solidFill>
                <a:latin typeface="Arial" panose="020B0604020202020204" pitchFamily="34" charset="0"/>
              </a:defRPr>
            </a:lvl3pPr>
            <a:lvl4pPr eaLnBrk="0" fontAlgn="base" hangingPunct="0">
              <a:spcBef>
                <a:spcPct val="0"/>
              </a:spcBef>
              <a:spcAft>
                <a:spcPct val="0"/>
              </a:spcAft>
              <a:tabLst>
                <a:tab pos="269875" algn="l"/>
                <a:tab pos="5940425" algn="r"/>
              </a:tabLst>
              <a:defRPr>
                <a:solidFill>
                  <a:schemeClr val="tx1"/>
                </a:solidFill>
                <a:latin typeface="Arial" panose="020B0604020202020204" pitchFamily="34" charset="0"/>
              </a:defRPr>
            </a:lvl4pPr>
            <a:lvl5pPr eaLnBrk="0" fontAlgn="base" hangingPunct="0">
              <a:spcBef>
                <a:spcPct val="0"/>
              </a:spcBef>
              <a:spcAft>
                <a:spcPct val="0"/>
              </a:spcAft>
              <a:tabLst>
                <a:tab pos="269875" algn="l"/>
                <a:tab pos="5940425" algn="r"/>
              </a:tabLst>
              <a:defRPr>
                <a:solidFill>
                  <a:schemeClr val="tx1"/>
                </a:solidFill>
                <a:latin typeface="Arial" panose="020B0604020202020204" pitchFamily="34" charset="0"/>
              </a:defRPr>
            </a:lvl5pPr>
            <a:lvl6pPr eaLnBrk="0" fontAlgn="base" hangingPunct="0">
              <a:spcBef>
                <a:spcPct val="0"/>
              </a:spcBef>
              <a:spcAft>
                <a:spcPct val="0"/>
              </a:spcAft>
              <a:tabLst>
                <a:tab pos="269875" algn="l"/>
                <a:tab pos="5940425" algn="r"/>
              </a:tabLst>
              <a:defRPr>
                <a:solidFill>
                  <a:schemeClr val="tx1"/>
                </a:solidFill>
                <a:latin typeface="Arial" panose="020B0604020202020204" pitchFamily="34" charset="0"/>
              </a:defRPr>
            </a:lvl6pPr>
            <a:lvl7pPr eaLnBrk="0" fontAlgn="base" hangingPunct="0">
              <a:spcBef>
                <a:spcPct val="0"/>
              </a:spcBef>
              <a:spcAft>
                <a:spcPct val="0"/>
              </a:spcAft>
              <a:tabLst>
                <a:tab pos="269875" algn="l"/>
                <a:tab pos="5940425" algn="r"/>
              </a:tabLst>
              <a:defRPr>
                <a:solidFill>
                  <a:schemeClr val="tx1"/>
                </a:solidFill>
                <a:latin typeface="Arial" panose="020B0604020202020204" pitchFamily="34" charset="0"/>
              </a:defRPr>
            </a:lvl7pPr>
            <a:lvl8pPr eaLnBrk="0" fontAlgn="base" hangingPunct="0">
              <a:spcBef>
                <a:spcPct val="0"/>
              </a:spcBef>
              <a:spcAft>
                <a:spcPct val="0"/>
              </a:spcAft>
              <a:tabLst>
                <a:tab pos="269875" algn="l"/>
                <a:tab pos="5940425" algn="r"/>
              </a:tabLst>
              <a:defRPr>
                <a:solidFill>
                  <a:schemeClr val="tx1"/>
                </a:solidFill>
                <a:latin typeface="Arial" panose="020B0604020202020204" pitchFamily="34" charset="0"/>
              </a:defRPr>
            </a:lvl8pPr>
            <a:lvl9pPr eaLnBrk="0" fontAlgn="base" hangingPunct="0">
              <a:spcBef>
                <a:spcPct val="0"/>
              </a:spcBef>
              <a:spcAft>
                <a:spcPct val="0"/>
              </a:spcAft>
              <a:tabLst>
                <a:tab pos="269875" algn="l"/>
                <a:tab pos="5940425"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69875" algn="l"/>
                <a:tab pos="5940425" algn="r"/>
              </a:tabLst>
            </a:pPr>
            <a:r>
              <a:rPr kumimoji="0" lang="en-GB" altLang="en-US" sz="20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ahoma" panose="020B0604030504040204" pitchFamily="34" charset="0"/>
              </a:rPr>
              <a:t>An algebraic expression is represented by the following binary tree.</a:t>
            </a:r>
            <a:endParaRPr kumimoji="0" lang="en-GB" altLang="en-US"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269875" algn="l"/>
                <a:tab pos="5940425" algn="r"/>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6" name="TextBox 5"/>
          <p:cNvSpPr txBox="1"/>
          <p:nvPr/>
        </p:nvSpPr>
        <p:spPr>
          <a:xfrm>
            <a:off x="4665188" y="5314898"/>
            <a:ext cx="1896673" cy="369332"/>
          </a:xfrm>
          <a:prstGeom prst="rect">
            <a:avLst/>
          </a:prstGeom>
          <a:noFill/>
        </p:spPr>
        <p:txBody>
          <a:bodyPr wrap="none" rtlCol="0">
            <a:spAutoFit/>
          </a:bodyPr>
          <a:lstStyle/>
          <a:p>
            <a:r>
              <a:rPr lang="en-GB" dirty="0"/>
              <a:t>+ * A  B ? – C D E</a:t>
            </a:r>
          </a:p>
        </p:txBody>
      </p:sp>
      <p:sp>
        <p:nvSpPr>
          <p:cNvPr id="7" name="TextBox 6"/>
          <p:cNvSpPr txBox="1"/>
          <p:nvPr/>
        </p:nvSpPr>
        <p:spPr>
          <a:xfrm>
            <a:off x="4665188" y="5684230"/>
            <a:ext cx="1826141" cy="369332"/>
          </a:xfrm>
          <a:prstGeom prst="rect">
            <a:avLst/>
          </a:prstGeom>
          <a:noFill/>
        </p:spPr>
        <p:txBody>
          <a:bodyPr wrap="none" rtlCol="0">
            <a:spAutoFit/>
          </a:bodyPr>
          <a:lstStyle/>
          <a:p>
            <a:r>
              <a:rPr lang="en-GB" dirty="0"/>
              <a:t>A * B + C – D / E</a:t>
            </a:r>
          </a:p>
        </p:txBody>
      </p:sp>
      <p:sp>
        <p:nvSpPr>
          <p:cNvPr id="8" name="TextBox 7"/>
          <p:cNvSpPr txBox="1"/>
          <p:nvPr/>
        </p:nvSpPr>
        <p:spPr>
          <a:xfrm>
            <a:off x="4665188" y="6083500"/>
            <a:ext cx="2153154" cy="369332"/>
          </a:xfrm>
          <a:prstGeom prst="rect">
            <a:avLst/>
          </a:prstGeom>
          <a:noFill/>
        </p:spPr>
        <p:txBody>
          <a:bodyPr wrap="none" rtlCol="0">
            <a:spAutoFit/>
          </a:bodyPr>
          <a:lstStyle/>
          <a:p>
            <a:r>
              <a:rPr lang="en-GB" dirty="0"/>
              <a:t>A   B  * C  D  -  E  / +</a:t>
            </a:r>
          </a:p>
        </p:txBody>
      </p:sp>
    </p:spTree>
    <p:extLst>
      <p:ext uri="{BB962C8B-B14F-4D97-AF65-F5344CB8AC3E}">
        <p14:creationId xmlns:p14="http://schemas.microsoft.com/office/powerpoint/2010/main" val="4064837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697" name="Group 1"/>
          <p:cNvGraphicFramePr>
            <a:graphicFrameLocks noGrp="1"/>
          </p:cNvGraphicFramePr>
          <p:nvPr/>
        </p:nvGraphicFramePr>
        <p:xfrm>
          <a:off x="4175002" y="1937742"/>
          <a:ext cx="3837533" cy="812602"/>
        </p:xfrm>
        <a:graphic>
          <a:graphicData uri="http://schemas.openxmlformats.org/drawingml/2006/table">
            <a:tbl>
              <a:tblPr/>
              <a:tblGrid>
                <a:gridCol w="548059">
                  <a:extLst>
                    <a:ext uri="{9D8B030D-6E8A-4147-A177-3AD203B41FA5}">
                      <a16:colId xmlns:a16="http://schemas.microsoft.com/office/drawing/2014/main" val="2580715004"/>
                    </a:ext>
                  </a:extLst>
                </a:gridCol>
                <a:gridCol w="548060">
                  <a:extLst>
                    <a:ext uri="{9D8B030D-6E8A-4147-A177-3AD203B41FA5}">
                      <a16:colId xmlns:a16="http://schemas.microsoft.com/office/drawing/2014/main" val="1685181916"/>
                    </a:ext>
                  </a:extLst>
                </a:gridCol>
                <a:gridCol w="548059">
                  <a:extLst>
                    <a:ext uri="{9D8B030D-6E8A-4147-A177-3AD203B41FA5}">
                      <a16:colId xmlns:a16="http://schemas.microsoft.com/office/drawing/2014/main" val="3942169327"/>
                    </a:ext>
                  </a:extLst>
                </a:gridCol>
                <a:gridCol w="549176">
                  <a:extLst>
                    <a:ext uri="{9D8B030D-6E8A-4147-A177-3AD203B41FA5}">
                      <a16:colId xmlns:a16="http://schemas.microsoft.com/office/drawing/2014/main" val="1150990292"/>
                    </a:ext>
                  </a:extLst>
                </a:gridCol>
                <a:gridCol w="548060">
                  <a:extLst>
                    <a:ext uri="{9D8B030D-6E8A-4147-A177-3AD203B41FA5}">
                      <a16:colId xmlns:a16="http://schemas.microsoft.com/office/drawing/2014/main" val="1522273221"/>
                    </a:ext>
                  </a:extLst>
                </a:gridCol>
                <a:gridCol w="548059">
                  <a:extLst>
                    <a:ext uri="{9D8B030D-6E8A-4147-A177-3AD203B41FA5}">
                      <a16:colId xmlns:a16="http://schemas.microsoft.com/office/drawing/2014/main" val="1631750990"/>
                    </a:ext>
                  </a:extLst>
                </a:gridCol>
                <a:gridCol w="548060">
                  <a:extLst>
                    <a:ext uri="{9D8B030D-6E8A-4147-A177-3AD203B41FA5}">
                      <a16:colId xmlns:a16="http://schemas.microsoft.com/office/drawing/2014/main" val="2616123129"/>
                    </a:ext>
                  </a:extLst>
                </a:gridCol>
              </a:tblGrid>
              <a:tr h="406301">
                <a:tc>
                  <a:txBody>
                    <a:bodyPr/>
                    <a:lstStyle>
                      <a:lvl1pPr algn="l">
                        <a:spcBef>
                          <a:spcPts val="3200"/>
                        </a:spcBef>
                        <a:buSzPct val="85000"/>
                        <a:defRPr sz="3000">
                          <a:solidFill>
                            <a:schemeClr val="tx1"/>
                          </a:solidFill>
                          <a:latin typeface="Bodoni SvtyTwo ITC TT-Book" charset="0"/>
                          <a:cs typeface="ヒラギノ角ゴ ProN W3" charset="0"/>
                          <a:sym typeface="Bodoni SvtyTwo ITC TT-Book" charset="0"/>
                        </a:defRPr>
                      </a:lvl1pPr>
                      <a:lvl2pPr marL="749300" indent="-368300" algn="l">
                        <a:spcBef>
                          <a:spcPts val="3200"/>
                        </a:spcBef>
                        <a:buSzPct val="85000"/>
                        <a:defRPr sz="3000">
                          <a:solidFill>
                            <a:schemeClr val="tx1"/>
                          </a:solidFill>
                          <a:latin typeface="Bodoni SvtyTwo ITC TT-Book" charset="0"/>
                          <a:cs typeface="ヒラギノ角ゴ ProN W3" charset="0"/>
                          <a:sym typeface="Bodoni SvtyTwo ITC TT-Book" charset="0"/>
                        </a:defRPr>
                      </a:lvl2pPr>
                      <a:lvl3pPr marL="1130300" indent="-368300" algn="l">
                        <a:spcBef>
                          <a:spcPts val="3200"/>
                        </a:spcBef>
                        <a:buSzPct val="85000"/>
                        <a:defRPr sz="3000">
                          <a:solidFill>
                            <a:schemeClr val="tx1"/>
                          </a:solidFill>
                          <a:latin typeface="Bodoni SvtyTwo ITC TT-Book" charset="0"/>
                          <a:cs typeface="ヒラギノ角ゴ ProN W3" charset="0"/>
                          <a:sym typeface="Bodoni SvtyTwo ITC TT-Book" charset="0"/>
                        </a:defRPr>
                      </a:lvl3pPr>
                      <a:lvl4pPr marL="1511300" indent="-368300" algn="l">
                        <a:spcBef>
                          <a:spcPts val="3200"/>
                        </a:spcBef>
                        <a:buSzPct val="85000"/>
                        <a:defRPr sz="3000">
                          <a:solidFill>
                            <a:schemeClr val="tx1"/>
                          </a:solidFill>
                          <a:latin typeface="Bodoni SvtyTwo ITC TT-Book" charset="0"/>
                          <a:cs typeface="ヒラギノ角ゴ ProN W3" charset="0"/>
                          <a:sym typeface="Bodoni SvtyTwo ITC TT-Book" charset="0"/>
                        </a:defRPr>
                      </a:lvl4pPr>
                      <a:lvl5pPr marL="1892300" indent="-368300" algn="l">
                        <a:spcBef>
                          <a:spcPts val="3200"/>
                        </a:spcBef>
                        <a:buSzPct val="85000"/>
                        <a:defRPr sz="3000">
                          <a:solidFill>
                            <a:schemeClr val="tx1"/>
                          </a:solidFill>
                          <a:latin typeface="Bodoni SvtyTwo ITC TT-Book" charset="0"/>
                          <a:cs typeface="ヒラギノ角ゴ ProN W3" charset="0"/>
                          <a:sym typeface="Bodoni SvtyTwo ITC TT-Book" charset="0"/>
                        </a:defRPr>
                      </a:lvl5pPr>
                      <a:lvl6pPr marL="2349500" indent="-368300" fontAlgn="base">
                        <a:spcBef>
                          <a:spcPts val="3200"/>
                        </a:spcBef>
                        <a:spcAft>
                          <a:spcPct val="0"/>
                        </a:spcAft>
                        <a:buSzPct val="85000"/>
                        <a:defRPr sz="3000">
                          <a:solidFill>
                            <a:schemeClr val="tx1"/>
                          </a:solidFill>
                          <a:latin typeface="Bodoni SvtyTwo ITC TT-Book" charset="0"/>
                          <a:cs typeface="ヒラギノ角ゴ ProN W3" charset="0"/>
                          <a:sym typeface="Bodoni SvtyTwo ITC TT-Book" charset="0"/>
                        </a:defRPr>
                      </a:lvl6pPr>
                      <a:lvl7pPr marL="2806700" indent="-368300" fontAlgn="base">
                        <a:spcBef>
                          <a:spcPts val="3200"/>
                        </a:spcBef>
                        <a:spcAft>
                          <a:spcPct val="0"/>
                        </a:spcAft>
                        <a:buSzPct val="85000"/>
                        <a:defRPr sz="3000">
                          <a:solidFill>
                            <a:schemeClr val="tx1"/>
                          </a:solidFill>
                          <a:latin typeface="Bodoni SvtyTwo ITC TT-Book" charset="0"/>
                          <a:cs typeface="ヒラギノ角ゴ ProN W3" charset="0"/>
                          <a:sym typeface="Bodoni SvtyTwo ITC TT-Book" charset="0"/>
                        </a:defRPr>
                      </a:lvl7pPr>
                      <a:lvl8pPr marL="3263900" indent="-368300" fontAlgn="base">
                        <a:spcBef>
                          <a:spcPts val="3200"/>
                        </a:spcBef>
                        <a:spcAft>
                          <a:spcPct val="0"/>
                        </a:spcAft>
                        <a:buSzPct val="85000"/>
                        <a:defRPr sz="3000">
                          <a:solidFill>
                            <a:schemeClr val="tx1"/>
                          </a:solidFill>
                          <a:latin typeface="Bodoni SvtyTwo ITC TT-Book" charset="0"/>
                          <a:cs typeface="ヒラギノ角ゴ ProN W3" charset="0"/>
                          <a:sym typeface="Bodoni SvtyTwo ITC TT-Book" charset="0"/>
                        </a:defRPr>
                      </a:lvl8pPr>
                      <a:lvl9pPr marL="3721100" indent="-368300" fontAlgn="base">
                        <a:spcBef>
                          <a:spcPts val="3200"/>
                        </a:spcBef>
                        <a:spcAft>
                          <a:spcPct val="0"/>
                        </a:spcAft>
                        <a:buSzPct val="85000"/>
                        <a:defRPr sz="3000">
                          <a:solidFill>
                            <a:schemeClr val="tx1"/>
                          </a:solidFill>
                          <a:latin typeface="Bodoni SvtyTwo ITC TT-Book" charset="0"/>
                          <a:cs typeface="ヒラギノ角ゴ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0</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2"/>
                      <a:srcRect/>
                      <a:tile tx="0" ty="0" sx="100000" sy="100000" flip="none" algn="tl"/>
                    </a:blipFill>
                  </a:tcPr>
                </a:tc>
                <a:tc>
                  <a:txBody>
                    <a:bodyPr/>
                    <a:lstStyle>
                      <a:lvl1pPr algn="l">
                        <a:spcBef>
                          <a:spcPts val="3200"/>
                        </a:spcBef>
                        <a:buSzPct val="85000"/>
                        <a:defRPr sz="3000">
                          <a:solidFill>
                            <a:schemeClr val="tx1"/>
                          </a:solidFill>
                          <a:latin typeface="Bodoni SvtyTwo ITC TT-Book" charset="0"/>
                          <a:cs typeface="ヒラギノ角ゴ ProN W3" charset="0"/>
                          <a:sym typeface="Bodoni SvtyTwo ITC TT-Book" charset="0"/>
                        </a:defRPr>
                      </a:lvl1pPr>
                      <a:lvl2pPr marL="749300" indent="-368300" algn="l">
                        <a:spcBef>
                          <a:spcPts val="3200"/>
                        </a:spcBef>
                        <a:buSzPct val="85000"/>
                        <a:defRPr sz="3000">
                          <a:solidFill>
                            <a:schemeClr val="tx1"/>
                          </a:solidFill>
                          <a:latin typeface="Bodoni SvtyTwo ITC TT-Book" charset="0"/>
                          <a:cs typeface="ヒラギノ角ゴ ProN W3" charset="0"/>
                          <a:sym typeface="Bodoni SvtyTwo ITC TT-Book" charset="0"/>
                        </a:defRPr>
                      </a:lvl2pPr>
                      <a:lvl3pPr marL="1130300" indent="-368300" algn="l">
                        <a:spcBef>
                          <a:spcPts val="3200"/>
                        </a:spcBef>
                        <a:buSzPct val="85000"/>
                        <a:defRPr sz="3000">
                          <a:solidFill>
                            <a:schemeClr val="tx1"/>
                          </a:solidFill>
                          <a:latin typeface="Bodoni SvtyTwo ITC TT-Book" charset="0"/>
                          <a:cs typeface="ヒラギノ角ゴ ProN W3" charset="0"/>
                          <a:sym typeface="Bodoni SvtyTwo ITC TT-Book" charset="0"/>
                        </a:defRPr>
                      </a:lvl3pPr>
                      <a:lvl4pPr marL="1511300" indent="-368300" algn="l">
                        <a:spcBef>
                          <a:spcPts val="3200"/>
                        </a:spcBef>
                        <a:buSzPct val="85000"/>
                        <a:defRPr sz="3000">
                          <a:solidFill>
                            <a:schemeClr val="tx1"/>
                          </a:solidFill>
                          <a:latin typeface="Bodoni SvtyTwo ITC TT-Book" charset="0"/>
                          <a:cs typeface="ヒラギノ角ゴ ProN W3" charset="0"/>
                          <a:sym typeface="Bodoni SvtyTwo ITC TT-Book" charset="0"/>
                        </a:defRPr>
                      </a:lvl4pPr>
                      <a:lvl5pPr marL="1892300" indent="-368300" algn="l">
                        <a:spcBef>
                          <a:spcPts val="3200"/>
                        </a:spcBef>
                        <a:buSzPct val="85000"/>
                        <a:defRPr sz="3000">
                          <a:solidFill>
                            <a:schemeClr val="tx1"/>
                          </a:solidFill>
                          <a:latin typeface="Bodoni SvtyTwo ITC TT-Book" charset="0"/>
                          <a:cs typeface="ヒラギノ角ゴ ProN W3" charset="0"/>
                          <a:sym typeface="Bodoni SvtyTwo ITC TT-Book" charset="0"/>
                        </a:defRPr>
                      </a:lvl5pPr>
                      <a:lvl6pPr marL="2349500" indent="-368300" fontAlgn="base">
                        <a:spcBef>
                          <a:spcPts val="3200"/>
                        </a:spcBef>
                        <a:spcAft>
                          <a:spcPct val="0"/>
                        </a:spcAft>
                        <a:buSzPct val="85000"/>
                        <a:defRPr sz="3000">
                          <a:solidFill>
                            <a:schemeClr val="tx1"/>
                          </a:solidFill>
                          <a:latin typeface="Bodoni SvtyTwo ITC TT-Book" charset="0"/>
                          <a:cs typeface="ヒラギノ角ゴ ProN W3" charset="0"/>
                          <a:sym typeface="Bodoni SvtyTwo ITC TT-Book" charset="0"/>
                        </a:defRPr>
                      </a:lvl6pPr>
                      <a:lvl7pPr marL="2806700" indent="-368300" fontAlgn="base">
                        <a:spcBef>
                          <a:spcPts val="3200"/>
                        </a:spcBef>
                        <a:spcAft>
                          <a:spcPct val="0"/>
                        </a:spcAft>
                        <a:buSzPct val="85000"/>
                        <a:defRPr sz="3000">
                          <a:solidFill>
                            <a:schemeClr val="tx1"/>
                          </a:solidFill>
                          <a:latin typeface="Bodoni SvtyTwo ITC TT-Book" charset="0"/>
                          <a:cs typeface="ヒラギノ角ゴ ProN W3" charset="0"/>
                          <a:sym typeface="Bodoni SvtyTwo ITC TT-Book" charset="0"/>
                        </a:defRPr>
                      </a:lvl7pPr>
                      <a:lvl8pPr marL="3263900" indent="-368300" fontAlgn="base">
                        <a:spcBef>
                          <a:spcPts val="3200"/>
                        </a:spcBef>
                        <a:spcAft>
                          <a:spcPct val="0"/>
                        </a:spcAft>
                        <a:buSzPct val="85000"/>
                        <a:defRPr sz="3000">
                          <a:solidFill>
                            <a:schemeClr val="tx1"/>
                          </a:solidFill>
                          <a:latin typeface="Bodoni SvtyTwo ITC TT-Book" charset="0"/>
                          <a:cs typeface="ヒラギノ角ゴ ProN W3" charset="0"/>
                          <a:sym typeface="Bodoni SvtyTwo ITC TT-Book" charset="0"/>
                        </a:defRPr>
                      </a:lvl8pPr>
                      <a:lvl9pPr marL="3721100" indent="-368300" fontAlgn="base">
                        <a:spcBef>
                          <a:spcPts val="3200"/>
                        </a:spcBef>
                        <a:spcAft>
                          <a:spcPct val="0"/>
                        </a:spcAft>
                        <a:buSzPct val="85000"/>
                        <a:defRPr sz="3000">
                          <a:solidFill>
                            <a:schemeClr val="tx1"/>
                          </a:solidFill>
                          <a:latin typeface="Bodoni SvtyTwo ITC TT-Book" charset="0"/>
                          <a:cs typeface="ヒラギノ角ゴ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1</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2"/>
                      <a:srcRect/>
                      <a:tile tx="0" ty="0" sx="100000" sy="100000" flip="none" algn="tl"/>
                    </a:blipFill>
                  </a:tcPr>
                </a:tc>
                <a:tc>
                  <a:txBody>
                    <a:bodyPr/>
                    <a:lstStyle>
                      <a:lvl1pPr algn="l">
                        <a:spcBef>
                          <a:spcPts val="3200"/>
                        </a:spcBef>
                        <a:buSzPct val="85000"/>
                        <a:defRPr sz="3000">
                          <a:solidFill>
                            <a:schemeClr val="tx1"/>
                          </a:solidFill>
                          <a:latin typeface="Bodoni SvtyTwo ITC TT-Book" charset="0"/>
                          <a:cs typeface="ヒラギノ角ゴ ProN W3" charset="0"/>
                          <a:sym typeface="Bodoni SvtyTwo ITC TT-Book" charset="0"/>
                        </a:defRPr>
                      </a:lvl1pPr>
                      <a:lvl2pPr marL="749300" indent="-368300" algn="l">
                        <a:spcBef>
                          <a:spcPts val="3200"/>
                        </a:spcBef>
                        <a:buSzPct val="85000"/>
                        <a:defRPr sz="3000">
                          <a:solidFill>
                            <a:schemeClr val="tx1"/>
                          </a:solidFill>
                          <a:latin typeface="Bodoni SvtyTwo ITC TT-Book" charset="0"/>
                          <a:cs typeface="ヒラギノ角ゴ ProN W3" charset="0"/>
                          <a:sym typeface="Bodoni SvtyTwo ITC TT-Book" charset="0"/>
                        </a:defRPr>
                      </a:lvl2pPr>
                      <a:lvl3pPr marL="1130300" indent="-368300" algn="l">
                        <a:spcBef>
                          <a:spcPts val="3200"/>
                        </a:spcBef>
                        <a:buSzPct val="85000"/>
                        <a:defRPr sz="3000">
                          <a:solidFill>
                            <a:schemeClr val="tx1"/>
                          </a:solidFill>
                          <a:latin typeface="Bodoni SvtyTwo ITC TT-Book" charset="0"/>
                          <a:cs typeface="ヒラギノ角ゴ ProN W3" charset="0"/>
                          <a:sym typeface="Bodoni SvtyTwo ITC TT-Book" charset="0"/>
                        </a:defRPr>
                      </a:lvl3pPr>
                      <a:lvl4pPr marL="1511300" indent="-368300" algn="l">
                        <a:spcBef>
                          <a:spcPts val="3200"/>
                        </a:spcBef>
                        <a:buSzPct val="85000"/>
                        <a:defRPr sz="3000">
                          <a:solidFill>
                            <a:schemeClr val="tx1"/>
                          </a:solidFill>
                          <a:latin typeface="Bodoni SvtyTwo ITC TT-Book" charset="0"/>
                          <a:cs typeface="ヒラギノ角ゴ ProN W3" charset="0"/>
                          <a:sym typeface="Bodoni SvtyTwo ITC TT-Book" charset="0"/>
                        </a:defRPr>
                      </a:lvl4pPr>
                      <a:lvl5pPr marL="1892300" indent="-368300" algn="l">
                        <a:spcBef>
                          <a:spcPts val="3200"/>
                        </a:spcBef>
                        <a:buSzPct val="85000"/>
                        <a:defRPr sz="3000">
                          <a:solidFill>
                            <a:schemeClr val="tx1"/>
                          </a:solidFill>
                          <a:latin typeface="Bodoni SvtyTwo ITC TT-Book" charset="0"/>
                          <a:cs typeface="ヒラギノ角ゴ ProN W3" charset="0"/>
                          <a:sym typeface="Bodoni SvtyTwo ITC TT-Book" charset="0"/>
                        </a:defRPr>
                      </a:lvl5pPr>
                      <a:lvl6pPr marL="2349500" indent="-368300" fontAlgn="base">
                        <a:spcBef>
                          <a:spcPts val="3200"/>
                        </a:spcBef>
                        <a:spcAft>
                          <a:spcPct val="0"/>
                        </a:spcAft>
                        <a:buSzPct val="85000"/>
                        <a:defRPr sz="3000">
                          <a:solidFill>
                            <a:schemeClr val="tx1"/>
                          </a:solidFill>
                          <a:latin typeface="Bodoni SvtyTwo ITC TT-Book" charset="0"/>
                          <a:cs typeface="ヒラギノ角ゴ ProN W3" charset="0"/>
                          <a:sym typeface="Bodoni SvtyTwo ITC TT-Book" charset="0"/>
                        </a:defRPr>
                      </a:lvl6pPr>
                      <a:lvl7pPr marL="2806700" indent="-368300" fontAlgn="base">
                        <a:spcBef>
                          <a:spcPts val="3200"/>
                        </a:spcBef>
                        <a:spcAft>
                          <a:spcPct val="0"/>
                        </a:spcAft>
                        <a:buSzPct val="85000"/>
                        <a:defRPr sz="3000">
                          <a:solidFill>
                            <a:schemeClr val="tx1"/>
                          </a:solidFill>
                          <a:latin typeface="Bodoni SvtyTwo ITC TT-Book" charset="0"/>
                          <a:cs typeface="ヒラギノ角ゴ ProN W3" charset="0"/>
                          <a:sym typeface="Bodoni SvtyTwo ITC TT-Book" charset="0"/>
                        </a:defRPr>
                      </a:lvl7pPr>
                      <a:lvl8pPr marL="3263900" indent="-368300" fontAlgn="base">
                        <a:spcBef>
                          <a:spcPts val="3200"/>
                        </a:spcBef>
                        <a:spcAft>
                          <a:spcPct val="0"/>
                        </a:spcAft>
                        <a:buSzPct val="85000"/>
                        <a:defRPr sz="3000">
                          <a:solidFill>
                            <a:schemeClr val="tx1"/>
                          </a:solidFill>
                          <a:latin typeface="Bodoni SvtyTwo ITC TT-Book" charset="0"/>
                          <a:cs typeface="ヒラギノ角ゴ ProN W3" charset="0"/>
                          <a:sym typeface="Bodoni SvtyTwo ITC TT-Book" charset="0"/>
                        </a:defRPr>
                      </a:lvl8pPr>
                      <a:lvl9pPr marL="3721100" indent="-368300" fontAlgn="base">
                        <a:spcBef>
                          <a:spcPts val="3200"/>
                        </a:spcBef>
                        <a:spcAft>
                          <a:spcPct val="0"/>
                        </a:spcAft>
                        <a:buSzPct val="85000"/>
                        <a:defRPr sz="3000">
                          <a:solidFill>
                            <a:schemeClr val="tx1"/>
                          </a:solidFill>
                          <a:latin typeface="Bodoni SvtyTwo ITC TT-Book" charset="0"/>
                          <a:cs typeface="ヒラギノ角ゴ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2</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2"/>
                      <a:srcRect/>
                      <a:tile tx="0" ty="0" sx="100000" sy="100000" flip="none" algn="tl"/>
                    </a:blipFill>
                  </a:tcPr>
                </a:tc>
                <a:tc>
                  <a:txBody>
                    <a:bodyPr/>
                    <a:lstStyle>
                      <a:lvl1pPr algn="l">
                        <a:spcBef>
                          <a:spcPts val="3200"/>
                        </a:spcBef>
                        <a:buSzPct val="85000"/>
                        <a:defRPr sz="3000">
                          <a:solidFill>
                            <a:schemeClr val="tx1"/>
                          </a:solidFill>
                          <a:latin typeface="Bodoni SvtyTwo ITC TT-Book" charset="0"/>
                          <a:cs typeface="ヒラギノ角ゴ ProN W3" charset="0"/>
                          <a:sym typeface="Bodoni SvtyTwo ITC TT-Book" charset="0"/>
                        </a:defRPr>
                      </a:lvl1pPr>
                      <a:lvl2pPr marL="749300" indent="-368300" algn="l">
                        <a:spcBef>
                          <a:spcPts val="3200"/>
                        </a:spcBef>
                        <a:buSzPct val="85000"/>
                        <a:defRPr sz="3000">
                          <a:solidFill>
                            <a:schemeClr val="tx1"/>
                          </a:solidFill>
                          <a:latin typeface="Bodoni SvtyTwo ITC TT-Book" charset="0"/>
                          <a:cs typeface="ヒラギノ角ゴ ProN W3" charset="0"/>
                          <a:sym typeface="Bodoni SvtyTwo ITC TT-Book" charset="0"/>
                        </a:defRPr>
                      </a:lvl2pPr>
                      <a:lvl3pPr marL="1130300" indent="-368300" algn="l">
                        <a:spcBef>
                          <a:spcPts val="3200"/>
                        </a:spcBef>
                        <a:buSzPct val="85000"/>
                        <a:defRPr sz="3000">
                          <a:solidFill>
                            <a:schemeClr val="tx1"/>
                          </a:solidFill>
                          <a:latin typeface="Bodoni SvtyTwo ITC TT-Book" charset="0"/>
                          <a:cs typeface="ヒラギノ角ゴ ProN W3" charset="0"/>
                          <a:sym typeface="Bodoni SvtyTwo ITC TT-Book" charset="0"/>
                        </a:defRPr>
                      </a:lvl3pPr>
                      <a:lvl4pPr marL="1511300" indent="-368300" algn="l">
                        <a:spcBef>
                          <a:spcPts val="3200"/>
                        </a:spcBef>
                        <a:buSzPct val="85000"/>
                        <a:defRPr sz="3000">
                          <a:solidFill>
                            <a:schemeClr val="tx1"/>
                          </a:solidFill>
                          <a:latin typeface="Bodoni SvtyTwo ITC TT-Book" charset="0"/>
                          <a:cs typeface="ヒラギノ角ゴ ProN W3" charset="0"/>
                          <a:sym typeface="Bodoni SvtyTwo ITC TT-Book" charset="0"/>
                        </a:defRPr>
                      </a:lvl4pPr>
                      <a:lvl5pPr marL="1892300" indent="-368300" algn="l">
                        <a:spcBef>
                          <a:spcPts val="3200"/>
                        </a:spcBef>
                        <a:buSzPct val="85000"/>
                        <a:defRPr sz="3000">
                          <a:solidFill>
                            <a:schemeClr val="tx1"/>
                          </a:solidFill>
                          <a:latin typeface="Bodoni SvtyTwo ITC TT-Book" charset="0"/>
                          <a:cs typeface="ヒラギノ角ゴ ProN W3" charset="0"/>
                          <a:sym typeface="Bodoni SvtyTwo ITC TT-Book" charset="0"/>
                        </a:defRPr>
                      </a:lvl5pPr>
                      <a:lvl6pPr marL="2349500" indent="-368300" fontAlgn="base">
                        <a:spcBef>
                          <a:spcPts val="3200"/>
                        </a:spcBef>
                        <a:spcAft>
                          <a:spcPct val="0"/>
                        </a:spcAft>
                        <a:buSzPct val="85000"/>
                        <a:defRPr sz="3000">
                          <a:solidFill>
                            <a:schemeClr val="tx1"/>
                          </a:solidFill>
                          <a:latin typeface="Bodoni SvtyTwo ITC TT-Book" charset="0"/>
                          <a:cs typeface="ヒラギノ角ゴ ProN W3" charset="0"/>
                          <a:sym typeface="Bodoni SvtyTwo ITC TT-Book" charset="0"/>
                        </a:defRPr>
                      </a:lvl6pPr>
                      <a:lvl7pPr marL="2806700" indent="-368300" fontAlgn="base">
                        <a:spcBef>
                          <a:spcPts val="3200"/>
                        </a:spcBef>
                        <a:spcAft>
                          <a:spcPct val="0"/>
                        </a:spcAft>
                        <a:buSzPct val="85000"/>
                        <a:defRPr sz="3000">
                          <a:solidFill>
                            <a:schemeClr val="tx1"/>
                          </a:solidFill>
                          <a:latin typeface="Bodoni SvtyTwo ITC TT-Book" charset="0"/>
                          <a:cs typeface="ヒラギノ角ゴ ProN W3" charset="0"/>
                          <a:sym typeface="Bodoni SvtyTwo ITC TT-Book" charset="0"/>
                        </a:defRPr>
                      </a:lvl7pPr>
                      <a:lvl8pPr marL="3263900" indent="-368300" fontAlgn="base">
                        <a:spcBef>
                          <a:spcPts val="3200"/>
                        </a:spcBef>
                        <a:spcAft>
                          <a:spcPct val="0"/>
                        </a:spcAft>
                        <a:buSzPct val="85000"/>
                        <a:defRPr sz="3000">
                          <a:solidFill>
                            <a:schemeClr val="tx1"/>
                          </a:solidFill>
                          <a:latin typeface="Bodoni SvtyTwo ITC TT-Book" charset="0"/>
                          <a:cs typeface="ヒラギノ角ゴ ProN W3" charset="0"/>
                          <a:sym typeface="Bodoni SvtyTwo ITC TT-Book" charset="0"/>
                        </a:defRPr>
                      </a:lvl8pPr>
                      <a:lvl9pPr marL="3721100" indent="-368300" fontAlgn="base">
                        <a:spcBef>
                          <a:spcPts val="3200"/>
                        </a:spcBef>
                        <a:spcAft>
                          <a:spcPct val="0"/>
                        </a:spcAft>
                        <a:buSzPct val="85000"/>
                        <a:defRPr sz="3000">
                          <a:solidFill>
                            <a:schemeClr val="tx1"/>
                          </a:solidFill>
                          <a:latin typeface="Bodoni SvtyTwo ITC TT-Book" charset="0"/>
                          <a:cs typeface="ヒラギノ角ゴ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3</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2"/>
                      <a:srcRect/>
                      <a:tile tx="0" ty="0" sx="100000" sy="100000" flip="none" algn="tl"/>
                    </a:blipFill>
                  </a:tcPr>
                </a:tc>
                <a:tc>
                  <a:txBody>
                    <a:bodyPr/>
                    <a:lstStyle>
                      <a:lvl1pPr algn="l">
                        <a:spcBef>
                          <a:spcPts val="3200"/>
                        </a:spcBef>
                        <a:buSzPct val="85000"/>
                        <a:defRPr sz="3000">
                          <a:solidFill>
                            <a:schemeClr val="tx1"/>
                          </a:solidFill>
                          <a:latin typeface="Bodoni SvtyTwo ITC TT-Book" charset="0"/>
                          <a:cs typeface="ヒラギノ角ゴ ProN W3" charset="0"/>
                          <a:sym typeface="Bodoni SvtyTwo ITC TT-Book" charset="0"/>
                        </a:defRPr>
                      </a:lvl1pPr>
                      <a:lvl2pPr marL="749300" indent="-368300" algn="l">
                        <a:spcBef>
                          <a:spcPts val="3200"/>
                        </a:spcBef>
                        <a:buSzPct val="85000"/>
                        <a:defRPr sz="3000">
                          <a:solidFill>
                            <a:schemeClr val="tx1"/>
                          </a:solidFill>
                          <a:latin typeface="Bodoni SvtyTwo ITC TT-Book" charset="0"/>
                          <a:cs typeface="ヒラギノ角ゴ ProN W3" charset="0"/>
                          <a:sym typeface="Bodoni SvtyTwo ITC TT-Book" charset="0"/>
                        </a:defRPr>
                      </a:lvl2pPr>
                      <a:lvl3pPr marL="1130300" indent="-368300" algn="l">
                        <a:spcBef>
                          <a:spcPts val="3200"/>
                        </a:spcBef>
                        <a:buSzPct val="85000"/>
                        <a:defRPr sz="3000">
                          <a:solidFill>
                            <a:schemeClr val="tx1"/>
                          </a:solidFill>
                          <a:latin typeface="Bodoni SvtyTwo ITC TT-Book" charset="0"/>
                          <a:cs typeface="ヒラギノ角ゴ ProN W3" charset="0"/>
                          <a:sym typeface="Bodoni SvtyTwo ITC TT-Book" charset="0"/>
                        </a:defRPr>
                      </a:lvl3pPr>
                      <a:lvl4pPr marL="1511300" indent="-368300" algn="l">
                        <a:spcBef>
                          <a:spcPts val="3200"/>
                        </a:spcBef>
                        <a:buSzPct val="85000"/>
                        <a:defRPr sz="3000">
                          <a:solidFill>
                            <a:schemeClr val="tx1"/>
                          </a:solidFill>
                          <a:latin typeface="Bodoni SvtyTwo ITC TT-Book" charset="0"/>
                          <a:cs typeface="ヒラギノ角ゴ ProN W3" charset="0"/>
                          <a:sym typeface="Bodoni SvtyTwo ITC TT-Book" charset="0"/>
                        </a:defRPr>
                      </a:lvl4pPr>
                      <a:lvl5pPr marL="1892300" indent="-368300" algn="l">
                        <a:spcBef>
                          <a:spcPts val="3200"/>
                        </a:spcBef>
                        <a:buSzPct val="85000"/>
                        <a:defRPr sz="3000">
                          <a:solidFill>
                            <a:schemeClr val="tx1"/>
                          </a:solidFill>
                          <a:latin typeface="Bodoni SvtyTwo ITC TT-Book" charset="0"/>
                          <a:cs typeface="ヒラギノ角ゴ ProN W3" charset="0"/>
                          <a:sym typeface="Bodoni SvtyTwo ITC TT-Book" charset="0"/>
                        </a:defRPr>
                      </a:lvl5pPr>
                      <a:lvl6pPr marL="2349500" indent="-368300" fontAlgn="base">
                        <a:spcBef>
                          <a:spcPts val="3200"/>
                        </a:spcBef>
                        <a:spcAft>
                          <a:spcPct val="0"/>
                        </a:spcAft>
                        <a:buSzPct val="85000"/>
                        <a:defRPr sz="3000">
                          <a:solidFill>
                            <a:schemeClr val="tx1"/>
                          </a:solidFill>
                          <a:latin typeface="Bodoni SvtyTwo ITC TT-Book" charset="0"/>
                          <a:cs typeface="ヒラギノ角ゴ ProN W3" charset="0"/>
                          <a:sym typeface="Bodoni SvtyTwo ITC TT-Book" charset="0"/>
                        </a:defRPr>
                      </a:lvl6pPr>
                      <a:lvl7pPr marL="2806700" indent="-368300" fontAlgn="base">
                        <a:spcBef>
                          <a:spcPts val="3200"/>
                        </a:spcBef>
                        <a:spcAft>
                          <a:spcPct val="0"/>
                        </a:spcAft>
                        <a:buSzPct val="85000"/>
                        <a:defRPr sz="3000">
                          <a:solidFill>
                            <a:schemeClr val="tx1"/>
                          </a:solidFill>
                          <a:latin typeface="Bodoni SvtyTwo ITC TT-Book" charset="0"/>
                          <a:cs typeface="ヒラギノ角ゴ ProN W3" charset="0"/>
                          <a:sym typeface="Bodoni SvtyTwo ITC TT-Book" charset="0"/>
                        </a:defRPr>
                      </a:lvl7pPr>
                      <a:lvl8pPr marL="3263900" indent="-368300" fontAlgn="base">
                        <a:spcBef>
                          <a:spcPts val="3200"/>
                        </a:spcBef>
                        <a:spcAft>
                          <a:spcPct val="0"/>
                        </a:spcAft>
                        <a:buSzPct val="85000"/>
                        <a:defRPr sz="3000">
                          <a:solidFill>
                            <a:schemeClr val="tx1"/>
                          </a:solidFill>
                          <a:latin typeface="Bodoni SvtyTwo ITC TT-Book" charset="0"/>
                          <a:cs typeface="ヒラギノ角ゴ ProN W3" charset="0"/>
                          <a:sym typeface="Bodoni SvtyTwo ITC TT-Book" charset="0"/>
                        </a:defRPr>
                      </a:lvl8pPr>
                      <a:lvl9pPr marL="3721100" indent="-368300" fontAlgn="base">
                        <a:spcBef>
                          <a:spcPts val="3200"/>
                        </a:spcBef>
                        <a:spcAft>
                          <a:spcPct val="0"/>
                        </a:spcAft>
                        <a:buSzPct val="85000"/>
                        <a:defRPr sz="3000">
                          <a:solidFill>
                            <a:schemeClr val="tx1"/>
                          </a:solidFill>
                          <a:latin typeface="Bodoni SvtyTwo ITC TT-Book" charset="0"/>
                          <a:cs typeface="ヒラギノ角ゴ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4</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2"/>
                      <a:srcRect/>
                      <a:tile tx="0" ty="0" sx="100000" sy="100000" flip="none" algn="tl"/>
                    </a:blipFill>
                  </a:tcPr>
                </a:tc>
                <a:tc>
                  <a:txBody>
                    <a:bodyPr/>
                    <a:lstStyle>
                      <a:lvl1pPr algn="l">
                        <a:spcBef>
                          <a:spcPts val="3200"/>
                        </a:spcBef>
                        <a:buSzPct val="85000"/>
                        <a:defRPr sz="3000">
                          <a:solidFill>
                            <a:schemeClr val="tx1"/>
                          </a:solidFill>
                          <a:latin typeface="Bodoni SvtyTwo ITC TT-Book" charset="0"/>
                          <a:cs typeface="ヒラギノ角ゴ ProN W3" charset="0"/>
                          <a:sym typeface="Bodoni SvtyTwo ITC TT-Book" charset="0"/>
                        </a:defRPr>
                      </a:lvl1pPr>
                      <a:lvl2pPr marL="749300" indent="-368300" algn="l">
                        <a:spcBef>
                          <a:spcPts val="3200"/>
                        </a:spcBef>
                        <a:buSzPct val="85000"/>
                        <a:defRPr sz="3000">
                          <a:solidFill>
                            <a:schemeClr val="tx1"/>
                          </a:solidFill>
                          <a:latin typeface="Bodoni SvtyTwo ITC TT-Book" charset="0"/>
                          <a:cs typeface="ヒラギノ角ゴ ProN W3" charset="0"/>
                          <a:sym typeface="Bodoni SvtyTwo ITC TT-Book" charset="0"/>
                        </a:defRPr>
                      </a:lvl2pPr>
                      <a:lvl3pPr marL="1130300" indent="-368300" algn="l">
                        <a:spcBef>
                          <a:spcPts val="3200"/>
                        </a:spcBef>
                        <a:buSzPct val="85000"/>
                        <a:defRPr sz="3000">
                          <a:solidFill>
                            <a:schemeClr val="tx1"/>
                          </a:solidFill>
                          <a:latin typeface="Bodoni SvtyTwo ITC TT-Book" charset="0"/>
                          <a:cs typeface="ヒラギノ角ゴ ProN W3" charset="0"/>
                          <a:sym typeface="Bodoni SvtyTwo ITC TT-Book" charset="0"/>
                        </a:defRPr>
                      </a:lvl3pPr>
                      <a:lvl4pPr marL="1511300" indent="-368300" algn="l">
                        <a:spcBef>
                          <a:spcPts val="3200"/>
                        </a:spcBef>
                        <a:buSzPct val="85000"/>
                        <a:defRPr sz="3000">
                          <a:solidFill>
                            <a:schemeClr val="tx1"/>
                          </a:solidFill>
                          <a:latin typeface="Bodoni SvtyTwo ITC TT-Book" charset="0"/>
                          <a:cs typeface="ヒラギノ角ゴ ProN W3" charset="0"/>
                          <a:sym typeface="Bodoni SvtyTwo ITC TT-Book" charset="0"/>
                        </a:defRPr>
                      </a:lvl4pPr>
                      <a:lvl5pPr marL="1892300" indent="-368300" algn="l">
                        <a:spcBef>
                          <a:spcPts val="3200"/>
                        </a:spcBef>
                        <a:buSzPct val="85000"/>
                        <a:defRPr sz="3000">
                          <a:solidFill>
                            <a:schemeClr val="tx1"/>
                          </a:solidFill>
                          <a:latin typeface="Bodoni SvtyTwo ITC TT-Book" charset="0"/>
                          <a:cs typeface="ヒラギノ角ゴ ProN W3" charset="0"/>
                          <a:sym typeface="Bodoni SvtyTwo ITC TT-Book" charset="0"/>
                        </a:defRPr>
                      </a:lvl5pPr>
                      <a:lvl6pPr marL="2349500" indent="-368300" fontAlgn="base">
                        <a:spcBef>
                          <a:spcPts val="3200"/>
                        </a:spcBef>
                        <a:spcAft>
                          <a:spcPct val="0"/>
                        </a:spcAft>
                        <a:buSzPct val="85000"/>
                        <a:defRPr sz="3000">
                          <a:solidFill>
                            <a:schemeClr val="tx1"/>
                          </a:solidFill>
                          <a:latin typeface="Bodoni SvtyTwo ITC TT-Book" charset="0"/>
                          <a:cs typeface="ヒラギノ角ゴ ProN W3" charset="0"/>
                          <a:sym typeface="Bodoni SvtyTwo ITC TT-Book" charset="0"/>
                        </a:defRPr>
                      </a:lvl6pPr>
                      <a:lvl7pPr marL="2806700" indent="-368300" fontAlgn="base">
                        <a:spcBef>
                          <a:spcPts val="3200"/>
                        </a:spcBef>
                        <a:spcAft>
                          <a:spcPct val="0"/>
                        </a:spcAft>
                        <a:buSzPct val="85000"/>
                        <a:defRPr sz="3000">
                          <a:solidFill>
                            <a:schemeClr val="tx1"/>
                          </a:solidFill>
                          <a:latin typeface="Bodoni SvtyTwo ITC TT-Book" charset="0"/>
                          <a:cs typeface="ヒラギノ角ゴ ProN W3" charset="0"/>
                          <a:sym typeface="Bodoni SvtyTwo ITC TT-Book" charset="0"/>
                        </a:defRPr>
                      </a:lvl7pPr>
                      <a:lvl8pPr marL="3263900" indent="-368300" fontAlgn="base">
                        <a:spcBef>
                          <a:spcPts val="3200"/>
                        </a:spcBef>
                        <a:spcAft>
                          <a:spcPct val="0"/>
                        </a:spcAft>
                        <a:buSzPct val="85000"/>
                        <a:defRPr sz="3000">
                          <a:solidFill>
                            <a:schemeClr val="tx1"/>
                          </a:solidFill>
                          <a:latin typeface="Bodoni SvtyTwo ITC TT-Book" charset="0"/>
                          <a:cs typeface="ヒラギノ角ゴ ProN W3" charset="0"/>
                          <a:sym typeface="Bodoni SvtyTwo ITC TT-Book" charset="0"/>
                        </a:defRPr>
                      </a:lvl8pPr>
                      <a:lvl9pPr marL="3721100" indent="-368300" fontAlgn="base">
                        <a:spcBef>
                          <a:spcPts val="3200"/>
                        </a:spcBef>
                        <a:spcAft>
                          <a:spcPct val="0"/>
                        </a:spcAft>
                        <a:buSzPct val="85000"/>
                        <a:defRPr sz="3000">
                          <a:solidFill>
                            <a:schemeClr val="tx1"/>
                          </a:solidFill>
                          <a:latin typeface="Bodoni SvtyTwo ITC TT-Book" charset="0"/>
                          <a:cs typeface="ヒラギノ角ゴ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5</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2"/>
                      <a:srcRect/>
                      <a:tile tx="0" ty="0" sx="100000" sy="100000" flip="none" algn="tl"/>
                    </a:blipFill>
                  </a:tcPr>
                </a:tc>
                <a:tc>
                  <a:txBody>
                    <a:bodyPr/>
                    <a:lstStyle>
                      <a:lvl1pPr algn="l">
                        <a:spcBef>
                          <a:spcPts val="3200"/>
                        </a:spcBef>
                        <a:buSzPct val="85000"/>
                        <a:defRPr sz="3000">
                          <a:solidFill>
                            <a:schemeClr val="tx1"/>
                          </a:solidFill>
                          <a:latin typeface="Bodoni SvtyTwo ITC TT-Book" charset="0"/>
                          <a:cs typeface="ヒラギノ角ゴ ProN W3" charset="0"/>
                          <a:sym typeface="Bodoni SvtyTwo ITC TT-Book" charset="0"/>
                        </a:defRPr>
                      </a:lvl1pPr>
                      <a:lvl2pPr marL="749300" indent="-368300" algn="l">
                        <a:spcBef>
                          <a:spcPts val="3200"/>
                        </a:spcBef>
                        <a:buSzPct val="85000"/>
                        <a:defRPr sz="3000">
                          <a:solidFill>
                            <a:schemeClr val="tx1"/>
                          </a:solidFill>
                          <a:latin typeface="Bodoni SvtyTwo ITC TT-Book" charset="0"/>
                          <a:cs typeface="ヒラギノ角ゴ ProN W3" charset="0"/>
                          <a:sym typeface="Bodoni SvtyTwo ITC TT-Book" charset="0"/>
                        </a:defRPr>
                      </a:lvl2pPr>
                      <a:lvl3pPr marL="1130300" indent="-368300" algn="l">
                        <a:spcBef>
                          <a:spcPts val="3200"/>
                        </a:spcBef>
                        <a:buSzPct val="85000"/>
                        <a:defRPr sz="3000">
                          <a:solidFill>
                            <a:schemeClr val="tx1"/>
                          </a:solidFill>
                          <a:latin typeface="Bodoni SvtyTwo ITC TT-Book" charset="0"/>
                          <a:cs typeface="ヒラギノ角ゴ ProN W3" charset="0"/>
                          <a:sym typeface="Bodoni SvtyTwo ITC TT-Book" charset="0"/>
                        </a:defRPr>
                      </a:lvl3pPr>
                      <a:lvl4pPr marL="1511300" indent="-368300" algn="l">
                        <a:spcBef>
                          <a:spcPts val="3200"/>
                        </a:spcBef>
                        <a:buSzPct val="85000"/>
                        <a:defRPr sz="3000">
                          <a:solidFill>
                            <a:schemeClr val="tx1"/>
                          </a:solidFill>
                          <a:latin typeface="Bodoni SvtyTwo ITC TT-Book" charset="0"/>
                          <a:cs typeface="ヒラギノ角ゴ ProN W3" charset="0"/>
                          <a:sym typeface="Bodoni SvtyTwo ITC TT-Book" charset="0"/>
                        </a:defRPr>
                      </a:lvl4pPr>
                      <a:lvl5pPr marL="1892300" indent="-368300" algn="l">
                        <a:spcBef>
                          <a:spcPts val="3200"/>
                        </a:spcBef>
                        <a:buSzPct val="85000"/>
                        <a:defRPr sz="3000">
                          <a:solidFill>
                            <a:schemeClr val="tx1"/>
                          </a:solidFill>
                          <a:latin typeface="Bodoni SvtyTwo ITC TT-Book" charset="0"/>
                          <a:cs typeface="ヒラギノ角ゴ ProN W3" charset="0"/>
                          <a:sym typeface="Bodoni SvtyTwo ITC TT-Book" charset="0"/>
                        </a:defRPr>
                      </a:lvl5pPr>
                      <a:lvl6pPr marL="2349500" indent="-368300" fontAlgn="base">
                        <a:spcBef>
                          <a:spcPts val="3200"/>
                        </a:spcBef>
                        <a:spcAft>
                          <a:spcPct val="0"/>
                        </a:spcAft>
                        <a:buSzPct val="85000"/>
                        <a:defRPr sz="3000">
                          <a:solidFill>
                            <a:schemeClr val="tx1"/>
                          </a:solidFill>
                          <a:latin typeface="Bodoni SvtyTwo ITC TT-Book" charset="0"/>
                          <a:cs typeface="ヒラギノ角ゴ ProN W3" charset="0"/>
                          <a:sym typeface="Bodoni SvtyTwo ITC TT-Book" charset="0"/>
                        </a:defRPr>
                      </a:lvl6pPr>
                      <a:lvl7pPr marL="2806700" indent="-368300" fontAlgn="base">
                        <a:spcBef>
                          <a:spcPts val="3200"/>
                        </a:spcBef>
                        <a:spcAft>
                          <a:spcPct val="0"/>
                        </a:spcAft>
                        <a:buSzPct val="85000"/>
                        <a:defRPr sz="3000">
                          <a:solidFill>
                            <a:schemeClr val="tx1"/>
                          </a:solidFill>
                          <a:latin typeface="Bodoni SvtyTwo ITC TT-Book" charset="0"/>
                          <a:cs typeface="ヒラギノ角ゴ ProN W3" charset="0"/>
                          <a:sym typeface="Bodoni SvtyTwo ITC TT-Book" charset="0"/>
                        </a:defRPr>
                      </a:lvl7pPr>
                      <a:lvl8pPr marL="3263900" indent="-368300" fontAlgn="base">
                        <a:spcBef>
                          <a:spcPts val="3200"/>
                        </a:spcBef>
                        <a:spcAft>
                          <a:spcPct val="0"/>
                        </a:spcAft>
                        <a:buSzPct val="85000"/>
                        <a:defRPr sz="3000">
                          <a:solidFill>
                            <a:schemeClr val="tx1"/>
                          </a:solidFill>
                          <a:latin typeface="Bodoni SvtyTwo ITC TT-Book" charset="0"/>
                          <a:cs typeface="ヒラギノ角ゴ ProN W3" charset="0"/>
                          <a:sym typeface="Bodoni SvtyTwo ITC TT-Book" charset="0"/>
                        </a:defRPr>
                      </a:lvl8pPr>
                      <a:lvl9pPr marL="3721100" indent="-368300" fontAlgn="base">
                        <a:spcBef>
                          <a:spcPts val="3200"/>
                        </a:spcBef>
                        <a:spcAft>
                          <a:spcPct val="0"/>
                        </a:spcAft>
                        <a:buSzPct val="85000"/>
                        <a:defRPr sz="3000">
                          <a:solidFill>
                            <a:schemeClr val="tx1"/>
                          </a:solidFill>
                          <a:latin typeface="Bodoni SvtyTwo ITC TT-Book" charset="0"/>
                          <a:cs typeface="ヒラギノ角ゴ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en-US" altLang="en-US" sz="2100" b="1" i="0" u="none" strike="noStrike" cap="none" normalizeH="0" baseline="0">
                          <a:ln>
                            <a:noFill/>
                          </a:ln>
                          <a:solidFill>
                            <a:srgbClr val="FFFFFF"/>
                          </a:solidFill>
                          <a:effectLst>
                            <a:outerShdw blurRad="38100" dist="38100" dir="2700000" algn="tl">
                              <a:srgbClr val="C0C0C0"/>
                            </a:outerShdw>
                          </a:effectLst>
                          <a:latin typeface="Gill Sans" charset="0"/>
                          <a:cs typeface="Gill Sans" charset="0"/>
                          <a:sym typeface="Gill Sans" charset="0"/>
                        </a:rPr>
                        <a:t>6</a:t>
                      </a:r>
                    </a:p>
                  </a:txBody>
                  <a:tcPr marL="35719" marR="35719" marT="35719" marB="35719" anchor="ctr" horzOverflow="overflow">
                    <a:lnL cap="flat">
                      <a:noFill/>
                    </a:lnL>
                    <a:lnR cap="flat">
                      <a:noFill/>
                    </a:lnR>
                    <a:lnT cap="flat">
                      <a:noFill/>
                    </a:lnT>
                    <a:lnB cap="flat">
                      <a:noFill/>
                    </a:lnB>
                    <a:lnTlToBr>
                      <a:noFill/>
                    </a:lnTlToBr>
                    <a:lnBlToTr>
                      <a:noFill/>
                    </a:lnBlToTr>
                    <a:blipFill dpi="0" rotWithShape="0">
                      <a:blip r:embed="rId2"/>
                      <a:srcRect/>
                      <a:tile tx="0" ty="0" sx="100000" sy="100000" flip="none" algn="tl"/>
                    </a:blipFill>
                  </a:tcPr>
                </a:tc>
                <a:extLst>
                  <a:ext uri="{0D108BD9-81ED-4DB2-BD59-A6C34878D82A}">
                    <a16:rowId xmlns:a16="http://schemas.microsoft.com/office/drawing/2014/main" val="2113906470"/>
                  </a:ext>
                </a:extLst>
              </a:tr>
              <a:tr h="406301">
                <a:tc>
                  <a:txBody>
                    <a:bodyPr/>
                    <a:lstStyle>
                      <a:lvl1pPr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1pPr>
                      <a:lvl2pPr marL="749300" indent="-368300"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2pPr>
                      <a:lvl3pPr marL="1130300" indent="-368300"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3pPr>
                      <a:lvl4pPr marL="1511300" indent="-368300"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4pPr>
                      <a:lvl5pPr marL="1892300" indent="-368300"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5pPr>
                      <a:lvl6pPr marL="2349500" indent="-368300" fontAlgn="base">
                        <a:spcBef>
                          <a:spcPts val="3200"/>
                        </a:spcBef>
                        <a:spcAft>
                          <a:spcPct val="0"/>
                        </a:spcAft>
                        <a:buSzPct val="85000"/>
                        <a:tabLst>
                          <a:tab pos="1168400" algn="l"/>
                        </a:tabLst>
                        <a:defRPr sz="3000">
                          <a:solidFill>
                            <a:schemeClr val="tx1"/>
                          </a:solidFill>
                          <a:latin typeface="Bodoni SvtyTwo ITC TT-Book" charset="0"/>
                          <a:cs typeface="ヒラギノ角ゴ ProN W3" charset="0"/>
                          <a:sym typeface="Bodoni SvtyTwo ITC TT-Book" charset="0"/>
                        </a:defRPr>
                      </a:lvl6pPr>
                      <a:lvl7pPr marL="2806700" indent="-368300" fontAlgn="base">
                        <a:spcBef>
                          <a:spcPts val="3200"/>
                        </a:spcBef>
                        <a:spcAft>
                          <a:spcPct val="0"/>
                        </a:spcAft>
                        <a:buSzPct val="85000"/>
                        <a:tabLst>
                          <a:tab pos="1168400" algn="l"/>
                        </a:tabLst>
                        <a:defRPr sz="3000">
                          <a:solidFill>
                            <a:schemeClr val="tx1"/>
                          </a:solidFill>
                          <a:latin typeface="Bodoni SvtyTwo ITC TT-Book" charset="0"/>
                          <a:cs typeface="ヒラギノ角ゴ ProN W3" charset="0"/>
                          <a:sym typeface="Bodoni SvtyTwo ITC TT-Book" charset="0"/>
                        </a:defRPr>
                      </a:lvl7pPr>
                      <a:lvl8pPr marL="3263900" indent="-368300" fontAlgn="base">
                        <a:spcBef>
                          <a:spcPts val="3200"/>
                        </a:spcBef>
                        <a:spcAft>
                          <a:spcPct val="0"/>
                        </a:spcAft>
                        <a:buSzPct val="85000"/>
                        <a:tabLst>
                          <a:tab pos="1168400" algn="l"/>
                        </a:tabLst>
                        <a:defRPr sz="3000">
                          <a:solidFill>
                            <a:schemeClr val="tx1"/>
                          </a:solidFill>
                          <a:latin typeface="Bodoni SvtyTwo ITC TT-Book" charset="0"/>
                          <a:cs typeface="ヒラギノ角ゴ ProN W3" charset="0"/>
                          <a:sym typeface="Bodoni SvtyTwo ITC TT-Book" charset="0"/>
                        </a:defRPr>
                      </a:lvl8pPr>
                      <a:lvl9pPr marL="3721100" indent="-368300" fontAlgn="base">
                        <a:spcBef>
                          <a:spcPts val="3200"/>
                        </a:spcBef>
                        <a:spcAft>
                          <a:spcPct val="0"/>
                        </a:spcAft>
                        <a:buSzPct val="85000"/>
                        <a:tabLst>
                          <a:tab pos="1168400" algn="l"/>
                        </a:tabLst>
                        <a:defRPr sz="3000">
                          <a:solidFill>
                            <a:schemeClr val="tx1"/>
                          </a:solidFill>
                          <a:latin typeface="Bodoni SvtyTwo ITC TT-Book" charset="0"/>
                          <a:cs typeface="ヒラギノ角ゴ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5</a:t>
                      </a:r>
                    </a:p>
                  </a:txBody>
                  <a:tcPr marL="35719" marR="35719" marT="35719" marB="35719" anchor="ctr" horzOverflow="overflow">
                    <a:lnL cap="flat">
                      <a:noFill/>
                    </a:lnL>
                    <a:lnR w="25400" cap="flat" cmpd="sng" algn="ctr">
                      <a:solidFill>
                        <a:srgbClr val="DFDFDF"/>
                      </a:solidFill>
                      <a:prstDash val="solid"/>
                      <a:round/>
                      <a:headEnd type="none" w="med" len="med"/>
                      <a:tailEnd type="none" w="med" len="med"/>
                    </a:lnR>
                    <a:lnT cap="flat">
                      <a:noFill/>
                    </a:lnT>
                    <a:lnB cap="flat">
                      <a:noFill/>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1pPr>
                      <a:lvl2pPr marL="749300" indent="-368300"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2pPr>
                      <a:lvl3pPr marL="1130300" indent="-368300"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3pPr>
                      <a:lvl4pPr marL="1511300" indent="-368300"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4pPr>
                      <a:lvl5pPr marL="1892300" indent="-368300"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5pPr>
                      <a:lvl6pPr marL="2349500" indent="-368300" fontAlgn="base">
                        <a:spcBef>
                          <a:spcPts val="3200"/>
                        </a:spcBef>
                        <a:spcAft>
                          <a:spcPct val="0"/>
                        </a:spcAft>
                        <a:buSzPct val="85000"/>
                        <a:tabLst>
                          <a:tab pos="1168400" algn="l"/>
                        </a:tabLst>
                        <a:defRPr sz="3000">
                          <a:solidFill>
                            <a:schemeClr val="tx1"/>
                          </a:solidFill>
                          <a:latin typeface="Bodoni SvtyTwo ITC TT-Book" charset="0"/>
                          <a:cs typeface="ヒラギノ角ゴ ProN W3" charset="0"/>
                          <a:sym typeface="Bodoni SvtyTwo ITC TT-Book" charset="0"/>
                        </a:defRPr>
                      </a:lvl6pPr>
                      <a:lvl7pPr marL="2806700" indent="-368300" fontAlgn="base">
                        <a:spcBef>
                          <a:spcPts val="3200"/>
                        </a:spcBef>
                        <a:spcAft>
                          <a:spcPct val="0"/>
                        </a:spcAft>
                        <a:buSzPct val="85000"/>
                        <a:tabLst>
                          <a:tab pos="1168400" algn="l"/>
                        </a:tabLst>
                        <a:defRPr sz="3000">
                          <a:solidFill>
                            <a:schemeClr val="tx1"/>
                          </a:solidFill>
                          <a:latin typeface="Bodoni SvtyTwo ITC TT-Book" charset="0"/>
                          <a:cs typeface="ヒラギノ角ゴ ProN W3" charset="0"/>
                          <a:sym typeface="Bodoni SvtyTwo ITC TT-Book" charset="0"/>
                        </a:defRPr>
                      </a:lvl7pPr>
                      <a:lvl8pPr marL="3263900" indent="-368300" fontAlgn="base">
                        <a:spcBef>
                          <a:spcPts val="3200"/>
                        </a:spcBef>
                        <a:spcAft>
                          <a:spcPct val="0"/>
                        </a:spcAft>
                        <a:buSzPct val="85000"/>
                        <a:tabLst>
                          <a:tab pos="1168400" algn="l"/>
                        </a:tabLst>
                        <a:defRPr sz="3000">
                          <a:solidFill>
                            <a:schemeClr val="tx1"/>
                          </a:solidFill>
                          <a:latin typeface="Bodoni SvtyTwo ITC TT-Book" charset="0"/>
                          <a:cs typeface="ヒラギノ角ゴ ProN W3" charset="0"/>
                          <a:sym typeface="Bodoni SvtyTwo ITC TT-Book" charset="0"/>
                        </a:defRPr>
                      </a:lvl8pPr>
                      <a:lvl9pPr marL="3721100" indent="-368300" fontAlgn="base">
                        <a:spcBef>
                          <a:spcPts val="3200"/>
                        </a:spcBef>
                        <a:spcAft>
                          <a:spcPct val="0"/>
                        </a:spcAft>
                        <a:buSzPct val="85000"/>
                        <a:tabLst>
                          <a:tab pos="1168400" algn="l"/>
                        </a:tabLst>
                        <a:defRPr sz="3000">
                          <a:solidFill>
                            <a:schemeClr val="tx1"/>
                          </a:solidFill>
                          <a:latin typeface="Bodoni SvtyTwo ITC TT-Book" charset="0"/>
                          <a:cs typeface="ヒラギノ角ゴ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1</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cap="flat">
                      <a:noFill/>
                    </a:lnT>
                    <a:lnB cap="flat">
                      <a:noFill/>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1pPr>
                      <a:lvl2pPr marL="749300" indent="-368300"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2pPr>
                      <a:lvl3pPr marL="1130300" indent="-368300"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3pPr>
                      <a:lvl4pPr marL="1511300" indent="-368300"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4pPr>
                      <a:lvl5pPr marL="1892300" indent="-368300"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5pPr>
                      <a:lvl6pPr marL="2349500" indent="-368300" fontAlgn="base">
                        <a:spcBef>
                          <a:spcPts val="3200"/>
                        </a:spcBef>
                        <a:spcAft>
                          <a:spcPct val="0"/>
                        </a:spcAft>
                        <a:buSzPct val="85000"/>
                        <a:tabLst>
                          <a:tab pos="1168400" algn="l"/>
                        </a:tabLst>
                        <a:defRPr sz="3000">
                          <a:solidFill>
                            <a:schemeClr val="tx1"/>
                          </a:solidFill>
                          <a:latin typeface="Bodoni SvtyTwo ITC TT-Book" charset="0"/>
                          <a:cs typeface="ヒラギノ角ゴ ProN W3" charset="0"/>
                          <a:sym typeface="Bodoni SvtyTwo ITC TT-Book" charset="0"/>
                        </a:defRPr>
                      </a:lvl6pPr>
                      <a:lvl7pPr marL="2806700" indent="-368300" fontAlgn="base">
                        <a:spcBef>
                          <a:spcPts val="3200"/>
                        </a:spcBef>
                        <a:spcAft>
                          <a:spcPct val="0"/>
                        </a:spcAft>
                        <a:buSzPct val="85000"/>
                        <a:tabLst>
                          <a:tab pos="1168400" algn="l"/>
                        </a:tabLst>
                        <a:defRPr sz="3000">
                          <a:solidFill>
                            <a:schemeClr val="tx1"/>
                          </a:solidFill>
                          <a:latin typeface="Bodoni SvtyTwo ITC TT-Book" charset="0"/>
                          <a:cs typeface="ヒラギノ角ゴ ProN W3" charset="0"/>
                          <a:sym typeface="Bodoni SvtyTwo ITC TT-Book" charset="0"/>
                        </a:defRPr>
                      </a:lvl7pPr>
                      <a:lvl8pPr marL="3263900" indent="-368300" fontAlgn="base">
                        <a:spcBef>
                          <a:spcPts val="3200"/>
                        </a:spcBef>
                        <a:spcAft>
                          <a:spcPct val="0"/>
                        </a:spcAft>
                        <a:buSzPct val="85000"/>
                        <a:tabLst>
                          <a:tab pos="1168400" algn="l"/>
                        </a:tabLst>
                        <a:defRPr sz="3000">
                          <a:solidFill>
                            <a:schemeClr val="tx1"/>
                          </a:solidFill>
                          <a:latin typeface="Bodoni SvtyTwo ITC TT-Book" charset="0"/>
                          <a:cs typeface="ヒラギノ角ゴ ProN W3" charset="0"/>
                          <a:sym typeface="Bodoni SvtyTwo ITC TT-Book" charset="0"/>
                        </a:defRPr>
                      </a:lvl8pPr>
                      <a:lvl9pPr marL="3721100" indent="-368300" fontAlgn="base">
                        <a:spcBef>
                          <a:spcPts val="3200"/>
                        </a:spcBef>
                        <a:spcAft>
                          <a:spcPct val="0"/>
                        </a:spcAft>
                        <a:buSzPct val="85000"/>
                        <a:tabLst>
                          <a:tab pos="1168400" algn="l"/>
                        </a:tabLst>
                        <a:defRPr sz="3000">
                          <a:solidFill>
                            <a:schemeClr val="tx1"/>
                          </a:solidFill>
                          <a:latin typeface="Bodoni SvtyTwo ITC TT-Book" charset="0"/>
                          <a:cs typeface="ヒラギノ角ゴ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3</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cap="flat">
                      <a:noFill/>
                    </a:lnT>
                    <a:lnB cap="flat">
                      <a:noFill/>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1pPr>
                      <a:lvl2pPr marL="749300" indent="-368300"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2pPr>
                      <a:lvl3pPr marL="1130300" indent="-368300"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3pPr>
                      <a:lvl4pPr marL="1511300" indent="-368300"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4pPr>
                      <a:lvl5pPr marL="1892300" indent="-368300"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5pPr>
                      <a:lvl6pPr marL="2349500" indent="-368300" fontAlgn="base">
                        <a:spcBef>
                          <a:spcPts val="3200"/>
                        </a:spcBef>
                        <a:spcAft>
                          <a:spcPct val="0"/>
                        </a:spcAft>
                        <a:buSzPct val="85000"/>
                        <a:tabLst>
                          <a:tab pos="1168400" algn="l"/>
                        </a:tabLst>
                        <a:defRPr sz="3000">
                          <a:solidFill>
                            <a:schemeClr val="tx1"/>
                          </a:solidFill>
                          <a:latin typeface="Bodoni SvtyTwo ITC TT-Book" charset="0"/>
                          <a:cs typeface="ヒラギノ角ゴ ProN W3" charset="0"/>
                          <a:sym typeface="Bodoni SvtyTwo ITC TT-Book" charset="0"/>
                        </a:defRPr>
                      </a:lvl6pPr>
                      <a:lvl7pPr marL="2806700" indent="-368300" fontAlgn="base">
                        <a:spcBef>
                          <a:spcPts val="3200"/>
                        </a:spcBef>
                        <a:spcAft>
                          <a:spcPct val="0"/>
                        </a:spcAft>
                        <a:buSzPct val="85000"/>
                        <a:tabLst>
                          <a:tab pos="1168400" algn="l"/>
                        </a:tabLst>
                        <a:defRPr sz="3000">
                          <a:solidFill>
                            <a:schemeClr val="tx1"/>
                          </a:solidFill>
                          <a:latin typeface="Bodoni SvtyTwo ITC TT-Book" charset="0"/>
                          <a:cs typeface="ヒラギノ角ゴ ProN W3" charset="0"/>
                          <a:sym typeface="Bodoni SvtyTwo ITC TT-Book" charset="0"/>
                        </a:defRPr>
                      </a:lvl7pPr>
                      <a:lvl8pPr marL="3263900" indent="-368300" fontAlgn="base">
                        <a:spcBef>
                          <a:spcPts val="3200"/>
                        </a:spcBef>
                        <a:spcAft>
                          <a:spcPct val="0"/>
                        </a:spcAft>
                        <a:buSzPct val="85000"/>
                        <a:tabLst>
                          <a:tab pos="1168400" algn="l"/>
                        </a:tabLst>
                        <a:defRPr sz="3000">
                          <a:solidFill>
                            <a:schemeClr val="tx1"/>
                          </a:solidFill>
                          <a:latin typeface="Bodoni SvtyTwo ITC TT-Book" charset="0"/>
                          <a:cs typeface="ヒラギノ角ゴ ProN W3" charset="0"/>
                          <a:sym typeface="Bodoni SvtyTwo ITC TT-Book" charset="0"/>
                        </a:defRPr>
                      </a:lvl8pPr>
                      <a:lvl9pPr marL="3721100" indent="-368300" fontAlgn="base">
                        <a:spcBef>
                          <a:spcPts val="3200"/>
                        </a:spcBef>
                        <a:spcAft>
                          <a:spcPct val="0"/>
                        </a:spcAft>
                        <a:buSzPct val="85000"/>
                        <a:tabLst>
                          <a:tab pos="1168400" algn="l"/>
                        </a:tabLst>
                        <a:defRPr sz="3000">
                          <a:solidFill>
                            <a:schemeClr val="tx1"/>
                          </a:solidFill>
                          <a:latin typeface="Bodoni SvtyTwo ITC TT-Book" charset="0"/>
                          <a:cs typeface="ヒラギノ角ゴ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7</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cap="flat">
                      <a:noFill/>
                    </a:lnT>
                    <a:lnB cap="flat">
                      <a:noFill/>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1pPr>
                      <a:lvl2pPr marL="749300" indent="-368300"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2pPr>
                      <a:lvl3pPr marL="1130300" indent="-368300"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3pPr>
                      <a:lvl4pPr marL="1511300" indent="-368300"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4pPr>
                      <a:lvl5pPr marL="1892300" indent="-368300"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5pPr>
                      <a:lvl6pPr marL="2349500" indent="-368300" fontAlgn="base">
                        <a:spcBef>
                          <a:spcPts val="3200"/>
                        </a:spcBef>
                        <a:spcAft>
                          <a:spcPct val="0"/>
                        </a:spcAft>
                        <a:buSzPct val="85000"/>
                        <a:tabLst>
                          <a:tab pos="1168400" algn="l"/>
                        </a:tabLst>
                        <a:defRPr sz="3000">
                          <a:solidFill>
                            <a:schemeClr val="tx1"/>
                          </a:solidFill>
                          <a:latin typeface="Bodoni SvtyTwo ITC TT-Book" charset="0"/>
                          <a:cs typeface="ヒラギノ角ゴ ProN W3" charset="0"/>
                          <a:sym typeface="Bodoni SvtyTwo ITC TT-Book" charset="0"/>
                        </a:defRPr>
                      </a:lvl6pPr>
                      <a:lvl7pPr marL="2806700" indent="-368300" fontAlgn="base">
                        <a:spcBef>
                          <a:spcPts val="3200"/>
                        </a:spcBef>
                        <a:spcAft>
                          <a:spcPct val="0"/>
                        </a:spcAft>
                        <a:buSzPct val="85000"/>
                        <a:tabLst>
                          <a:tab pos="1168400" algn="l"/>
                        </a:tabLst>
                        <a:defRPr sz="3000">
                          <a:solidFill>
                            <a:schemeClr val="tx1"/>
                          </a:solidFill>
                          <a:latin typeface="Bodoni SvtyTwo ITC TT-Book" charset="0"/>
                          <a:cs typeface="ヒラギノ角ゴ ProN W3" charset="0"/>
                          <a:sym typeface="Bodoni SvtyTwo ITC TT-Book" charset="0"/>
                        </a:defRPr>
                      </a:lvl7pPr>
                      <a:lvl8pPr marL="3263900" indent="-368300" fontAlgn="base">
                        <a:spcBef>
                          <a:spcPts val="3200"/>
                        </a:spcBef>
                        <a:spcAft>
                          <a:spcPct val="0"/>
                        </a:spcAft>
                        <a:buSzPct val="85000"/>
                        <a:tabLst>
                          <a:tab pos="1168400" algn="l"/>
                        </a:tabLst>
                        <a:defRPr sz="3000">
                          <a:solidFill>
                            <a:schemeClr val="tx1"/>
                          </a:solidFill>
                          <a:latin typeface="Bodoni SvtyTwo ITC TT-Book" charset="0"/>
                          <a:cs typeface="ヒラギノ角ゴ ProN W3" charset="0"/>
                          <a:sym typeface="Bodoni SvtyTwo ITC TT-Book" charset="0"/>
                        </a:defRPr>
                      </a:lvl8pPr>
                      <a:lvl9pPr marL="3721100" indent="-368300" fontAlgn="base">
                        <a:spcBef>
                          <a:spcPts val="3200"/>
                        </a:spcBef>
                        <a:spcAft>
                          <a:spcPct val="0"/>
                        </a:spcAft>
                        <a:buSzPct val="85000"/>
                        <a:tabLst>
                          <a:tab pos="1168400" algn="l"/>
                        </a:tabLst>
                        <a:defRPr sz="3000">
                          <a:solidFill>
                            <a:schemeClr val="tx1"/>
                          </a:solidFill>
                          <a:latin typeface="Bodoni SvtyTwo ITC TT-Book" charset="0"/>
                          <a:cs typeface="ヒラギノ角ゴ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6</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cap="flat">
                      <a:noFill/>
                    </a:lnT>
                    <a:lnB cap="flat">
                      <a:noFill/>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1pPr>
                      <a:lvl2pPr marL="749300" indent="-368300"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2pPr>
                      <a:lvl3pPr marL="1130300" indent="-368300"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3pPr>
                      <a:lvl4pPr marL="1511300" indent="-368300"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4pPr>
                      <a:lvl5pPr marL="1892300" indent="-368300"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5pPr>
                      <a:lvl6pPr marL="2349500" indent="-368300" fontAlgn="base">
                        <a:spcBef>
                          <a:spcPts val="3200"/>
                        </a:spcBef>
                        <a:spcAft>
                          <a:spcPct val="0"/>
                        </a:spcAft>
                        <a:buSzPct val="85000"/>
                        <a:tabLst>
                          <a:tab pos="1168400" algn="l"/>
                        </a:tabLst>
                        <a:defRPr sz="3000">
                          <a:solidFill>
                            <a:schemeClr val="tx1"/>
                          </a:solidFill>
                          <a:latin typeface="Bodoni SvtyTwo ITC TT-Book" charset="0"/>
                          <a:cs typeface="ヒラギノ角ゴ ProN W3" charset="0"/>
                          <a:sym typeface="Bodoni SvtyTwo ITC TT-Book" charset="0"/>
                        </a:defRPr>
                      </a:lvl6pPr>
                      <a:lvl7pPr marL="2806700" indent="-368300" fontAlgn="base">
                        <a:spcBef>
                          <a:spcPts val="3200"/>
                        </a:spcBef>
                        <a:spcAft>
                          <a:spcPct val="0"/>
                        </a:spcAft>
                        <a:buSzPct val="85000"/>
                        <a:tabLst>
                          <a:tab pos="1168400" algn="l"/>
                        </a:tabLst>
                        <a:defRPr sz="3000">
                          <a:solidFill>
                            <a:schemeClr val="tx1"/>
                          </a:solidFill>
                          <a:latin typeface="Bodoni SvtyTwo ITC TT-Book" charset="0"/>
                          <a:cs typeface="ヒラギノ角ゴ ProN W3" charset="0"/>
                          <a:sym typeface="Bodoni SvtyTwo ITC TT-Book" charset="0"/>
                        </a:defRPr>
                      </a:lvl7pPr>
                      <a:lvl8pPr marL="3263900" indent="-368300" fontAlgn="base">
                        <a:spcBef>
                          <a:spcPts val="3200"/>
                        </a:spcBef>
                        <a:spcAft>
                          <a:spcPct val="0"/>
                        </a:spcAft>
                        <a:buSzPct val="85000"/>
                        <a:tabLst>
                          <a:tab pos="1168400" algn="l"/>
                        </a:tabLst>
                        <a:defRPr sz="3000">
                          <a:solidFill>
                            <a:schemeClr val="tx1"/>
                          </a:solidFill>
                          <a:latin typeface="Bodoni SvtyTwo ITC TT-Book" charset="0"/>
                          <a:cs typeface="ヒラギノ角ゴ ProN W3" charset="0"/>
                          <a:sym typeface="Bodoni SvtyTwo ITC TT-Book" charset="0"/>
                        </a:defRPr>
                      </a:lvl8pPr>
                      <a:lvl9pPr marL="3721100" indent="-368300" fontAlgn="base">
                        <a:spcBef>
                          <a:spcPts val="3200"/>
                        </a:spcBef>
                        <a:spcAft>
                          <a:spcPct val="0"/>
                        </a:spcAft>
                        <a:buSzPct val="85000"/>
                        <a:tabLst>
                          <a:tab pos="1168400" algn="l"/>
                        </a:tabLst>
                        <a:defRPr sz="3000">
                          <a:solidFill>
                            <a:schemeClr val="tx1"/>
                          </a:solidFill>
                          <a:latin typeface="Bodoni SvtyTwo ITC TT-Book" charset="0"/>
                          <a:cs typeface="ヒラギノ角ゴ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4</a:t>
                      </a:r>
                    </a:p>
                  </a:txBody>
                  <a:tcPr marL="35719" marR="35719" marT="35719" marB="35719" anchor="ctr" horzOverflow="overflow">
                    <a:lnL w="25400" cap="flat" cmpd="sng" algn="ctr">
                      <a:solidFill>
                        <a:srgbClr val="DFDFDF"/>
                      </a:solidFill>
                      <a:prstDash val="solid"/>
                      <a:round/>
                      <a:headEnd type="none" w="med" len="med"/>
                      <a:tailEnd type="none" w="med" len="med"/>
                    </a:lnL>
                    <a:lnR w="25400" cap="flat" cmpd="sng" algn="ctr">
                      <a:solidFill>
                        <a:srgbClr val="DFDFDF"/>
                      </a:solidFill>
                      <a:prstDash val="solid"/>
                      <a:round/>
                      <a:headEnd type="none" w="med" len="med"/>
                      <a:tailEnd type="none" w="med" len="med"/>
                    </a:lnR>
                    <a:lnT cap="flat">
                      <a:noFill/>
                    </a:lnT>
                    <a:lnB cap="flat">
                      <a:noFill/>
                    </a:lnB>
                    <a:lnTlToBr>
                      <a:noFill/>
                    </a:lnTlToBr>
                    <a:lnBlToTr>
                      <a:noFill/>
                    </a:lnBlToTr>
                    <a:solidFill>
                      <a:schemeClr val="accent1">
                        <a:alpha val="29803"/>
                      </a:schemeClr>
                    </a:solidFill>
                  </a:tcPr>
                </a:tc>
                <a:tc>
                  <a:txBody>
                    <a:bodyPr/>
                    <a:lstStyle>
                      <a:lvl1pPr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1pPr>
                      <a:lvl2pPr marL="749300" indent="-368300"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2pPr>
                      <a:lvl3pPr marL="1130300" indent="-368300"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3pPr>
                      <a:lvl4pPr marL="1511300" indent="-368300"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4pPr>
                      <a:lvl5pPr marL="1892300" indent="-368300" algn="l">
                        <a:spcBef>
                          <a:spcPts val="3200"/>
                        </a:spcBef>
                        <a:buSzPct val="85000"/>
                        <a:tabLst>
                          <a:tab pos="1168400" algn="l"/>
                        </a:tabLst>
                        <a:defRPr sz="3000">
                          <a:solidFill>
                            <a:schemeClr val="tx1"/>
                          </a:solidFill>
                          <a:latin typeface="Bodoni SvtyTwo ITC TT-Book" charset="0"/>
                          <a:cs typeface="ヒラギノ角ゴ ProN W3" charset="0"/>
                          <a:sym typeface="Bodoni SvtyTwo ITC TT-Book" charset="0"/>
                        </a:defRPr>
                      </a:lvl5pPr>
                      <a:lvl6pPr marL="2349500" indent="-368300" fontAlgn="base">
                        <a:spcBef>
                          <a:spcPts val="3200"/>
                        </a:spcBef>
                        <a:spcAft>
                          <a:spcPct val="0"/>
                        </a:spcAft>
                        <a:buSzPct val="85000"/>
                        <a:tabLst>
                          <a:tab pos="1168400" algn="l"/>
                        </a:tabLst>
                        <a:defRPr sz="3000">
                          <a:solidFill>
                            <a:schemeClr val="tx1"/>
                          </a:solidFill>
                          <a:latin typeface="Bodoni SvtyTwo ITC TT-Book" charset="0"/>
                          <a:cs typeface="ヒラギノ角ゴ ProN W3" charset="0"/>
                          <a:sym typeface="Bodoni SvtyTwo ITC TT-Book" charset="0"/>
                        </a:defRPr>
                      </a:lvl6pPr>
                      <a:lvl7pPr marL="2806700" indent="-368300" fontAlgn="base">
                        <a:spcBef>
                          <a:spcPts val="3200"/>
                        </a:spcBef>
                        <a:spcAft>
                          <a:spcPct val="0"/>
                        </a:spcAft>
                        <a:buSzPct val="85000"/>
                        <a:tabLst>
                          <a:tab pos="1168400" algn="l"/>
                        </a:tabLst>
                        <a:defRPr sz="3000">
                          <a:solidFill>
                            <a:schemeClr val="tx1"/>
                          </a:solidFill>
                          <a:latin typeface="Bodoni SvtyTwo ITC TT-Book" charset="0"/>
                          <a:cs typeface="ヒラギノ角ゴ ProN W3" charset="0"/>
                          <a:sym typeface="Bodoni SvtyTwo ITC TT-Book" charset="0"/>
                        </a:defRPr>
                      </a:lvl7pPr>
                      <a:lvl8pPr marL="3263900" indent="-368300" fontAlgn="base">
                        <a:spcBef>
                          <a:spcPts val="3200"/>
                        </a:spcBef>
                        <a:spcAft>
                          <a:spcPct val="0"/>
                        </a:spcAft>
                        <a:buSzPct val="85000"/>
                        <a:tabLst>
                          <a:tab pos="1168400" algn="l"/>
                        </a:tabLst>
                        <a:defRPr sz="3000">
                          <a:solidFill>
                            <a:schemeClr val="tx1"/>
                          </a:solidFill>
                          <a:latin typeface="Bodoni SvtyTwo ITC TT-Book" charset="0"/>
                          <a:cs typeface="ヒラギノ角ゴ ProN W3" charset="0"/>
                          <a:sym typeface="Bodoni SvtyTwo ITC TT-Book" charset="0"/>
                        </a:defRPr>
                      </a:lvl8pPr>
                      <a:lvl9pPr marL="3721100" indent="-368300" fontAlgn="base">
                        <a:spcBef>
                          <a:spcPts val="3200"/>
                        </a:spcBef>
                        <a:spcAft>
                          <a:spcPct val="0"/>
                        </a:spcAft>
                        <a:buSzPct val="85000"/>
                        <a:tabLst>
                          <a:tab pos="1168400" algn="l"/>
                        </a:tabLst>
                        <a:defRPr sz="3000">
                          <a:solidFill>
                            <a:schemeClr val="tx1"/>
                          </a:solidFill>
                          <a:latin typeface="Bodoni SvtyTwo ITC TT-Book" charset="0"/>
                          <a:cs typeface="ヒラギノ角ゴ ProN W3" charset="0"/>
                          <a:sym typeface="Bodoni SvtyTwo ITC TT-Book" charset="0"/>
                        </a:defRPr>
                      </a:lvl9pPr>
                    </a:lstStyle>
                    <a:p>
                      <a:pPr marL="0" marR="0" lvl="0" indent="0" algn="ctr" defTabSz="914400" rtl="0" eaLnBrk="1" fontAlgn="base" latinLnBrk="0" hangingPunct="1">
                        <a:lnSpc>
                          <a:spcPct val="100000"/>
                        </a:lnSpc>
                        <a:spcBef>
                          <a:spcPct val="0"/>
                        </a:spcBef>
                        <a:spcAft>
                          <a:spcPct val="0"/>
                        </a:spcAft>
                        <a:buClrTx/>
                        <a:buSzPct val="85000"/>
                        <a:buFontTx/>
                        <a:buNone/>
                        <a:tabLst>
                          <a:tab pos="1168400" algn="l"/>
                        </a:tabLst>
                      </a:pPr>
                      <a:r>
                        <a:rPr kumimoji="0" lang="en-US" altLang="en-US" sz="2100" b="0" i="0" u="none" strike="noStrike" cap="none" normalizeH="0" baseline="0">
                          <a:ln>
                            <a:noFill/>
                          </a:ln>
                          <a:solidFill>
                            <a:schemeClr val="tx1"/>
                          </a:solidFill>
                          <a:effectLst/>
                          <a:latin typeface="Gill Sans" charset="0"/>
                          <a:cs typeface="Gill Sans" charset="0"/>
                          <a:sym typeface="Gill Sans" charset="0"/>
                        </a:rPr>
                        <a:t>8</a:t>
                      </a:r>
                    </a:p>
                  </a:txBody>
                  <a:tcPr marL="35719" marR="35719" marT="35719" marB="35719" anchor="ctr" horzOverflow="overflow">
                    <a:lnL w="25400" cap="flat" cmpd="sng" algn="ctr">
                      <a:solidFill>
                        <a:srgbClr val="DFDFDF"/>
                      </a:solidFill>
                      <a:prstDash val="solid"/>
                      <a:round/>
                      <a:headEnd type="none" w="med" len="med"/>
                      <a:tailEnd type="none" w="med" len="med"/>
                    </a:lnL>
                    <a:lnR cap="flat">
                      <a:noFill/>
                    </a:lnR>
                    <a:lnT cap="flat">
                      <a:noFill/>
                    </a:lnT>
                    <a:lnB cap="flat">
                      <a:noFill/>
                    </a:lnB>
                    <a:lnTlToBr>
                      <a:noFill/>
                    </a:lnTlToBr>
                    <a:lnBlToTr>
                      <a:noFill/>
                    </a:lnBlToTr>
                    <a:solidFill>
                      <a:schemeClr val="accent1">
                        <a:alpha val="29803"/>
                      </a:schemeClr>
                    </a:solidFill>
                  </a:tcPr>
                </a:tc>
                <a:extLst>
                  <a:ext uri="{0D108BD9-81ED-4DB2-BD59-A6C34878D82A}">
                    <a16:rowId xmlns:a16="http://schemas.microsoft.com/office/drawing/2014/main" val="1945121438"/>
                  </a:ext>
                </a:extLst>
              </a:tr>
            </a:tbl>
          </a:graphicData>
        </a:graphic>
      </p:graphicFrame>
      <p:sp>
        <p:nvSpPr>
          <p:cNvPr id="29749" name="Line 53"/>
          <p:cNvSpPr>
            <a:spLocks noChangeShapeType="1"/>
          </p:cNvSpPr>
          <p:nvPr/>
        </p:nvSpPr>
        <p:spPr bwMode="auto">
          <a:xfrm>
            <a:off x="5604867" y="3330774"/>
            <a:ext cx="1915418" cy="645170"/>
          </a:xfrm>
          <a:prstGeom prst="line">
            <a:avLst/>
          </a:prstGeom>
          <a:noFill/>
          <a:ln w="381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9750" name="Line 54"/>
          <p:cNvSpPr>
            <a:spLocks noChangeShapeType="1"/>
          </p:cNvSpPr>
          <p:nvPr/>
        </p:nvSpPr>
        <p:spPr bwMode="auto">
          <a:xfrm flipH="1">
            <a:off x="3661545" y="3328541"/>
            <a:ext cx="1917650" cy="698748"/>
          </a:xfrm>
          <a:prstGeom prst="line">
            <a:avLst/>
          </a:prstGeom>
          <a:noFill/>
          <a:ln w="381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9751" name="Line 55"/>
          <p:cNvSpPr>
            <a:spLocks noChangeShapeType="1"/>
          </p:cNvSpPr>
          <p:nvPr/>
        </p:nvSpPr>
        <p:spPr bwMode="auto">
          <a:xfrm rot="10800000">
            <a:off x="3683869" y="4035103"/>
            <a:ext cx="1092770" cy="984498"/>
          </a:xfrm>
          <a:prstGeom prst="line">
            <a:avLst/>
          </a:prstGeom>
          <a:noFill/>
          <a:ln w="381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9752" name="Line 56"/>
          <p:cNvSpPr>
            <a:spLocks noChangeShapeType="1"/>
          </p:cNvSpPr>
          <p:nvPr/>
        </p:nvSpPr>
        <p:spPr bwMode="auto">
          <a:xfrm rot="10800000" flipH="1">
            <a:off x="6415236" y="4047381"/>
            <a:ext cx="1086074" cy="942082"/>
          </a:xfrm>
          <a:prstGeom prst="line">
            <a:avLst/>
          </a:prstGeom>
          <a:noFill/>
          <a:ln w="381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9753" name="Line 57"/>
          <p:cNvSpPr>
            <a:spLocks noChangeShapeType="1"/>
          </p:cNvSpPr>
          <p:nvPr/>
        </p:nvSpPr>
        <p:spPr bwMode="auto">
          <a:xfrm rot="10800000">
            <a:off x="7556004" y="4060775"/>
            <a:ext cx="974453" cy="946547"/>
          </a:xfrm>
          <a:prstGeom prst="line">
            <a:avLst/>
          </a:prstGeom>
          <a:noFill/>
          <a:ln w="381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9754" name="Line 58"/>
          <p:cNvSpPr>
            <a:spLocks noChangeShapeType="1"/>
          </p:cNvSpPr>
          <p:nvPr/>
        </p:nvSpPr>
        <p:spPr bwMode="auto">
          <a:xfrm rot="10800000">
            <a:off x="4812357" y="5006206"/>
            <a:ext cx="474390" cy="1249040"/>
          </a:xfrm>
          <a:prstGeom prst="line">
            <a:avLst/>
          </a:prstGeom>
          <a:noFill/>
          <a:ln w="38100" cap="flat">
            <a:solidFill>
              <a:srgbClr val="6D6D6D"/>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GB" sz="1266"/>
          </a:p>
        </p:txBody>
      </p:sp>
      <p:sp>
        <p:nvSpPr>
          <p:cNvPr id="29755" name="Oval 59"/>
          <p:cNvSpPr>
            <a:spLocks/>
          </p:cNvSpPr>
          <p:nvPr/>
        </p:nvSpPr>
        <p:spPr bwMode="auto">
          <a:xfrm>
            <a:off x="5336977" y="3125391"/>
            <a:ext cx="455414" cy="455414"/>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2109">
                <a:solidFill>
                  <a:srgbClr val="FFFFFF"/>
                </a:solidFill>
                <a:effectLst>
                  <a:outerShdw blurRad="38100" dist="38100" dir="2700000" algn="tl">
                    <a:srgbClr val="C0C0C0"/>
                  </a:outerShdw>
                </a:effectLst>
                <a:cs typeface="Gill Sans" charset="0"/>
              </a:rPr>
              <a:t>5</a:t>
            </a:r>
          </a:p>
        </p:txBody>
      </p:sp>
      <p:sp>
        <p:nvSpPr>
          <p:cNvPr id="29756" name="Oval 60"/>
          <p:cNvSpPr>
            <a:spLocks/>
          </p:cNvSpPr>
          <p:nvPr/>
        </p:nvSpPr>
        <p:spPr bwMode="auto">
          <a:xfrm>
            <a:off x="3461742" y="3812977"/>
            <a:ext cx="455414" cy="455414"/>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2109">
                <a:solidFill>
                  <a:srgbClr val="FFFFFF"/>
                </a:solidFill>
                <a:effectLst>
                  <a:outerShdw blurRad="38100" dist="38100" dir="2700000" algn="tl">
                    <a:srgbClr val="C0C0C0"/>
                  </a:outerShdw>
                </a:effectLst>
                <a:cs typeface="Gill Sans" charset="0"/>
              </a:rPr>
              <a:t>1</a:t>
            </a:r>
          </a:p>
        </p:txBody>
      </p:sp>
      <p:sp>
        <p:nvSpPr>
          <p:cNvPr id="29757" name="Oval 61"/>
          <p:cNvSpPr>
            <a:spLocks/>
          </p:cNvSpPr>
          <p:nvPr/>
        </p:nvSpPr>
        <p:spPr bwMode="auto">
          <a:xfrm>
            <a:off x="4542234" y="4768453"/>
            <a:ext cx="455414" cy="455414"/>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2109">
                <a:solidFill>
                  <a:srgbClr val="FFFFFF"/>
                </a:solidFill>
                <a:effectLst>
                  <a:outerShdw blurRad="38100" dist="38100" dir="2700000" algn="tl">
                    <a:srgbClr val="C0C0C0"/>
                  </a:outerShdw>
                </a:effectLst>
                <a:cs typeface="Gill Sans" charset="0"/>
              </a:rPr>
              <a:t>3</a:t>
            </a:r>
          </a:p>
        </p:txBody>
      </p:sp>
      <p:sp>
        <p:nvSpPr>
          <p:cNvPr id="29758" name="Oval 62"/>
          <p:cNvSpPr>
            <a:spLocks/>
          </p:cNvSpPr>
          <p:nvPr/>
        </p:nvSpPr>
        <p:spPr bwMode="auto">
          <a:xfrm>
            <a:off x="7283648" y="3812977"/>
            <a:ext cx="455414" cy="455414"/>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2109">
                <a:solidFill>
                  <a:srgbClr val="FFFFFF"/>
                </a:solidFill>
                <a:effectLst>
                  <a:outerShdw blurRad="38100" dist="38100" dir="2700000" algn="tl">
                    <a:srgbClr val="C0C0C0"/>
                  </a:outerShdw>
                </a:effectLst>
                <a:cs typeface="Gill Sans" charset="0"/>
              </a:rPr>
              <a:t>7</a:t>
            </a:r>
          </a:p>
        </p:txBody>
      </p:sp>
      <p:sp>
        <p:nvSpPr>
          <p:cNvPr id="29759" name="Oval 63"/>
          <p:cNvSpPr>
            <a:spLocks/>
          </p:cNvSpPr>
          <p:nvPr/>
        </p:nvSpPr>
        <p:spPr bwMode="auto">
          <a:xfrm>
            <a:off x="6185297" y="4768453"/>
            <a:ext cx="455414" cy="455414"/>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2109">
                <a:solidFill>
                  <a:srgbClr val="FFFFFF"/>
                </a:solidFill>
                <a:effectLst>
                  <a:outerShdw blurRad="38100" dist="38100" dir="2700000" algn="tl">
                    <a:srgbClr val="C0C0C0"/>
                  </a:outerShdw>
                </a:effectLst>
                <a:cs typeface="Gill Sans" charset="0"/>
              </a:rPr>
              <a:t>6</a:t>
            </a:r>
          </a:p>
        </p:txBody>
      </p:sp>
      <p:sp>
        <p:nvSpPr>
          <p:cNvPr id="29760" name="Oval 64"/>
          <p:cNvSpPr>
            <a:spLocks/>
          </p:cNvSpPr>
          <p:nvPr/>
        </p:nvSpPr>
        <p:spPr bwMode="auto">
          <a:xfrm>
            <a:off x="5095875" y="6027539"/>
            <a:ext cx="455414" cy="455414"/>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2109">
                <a:solidFill>
                  <a:srgbClr val="FFFFFF"/>
                </a:solidFill>
                <a:effectLst>
                  <a:outerShdw blurRad="38100" dist="38100" dir="2700000" algn="tl">
                    <a:srgbClr val="C0C0C0"/>
                  </a:outerShdw>
                </a:effectLst>
                <a:cs typeface="Gill Sans" charset="0"/>
              </a:rPr>
              <a:t>4</a:t>
            </a:r>
          </a:p>
        </p:txBody>
      </p:sp>
      <p:sp>
        <p:nvSpPr>
          <p:cNvPr id="29761" name="Oval 65"/>
          <p:cNvSpPr>
            <a:spLocks/>
          </p:cNvSpPr>
          <p:nvPr/>
        </p:nvSpPr>
        <p:spPr bwMode="auto">
          <a:xfrm>
            <a:off x="8265914" y="4768453"/>
            <a:ext cx="455414" cy="455414"/>
          </a:xfrm>
          <a:prstGeom prst="ellipse">
            <a:avLst/>
          </a:prstGeom>
          <a:blipFill dpi="0" rotWithShape="0">
            <a:blip r:embed="rId2"/>
            <a:srcRect/>
            <a:tile tx="0" ty="0" sx="100000" sy="100000" flip="none" algn="tl"/>
          </a:blipFill>
          <a:ln>
            <a:noFill/>
          </a:ln>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spcBef>
                <a:spcPct val="0"/>
              </a:spcBef>
              <a:defRPr sz="1200">
                <a:solidFill>
                  <a:schemeClr val="tx1"/>
                </a:solidFill>
                <a:latin typeface="Gill Sans" charset="0"/>
              </a:defRPr>
            </a:lvl1pPr>
            <a:lvl2pPr algn="l">
              <a:spcBef>
                <a:spcPct val="0"/>
              </a:spcBef>
              <a:defRPr sz="1200">
                <a:solidFill>
                  <a:schemeClr val="tx1"/>
                </a:solidFill>
                <a:latin typeface="Gill Sans" charset="0"/>
              </a:defRPr>
            </a:lvl2pPr>
            <a:lvl3pPr algn="l">
              <a:spcBef>
                <a:spcPct val="0"/>
              </a:spcBef>
              <a:defRPr sz="1200">
                <a:solidFill>
                  <a:schemeClr val="tx1"/>
                </a:solidFill>
                <a:latin typeface="Gill Sans" charset="0"/>
              </a:defRPr>
            </a:lvl3pPr>
            <a:lvl4pPr algn="l">
              <a:spcBef>
                <a:spcPct val="0"/>
              </a:spcBef>
              <a:defRPr sz="1200">
                <a:solidFill>
                  <a:schemeClr val="tx1"/>
                </a:solidFill>
                <a:latin typeface="Gill Sans" charset="0"/>
              </a:defRPr>
            </a:lvl4pPr>
            <a:lvl5pPr algn="l">
              <a:spcBef>
                <a:spcPct val="0"/>
              </a:spcBef>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2109">
                <a:solidFill>
                  <a:srgbClr val="FFFFFF"/>
                </a:solidFill>
                <a:effectLst>
                  <a:outerShdw blurRad="38100" dist="38100" dir="2700000" algn="tl">
                    <a:srgbClr val="C0C0C0"/>
                  </a:outerShdw>
                </a:effectLst>
                <a:cs typeface="Gill Sans" charset="0"/>
              </a:rPr>
              <a:t>8</a:t>
            </a:r>
          </a:p>
        </p:txBody>
      </p:sp>
      <p:sp>
        <p:nvSpPr>
          <p:cNvPr id="29762" name="Rectangle 66"/>
          <p:cNvSpPr>
            <a:spLocks noGrp="1" noChangeArrowheads="1"/>
          </p:cNvSpPr>
          <p:nvPr>
            <p:ph type="title"/>
          </p:nvPr>
        </p:nvSpPr>
        <p:spPr>
          <a:ln/>
        </p:spPr>
        <p:txBody>
          <a:bodyPr/>
          <a:lstStyle/>
          <a:p>
            <a:r>
              <a:rPr lang="en-US" altLang="en-US"/>
              <a:t>Example Binary Search Tree</a:t>
            </a:r>
          </a:p>
        </p:txBody>
      </p:sp>
      <p:sp>
        <p:nvSpPr>
          <p:cNvPr id="2" name="Rectangle 1"/>
          <p:cNvSpPr/>
          <p:nvPr/>
        </p:nvSpPr>
        <p:spPr>
          <a:xfrm>
            <a:off x="6093768" y="962401"/>
            <a:ext cx="5240922" cy="369332"/>
          </a:xfrm>
          <a:prstGeom prst="rect">
            <a:avLst/>
          </a:prstGeom>
        </p:spPr>
        <p:txBody>
          <a:bodyPr wrap="none">
            <a:spAutoFit/>
          </a:bodyPr>
          <a:lstStyle/>
          <a:p>
            <a:pPr marL="526833" lvl="1">
              <a:buBlip>
                <a:blip r:embed="rId3"/>
              </a:buBlip>
            </a:pPr>
            <a:r>
              <a:rPr lang="en-US" altLang="en-US" dirty="0"/>
              <a:t>Search algorithms for a BST are very efficient</a:t>
            </a:r>
          </a:p>
        </p:txBody>
      </p:sp>
    </p:spTree>
    <p:extLst>
      <p:ext uri="{BB962C8B-B14F-4D97-AF65-F5344CB8AC3E}">
        <p14:creationId xmlns:p14="http://schemas.microsoft.com/office/powerpoint/2010/main" val="17866689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975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2" fill="hold" nodeType="clickEffect">
                                  <p:stCondLst>
                                    <p:cond delay="0"/>
                                  </p:stCondLst>
                                  <p:childTnLst>
                                    <p:set>
                                      <p:cBhvr>
                                        <p:cTn id="10" dur="1" fill="hold">
                                          <p:stCondLst>
                                            <p:cond delay="0"/>
                                          </p:stCondLst>
                                        </p:cTn>
                                        <p:tgtEl>
                                          <p:spTgt spid="29750"/>
                                        </p:tgtEl>
                                        <p:attrNameLst>
                                          <p:attrName>style.visibility</p:attrName>
                                        </p:attrNameLst>
                                      </p:cBhvr>
                                      <p:to>
                                        <p:strVal val="visible"/>
                                      </p:to>
                                    </p:set>
                                    <p:animEffect transition="in" filter="wipe(right)">
                                      <p:cBhvr>
                                        <p:cTn id="11" dur="500"/>
                                        <p:tgtEl>
                                          <p:spTgt spid="29750"/>
                                        </p:tgtEl>
                                      </p:cBhvr>
                                    </p:animEffect>
                                  </p:childTnLst>
                                </p:cTn>
                              </p:par>
                            </p:childTnLst>
                          </p:cTn>
                        </p:par>
                        <p:par>
                          <p:cTn id="12" fill="hold" nodeType="afterGroup">
                            <p:stCondLst>
                              <p:cond delay="500"/>
                            </p:stCondLst>
                            <p:childTnLst>
                              <p:par>
                                <p:cTn id="13" presetID="1" presetClass="entr" presetSubtype="0" fill="hold" grpId="0" nodeType="afterEffect">
                                  <p:stCondLst>
                                    <p:cond delay="0"/>
                                  </p:stCondLst>
                                  <p:childTnLst>
                                    <p:set>
                                      <p:cBhvr>
                                        <p:cTn id="14" dur="1" fill="hold">
                                          <p:stCondLst>
                                            <p:cond delay="499"/>
                                          </p:stCondLst>
                                        </p:cTn>
                                        <p:tgtEl>
                                          <p:spTgt spid="2975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8" fill="hold" nodeType="clickEffect">
                                  <p:stCondLst>
                                    <p:cond delay="0"/>
                                  </p:stCondLst>
                                  <p:childTnLst>
                                    <p:set>
                                      <p:cBhvr>
                                        <p:cTn id="18" dur="1" fill="hold">
                                          <p:stCondLst>
                                            <p:cond delay="0"/>
                                          </p:stCondLst>
                                        </p:cTn>
                                        <p:tgtEl>
                                          <p:spTgt spid="29751"/>
                                        </p:tgtEl>
                                        <p:attrNameLst>
                                          <p:attrName>style.visibility</p:attrName>
                                        </p:attrNameLst>
                                      </p:cBhvr>
                                      <p:to>
                                        <p:strVal val="visible"/>
                                      </p:to>
                                    </p:set>
                                    <p:animEffect transition="in" filter="wipe(left)">
                                      <p:cBhvr>
                                        <p:cTn id="19" dur="500"/>
                                        <p:tgtEl>
                                          <p:spTgt spid="29751"/>
                                        </p:tgtEl>
                                      </p:cBhvr>
                                    </p:animEffect>
                                  </p:childTnLst>
                                </p:cTn>
                              </p:par>
                            </p:childTnLst>
                          </p:cTn>
                        </p:par>
                        <p:par>
                          <p:cTn id="20" fill="hold" nodeType="afterGroup">
                            <p:stCondLst>
                              <p:cond delay="500"/>
                            </p:stCondLst>
                            <p:childTnLst>
                              <p:par>
                                <p:cTn id="21" presetID="1" presetClass="entr" presetSubtype="0" fill="hold" grpId="0" nodeType="afterEffect">
                                  <p:stCondLst>
                                    <p:cond delay="0"/>
                                  </p:stCondLst>
                                  <p:childTnLst>
                                    <p:set>
                                      <p:cBhvr>
                                        <p:cTn id="22" dur="1" fill="hold">
                                          <p:stCondLst>
                                            <p:cond delay="499"/>
                                          </p:stCondLst>
                                        </p:cTn>
                                        <p:tgtEl>
                                          <p:spTgt spid="2975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29749"/>
                                        </p:tgtEl>
                                        <p:attrNameLst>
                                          <p:attrName>style.visibility</p:attrName>
                                        </p:attrNameLst>
                                      </p:cBhvr>
                                      <p:to>
                                        <p:strVal val="visible"/>
                                      </p:to>
                                    </p:set>
                                    <p:animEffect transition="in" filter="wipe(left)">
                                      <p:cBhvr>
                                        <p:cTn id="27" dur="500"/>
                                        <p:tgtEl>
                                          <p:spTgt spid="29749"/>
                                        </p:tgtEl>
                                      </p:cBhvr>
                                    </p:animEffect>
                                  </p:childTnLst>
                                </p:cTn>
                              </p:par>
                            </p:childTnLst>
                          </p:cTn>
                        </p:par>
                        <p:par>
                          <p:cTn id="28" fill="hold" nodeType="afterGroup">
                            <p:stCondLst>
                              <p:cond delay="500"/>
                            </p:stCondLst>
                            <p:childTnLst>
                              <p:par>
                                <p:cTn id="29" presetID="1" presetClass="entr" presetSubtype="0" fill="hold" grpId="0" nodeType="afterEffect">
                                  <p:stCondLst>
                                    <p:cond delay="0"/>
                                  </p:stCondLst>
                                  <p:childTnLst>
                                    <p:set>
                                      <p:cBhvr>
                                        <p:cTn id="30" dur="1" fill="hold">
                                          <p:stCondLst>
                                            <p:cond delay="499"/>
                                          </p:stCondLst>
                                        </p:cTn>
                                        <p:tgtEl>
                                          <p:spTgt spid="29758"/>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2" fill="hold" nodeType="clickEffect">
                                  <p:stCondLst>
                                    <p:cond delay="0"/>
                                  </p:stCondLst>
                                  <p:childTnLst>
                                    <p:set>
                                      <p:cBhvr>
                                        <p:cTn id="34" dur="1" fill="hold">
                                          <p:stCondLst>
                                            <p:cond delay="0"/>
                                          </p:stCondLst>
                                        </p:cTn>
                                        <p:tgtEl>
                                          <p:spTgt spid="29752"/>
                                        </p:tgtEl>
                                        <p:attrNameLst>
                                          <p:attrName>style.visibility</p:attrName>
                                        </p:attrNameLst>
                                      </p:cBhvr>
                                      <p:to>
                                        <p:strVal val="visible"/>
                                      </p:to>
                                    </p:set>
                                    <p:animEffect transition="in" filter="wipe(right)">
                                      <p:cBhvr>
                                        <p:cTn id="35" dur="500"/>
                                        <p:tgtEl>
                                          <p:spTgt spid="29752"/>
                                        </p:tgtEl>
                                      </p:cBhvr>
                                    </p:animEffect>
                                  </p:childTnLst>
                                </p:cTn>
                              </p:par>
                            </p:childTnLst>
                          </p:cTn>
                        </p:par>
                        <p:par>
                          <p:cTn id="36" fill="hold" nodeType="afterGroup">
                            <p:stCondLst>
                              <p:cond delay="500"/>
                            </p:stCondLst>
                            <p:childTnLst>
                              <p:par>
                                <p:cTn id="37" presetID="1" presetClass="entr" presetSubtype="0" fill="hold" grpId="0" nodeType="afterEffect">
                                  <p:stCondLst>
                                    <p:cond delay="0"/>
                                  </p:stCondLst>
                                  <p:childTnLst>
                                    <p:set>
                                      <p:cBhvr>
                                        <p:cTn id="38" dur="1" fill="hold">
                                          <p:stCondLst>
                                            <p:cond delay="499"/>
                                          </p:stCondLst>
                                        </p:cTn>
                                        <p:tgtEl>
                                          <p:spTgt spid="29759"/>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29754"/>
                                        </p:tgtEl>
                                        <p:attrNameLst>
                                          <p:attrName>style.visibility</p:attrName>
                                        </p:attrNameLst>
                                      </p:cBhvr>
                                      <p:to>
                                        <p:strVal val="visible"/>
                                      </p:to>
                                    </p:set>
                                    <p:animEffect transition="in" filter="wipe(left)">
                                      <p:cBhvr>
                                        <p:cTn id="43" dur="500"/>
                                        <p:tgtEl>
                                          <p:spTgt spid="29754"/>
                                        </p:tgtEl>
                                      </p:cBhvr>
                                    </p:animEffect>
                                  </p:childTnLst>
                                </p:cTn>
                              </p:par>
                            </p:childTnLst>
                          </p:cTn>
                        </p:par>
                        <p:par>
                          <p:cTn id="44" fill="hold" nodeType="afterGroup">
                            <p:stCondLst>
                              <p:cond delay="500"/>
                            </p:stCondLst>
                            <p:childTnLst>
                              <p:par>
                                <p:cTn id="45" presetID="1" presetClass="entr" presetSubtype="0" fill="hold" grpId="0" nodeType="afterEffect">
                                  <p:stCondLst>
                                    <p:cond delay="0"/>
                                  </p:stCondLst>
                                  <p:childTnLst>
                                    <p:set>
                                      <p:cBhvr>
                                        <p:cTn id="46" dur="1" fill="hold">
                                          <p:stCondLst>
                                            <p:cond delay="499"/>
                                          </p:stCondLst>
                                        </p:cTn>
                                        <p:tgtEl>
                                          <p:spTgt spid="29760"/>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8" fill="hold" nodeType="clickEffect">
                                  <p:stCondLst>
                                    <p:cond delay="0"/>
                                  </p:stCondLst>
                                  <p:childTnLst>
                                    <p:set>
                                      <p:cBhvr>
                                        <p:cTn id="50" dur="1" fill="hold">
                                          <p:stCondLst>
                                            <p:cond delay="0"/>
                                          </p:stCondLst>
                                        </p:cTn>
                                        <p:tgtEl>
                                          <p:spTgt spid="29753"/>
                                        </p:tgtEl>
                                        <p:attrNameLst>
                                          <p:attrName>style.visibility</p:attrName>
                                        </p:attrNameLst>
                                      </p:cBhvr>
                                      <p:to>
                                        <p:strVal val="visible"/>
                                      </p:to>
                                    </p:set>
                                    <p:animEffect transition="in" filter="wipe(left)">
                                      <p:cBhvr>
                                        <p:cTn id="51" dur="500"/>
                                        <p:tgtEl>
                                          <p:spTgt spid="29753"/>
                                        </p:tgtEl>
                                      </p:cBhvr>
                                    </p:animEffect>
                                  </p:childTnLst>
                                </p:cTn>
                              </p:par>
                            </p:childTnLst>
                          </p:cTn>
                        </p:par>
                        <p:par>
                          <p:cTn id="52" fill="hold" nodeType="afterGroup">
                            <p:stCondLst>
                              <p:cond delay="500"/>
                            </p:stCondLst>
                            <p:childTnLst>
                              <p:par>
                                <p:cTn id="53" presetID="1" presetClass="entr" presetSubtype="0" fill="hold" grpId="0" nodeType="afterEffect">
                                  <p:stCondLst>
                                    <p:cond delay="0"/>
                                  </p:stCondLst>
                                  <p:childTnLst>
                                    <p:set>
                                      <p:cBhvr>
                                        <p:cTn id="54" dur="1" fill="hold">
                                          <p:stCondLst>
                                            <p:cond delay="499"/>
                                          </p:stCondLst>
                                        </p:cTn>
                                        <p:tgtEl>
                                          <p:spTgt spid="297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55" grpId="0" animBg="1" autoUpdateAnimBg="0"/>
      <p:bldP spid="29756" grpId="0" animBg="1" autoUpdateAnimBg="0"/>
      <p:bldP spid="29757" grpId="0" animBg="1" autoUpdateAnimBg="0"/>
      <p:bldP spid="29758" grpId="0" animBg="1" autoUpdateAnimBg="0"/>
      <p:bldP spid="29759" grpId="0" animBg="1" autoUpdateAnimBg="0"/>
      <p:bldP spid="29760" grpId="0" animBg="1" autoUpdateAnimBg="0"/>
      <p:bldP spid="29761"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7" name="Rectangle 1"/>
          <p:cNvSpPr>
            <a:spLocks noGrp="1" noChangeArrowheads="1"/>
          </p:cNvSpPr>
          <p:nvPr>
            <p:ph type="title"/>
          </p:nvPr>
        </p:nvSpPr>
        <p:spPr>
          <a:ln/>
        </p:spPr>
        <p:txBody>
          <a:bodyPr/>
          <a:lstStyle/>
          <a:p>
            <a:r>
              <a:rPr lang="en-US" altLang="en-US"/>
              <a:t>Depth First Traversal</a:t>
            </a:r>
          </a:p>
        </p:txBody>
      </p:sp>
      <p:sp>
        <p:nvSpPr>
          <p:cNvPr id="24578" name="Rectangle 2"/>
          <p:cNvSpPr>
            <a:spLocks noGrp="1" noChangeArrowheads="1"/>
          </p:cNvSpPr>
          <p:nvPr>
            <p:ph type="body" idx="1"/>
          </p:nvPr>
        </p:nvSpPr>
        <p:spPr>
          <a:xfrm>
            <a:off x="480000" y="1089220"/>
            <a:ext cx="5767804" cy="4856400"/>
          </a:xfrm>
          <a:ln/>
        </p:spPr>
        <p:txBody>
          <a:bodyPr>
            <a:normAutofit fontScale="55000" lnSpcReduction="20000"/>
          </a:bodyPr>
          <a:lstStyle/>
          <a:p>
            <a:pPr>
              <a:buFontTx/>
              <a:buBlip>
                <a:blip r:embed="rId2"/>
              </a:buBlip>
            </a:pPr>
            <a:r>
              <a:rPr lang="en-US" altLang="en-US" dirty="0"/>
              <a:t>Standard Algorithm for searching trees</a:t>
            </a:r>
          </a:p>
          <a:p>
            <a:pPr>
              <a:buFontTx/>
              <a:buBlip>
                <a:blip r:embed="rId2"/>
              </a:buBlip>
            </a:pPr>
            <a:r>
              <a:rPr lang="en-GB" dirty="0"/>
              <a:t>The Depth First Search (DFS), follows a chain of vertices until it cannot go further, at which point it backs up.</a:t>
            </a:r>
          </a:p>
          <a:p>
            <a:pPr>
              <a:buFontTx/>
              <a:buBlip>
                <a:blip r:embed="rId2"/>
              </a:buBlip>
            </a:pPr>
            <a:endParaRPr lang="en-GB" dirty="0"/>
          </a:p>
          <a:p>
            <a:pPr>
              <a:buFontTx/>
              <a:buBlip>
                <a:blip r:embed="rId2"/>
              </a:buBlip>
            </a:pPr>
            <a:r>
              <a:rPr lang="en-GB" dirty="0"/>
              <a:t>This is a pre order traversal</a:t>
            </a:r>
          </a:p>
          <a:p>
            <a:pPr marL="0" indent="0">
              <a:buNone/>
            </a:pPr>
            <a:endParaRPr lang="en-GB" dirty="0">
              <a:latin typeface="Consolas" panose="020B0609020204030204" pitchFamily="49" charset="0"/>
            </a:endParaRPr>
          </a:p>
          <a:p>
            <a:pPr marL="0" indent="0">
              <a:buNone/>
            </a:pPr>
            <a:r>
              <a:rPr lang="en-GB" dirty="0">
                <a:latin typeface="Consolas" panose="020B0609020204030204" pitchFamily="49" charset="0"/>
              </a:rPr>
              <a:t>def </a:t>
            </a:r>
            <a:r>
              <a:rPr lang="en-GB" dirty="0" err="1">
                <a:latin typeface="Consolas" panose="020B0609020204030204" pitchFamily="49" charset="0"/>
              </a:rPr>
              <a:t>dfspreorder</a:t>
            </a:r>
            <a:r>
              <a:rPr lang="en-GB" dirty="0">
                <a:latin typeface="Consolas" panose="020B0609020204030204" pitchFamily="49" charset="0"/>
              </a:rPr>
              <a:t>(</a:t>
            </a:r>
            <a:r>
              <a:rPr lang="en-GB" dirty="0" err="1">
                <a:latin typeface="Consolas" panose="020B0609020204030204" pitchFamily="49" charset="0"/>
              </a:rPr>
              <a:t>tree,start</a:t>
            </a:r>
            <a:r>
              <a:rPr lang="en-GB" dirty="0">
                <a:latin typeface="Consolas" panose="020B0609020204030204" pitchFamily="49" charset="0"/>
              </a:rPr>
              <a:t>):</a:t>
            </a:r>
          </a:p>
          <a:p>
            <a:pPr marL="0" indent="0">
              <a:buNone/>
            </a:pPr>
            <a:r>
              <a:rPr lang="en-GB" dirty="0">
                <a:latin typeface="Consolas" panose="020B0609020204030204" pitchFamily="49" charset="0"/>
              </a:rPr>
              <a:t>    if start in tree:</a:t>
            </a:r>
          </a:p>
          <a:p>
            <a:pPr marL="0" indent="0">
              <a:buNone/>
            </a:pPr>
            <a:r>
              <a:rPr lang="en-GB" dirty="0">
                <a:latin typeface="Consolas" panose="020B0609020204030204" pitchFamily="49" charset="0"/>
              </a:rPr>
              <a:t>        print(start)</a:t>
            </a:r>
          </a:p>
          <a:p>
            <a:pPr marL="0" indent="0">
              <a:buNone/>
            </a:pPr>
            <a:r>
              <a:rPr lang="en-GB" dirty="0">
                <a:latin typeface="Consolas" panose="020B0609020204030204" pitchFamily="49" charset="0"/>
              </a:rPr>
              <a:t>        branches=tree[start]</a:t>
            </a:r>
          </a:p>
          <a:p>
            <a:pPr marL="0" indent="0">
              <a:buNone/>
            </a:pPr>
            <a:r>
              <a:rPr lang="en-GB" dirty="0">
                <a:latin typeface="Consolas" panose="020B0609020204030204" pitchFamily="49" charset="0"/>
              </a:rPr>
              <a:t>        #print(branches)</a:t>
            </a:r>
          </a:p>
          <a:p>
            <a:pPr marL="0" indent="0">
              <a:buNone/>
            </a:pPr>
            <a:r>
              <a:rPr lang="en-GB" dirty="0">
                <a:latin typeface="Consolas" panose="020B0609020204030204" pitchFamily="49" charset="0"/>
              </a:rPr>
              <a:t>        for </a:t>
            </a:r>
            <a:r>
              <a:rPr lang="en-GB" dirty="0" err="1">
                <a:latin typeface="Consolas" panose="020B0609020204030204" pitchFamily="49" charset="0"/>
              </a:rPr>
              <a:t>i</a:t>
            </a:r>
            <a:r>
              <a:rPr lang="en-GB" dirty="0">
                <a:latin typeface="Consolas" panose="020B0609020204030204" pitchFamily="49" charset="0"/>
              </a:rPr>
              <a:t> in range(0,len(branches)):</a:t>
            </a:r>
          </a:p>
          <a:p>
            <a:pPr marL="0" indent="0">
              <a:buNone/>
            </a:pPr>
            <a:r>
              <a:rPr lang="en-GB" dirty="0">
                <a:latin typeface="Consolas" panose="020B0609020204030204" pitchFamily="49" charset="0"/>
              </a:rPr>
              <a:t>            </a:t>
            </a:r>
            <a:r>
              <a:rPr lang="en-GB" dirty="0" err="1">
                <a:latin typeface="Consolas" panose="020B0609020204030204" pitchFamily="49" charset="0"/>
              </a:rPr>
              <a:t>dfspreorder</a:t>
            </a:r>
            <a:r>
              <a:rPr lang="en-GB" dirty="0">
                <a:latin typeface="Consolas" panose="020B0609020204030204" pitchFamily="49" charset="0"/>
              </a:rPr>
              <a:t>(</a:t>
            </a:r>
            <a:r>
              <a:rPr lang="en-GB" dirty="0" err="1">
                <a:latin typeface="Consolas" panose="020B0609020204030204" pitchFamily="49" charset="0"/>
              </a:rPr>
              <a:t>tree,branches</a:t>
            </a:r>
            <a:r>
              <a:rPr lang="en-GB" dirty="0">
                <a:latin typeface="Consolas" panose="020B0609020204030204" pitchFamily="49" charset="0"/>
              </a:rPr>
              <a:t>[</a:t>
            </a:r>
            <a:r>
              <a:rPr lang="en-GB" dirty="0" err="1">
                <a:latin typeface="Consolas" panose="020B0609020204030204" pitchFamily="49" charset="0"/>
              </a:rPr>
              <a:t>i</a:t>
            </a:r>
            <a:r>
              <a:rPr lang="en-GB" dirty="0">
                <a:latin typeface="Consolas" panose="020B0609020204030204" pitchFamily="49" charset="0"/>
              </a:rPr>
              <a:t>])</a:t>
            </a:r>
          </a:p>
          <a:p>
            <a:pPr marL="0" indent="0">
              <a:buNone/>
            </a:pPr>
            <a:endParaRPr lang="en-GB" dirty="0">
              <a:latin typeface="Consolas" panose="020B0609020204030204" pitchFamily="49" charset="0"/>
            </a:endParaRPr>
          </a:p>
          <a:p>
            <a:pPr marL="0" indent="0">
              <a:buNone/>
            </a:pPr>
            <a:r>
              <a:rPr lang="en-GB" dirty="0">
                <a:latin typeface="Consolas" panose="020B0609020204030204" pitchFamily="49" charset="0"/>
              </a:rPr>
              <a:t>This can also been done post order so would output 4,5,3,6,2 in the diagram  this will involve a stack! </a:t>
            </a:r>
            <a:endParaRPr lang="en-US" altLang="en-US" dirty="0">
              <a:latin typeface="Consolas" panose="020B0609020204030204" pitchFamily="49"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4067" y="708081"/>
            <a:ext cx="4749733" cy="3039829"/>
          </a:xfrm>
          <a:prstGeom prst="rect">
            <a:avLst/>
          </a:prstGeom>
        </p:spPr>
      </p:pic>
      <p:sp>
        <p:nvSpPr>
          <p:cNvPr id="5" name="Rectangle 4"/>
          <p:cNvSpPr/>
          <p:nvPr/>
        </p:nvSpPr>
        <p:spPr>
          <a:xfrm>
            <a:off x="6349548" y="338749"/>
            <a:ext cx="5972725" cy="369332"/>
          </a:xfrm>
          <a:prstGeom prst="rect">
            <a:avLst/>
          </a:prstGeom>
        </p:spPr>
        <p:txBody>
          <a:bodyPr wrap="none">
            <a:spAutoFit/>
          </a:bodyPr>
          <a:lstStyle/>
          <a:p>
            <a:r>
              <a:rPr lang="en-GB" dirty="0"/>
              <a:t>https://commons.wikimedia.org/wiki/File:Depth-first-tree.svg</a:t>
            </a:r>
          </a:p>
        </p:txBody>
      </p:sp>
    </p:spTree>
    <p:extLst>
      <p:ext uri="{BB962C8B-B14F-4D97-AF65-F5344CB8AC3E}">
        <p14:creationId xmlns:p14="http://schemas.microsoft.com/office/powerpoint/2010/main" val="15908372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4578">
                                            <p:txEl>
                                              <p:pRg st="0" end="0"/>
                                            </p:txEl>
                                          </p:spTgt>
                                        </p:tgtEl>
                                        <p:attrNameLst>
                                          <p:attrName>style.visibility</p:attrName>
                                        </p:attrNameLst>
                                      </p:cBhvr>
                                      <p:to>
                                        <p:strVal val="visible"/>
                                      </p:to>
                                    </p:set>
                                    <p:anim calcmode="lin" valueType="num">
                                      <p:cBhvr>
                                        <p:cTn id="7" dur="500" fill="hold"/>
                                        <p:tgtEl>
                                          <p:spTgt spid="2457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4578">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4578">
                                            <p:txEl>
                                              <p:pRg st="1" end="1"/>
                                            </p:txEl>
                                          </p:spTgt>
                                        </p:tgtEl>
                                        <p:attrNameLst>
                                          <p:attrName>style.visibility</p:attrName>
                                        </p:attrNameLst>
                                      </p:cBhvr>
                                      <p:to>
                                        <p:strVal val="visible"/>
                                      </p:to>
                                    </p:set>
                                    <p:anim calcmode="lin" valueType="num">
                                      <p:cBhvr>
                                        <p:cTn id="13" dur="500" fill="hold"/>
                                        <p:tgtEl>
                                          <p:spTgt spid="24578">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24578">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4578">
                                            <p:txEl>
                                              <p:pRg st="3" end="3"/>
                                            </p:txEl>
                                          </p:spTgt>
                                        </p:tgtEl>
                                        <p:attrNameLst>
                                          <p:attrName>style.visibility</p:attrName>
                                        </p:attrNameLst>
                                      </p:cBhvr>
                                      <p:to>
                                        <p:strVal val="visible"/>
                                      </p:to>
                                    </p:set>
                                    <p:anim calcmode="lin" valueType="num">
                                      <p:cBhvr>
                                        <p:cTn id="19" dur="500" fill="hold"/>
                                        <p:tgtEl>
                                          <p:spTgt spid="24578">
                                            <p:txEl>
                                              <p:pRg st="3" end="3"/>
                                            </p:txEl>
                                          </p:spTgt>
                                        </p:tgtEl>
                                        <p:attrNameLst>
                                          <p:attrName>ppt_w</p:attrName>
                                        </p:attrNameLst>
                                      </p:cBhvr>
                                      <p:tavLst>
                                        <p:tav tm="0">
                                          <p:val>
                                            <p:fltVal val="0"/>
                                          </p:val>
                                        </p:tav>
                                        <p:tav tm="100000">
                                          <p:val>
                                            <p:strVal val="#ppt_w"/>
                                          </p:val>
                                        </p:tav>
                                      </p:tavLst>
                                    </p:anim>
                                    <p:anim calcmode="lin" valueType="num">
                                      <p:cBhvr>
                                        <p:cTn id="20" dur="500" fill="hold"/>
                                        <p:tgtEl>
                                          <p:spTgt spid="24578">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24578">
                                            <p:txEl>
                                              <p:pRg st="5" end="5"/>
                                            </p:txEl>
                                          </p:spTgt>
                                        </p:tgtEl>
                                        <p:attrNameLst>
                                          <p:attrName>style.visibility</p:attrName>
                                        </p:attrNameLst>
                                      </p:cBhvr>
                                      <p:to>
                                        <p:strVal val="visible"/>
                                      </p:to>
                                    </p:set>
                                    <p:anim calcmode="lin" valueType="num">
                                      <p:cBhvr>
                                        <p:cTn id="25" dur="500" fill="hold"/>
                                        <p:tgtEl>
                                          <p:spTgt spid="24578">
                                            <p:txEl>
                                              <p:pRg st="5" end="5"/>
                                            </p:txEl>
                                          </p:spTgt>
                                        </p:tgtEl>
                                        <p:attrNameLst>
                                          <p:attrName>ppt_w</p:attrName>
                                        </p:attrNameLst>
                                      </p:cBhvr>
                                      <p:tavLst>
                                        <p:tav tm="0">
                                          <p:val>
                                            <p:fltVal val="0"/>
                                          </p:val>
                                        </p:tav>
                                        <p:tav tm="100000">
                                          <p:val>
                                            <p:strVal val="#ppt_w"/>
                                          </p:val>
                                        </p:tav>
                                      </p:tavLst>
                                    </p:anim>
                                    <p:anim calcmode="lin" valueType="num">
                                      <p:cBhvr>
                                        <p:cTn id="26" dur="500" fill="hold"/>
                                        <p:tgtEl>
                                          <p:spTgt spid="24578">
                                            <p:txEl>
                                              <p:pRg st="5" end="5"/>
                                            </p:txEl>
                                          </p:spTgt>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24578">
                                            <p:txEl>
                                              <p:pRg st="6" end="6"/>
                                            </p:txEl>
                                          </p:spTgt>
                                        </p:tgtEl>
                                        <p:attrNameLst>
                                          <p:attrName>style.visibility</p:attrName>
                                        </p:attrNameLst>
                                      </p:cBhvr>
                                      <p:to>
                                        <p:strVal val="visible"/>
                                      </p:to>
                                    </p:set>
                                    <p:anim calcmode="lin" valueType="num">
                                      <p:cBhvr>
                                        <p:cTn id="31" dur="500" fill="hold"/>
                                        <p:tgtEl>
                                          <p:spTgt spid="24578">
                                            <p:txEl>
                                              <p:pRg st="6" end="6"/>
                                            </p:txEl>
                                          </p:spTgt>
                                        </p:tgtEl>
                                        <p:attrNameLst>
                                          <p:attrName>ppt_w</p:attrName>
                                        </p:attrNameLst>
                                      </p:cBhvr>
                                      <p:tavLst>
                                        <p:tav tm="0">
                                          <p:val>
                                            <p:fltVal val="0"/>
                                          </p:val>
                                        </p:tav>
                                        <p:tav tm="100000">
                                          <p:val>
                                            <p:strVal val="#ppt_w"/>
                                          </p:val>
                                        </p:tav>
                                      </p:tavLst>
                                    </p:anim>
                                    <p:anim calcmode="lin" valueType="num">
                                      <p:cBhvr>
                                        <p:cTn id="32" dur="500" fill="hold"/>
                                        <p:tgtEl>
                                          <p:spTgt spid="24578">
                                            <p:txEl>
                                              <p:pRg st="6" end="6"/>
                                            </p:txEl>
                                          </p:spTgt>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24578">
                                            <p:txEl>
                                              <p:pRg st="7" end="7"/>
                                            </p:txEl>
                                          </p:spTgt>
                                        </p:tgtEl>
                                        <p:attrNameLst>
                                          <p:attrName>style.visibility</p:attrName>
                                        </p:attrNameLst>
                                      </p:cBhvr>
                                      <p:to>
                                        <p:strVal val="visible"/>
                                      </p:to>
                                    </p:set>
                                    <p:anim calcmode="lin" valueType="num">
                                      <p:cBhvr>
                                        <p:cTn id="37" dur="500" fill="hold"/>
                                        <p:tgtEl>
                                          <p:spTgt spid="24578">
                                            <p:txEl>
                                              <p:pRg st="7" end="7"/>
                                            </p:txEl>
                                          </p:spTgt>
                                        </p:tgtEl>
                                        <p:attrNameLst>
                                          <p:attrName>ppt_w</p:attrName>
                                        </p:attrNameLst>
                                      </p:cBhvr>
                                      <p:tavLst>
                                        <p:tav tm="0">
                                          <p:val>
                                            <p:fltVal val="0"/>
                                          </p:val>
                                        </p:tav>
                                        <p:tav tm="100000">
                                          <p:val>
                                            <p:strVal val="#ppt_w"/>
                                          </p:val>
                                        </p:tav>
                                      </p:tavLst>
                                    </p:anim>
                                    <p:anim calcmode="lin" valueType="num">
                                      <p:cBhvr>
                                        <p:cTn id="38" dur="500" fill="hold"/>
                                        <p:tgtEl>
                                          <p:spTgt spid="24578">
                                            <p:txEl>
                                              <p:pRg st="7" end="7"/>
                                            </p:txEl>
                                          </p:spTgt>
                                        </p:tgtEl>
                                        <p:attrNameLst>
                                          <p:attrName>ppt_h</p:attrName>
                                        </p:attrNameLst>
                                      </p:cBhvr>
                                      <p:tavLst>
                                        <p:tav tm="0">
                                          <p:val>
                                            <p:flt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24578">
                                            <p:txEl>
                                              <p:pRg st="8" end="8"/>
                                            </p:txEl>
                                          </p:spTgt>
                                        </p:tgtEl>
                                        <p:attrNameLst>
                                          <p:attrName>style.visibility</p:attrName>
                                        </p:attrNameLst>
                                      </p:cBhvr>
                                      <p:to>
                                        <p:strVal val="visible"/>
                                      </p:to>
                                    </p:set>
                                    <p:anim calcmode="lin" valueType="num">
                                      <p:cBhvr>
                                        <p:cTn id="43" dur="500" fill="hold"/>
                                        <p:tgtEl>
                                          <p:spTgt spid="24578">
                                            <p:txEl>
                                              <p:pRg st="8" end="8"/>
                                            </p:txEl>
                                          </p:spTgt>
                                        </p:tgtEl>
                                        <p:attrNameLst>
                                          <p:attrName>ppt_w</p:attrName>
                                        </p:attrNameLst>
                                      </p:cBhvr>
                                      <p:tavLst>
                                        <p:tav tm="0">
                                          <p:val>
                                            <p:fltVal val="0"/>
                                          </p:val>
                                        </p:tav>
                                        <p:tav tm="100000">
                                          <p:val>
                                            <p:strVal val="#ppt_w"/>
                                          </p:val>
                                        </p:tav>
                                      </p:tavLst>
                                    </p:anim>
                                    <p:anim calcmode="lin" valueType="num">
                                      <p:cBhvr>
                                        <p:cTn id="44" dur="500" fill="hold"/>
                                        <p:tgtEl>
                                          <p:spTgt spid="24578">
                                            <p:txEl>
                                              <p:pRg st="8" end="8"/>
                                            </p:txEl>
                                          </p:spTgt>
                                        </p:tgtEl>
                                        <p:attrNameLst>
                                          <p:attrName>ppt_h</p:attrName>
                                        </p:attrNameLst>
                                      </p:cBhvr>
                                      <p:tavLst>
                                        <p:tav tm="0">
                                          <p:val>
                                            <p:flt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3" presetClass="entr" presetSubtype="16" fill="hold" grpId="0" nodeType="clickEffect">
                                  <p:stCondLst>
                                    <p:cond delay="0"/>
                                  </p:stCondLst>
                                  <p:childTnLst>
                                    <p:set>
                                      <p:cBhvr>
                                        <p:cTn id="48" dur="1" fill="hold">
                                          <p:stCondLst>
                                            <p:cond delay="0"/>
                                          </p:stCondLst>
                                        </p:cTn>
                                        <p:tgtEl>
                                          <p:spTgt spid="24578">
                                            <p:txEl>
                                              <p:pRg st="9" end="9"/>
                                            </p:txEl>
                                          </p:spTgt>
                                        </p:tgtEl>
                                        <p:attrNameLst>
                                          <p:attrName>style.visibility</p:attrName>
                                        </p:attrNameLst>
                                      </p:cBhvr>
                                      <p:to>
                                        <p:strVal val="visible"/>
                                      </p:to>
                                    </p:set>
                                    <p:anim calcmode="lin" valueType="num">
                                      <p:cBhvr>
                                        <p:cTn id="49" dur="500" fill="hold"/>
                                        <p:tgtEl>
                                          <p:spTgt spid="24578">
                                            <p:txEl>
                                              <p:pRg st="9" end="9"/>
                                            </p:txEl>
                                          </p:spTgt>
                                        </p:tgtEl>
                                        <p:attrNameLst>
                                          <p:attrName>ppt_w</p:attrName>
                                        </p:attrNameLst>
                                      </p:cBhvr>
                                      <p:tavLst>
                                        <p:tav tm="0">
                                          <p:val>
                                            <p:fltVal val="0"/>
                                          </p:val>
                                        </p:tav>
                                        <p:tav tm="100000">
                                          <p:val>
                                            <p:strVal val="#ppt_w"/>
                                          </p:val>
                                        </p:tav>
                                      </p:tavLst>
                                    </p:anim>
                                    <p:anim calcmode="lin" valueType="num">
                                      <p:cBhvr>
                                        <p:cTn id="50" dur="500" fill="hold"/>
                                        <p:tgtEl>
                                          <p:spTgt spid="24578">
                                            <p:txEl>
                                              <p:pRg st="9" end="9"/>
                                            </p:txEl>
                                          </p:spTgt>
                                        </p:tgtEl>
                                        <p:attrNameLst>
                                          <p:attrName>ppt_h</p:attrName>
                                        </p:attrNameLst>
                                      </p:cBhvr>
                                      <p:tavLst>
                                        <p:tav tm="0">
                                          <p:val>
                                            <p:fltVal val="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23" presetClass="entr" presetSubtype="16" fill="hold" grpId="0" nodeType="clickEffect">
                                  <p:stCondLst>
                                    <p:cond delay="0"/>
                                  </p:stCondLst>
                                  <p:childTnLst>
                                    <p:set>
                                      <p:cBhvr>
                                        <p:cTn id="54" dur="1" fill="hold">
                                          <p:stCondLst>
                                            <p:cond delay="0"/>
                                          </p:stCondLst>
                                        </p:cTn>
                                        <p:tgtEl>
                                          <p:spTgt spid="24578">
                                            <p:txEl>
                                              <p:pRg st="10" end="10"/>
                                            </p:txEl>
                                          </p:spTgt>
                                        </p:tgtEl>
                                        <p:attrNameLst>
                                          <p:attrName>style.visibility</p:attrName>
                                        </p:attrNameLst>
                                      </p:cBhvr>
                                      <p:to>
                                        <p:strVal val="visible"/>
                                      </p:to>
                                    </p:set>
                                    <p:anim calcmode="lin" valueType="num">
                                      <p:cBhvr>
                                        <p:cTn id="55" dur="500" fill="hold"/>
                                        <p:tgtEl>
                                          <p:spTgt spid="24578">
                                            <p:txEl>
                                              <p:pRg st="10" end="10"/>
                                            </p:txEl>
                                          </p:spTgt>
                                        </p:tgtEl>
                                        <p:attrNameLst>
                                          <p:attrName>ppt_w</p:attrName>
                                        </p:attrNameLst>
                                      </p:cBhvr>
                                      <p:tavLst>
                                        <p:tav tm="0">
                                          <p:val>
                                            <p:fltVal val="0"/>
                                          </p:val>
                                        </p:tav>
                                        <p:tav tm="100000">
                                          <p:val>
                                            <p:strVal val="#ppt_w"/>
                                          </p:val>
                                        </p:tav>
                                      </p:tavLst>
                                    </p:anim>
                                    <p:anim calcmode="lin" valueType="num">
                                      <p:cBhvr>
                                        <p:cTn id="56" dur="500" fill="hold"/>
                                        <p:tgtEl>
                                          <p:spTgt spid="24578">
                                            <p:txEl>
                                              <p:pRg st="10" end="10"/>
                                            </p:tx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23" presetClass="entr" presetSubtype="16" fill="hold" grpId="0" nodeType="clickEffect">
                                  <p:stCondLst>
                                    <p:cond delay="0"/>
                                  </p:stCondLst>
                                  <p:childTnLst>
                                    <p:set>
                                      <p:cBhvr>
                                        <p:cTn id="60" dur="1" fill="hold">
                                          <p:stCondLst>
                                            <p:cond delay="0"/>
                                          </p:stCondLst>
                                        </p:cTn>
                                        <p:tgtEl>
                                          <p:spTgt spid="24578">
                                            <p:txEl>
                                              <p:pRg st="11" end="11"/>
                                            </p:txEl>
                                          </p:spTgt>
                                        </p:tgtEl>
                                        <p:attrNameLst>
                                          <p:attrName>style.visibility</p:attrName>
                                        </p:attrNameLst>
                                      </p:cBhvr>
                                      <p:to>
                                        <p:strVal val="visible"/>
                                      </p:to>
                                    </p:set>
                                    <p:anim calcmode="lin" valueType="num">
                                      <p:cBhvr>
                                        <p:cTn id="61" dur="500" fill="hold"/>
                                        <p:tgtEl>
                                          <p:spTgt spid="24578">
                                            <p:txEl>
                                              <p:pRg st="11" end="11"/>
                                            </p:txEl>
                                          </p:spTgt>
                                        </p:tgtEl>
                                        <p:attrNameLst>
                                          <p:attrName>ppt_w</p:attrName>
                                        </p:attrNameLst>
                                      </p:cBhvr>
                                      <p:tavLst>
                                        <p:tav tm="0">
                                          <p:val>
                                            <p:fltVal val="0"/>
                                          </p:val>
                                        </p:tav>
                                        <p:tav tm="100000">
                                          <p:val>
                                            <p:strVal val="#ppt_w"/>
                                          </p:val>
                                        </p:tav>
                                      </p:tavLst>
                                    </p:anim>
                                    <p:anim calcmode="lin" valueType="num">
                                      <p:cBhvr>
                                        <p:cTn id="62" dur="500" fill="hold"/>
                                        <p:tgtEl>
                                          <p:spTgt spid="24578">
                                            <p:txEl>
                                              <p:pRg st="11" end="11"/>
                                            </p:txEl>
                                          </p:spTgt>
                                        </p:tgtEl>
                                        <p:attrNameLst>
                                          <p:attrName>ppt_h</p:attrName>
                                        </p:attrNameLst>
                                      </p:cBhvr>
                                      <p:tavLst>
                                        <p:tav tm="0">
                                          <p:val>
                                            <p:fltVal val="0"/>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23" presetClass="entr" presetSubtype="16" fill="hold" grpId="0" nodeType="clickEffect">
                                  <p:stCondLst>
                                    <p:cond delay="0"/>
                                  </p:stCondLst>
                                  <p:childTnLst>
                                    <p:set>
                                      <p:cBhvr>
                                        <p:cTn id="66" dur="1" fill="hold">
                                          <p:stCondLst>
                                            <p:cond delay="0"/>
                                          </p:stCondLst>
                                        </p:cTn>
                                        <p:tgtEl>
                                          <p:spTgt spid="24578">
                                            <p:txEl>
                                              <p:pRg st="13" end="13"/>
                                            </p:txEl>
                                          </p:spTgt>
                                        </p:tgtEl>
                                        <p:attrNameLst>
                                          <p:attrName>style.visibility</p:attrName>
                                        </p:attrNameLst>
                                      </p:cBhvr>
                                      <p:to>
                                        <p:strVal val="visible"/>
                                      </p:to>
                                    </p:set>
                                    <p:anim calcmode="lin" valueType="num">
                                      <p:cBhvr>
                                        <p:cTn id="67" dur="500" fill="hold"/>
                                        <p:tgtEl>
                                          <p:spTgt spid="24578">
                                            <p:txEl>
                                              <p:pRg st="13" end="13"/>
                                            </p:txEl>
                                          </p:spTgt>
                                        </p:tgtEl>
                                        <p:attrNameLst>
                                          <p:attrName>ppt_w</p:attrName>
                                        </p:attrNameLst>
                                      </p:cBhvr>
                                      <p:tavLst>
                                        <p:tav tm="0">
                                          <p:val>
                                            <p:fltVal val="0"/>
                                          </p:val>
                                        </p:tav>
                                        <p:tav tm="100000">
                                          <p:val>
                                            <p:strVal val="#ppt_w"/>
                                          </p:val>
                                        </p:tav>
                                      </p:tavLst>
                                    </p:anim>
                                    <p:anim calcmode="lin" valueType="num">
                                      <p:cBhvr>
                                        <p:cTn id="68" dur="500" fill="hold"/>
                                        <p:tgtEl>
                                          <p:spTgt spid="24578">
                                            <p:txEl>
                                              <p:pRg st="13" end="1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build="p" bldLvl="5"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5" name="Rectangle 1"/>
          <p:cNvSpPr>
            <a:spLocks noGrp="1" noChangeArrowheads="1"/>
          </p:cNvSpPr>
          <p:nvPr>
            <p:ph type="title"/>
          </p:nvPr>
        </p:nvSpPr>
        <p:spPr>
          <a:ln/>
        </p:spPr>
        <p:txBody>
          <a:bodyPr/>
          <a:lstStyle/>
          <a:p>
            <a:r>
              <a:rPr lang="en-US" altLang="en-US"/>
              <a:t>Breadth First Traversal</a:t>
            </a:r>
          </a:p>
        </p:txBody>
      </p:sp>
      <p:sp>
        <p:nvSpPr>
          <p:cNvPr id="26626" name="Rectangle 2"/>
          <p:cNvSpPr>
            <a:spLocks noGrp="1" noChangeArrowheads="1"/>
          </p:cNvSpPr>
          <p:nvPr>
            <p:ph sz="half" idx="1"/>
          </p:nvPr>
        </p:nvSpPr>
        <p:spPr>
          <a:xfrm>
            <a:off x="838199" y="1825625"/>
            <a:ext cx="6059311" cy="4351338"/>
          </a:xfrm>
          <a:ln/>
        </p:spPr>
        <p:txBody>
          <a:bodyPr>
            <a:normAutofit fontScale="47500" lnSpcReduction="20000"/>
          </a:bodyPr>
          <a:lstStyle/>
          <a:p>
            <a:pPr>
              <a:buFontTx/>
              <a:buBlip>
                <a:blip r:embed="rId2"/>
              </a:buBlip>
            </a:pPr>
            <a:r>
              <a:rPr lang="en-US" altLang="en-US" dirty="0"/>
              <a:t>Standard Algorithm for searching trees</a:t>
            </a:r>
          </a:p>
          <a:p>
            <a:pPr>
              <a:buBlip>
                <a:blip r:embed="rId2"/>
              </a:buBlip>
            </a:pPr>
            <a:r>
              <a:rPr lang="en-GB" dirty="0"/>
              <a:t>The Breadth First Search (BFS) visits all neighbours of each vertex before moving on to another vertex. </a:t>
            </a:r>
          </a:p>
          <a:p>
            <a:pPr marL="0" indent="0">
              <a:buNone/>
            </a:pPr>
            <a:endParaRPr lang="en-GB" dirty="0"/>
          </a:p>
          <a:p>
            <a:pPr marL="0" indent="0">
              <a:lnSpc>
                <a:spcPct val="120000"/>
              </a:lnSpc>
              <a:spcBef>
                <a:spcPts val="0"/>
              </a:spcBef>
              <a:buNone/>
            </a:pPr>
            <a:r>
              <a:rPr lang="en-GB" dirty="0"/>
              <a:t>Breadth-First-Search(Graph, root): 	</a:t>
            </a:r>
          </a:p>
          <a:p>
            <a:pPr marL="0" indent="0">
              <a:lnSpc>
                <a:spcPct val="120000"/>
              </a:lnSpc>
              <a:spcBef>
                <a:spcPts val="0"/>
              </a:spcBef>
              <a:buNone/>
            </a:pPr>
            <a:r>
              <a:rPr lang="en-GB" dirty="0"/>
              <a:t>     create empty set S </a:t>
            </a:r>
          </a:p>
          <a:p>
            <a:pPr marL="0" indent="0">
              <a:lnSpc>
                <a:spcPct val="120000"/>
              </a:lnSpc>
              <a:spcBef>
                <a:spcPts val="0"/>
              </a:spcBef>
              <a:buNone/>
            </a:pPr>
            <a:r>
              <a:rPr lang="en-GB" dirty="0"/>
              <a:t>     create empty queue Q 	</a:t>
            </a:r>
          </a:p>
          <a:p>
            <a:pPr marL="0" indent="0">
              <a:lnSpc>
                <a:spcPct val="120000"/>
              </a:lnSpc>
              <a:spcBef>
                <a:spcPts val="0"/>
              </a:spcBef>
              <a:buNone/>
            </a:pPr>
            <a:r>
              <a:rPr lang="en-GB" dirty="0"/>
              <a:t>     </a:t>
            </a:r>
            <a:r>
              <a:rPr lang="en-GB" dirty="0" err="1"/>
              <a:t>root.parent</a:t>
            </a:r>
            <a:r>
              <a:rPr lang="en-GB" dirty="0"/>
              <a:t> = NIL </a:t>
            </a:r>
          </a:p>
          <a:p>
            <a:pPr marL="0" indent="0">
              <a:lnSpc>
                <a:spcPct val="120000"/>
              </a:lnSpc>
              <a:spcBef>
                <a:spcPts val="0"/>
              </a:spcBef>
              <a:buNone/>
            </a:pPr>
            <a:r>
              <a:rPr lang="en-GB" dirty="0"/>
              <a:t>     add root to S </a:t>
            </a:r>
          </a:p>
          <a:p>
            <a:pPr marL="0" indent="0">
              <a:lnSpc>
                <a:spcPct val="120000"/>
              </a:lnSpc>
              <a:spcBef>
                <a:spcPts val="0"/>
              </a:spcBef>
              <a:buNone/>
            </a:pPr>
            <a:r>
              <a:rPr lang="en-GB" dirty="0"/>
              <a:t>     </a:t>
            </a:r>
            <a:r>
              <a:rPr lang="en-GB" dirty="0" err="1"/>
              <a:t>Q.enqueue</a:t>
            </a:r>
            <a:r>
              <a:rPr lang="en-GB" dirty="0"/>
              <a:t>(root) </a:t>
            </a:r>
          </a:p>
          <a:p>
            <a:pPr marL="0" indent="0">
              <a:lnSpc>
                <a:spcPct val="120000"/>
              </a:lnSpc>
              <a:spcBef>
                <a:spcPts val="0"/>
              </a:spcBef>
              <a:buNone/>
            </a:pPr>
            <a:r>
              <a:rPr lang="en-GB" dirty="0"/>
              <a:t>     while Q is not empty: </a:t>
            </a:r>
          </a:p>
          <a:p>
            <a:pPr marL="0" indent="0">
              <a:lnSpc>
                <a:spcPct val="120000"/>
              </a:lnSpc>
              <a:spcBef>
                <a:spcPts val="0"/>
              </a:spcBef>
              <a:buNone/>
            </a:pPr>
            <a:r>
              <a:rPr lang="en-GB" dirty="0"/>
              <a:t>	current = </a:t>
            </a:r>
            <a:r>
              <a:rPr lang="en-GB" dirty="0" err="1"/>
              <a:t>Q.dequeue</a:t>
            </a:r>
            <a:r>
              <a:rPr lang="en-GB" dirty="0"/>
              <a:t>() </a:t>
            </a:r>
          </a:p>
          <a:p>
            <a:pPr marL="0" indent="0">
              <a:lnSpc>
                <a:spcPct val="120000"/>
              </a:lnSpc>
              <a:spcBef>
                <a:spcPts val="0"/>
              </a:spcBef>
              <a:buNone/>
            </a:pPr>
            <a:r>
              <a:rPr lang="en-GB" dirty="0"/>
              <a:t>	if current is the goal:</a:t>
            </a:r>
          </a:p>
          <a:p>
            <a:pPr marL="0" indent="0">
              <a:lnSpc>
                <a:spcPct val="120000"/>
              </a:lnSpc>
              <a:spcBef>
                <a:spcPts val="0"/>
              </a:spcBef>
              <a:buNone/>
            </a:pPr>
            <a:r>
              <a:rPr lang="en-GB" dirty="0"/>
              <a:t>		return current</a:t>
            </a:r>
          </a:p>
          <a:p>
            <a:pPr marL="0" indent="0">
              <a:lnSpc>
                <a:spcPct val="120000"/>
              </a:lnSpc>
              <a:spcBef>
                <a:spcPts val="0"/>
              </a:spcBef>
              <a:buNone/>
            </a:pPr>
            <a:r>
              <a:rPr lang="en-GB" dirty="0"/>
              <a:t>	 for each node n that is adjacent to current: 				if n is not in S: </a:t>
            </a:r>
          </a:p>
          <a:p>
            <a:pPr marL="0" indent="0">
              <a:lnSpc>
                <a:spcPct val="120000"/>
              </a:lnSpc>
              <a:spcBef>
                <a:spcPts val="0"/>
              </a:spcBef>
              <a:buNone/>
            </a:pPr>
            <a:r>
              <a:rPr lang="en-GB" dirty="0"/>
              <a:t>		     add n to S </a:t>
            </a:r>
          </a:p>
          <a:p>
            <a:pPr marL="0" indent="0">
              <a:lnSpc>
                <a:spcPct val="120000"/>
              </a:lnSpc>
              <a:spcBef>
                <a:spcPts val="0"/>
              </a:spcBef>
              <a:buNone/>
            </a:pPr>
            <a:r>
              <a:rPr lang="en-GB" dirty="0"/>
              <a:t>		     </a:t>
            </a:r>
            <a:r>
              <a:rPr lang="en-GB" dirty="0" err="1"/>
              <a:t>n.parent</a:t>
            </a:r>
            <a:r>
              <a:rPr lang="en-GB" dirty="0"/>
              <a:t> = current </a:t>
            </a:r>
          </a:p>
          <a:p>
            <a:pPr marL="0" indent="0">
              <a:lnSpc>
                <a:spcPct val="120000"/>
              </a:lnSpc>
              <a:spcBef>
                <a:spcPts val="0"/>
              </a:spcBef>
              <a:buNone/>
            </a:pPr>
            <a:r>
              <a:rPr lang="en-GB" dirty="0"/>
              <a:t>		     </a:t>
            </a:r>
            <a:r>
              <a:rPr lang="en-GB" dirty="0" err="1"/>
              <a:t>Q.enqueue</a:t>
            </a:r>
            <a:r>
              <a:rPr lang="en-GB" dirty="0"/>
              <a:t>(n) </a:t>
            </a:r>
          </a:p>
          <a:p>
            <a:pPr>
              <a:spcBef>
                <a:spcPts val="0"/>
              </a:spcBef>
            </a:pPr>
            <a:endParaRPr lang="en-US" altLang="en-US" dirty="0"/>
          </a:p>
          <a:p>
            <a:pPr>
              <a:buFontTx/>
              <a:buBlip>
                <a:blip r:embed="rId2"/>
              </a:buBlip>
            </a:pPr>
            <a:endParaRPr lang="en-US" altLang="en-US" dirty="0"/>
          </a:p>
        </p:txBody>
      </p:sp>
      <p:pic>
        <p:nvPicPr>
          <p:cNvPr id="4" name="Content Placeholder 3"/>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25567" y="911225"/>
            <a:ext cx="4828233" cy="3090069"/>
          </a:xfrm>
        </p:spPr>
      </p:pic>
    </p:spTree>
    <p:extLst>
      <p:ext uri="{BB962C8B-B14F-4D97-AF65-F5344CB8AC3E}">
        <p14:creationId xmlns:p14="http://schemas.microsoft.com/office/powerpoint/2010/main" val="36381655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6626">
                                            <p:txEl>
                                              <p:pRg st="0" end="0"/>
                                            </p:txEl>
                                          </p:spTgt>
                                        </p:tgtEl>
                                        <p:attrNameLst>
                                          <p:attrName>style.visibility</p:attrName>
                                        </p:attrNameLst>
                                      </p:cBhvr>
                                      <p:to>
                                        <p:strVal val="visible"/>
                                      </p:to>
                                    </p:set>
                                    <p:anim calcmode="lin" valueType="num">
                                      <p:cBhvr>
                                        <p:cTn id="7" dur="500" fill="hold"/>
                                        <p:tgtEl>
                                          <p:spTgt spid="2662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6626">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6626">
                                            <p:txEl>
                                              <p:pRg st="1" end="1"/>
                                            </p:txEl>
                                          </p:spTgt>
                                        </p:tgtEl>
                                        <p:attrNameLst>
                                          <p:attrName>style.visibility</p:attrName>
                                        </p:attrNameLst>
                                      </p:cBhvr>
                                      <p:to>
                                        <p:strVal val="visible"/>
                                      </p:to>
                                    </p:set>
                                    <p:anim calcmode="lin" valueType="num">
                                      <p:cBhvr>
                                        <p:cTn id="13" dur="500" fill="hold"/>
                                        <p:tgtEl>
                                          <p:spTgt spid="26626">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26626">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6626">
                                            <p:txEl>
                                              <p:pRg st="3" end="3"/>
                                            </p:txEl>
                                          </p:spTgt>
                                        </p:tgtEl>
                                        <p:attrNameLst>
                                          <p:attrName>style.visibility</p:attrName>
                                        </p:attrNameLst>
                                      </p:cBhvr>
                                      <p:to>
                                        <p:strVal val="visible"/>
                                      </p:to>
                                    </p:set>
                                    <p:anim calcmode="lin" valueType="num">
                                      <p:cBhvr>
                                        <p:cTn id="19" dur="500" fill="hold"/>
                                        <p:tgtEl>
                                          <p:spTgt spid="26626">
                                            <p:txEl>
                                              <p:pRg st="3" end="3"/>
                                            </p:txEl>
                                          </p:spTgt>
                                        </p:tgtEl>
                                        <p:attrNameLst>
                                          <p:attrName>ppt_w</p:attrName>
                                        </p:attrNameLst>
                                      </p:cBhvr>
                                      <p:tavLst>
                                        <p:tav tm="0">
                                          <p:val>
                                            <p:fltVal val="0"/>
                                          </p:val>
                                        </p:tav>
                                        <p:tav tm="100000">
                                          <p:val>
                                            <p:strVal val="#ppt_w"/>
                                          </p:val>
                                        </p:tav>
                                      </p:tavLst>
                                    </p:anim>
                                    <p:anim calcmode="lin" valueType="num">
                                      <p:cBhvr>
                                        <p:cTn id="20" dur="500" fill="hold"/>
                                        <p:tgtEl>
                                          <p:spTgt spid="26626">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26626">
                                            <p:txEl>
                                              <p:pRg st="4" end="4"/>
                                            </p:txEl>
                                          </p:spTgt>
                                        </p:tgtEl>
                                        <p:attrNameLst>
                                          <p:attrName>style.visibility</p:attrName>
                                        </p:attrNameLst>
                                      </p:cBhvr>
                                      <p:to>
                                        <p:strVal val="visible"/>
                                      </p:to>
                                    </p:set>
                                    <p:anim calcmode="lin" valueType="num">
                                      <p:cBhvr>
                                        <p:cTn id="25" dur="500" fill="hold"/>
                                        <p:tgtEl>
                                          <p:spTgt spid="26626">
                                            <p:txEl>
                                              <p:pRg st="4" end="4"/>
                                            </p:txEl>
                                          </p:spTgt>
                                        </p:tgtEl>
                                        <p:attrNameLst>
                                          <p:attrName>ppt_w</p:attrName>
                                        </p:attrNameLst>
                                      </p:cBhvr>
                                      <p:tavLst>
                                        <p:tav tm="0">
                                          <p:val>
                                            <p:fltVal val="0"/>
                                          </p:val>
                                        </p:tav>
                                        <p:tav tm="100000">
                                          <p:val>
                                            <p:strVal val="#ppt_w"/>
                                          </p:val>
                                        </p:tav>
                                      </p:tavLst>
                                    </p:anim>
                                    <p:anim calcmode="lin" valueType="num">
                                      <p:cBhvr>
                                        <p:cTn id="26" dur="500" fill="hold"/>
                                        <p:tgtEl>
                                          <p:spTgt spid="26626">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26626">
                                            <p:txEl>
                                              <p:pRg st="5" end="5"/>
                                            </p:txEl>
                                          </p:spTgt>
                                        </p:tgtEl>
                                        <p:attrNameLst>
                                          <p:attrName>style.visibility</p:attrName>
                                        </p:attrNameLst>
                                      </p:cBhvr>
                                      <p:to>
                                        <p:strVal val="visible"/>
                                      </p:to>
                                    </p:set>
                                    <p:anim calcmode="lin" valueType="num">
                                      <p:cBhvr>
                                        <p:cTn id="31" dur="500" fill="hold"/>
                                        <p:tgtEl>
                                          <p:spTgt spid="26626">
                                            <p:txEl>
                                              <p:pRg st="5" end="5"/>
                                            </p:txEl>
                                          </p:spTgt>
                                        </p:tgtEl>
                                        <p:attrNameLst>
                                          <p:attrName>ppt_w</p:attrName>
                                        </p:attrNameLst>
                                      </p:cBhvr>
                                      <p:tavLst>
                                        <p:tav tm="0">
                                          <p:val>
                                            <p:fltVal val="0"/>
                                          </p:val>
                                        </p:tav>
                                        <p:tav tm="100000">
                                          <p:val>
                                            <p:strVal val="#ppt_w"/>
                                          </p:val>
                                        </p:tav>
                                      </p:tavLst>
                                    </p:anim>
                                    <p:anim calcmode="lin" valueType="num">
                                      <p:cBhvr>
                                        <p:cTn id="32" dur="500" fill="hold"/>
                                        <p:tgtEl>
                                          <p:spTgt spid="26626">
                                            <p:txEl>
                                              <p:pRg st="5" end="5"/>
                                            </p:txEl>
                                          </p:spTgt>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26626">
                                            <p:txEl>
                                              <p:pRg st="6" end="6"/>
                                            </p:txEl>
                                          </p:spTgt>
                                        </p:tgtEl>
                                        <p:attrNameLst>
                                          <p:attrName>style.visibility</p:attrName>
                                        </p:attrNameLst>
                                      </p:cBhvr>
                                      <p:to>
                                        <p:strVal val="visible"/>
                                      </p:to>
                                    </p:set>
                                    <p:anim calcmode="lin" valueType="num">
                                      <p:cBhvr>
                                        <p:cTn id="37" dur="500" fill="hold"/>
                                        <p:tgtEl>
                                          <p:spTgt spid="26626">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26626">
                                            <p:txEl>
                                              <p:pRg st="6" end="6"/>
                                            </p:txEl>
                                          </p:spTgt>
                                        </p:tgtEl>
                                        <p:attrNameLst>
                                          <p:attrName>ppt_h</p:attrName>
                                        </p:attrNameLst>
                                      </p:cBhvr>
                                      <p:tavLst>
                                        <p:tav tm="0">
                                          <p:val>
                                            <p:flt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26626">
                                            <p:txEl>
                                              <p:pRg st="7" end="7"/>
                                            </p:txEl>
                                          </p:spTgt>
                                        </p:tgtEl>
                                        <p:attrNameLst>
                                          <p:attrName>style.visibility</p:attrName>
                                        </p:attrNameLst>
                                      </p:cBhvr>
                                      <p:to>
                                        <p:strVal val="visible"/>
                                      </p:to>
                                    </p:set>
                                    <p:anim calcmode="lin" valueType="num">
                                      <p:cBhvr>
                                        <p:cTn id="43" dur="500" fill="hold"/>
                                        <p:tgtEl>
                                          <p:spTgt spid="26626">
                                            <p:txEl>
                                              <p:pRg st="7" end="7"/>
                                            </p:txEl>
                                          </p:spTgt>
                                        </p:tgtEl>
                                        <p:attrNameLst>
                                          <p:attrName>ppt_w</p:attrName>
                                        </p:attrNameLst>
                                      </p:cBhvr>
                                      <p:tavLst>
                                        <p:tav tm="0">
                                          <p:val>
                                            <p:fltVal val="0"/>
                                          </p:val>
                                        </p:tav>
                                        <p:tav tm="100000">
                                          <p:val>
                                            <p:strVal val="#ppt_w"/>
                                          </p:val>
                                        </p:tav>
                                      </p:tavLst>
                                    </p:anim>
                                    <p:anim calcmode="lin" valueType="num">
                                      <p:cBhvr>
                                        <p:cTn id="44" dur="500" fill="hold"/>
                                        <p:tgtEl>
                                          <p:spTgt spid="26626">
                                            <p:txEl>
                                              <p:pRg st="7" end="7"/>
                                            </p:txEl>
                                          </p:spTgt>
                                        </p:tgtEl>
                                        <p:attrNameLst>
                                          <p:attrName>ppt_h</p:attrName>
                                        </p:attrNameLst>
                                      </p:cBhvr>
                                      <p:tavLst>
                                        <p:tav tm="0">
                                          <p:val>
                                            <p:flt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3" presetClass="entr" presetSubtype="16" fill="hold" grpId="0" nodeType="clickEffect">
                                  <p:stCondLst>
                                    <p:cond delay="0"/>
                                  </p:stCondLst>
                                  <p:childTnLst>
                                    <p:set>
                                      <p:cBhvr>
                                        <p:cTn id="48" dur="1" fill="hold">
                                          <p:stCondLst>
                                            <p:cond delay="0"/>
                                          </p:stCondLst>
                                        </p:cTn>
                                        <p:tgtEl>
                                          <p:spTgt spid="26626">
                                            <p:txEl>
                                              <p:pRg st="8" end="8"/>
                                            </p:txEl>
                                          </p:spTgt>
                                        </p:tgtEl>
                                        <p:attrNameLst>
                                          <p:attrName>style.visibility</p:attrName>
                                        </p:attrNameLst>
                                      </p:cBhvr>
                                      <p:to>
                                        <p:strVal val="visible"/>
                                      </p:to>
                                    </p:set>
                                    <p:anim calcmode="lin" valueType="num">
                                      <p:cBhvr>
                                        <p:cTn id="49" dur="500" fill="hold"/>
                                        <p:tgtEl>
                                          <p:spTgt spid="26626">
                                            <p:txEl>
                                              <p:pRg st="8" end="8"/>
                                            </p:txEl>
                                          </p:spTgt>
                                        </p:tgtEl>
                                        <p:attrNameLst>
                                          <p:attrName>ppt_w</p:attrName>
                                        </p:attrNameLst>
                                      </p:cBhvr>
                                      <p:tavLst>
                                        <p:tav tm="0">
                                          <p:val>
                                            <p:fltVal val="0"/>
                                          </p:val>
                                        </p:tav>
                                        <p:tav tm="100000">
                                          <p:val>
                                            <p:strVal val="#ppt_w"/>
                                          </p:val>
                                        </p:tav>
                                      </p:tavLst>
                                    </p:anim>
                                    <p:anim calcmode="lin" valueType="num">
                                      <p:cBhvr>
                                        <p:cTn id="50" dur="500" fill="hold"/>
                                        <p:tgtEl>
                                          <p:spTgt spid="26626">
                                            <p:txEl>
                                              <p:pRg st="8" end="8"/>
                                            </p:txEl>
                                          </p:spTgt>
                                        </p:tgtEl>
                                        <p:attrNameLst>
                                          <p:attrName>ppt_h</p:attrName>
                                        </p:attrNameLst>
                                      </p:cBhvr>
                                      <p:tavLst>
                                        <p:tav tm="0">
                                          <p:val>
                                            <p:fltVal val="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23" presetClass="entr" presetSubtype="16" fill="hold" grpId="0" nodeType="clickEffect">
                                  <p:stCondLst>
                                    <p:cond delay="0"/>
                                  </p:stCondLst>
                                  <p:childTnLst>
                                    <p:set>
                                      <p:cBhvr>
                                        <p:cTn id="54" dur="1" fill="hold">
                                          <p:stCondLst>
                                            <p:cond delay="0"/>
                                          </p:stCondLst>
                                        </p:cTn>
                                        <p:tgtEl>
                                          <p:spTgt spid="26626">
                                            <p:txEl>
                                              <p:pRg st="9" end="9"/>
                                            </p:txEl>
                                          </p:spTgt>
                                        </p:tgtEl>
                                        <p:attrNameLst>
                                          <p:attrName>style.visibility</p:attrName>
                                        </p:attrNameLst>
                                      </p:cBhvr>
                                      <p:to>
                                        <p:strVal val="visible"/>
                                      </p:to>
                                    </p:set>
                                    <p:anim calcmode="lin" valueType="num">
                                      <p:cBhvr>
                                        <p:cTn id="55" dur="500" fill="hold"/>
                                        <p:tgtEl>
                                          <p:spTgt spid="26626">
                                            <p:txEl>
                                              <p:pRg st="9" end="9"/>
                                            </p:txEl>
                                          </p:spTgt>
                                        </p:tgtEl>
                                        <p:attrNameLst>
                                          <p:attrName>ppt_w</p:attrName>
                                        </p:attrNameLst>
                                      </p:cBhvr>
                                      <p:tavLst>
                                        <p:tav tm="0">
                                          <p:val>
                                            <p:fltVal val="0"/>
                                          </p:val>
                                        </p:tav>
                                        <p:tav tm="100000">
                                          <p:val>
                                            <p:strVal val="#ppt_w"/>
                                          </p:val>
                                        </p:tav>
                                      </p:tavLst>
                                    </p:anim>
                                    <p:anim calcmode="lin" valueType="num">
                                      <p:cBhvr>
                                        <p:cTn id="56" dur="500" fill="hold"/>
                                        <p:tgtEl>
                                          <p:spTgt spid="26626">
                                            <p:txEl>
                                              <p:pRg st="9" end="9"/>
                                            </p:tx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23" presetClass="entr" presetSubtype="16" fill="hold" grpId="0" nodeType="clickEffect">
                                  <p:stCondLst>
                                    <p:cond delay="0"/>
                                  </p:stCondLst>
                                  <p:childTnLst>
                                    <p:set>
                                      <p:cBhvr>
                                        <p:cTn id="60" dur="1" fill="hold">
                                          <p:stCondLst>
                                            <p:cond delay="0"/>
                                          </p:stCondLst>
                                        </p:cTn>
                                        <p:tgtEl>
                                          <p:spTgt spid="26626">
                                            <p:txEl>
                                              <p:pRg st="10" end="10"/>
                                            </p:txEl>
                                          </p:spTgt>
                                        </p:tgtEl>
                                        <p:attrNameLst>
                                          <p:attrName>style.visibility</p:attrName>
                                        </p:attrNameLst>
                                      </p:cBhvr>
                                      <p:to>
                                        <p:strVal val="visible"/>
                                      </p:to>
                                    </p:set>
                                    <p:anim calcmode="lin" valueType="num">
                                      <p:cBhvr>
                                        <p:cTn id="61" dur="500" fill="hold"/>
                                        <p:tgtEl>
                                          <p:spTgt spid="26626">
                                            <p:txEl>
                                              <p:pRg st="10" end="10"/>
                                            </p:txEl>
                                          </p:spTgt>
                                        </p:tgtEl>
                                        <p:attrNameLst>
                                          <p:attrName>ppt_w</p:attrName>
                                        </p:attrNameLst>
                                      </p:cBhvr>
                                      <p:tavLst>
                                        <p:tav tm="0">
                                          <p:val>
                                            <p:fltVal val="0"/>
                                          </p:val>
                                        </p:tav>
                                        <p:tav tm="100000">
                                          <p:val>
                                            <p:strVal val="#ppt_w"/>
                                          </p:val>
                                        </p:tav>
                                      </p:tavLst>
                                    </p:anim>
                                    <p:anim calcmode="lin" valueType="num">
                                      <p:cBhvr>
                                        <p:cTn id="62" dur="500" fill="hold"/>
                                        <p:tgtEl>
                                          <p:spTgt spid="26626">
                                            <p:txEl>
                                              <p:pRg st="10" end="10"/>
                                            </p:txEl>
                                          </p:spTgt>
                                        </p:tgtEl>
                                        <p:attrNameLst>
                                          <p:attrName>ppt_h</p:attrName>
                                        </p:attrNameLst>
                                      </p:cBhvr>
                                      <p:tavLst>
                                        <p:tav tm="0">
                                          <p:val>
                                            <p:fltVal val="0"/>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23" presetClass="entr" presetSubtype="16" fill="hold" grpId="0" nodeType="clickEffect">
                                  <p:stCondLst>
                                    <p:cond delay="0"/>
                                  </p:stCondLst>
                                  <p:childTnLst>
                                    <p:set>
                                      <p:cBhvr>
                                        <p:cTn id="66" dur="1" fill="hold">
                                          <p:stCondLst>
                                            <p:cond delay="0"/>
                                          </p:stCondLst>
                                        </p:cTn>
                                        <p:tgtEl>
                                          <p:spTgt spid="26626">
                                            <p:txEl>
                                              <p:pRg st="11" end="11"/>
                                            </p:txEl>
                                          </p:spTgt>
                                        </p:tgtEl>
                                        <p:attrNameLst>
                                          <p:attrName>style.visibility</p:attrName>
                                        </p:attrNameLst>
                                      </p:cBhvr>
                                      <p:to>
                                        <p:strVal val="visible"/>
                                      </p:to>
                                    </p:set>
                                    <p:anim calcmode="lin" valueType="num">
                                      <p:cBhvr>
                                        <p:cTn id="67" dur="500" fill="hold"/>
                                        <p:tgtEl>
                                          <p:spTgt spid="26626">
                                            <p:txEl>
                                              <p:pRg st="11" end="11"/>
                                            </p:txEl>
                                          </p:spTgt>
                                        </p:tgtEl>
                                        <p:attrNameLst>
                                          <p:attrName>ppt_w</p:attrName>
                                        </p:attrNameLst>
                                      </p:cBhvr>
                                      <p:tavLst>
                                        <p:tav tm="0">
                                          <p:val>
                                            <p:fltVal val="0"/>
                                          </p:val>
                                        </p:tav>
                                        <p:tav tm="100000">
                                          <p:val>
                                            <p:strVal val="#ppt_w"/>
                                          </p:val>
                                        </p:tav>
                                      </p:tavLst>
                                    </p:anim>
                                    <p:anim calcmode="lin" valueType="num">
                                      <p:cBhvr>
                                        <p:cTn id="68" dur="500" fill="hold"/>
                                        <p:tgtEl>
                                          <p:spTgt spid="26626">
                                            <p:txEl>
                                              <p:pRg st="11" end="11"/>
                                            </p:txEl>
                                          </p:spTgt>
                                        </p:tgtEl>
                                        <p:attrNameLst>
                                          <p:attrName>ppt_h</p:attrName>
                                        </p:attrNameLst>
                                      </p:cBhvr>
                                      <p:tavLst>
                                        <p:tav tm="0">
                                          <p:val>
                                            <p:fltVal val="0"/>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23" presetClass="entr" presetSubtype="16" fill="hold" grpId="0" nodeType="clickEffect">
                                  <p:stCondLst>
                                    <p:cond delay="0"/>
                                  </p:stCondLst>
                                  <p:childTnLst>
                                    <p:set>
                                      <p:cBhvr>
                                        <p:cTn id="72" dur="1" fill="hold">
                                          <p:stCondLst>
                                            <p:cond delay="0"/>
                                          </p:stCondLst>
                                        </p:cTn>
                                        <p:tgtEl>
                                          <p:spTgt spid="26626">
                                            <p:txEl>
                                              <p:pRg st="12" end="12"/>
                                            </p:txEl>
                                          </p:spTgt>
                                        </p:tgtEl>
                                        <p:attrNameLst>
                                          <p:attrName>style.visibility</p:attrName>
                                        </p:attrNameLst>
                                      </p:cBhvr>
                                      <p:to>
                                        <p:strVal val="visible"/>
                                      </p:to>
                                    </p:set>
                                    <p:anim calcmode="lin" valueType="num">
                                      <p:cBhvr>
                                        <p:cTn id="73" dur="500" fill="hold"/>
                                        <p:tgtEl>
                                          <p:spTgt spid="26626">
                                            <p:txEl>
                                              <p:pRg st="12" end="12"/>
                                            </p:txEl>
                                          </p:spTgt>
                                        </p:tgtEl>
                                        <p:attrNameLst>
                                          <p:attrName>ppt_w</p:attrName>
                                        </p:attrNameLst>
                                      </p:cBhvr>
                                      <p:tavLst>
                                        <p:tav tm="0">
                                          <p:val>
                                            <p:fltVal val="0"/>
                                          </p:val>
                                        </p:tav>
                                        <p:tav tm="100000">
                                          <p:val>
                                            <p:strVal val="#ppt_w"/>
                                          </p:val>
                                        </p:tav>
                                      </p:tavLst>
                                    </p:anim>
                                    <p:anim calcmode="lin" valueType="num">
                                      <p:cBhvr>
                                        <p:cTn id="74" dur="500" fill="hold"/>
                                        <p:tgtEl>
                                          <p:spTgt spid="26626">
                                            <p:txEl>
                                              <p:pRg st="12" end="12"/>
                                            </p:txEl>
                                          </p:spTgt>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3" presetClass="entr" presetSubtype="16" fill="hold" grpId="0" nodeType="clickEffect">
                                  <p:stCondLst>
                                    <p:cond delay="0"/>
                                  </p:stCondLst>
                                  <p:childTnLst>
                                    <p:set>
                                      <p:cBhvr>
                                        <p:cTn id="78" dur="1" fill="hold">
                                          <p:stCondLst>
                                            <p:cond delay="0"/>
                                          </p:stCondLst>
                                        </p:cTn>
                                        <p:tgtEl>
                                          <p:spTgt spid="26626">
                                            <p:txEl>
                                              <p:pRg st="13" end="13"/>
                                            </p:txEl>
                                          </p:spTgt>
                                        </p:tgtEl>
                                        <p:attrNameLst>
                                          <p:attrName>style.visibility</p:attrName>
                                        </p:attrNameLst>
                                      </p:cBhvr>
                                      <p:to>
                                        <p:strVal val="visible"/>
                                      </p:to>
                                    </p:set>
                                    <p:anim calcmode="lin" valueType="num">
                                      <p:cBhvr>
                                        <p:cTn id="79" dur="500" fill="hold"/>
                                        <p:tgtEl>
                                          <p:spTgt spid="26626">
                                            <p:txEl>
                                              <p:pRg st="13" end="13"/>
                                            </p:txEl>
                                          </p:spTgt>
                                        </p:tgtEl>
                                        <p:attrNameLst>
                                          <p:attrName>ppt_w</p:attrName>
                                        </p:attrNameLst>
                                      </p:cBhvr>
                                      <p:tavLst>
                                        <p:tav tm="0">
                                          <p:val>
                                            <p:fltVal val="0"/>
                                          </p:val>
                                        </p:tav>
                                        <p:tav tm="100000">
                                          <p:val>
                                            <p:strVal val="#ppt_w"/>
                                          </p:val>
                                        </p:tav>
                                      </p:tavLst>
                                    </p:anim>
                                    <p:anim calcmode="lin" valueType="num">
                                      <p:cBhvr>
                                        <p:cTn id="80" dur="500" fill="hold"/>
                                        <p:tgtEl>
                                          <p:spTgt spid="26626">
                                            <p:txEl>
                                              <p:pRg st="13" end="13"/>
                                            </p:txEl>
                                          </p:spTgt>
                                        </p:tgtEl>
                                        <p:attrNameLst>
                                          <p:attrName>ppt_h</p:attrName>
                                        </p:attrNameLst>
                                      </p:cBhvr>
                                      <p:tavLst>
                                        <p:tav tm="0">
                                          <p:val>
                                            <p:fltVal val="0"/>
                                          </p:val>
                                        </p:tav>
                                        <p:tav tm="100000">
                                          <p:val>
                                            <p:strVal val="#ppt_h"/>
                                          </p:val>
                                        </p:tav>
                                      </p:tavLst>
                                    </p:anim>
                                  </p:childTnLst>
                                </p:cTn>
                              </p:par>
                            </p:childTnLst>
                          </p:cTn>
                        </p:par>
                      </p:childTnLst>
                    </p:cTn>
                  </p:par>
                  <p:par>
                    <p:cTn id="81" fill="hold">
                      <p:stCondLst>
                        <p:cond delay="indefinite"/>
                      </p:stCondLst>
                      <p:childTnLst>
                        <p:par>
                          <p:cTn id="82" fill="hold">
                            <p:stCondLst>
                              <p:cond delay="0"/>
                            </p:stCondLst>
                            <p:childTnLst>
                              <p:par>
                                <p:cTn id="83" presetID="23" presetClass="entr" presetSubtype="16" fill="hold" grpId="0" nodeType="clickEffect">
                                  <p:stCondLst>
                                    <p:cond delay="0"/>
                                  </p:stCondLst>
                                  <p:childTnLst>
                                    <p:set>
                                      <p:cBhvr>
                                        <p:cTn id="84" dur="1" fill="hold">
                                          <p:stCondLst>
                                            <p:cond delay="0"/>
                                          </p:stCondLst>
                                        </p:cTn>
                                        <p:tgtEl>
                                          <p:spTgt spid="26626">
                                            <p:txEl>
                                              <p:pRg st="14" end="14"/>
                                            </p:txEl>
                                          </p:spTgt>
                                        </p:tgtEl>
                                        <p:attrNameLst>
                                          <p:attrName>style.visibility</p:attrName>
                                        </p:attrNameLst>
                                      </p:cBhvr>
                                      <p:to>
                                        <p:strVal val="visible"/>
                                      </p:to>
                                    </p:set>
                                    <p:anim calcmode="lin" valueType="num">
                                      <p:cBhvr>
                                        <p:cTn id="85" dur="500" fill="hold"/>
                                        <p:tgtEl>
                                          <p:spTgt spid="26626">
                                            <p:txEl>
                                              <p:pRg st="14" end="14"/>
                                            </p:txEl>
                                          </p:spTgt>
                                        </p:tgtEl>
                                        <p:attrNameLst>
                                          <p:attrName>ppt_w</p:attrName>
                                        </p:attrNameLst>
                                      </p:cBhvr>
                                      <p:tavLst>
                                        <p:tav tm="0">
                                          <p:val>
                                            <p:fltVal val="0"/>
                                          </p:val>
                                        </p:tav>
                                        <p:tav tm="100000">
                                          <p:val>
                                            <p:strVal val="#ppt_w"/>
                                          </p:val>
                                        </p:tav>
                                      </p:tavLst>
                                    </p:anim>
                                    <p:anim calcmode="lin" valueType="num">
                                      <p:cBhvr>
                                        <p:cTn id="86" dur="500" fill="hold"/>
                                        <p:tgtEl>
                                          <p:spTgt spid="26626">
                                            <p:txEl>
                                              <p:pRg st="14" end="14"/>
                                            </p:txEl>
                                          </p:spTgt>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23" presetClass="entr" presetSubtype="16" fill="hold" grpId="0" nodeType="clickEffect">
                                  <p:stCondLst>
                                    <p:cond delay="0"/>
                                  </p:stCondLst>
                                  <p:childTnLst>
                                    <p:set>
                                      <p:cBhvr>
                                        <p:cTn id="90" dur="1" fill="hold">
                                          <p:stCondLst>
                                            <p:cond delay="0"/>
                                          </p:stCondLst>
                                        </p:cTn>
                                        <p:tgtEl>
                                          <p:spTgt spid="26626">
                                            <p:txEl>
                                              <p:pRg st="15" end="15"/>
                                            </p:txEl>
                                          </p:spTgt>
                                        </p:tgtEl>
                                        <p:attrNameLst>
                                          <p:attrName>style.visibility</p:attrName>
                                        </p:attrNameLst>
                                      </p:cBhvr>
                                      <p:to>
                                        <p:strVal val="visible"/>
                                      </p:to>
                                    </p:set>
                                    <p:anim calcmode="lin" valueType="num">
                                      <p:cBhvr>
                                        <p:cTn id="91" dur="500" fill="hold"/>
                                        <p:tgtEl>
                                          <p:spTgt spid="26626">
                                            <p:txEl>
                                              <p:pRg st="15" end="15"/>
                                            </p:txEl>
                                          </p:spTgt>
                                        </p:tgtEl>
                                        <p:attrNameLst>
                                          <p:attrName>ppt_w</p:attrName>
                                        </p:attrNameLst>
                                      </p:cBhvr>
                                      <p:tavLst>
                                        <p:tav tm="0">
                                          <p:val>
                                            <p:fltVal val="0"/>
                                          </p:val>
                                        </p:tav>
                                        <p:tav tm="100000">
                                          <p:val>
                                            <p:strVal val="#ppt_w"/>
                                          </p:val>
                                        </p:tav>
                                      </p:tavLst>
                                    </p:anim>
                                    <p:anim calcmode="lin" valueType="num">
                                      <p:cBhvr>
                                        <p:cTn id="92" dur="500" fill="hold"/>
                                        <p:tgtEl>
                                          <p:spTgt spid="26626">
                                            <p:txEl>
                                              <p:pRg st="15" end="15"/>
                                            </p:txEl>
                                          </p:spTgt>
                                        </p:tgtEl>
                                        <p:attrNameLst>
                                          <p:attrName>ppt_h</p:attrName>
                                        </p:attrNameLst>
                                      </p:cBhvr>
                                      <p:tavLst>
                                        <p:tav tm="0">
                                          <p:val>
                                            <p:fltVal val="0"/>
                                          </p:val>
                                        </p:tav>
                                        <p:tav tm="100000">
                                          <p:val>
                                            <p:strVal val="#ppt_h"/>
                                          </p:val>
                                        </p:tav>
                                      </p:tavLst>
                                    </p:anim>
                                  </p:childTnLst>
                                </p:cTn>
                              </p:par>
                            </p:childTnLst>
                          </p:cTn>
                        </p:par>
                      </p:childTnLst>
                    </p:cTn>
                  </p:par>
                  <p:par>
                    <p:cTn id="93" fill="hold">
                      <p:stCondLst>
                        <p:cond delay="indefinite"/>
                      </p:stCondLst>
                      <p:childTnLst>
                        <p:par>
                          <p:cTn id="94" fill="hold">
                            <p:stCondLst>
                              <p:cond delay="0"/>
                            </p:stCondLst>
                            <p:childTnLst>
                              <p:par>
                                <p:cTn id="95" presetID="23" presetClass="entr" presetSubtype="16" fill="hold" grpId="0" nodeType="clickEffect">
                                  <p:stCondLst>
                                    <p:cond delay="0"/>
                                  </p:stCondLst>
                                  <p:childTnLst>
                                    <p:set>
                                      <p:cBhvr>
                                        <p:cTn id="96" dur="1" fill="hold">
                                          <p:stCondLst>
                                            <p:cond delay="0"/>
                                          </p:stCondLst>
                                        </p:cTn>
                                        <p:tgtEl>
                                          <p:spTgt spid="26626">
                                            <p:txEl>
                                              <p:pRg st="16" end="16"/>
                                            </p:txEl>
                                          </p:spTgt>
                                        </p:tgtEl>
                                        <p:attrNameLst>
                                          <p:attrName>style.visibility</p:attrName>
                                        </p:attrNameLst>
                                      </p:cBhvr>
                                      <p:to>
                                        <p:strVal val="visible"/>
                                      </p:to>
                                    </p:set>
                                    <p:anim calcmode="lin" valueType="num">
                                      <p:cBhvr>
                                        <p:cTn id="97" dur="500" fill="hold"/>
                                        <p:tgtEl>
                                          <p:spTgt spid="26626">
                                            <p:txEl>
                                              <p:pRg st="16" end="16"/>
                                            </p:txEl>
                                          </p:spTgt>
                                        </p:tgtEl>
                                        <p:attrNameLst>
                                          <p:attrName>ppt_w</p:attrName>
                                        </p:attrNameLst>
                                      </p:cBhvr>
                                      <p:tavLst>
                                        <p:tav tm="0">
                                          <p:val>
                                            <p:fltVal val="0"/>
                                          </p:val>
                                        </p:tav>
                                        <p:tav tm="100000">
                                          <p:val>
                                            <p:strVal val="#ppt_w"/>
                                          </p:val>
                                        </p:tav>
                                      </p:tavLst>
                                    </p:anim>
                                    <p:anim calcmode="lin" valueType="num">
                                      <p:cBhvr>
                                        <p:cTn id="98" dur="500" fill="hold"/>
                                        <p:tgtEl>
                                          <p:spTgt spid="26626">
                                            <p:txEl>
                                              <p:pRg st="16" end="16"/>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build="p" bldLvl="5"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Breadth vs depth</a:t>
            </a:r>
          </a:p>
        </p:txBody>
      </p:sp>
      <p:sp>
        <p:nvSpPr>
          <p:cNvPr id="3" name="Content Placeholder 2"/>
          <p:cNvSpPr>
            <a:spLocks noGrp="1"/>
          </p:cNvSpPr>
          <p:nvPr>
            <p:ph sz="half" idx="1"/>
          </p:nvPr>
        </p:nvSpPr>
        <p:spPr>
          <a:xfrm>
            <a:off x="838200" y="1825625"/>
            <a:ext cx="10515600" cy="4351338"/>
          </a:xfrm>
        </p:spPr>
        <p:txBody>
          <a:bodyPr/>
          <a:lstStyle/>
          <a:p>
            <a:r>
              <a:rPr lang="en-GB" dirty="0"/>
              <a:t>You met Sam at a friends party and didn’t get a number</a:t>
            </a:r>
          </a:p>
          <a:p>
            <a:r>
              <a:rPr lang="en-GB" dirty="0"/>
              <a:t>You know they must be friends with someone at the party to have been there</a:t>
            </a:r>
          </a:p>
          <a:p>
            <a:r>
              <a:rPr lang="en-GB" dirty="0"/>
              <a:t>To find Sam Do you depth first or breadth first search your </a:t>
            </a:r>
            <a:r>
              <a:rPr lang="en-GB" dirty="0" err="1"/>
              <a:t>facebook</a:t>
            </a:r>
            <a:r>
              <a:rPr lang="en-GB" dirty="0"/>
              <a:t> friend?</a:t>
            </a:r>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2674651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half" idx="1"/>
          </p:nvPr>
        </p:nvSpPr>
        <p:spPr/>
        <p:txBody>
          <a:bodyPr>
            <a:normAutofit lnSpcReduction="10000"/>
          </a:bodyPr>
          <a:lstStyle/>
          <a:p>
            <a:r>
              <a:rPr lang="en-GB" dirty="0"/>
              <a:t>DFS </a:t>
            </a:r>
          </a:p>
          <a:p>
            <a:r>
              <a:rPr lang="en-GB" dirty="0"/>
              <a:t>must see whole tree anyway</a:t>
            </a:r>
          </a:p>
          <a:p>
            <a:r>
              <a:rPr lang="en-GB" dirty="0"/>
              <a:t>you know d, the level of the answer</a:t>
            </a:r>
          </a:p>
          <a:p>
            <a:r>
              <a:rPr lang="en-GB" dirty="0"/>
              <a:t>don't care if the answer is closest to root</a:t>
            </a:r>
          </a:p>
        </p:txBody>
      </p:sp>
      <p:sp>
        <p:nvSpPr>
          <p:cNvPr id="4" name="Content Placeholder 3"/>
          <p:cNvSpPr>
            <a:spLocks noGrp="1"/>
          </p:cNvSpPr>
          <p:nvPr>
            <p:ph sz="half" idx="2"/>
          </p:nvPr>
        </p:nvSpPr>
        <p:spPr/>
        <p:txBody>
          <a:bodyPr>
            <a:normAutofit lnSpcReduction="10000"/>
          </a:bodyPr>
          <a:lstStyle/>
          <a:p>
            <a:r>
              <a:rPr lang="en-GB" dirty="0"/>
              <a:t>BFS </a:t>
            </a:r>
          </a:p>
          <a:p>
            <a:pPr lvl="1"/>
            <a:r>
              <a:rPr lang="en-GB" dirty="0"/>
              <a:t>answer is close to the root</a:t>
            </a:r>
          </a:p>
          <a:p>
            <a:pPr lvl="1"/>
            <a:r>
              <a:rPr lang="en-GB" dirty="0"/>
              <a:t>you want the answer that is closest to the root</a:t>
            </a:r>
          </a:p>
          <a:p>
            <a:pPr lvl="1"/>
            <a:r>
              <a:rPr lang="en-GB" dirty="0"/>
              <a:t>have multiple cores/processors</a:t>
            </a:r>
          </a:p>
          <a:p>
            <a:pPr lvl="1"/>
            <a:r>
              <a:rPr lang="en-GB" dirty="0"/>
              <a:t>will always find the answer in finite time…..</a:t>
            </a:r>
          </a:p>
          <a:p>
            <a:pPr marL="0" indent="0">
              <a:buNone/>
            </a:pPr>
            <a:endParaRPr lang="en-GB" dirty="0"/>
          </a:p>
          <a:p>
            <a:pPr marL="0" indent="0">
              <a:buNone/>
            </a:pPr>
            <a:r>
              <a:rPr lang="en-GB" dirty="0"/>
              <a:t>Will also find you the shortest path to your destination (least number of edges)</a:t>
            </a:r>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40136306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ln/>
        </p:spPr>
        <p:txBody>
          <a:bodyPr/>
          <a:lstStyle/>
          <a:p>
            <a:r>
              <a:rPr lang="en-US" altLang="en-US"/>
              <a:t>Connectivity</a:t>
            </a:r>
          </a:p>
        </p:txBody>
      </p:sp>
      <p:sp>
        <p:nvSpPr>
          <p:cNvPr id="17410" name="Rectangle 2"/>
          <p:cNvSpPr>
            <a:spLocks noGrp="1" noChangeArrowheads="1"/>
          </p:cNvSpPr>
          <p:nvPr>
            <p:ph type="body" idx="1"/>
          </p:nvPr>
        </p:nvSpPr>
        <p:spPr>
          <a:ln/>
        </p:spPr>
        <p:txBody>
          <a:bodyPr/>
          <a:lstStyle/>
          <a:p>
            <a:pPr>
              <a:buFontTx/>
              <a:buBlip>
                <a:blip r:embed="rId2"/>
              </a:buBlip>
            </a:pPr>
            <a:r>
              <a:rPr lang="en-US" altLang="en-US" sz="3375"/>
              <a:t>Many applications of graphs involve getting from one vertex to another: e.g.</a:t>
            </a:r>
          </a:p>
          <a:p>
            <a:pPr marL="794714" lvl="2">
              <a:buSzPct val="62000"/>
              <a:buBlip>
                <a:blip r:embed="rId2"/>
              </a:buBlip>
            </a:pPr>
            <a:r>
              <a:rPr lang="en-US" altLang="en-US" sz="3375"/>
              <a:t>Finding the shortest route between two places</a:t>
            </a:r>
          </a:p>
          <a:p>
            <a:pPr marL="794714" lvl="2">
              <a:buSzPct val="62000"/>
              <a:buBlip>
                <a:blip r:embed="rId2"/>
              </a:buBlip>
            </a:pPr>
            <a:r>
              <a:rPr lang="en-US" altLang="en-US" sz="3375"/>
              <a:t>Finding the route out of a maze</a:t>
            </a:r>
          </a:p>
        </p:txBody>
      </p:sp>
    </p:spTree>
    <p:extLst>
      <p:ext uri="{BB962C8B-B14F-4D97-AF65-F5344CB8AC3E}">
        <p14:creationId xmlns:p14="http://schemas.microsoft.com/office/powerpoint/2010/main" val="27452697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7410">
                                            <p:txEl>
                                              <p:pRg st="0" end="0"/>
                                            </p:txEl>
                                          </p:spTgt>
                                        </p:tgtEl>
                                        <p:attrNameLst>
                                          <p:attrName>style.visibility</p:attrName>
                                        </p:attrNameLst>
                                      </p:cBhvr>
                                      <p:to>
                                        <p:strVal val="visible"/>
                                      </p:to>
                                    </p:set>
                                    <p:anim calcmode="lin" valueType="num">
                                      <p:cBhvr>
                                        <p:cTn id="7" dur="500" fill="hold"/>
                                        <p:tgtEl>
                                          <p:spTgt spid="17410">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7410">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7410">
                                            <p:txEl>
                                              <p:pRg st="1" end="1"/>
                                            </p:txEl>
                                          </p:spTgt>
                                        </p:tgtEl>
                                        <p:attrNameLst>
                                          <p:attrName>style.visibility</p:attrName>
                                        </p:attrNameLst>
                                      </p:cBhvr>
                                      <p:to>
                                        <p:strVal val="visible"/>
                                      </p:to>
                                    </p:set>
                                    <p:anim calcmode="lin" valueType="num">
                                      <p:cBhvr>
                                        <p:cTn id="13" dur="500" fill="hold"/>
                                        <p:tgtEl>
                                          <p:spTgt spid="17410">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7410">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7410">
                                            <p:txEl>
                                              <p:pRg st="2" end="2"/>
                                            </p:txEl>
                                          </p:spTgt>
                                        </p:tgtEl>
                                        <p:attrNameLst>
                                          <p:attrName>style.visibility</p:attrName>
                                        </p:attrNameLst>
                                      </p:cBhvr>
                                      <p:to>
                                        <p:strVal val="visible"/>
                                      </p:to>
                                    </p:set>
                                    <p:anim calcmode="lin" valueType="num">
                                      <p:cBhvr>
                                        <p:cTn id="19" dur="500" fill="hold"/>
                                        <p:tgtEl>
                                          <p:spTgt spid="17410">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7410">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uild="p" bldLvl="5"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Rectangle 1"/>
          <p:cNvSpPr>
            <a:spLocks noGrp="1" noChangeArrowheads="1"/>
          </p:cNvSpPr>
          <p:nvPr>
            <p:ph type="title"/>
          </p:nvPr>
        </p:nvSpPr>
        <p:spPr>
          <a:ln/>
        </p:spPr>
        <p:txBody>
          <a:bodyPr/>
          <a:lstStyle/>
          <a:p>
            <a:r>
              <a:rPr lang="en-US" altLang="en-US"/>
              <a:t>Connectivity</a:t>
            </a:r>
          </a:p>
        </p:txBody>
      </p:sp>
      <p:sp>
        <p:nvSpPr>
          <p:cNvPr id="18434" name="Rectangle 2"/>
          <p:cNvSpPr>
            <a:spLocks noGrp="1" noChangeArrowheads="1"/>
          </p:cNvSpPr>
          <p:nvPr>
            <p:ph type="body" idx="1"/>
          </p:nvPr>
        </p:nvSpPr>
        <p:spPr>
          <a:ln/>
        </p:spPr>
        <p:txBody>
          <a:bodyPr/>
          <a:lstStyle/>
          <a:p>
            <a:pPr>
              <a:buFontTx/>
              <a:buBlip>
                <a:blip r:embed="rId2"/>
              </a:buBlip>
            </a:pPr>
            <a:r>
              <a:rPr lang="en-US" altLang="en-US" sz="3375"/>
              <a:t>A graph is </a:t>
            </a:r>
            <a:r>
              <a:rPr lang="en-US" altLang="en-US" sz="3375">
                <a:latin typeface="Bodoni SvtyTwo ITC TT-Bold" charset="0"/>
                <a:cs typeface="Bodoni SvtyTwo ITC TT-Bold" charset="0"/>
                <a:sym typeface="Bodoni SvtyTwo ITC TT-Bold" charset="0"/>
              </a:rPr>
              <a:t>connected </a:t>
            </a:r>
            <a:r>
              <a:rPr lang="en-US" altLang="en-US" sz="3375"/>
              <a:t>if there is a path between each pair of vertices</a:t>
            </a:r>
          </a:p>
          <a:p>
            <a:pPr>
              <a:buFontTx/>
              <a:buBlip>
                <a:blip r:embed="rId2"/>
              </a:buBlip>
            </a:pPr>
            <a:r>
              <a:rPr lang="en-US" altLang="en-US" sz="3375"/>
              <a:t> Else the graph is said to be </a:t>
            </a:r>
            <a:r>
              <a:rPr lang="en-US" altLang="en-US" sz="3375">
                <a:latin typeface="Bodoni SvtyTwo ITC TT-Bold" charset="0"/>
                <a:cs typeface="Bodoni SvtyTwo ITC TT-Bold" charset="0"/>
                <a:sym typeface="Bodoni SvtyTwo ITC TT-Bold" charset="0"/>
              </a:rPr>
              <a:t>disconnected</a:t>
            </a:r>
            <a:endParaRPr lang="en-US" altLang="en-US" sz="3375">
              <a:latin typeface="Bodoni SvtyTwo ITC TT-Bold" charset="0"/>
              <a:cs typeface="ヒラギノ明朝 ProN W6" charset="0"/>
              <a:sym typeface="Bodoni SvtyTwo ITC TT-Bold" charset="0"/>
            </a:endParaRPr>
          </a:p>
        </p:txBody>
      </p:sp>
    </p:spTree>
    <p:extLst>
      <p:ext uri="{BB962C8B-B14F-4D97-AF65-F5344CB8AC3E}">
        <p14:creationId xmlns:p14="http://schemas.microsoft.com/office/powerpoint/2010/main" val="27717792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 calcmode="lin" valueType="num">
                                      <p:cBhvr>
                                        <p:cTn id="7" dur="500" fill="hold"/>
                                        <p:tgtEl>
                                          <p:spTgt spid="1843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8434">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8434">
                                            <p:txEl>
                                              <p:pRg st="1" end="1"/>
                                            </p:txEl>
                                          </p:spTgt>
                                        </p:tgtEl>
                                        <p:attrNameLst>
                                          <p:attrName>style.visibility</p:attrName>
                                        </p:attrNameLst>
                                      </p:cBhvr>
                                      <p:to>
                                        <p:strVal val="visible"/>
                                      </p:to>
                                    </p:set>
                                    <p:anim calcmode="lin" valueType="num">
                                      <p:cBhvr>
                                        <p:cTn id="13" dur="500" fill="hold"/>
                                        <p:tgtEl>
                                          <p:spTgt spid="18434">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8434">
                                            <p:txEl>
                                              <p:pRg st="1" end="1"/>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bldLvl="5"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9457" name="Picture 1"/>
          <p:cNvPicPr>
            <a:picLocks noChangeAspect="1" noChangeArrowheads="1"/>
          </p:cNvPicPr>
          <p:nvPr/>
        </p:nvPicPr>
        <p:blipFill>
          <a:blip r:embed="rId2">
            <a:extLst>
              <a:ext uri="{28A0092B-C50C-407E-A947-70E740481C1C}">
                <a14:useLocalDpi xmlns:a14="http://schemas.microsoft.com/office/drawing/2010/main" val="0"/>
              </a:ext>
            </a:extLst>
          </a:blip>
          <a:srcRect l="2899" r="2863"/>
          <a:stretch>
            <a:fillRect/>
          </a:stretch>
        </p:blipFill>
        <p:spPr bwMode="auto">
          <a:xfrm>
            <a:off x="6774656" y="2294930"/>
            <a:ext cx="2902148" cy="3866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cap="flat">
                <a:solidFill>
                  <a:srgbClr val="000000"/>
                </a:solidFill>
                <a:miter lim="800000"/>
                <a:headEnd/>
                <a:tailEnd/>
              </a14:hiddenLine>
            </a:ext>
          </a:extLst>
        </p:spPr>
      </p:pic>
      <p:sp>
        <p:nvSpPr>
          <p:cNvPr id="19458" name="Rectangle 2"/>
          <p:cNvSpPr>
            <a:spLocks noGrp="1" noChangeArrowheads="1"/>
          </p:cNvSpPr>
          <p:nvPr>
            <p:ph type="title"/>
          </p:nvPr>
        </p:nvSpPr>
        <p:spPr>
          <a:ln/>
        </p:spPr>
        <p:txBody>
          <a:bodyPr/>
          <a:lstStyle/>
          <a:p>
            <a:r>
              <a:rPr lang="en-US" altLang="en-US"/>
              <a:t>Paths</a:t>
            </a:r>
          </a:p>
        </p:txBody>
      </p:sp>
      <p:sp>
        <p:nvSpPr>
          <p:cNvPr id="19459" name="Rectangle 3"/>
          <p:cNvSpPr>
            <a:spLocks noGrp="1" noChangeArrowheads="1"/>
          </p:cNvSpPr>
          <p:nvPr>
            <p:ph type="body" idx="1"/>
          </p:nvPr>
        </p:nvSpPr>
        <p:spPr>
          <a:xfrm>
            <a:off x="2256235" y="1714500"/>
            <a:ext cx="3705820" cy="4634508"/>
          </a:xfrm>
          <a:ln/>
        </p:spPr>
        <p:txBody>
          <a:bodyPr/>
          <a:lstStyle/>
          <a:p>
            <a:pPr>
              <a:buFontTx/>
              <a:buBlip>
                <a:blip r:embed="rId3"/>
              </a:buBlip>
            </a:pPr>
            <a:r>
              <a:rPr lang="en-US" altLang="en-US" sz="3375"/>
              <a:t>Sequence of edge that begins at a vertex of a graph and travels from vertex to vertex along the edges of the graph</a:t>
            </a:r>
          </a:p>
          <a:p>
            <a:pPr>
              <a:buFontTx/>
              <a:buBlip>
                <a:blip r:embed="rId3"/>
              </a:buBlip>
            </a:pPr>
            <a:r>
              <a:rPr lang="en-US" altLang="en-US" sz="2531"/>
              <a:t> </a:t>
            </a:r>
            <a:r>
              <a:rPr lang="en-US" altLang="en-US" sz="2531" u="sng">
                <a:latin typeface="Bodoni SvtyTwo ITC TT-Bold" charset="0"/>
                <a:cs typeface="Bodoni SvtyTwo ITC TT-Bold" charset="0"/>
                <a:sym typeface="Bodoni SvtyTwo ITC TT-Bold" charset="0"/>
                <a:hlinkClick r:id="rId4"/>
              </a:rPr>
              <a:t>http://oracleofbacon.org</a:t>
            </a:r>
            <a:endParaRPr lang="en-US" altLang="en-US" sz="2531" u="sng">
              <a:latin typeface="Bodoni SvtyTwo ITC TT-Bold" charset="0"/>
              <a:cs typeface="ヒラギノ明朝 ProN W6" charset="0"/>
              <a:sym typeface="Bodoni SvtyTwo ITC TT-Bold" charset="0"/>
            </a:endParaRPr>
          </a:p>
        </p:txBody>
      </p:sp>
    </p:spTree>
    <p:extLst>
      <p:ext uri="{BB962C8B-B14F-4D97-AF65-F5344CB8AC3E}">
        <p14:creationId xmlns:p14="http://schemas.microsoft.com/office/powerpoint/2010/main" val="13025139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p:cTn id="7" dur="500" fill="hold"/>
                                        <p:tgtEl>
                                          <p:spTgt spid="1945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9459">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9459">
                                            <p:txEl>
                                              <p:pRg st="1" end="1"/>
                                            </p:txEl>
                                          </p:spTgt>
                                        </p:tgtEl>
                                        <p:attrNameLst>
                                          <p:attrName>style.visibility</p:attrName>
                                        </p:attrNameLst>
                                      </p:cBhvr>
                                      <p:to>
                                        <p:strVal val="visible"/>
                                      </p:to>
                                    </p:set>
                                    <p:anim calcmode="lin" valueType="num">
                                      <p:cBhvr>
                                        <p:cTn id="13" dur="500" fill="hold"/>
                                        <p:tgtEl>
                                          <p:spTgt spid="19459">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9459">
                                            <p:txEl>
                                              <p:pRg st="1" end="1"/>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bldLvl="5"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Dijkstra's</a:t>
            </a:r>
            <a:r>
              <a:rPr lang="en-GB" dirty="0"/>
              <a:t> (Shortest Path)</a:t>
            </a:r>
          </a:p>
        </p:txBody>
      </p:sp>
      <p:sp>
        <p:nvSpPr>
          <p:cNvPr id="3" name="Content Placeholder 2"/>
          <p:cNvSpPr>
            <a:spLocks noGrp="1"/>
          </p:cNvSpPr>
          <p:nvPr>
            <p:ph idx="1"/>
          </p:nvPr>
        </p:nvSpPr>
        <p:spPr/>
        <p:txBody>
          <a:bodyPr/>
          <a:lstStyle/>
          <a:p>
            <a:endParaRPr lang="en-GB"/>
          </a:p>
        </p:txBody>
      </p:sp>
      <p:sp>
        <p:nvSpPr>
          <p:cNvPr id="4" name="Footer Placeholder 3"/>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5113682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Tueb</a:t>
            </a:r>
            <a:r>
              <a:rPr lang="en-GB" dirty="0"/>
              <a:t> failure….We need to walk from Bond street to Leicester Square to meet our date….</a:t>
            </a:r>
          </a:p>
        </p:txBody>
      </p:sp>
      <p:pic>
        <p:nvPicPr>
          <p:cNvPr id="6" name="Content Placeholder 5"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9229" y="1824423"/>
            <a:ext cx="5249008" cy="3315163"/>
          </a:xfrm>
        </p:spPr>
      </p:pic>
      <p:sp>
        <p:nvSpPr>
          <p:cNvPr id="4" name="Footer Placeholder 3"/>
          <p:cNvSpPr>
            <a:spLocks noGrp="1"/>
          </p:cNvSpPr>
          <p:nvPr>
            <p:ph type="ftr" sz="quarter" idx="11"/>
          </p:nvPr>
        </p:nvSpPr>
        <p:spPr/>
        <p:txBody>
          <a:bodyPr/>
          <a:lstStyle/>
          <a:p>
            <a:endParaRPr lang="en-GB"/>
          </a:p>
        </p:txBody>
      </p:sp>
      <p:sp>
        <p:nvSpPr>
          <p:cNvPr id="7" name="Oval 6"/>
          <p:cNvSpPr/>
          <p:nvPr/>
        </p:nvSpPr>
        <p:spPr>
          <a:xfrm>
            <a:off x="6716012" y="2259405"/>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7871589" y="2278037"/>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9027166" y="2286915"/>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10357336" y="2278914"/>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7188008" y="3482004"/>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8221545" y="3482003"/>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p:nvPr/>
        </p:nvSpPr>
        <p:spPr>
          <a:xfrm>
            <a:off x="9027166" y="3332882"/>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p:cNvSpPr/>
          <p:nvPr/>
        </p:nvSpPr>
        <p:spPr>
          <a:xfrm>
            <a:off x="9886820" y="2900077"/>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p:nvPr/>
        </p:nvSpPr>
        <p:spPr>
          <a:xfrm>
            <a:off x="9027166" y="4524690"/>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7" name="Straight Connector 16"/>
          <p:cNvCxnSpPr/>
          <p:nvPr/>
        </p:nvCxnSpPr>
        <p:spPr>
          <a:xfrm>
            <a:off x="6884935" y="2427157"/>
            <a:ext cx="478051" cy="120396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a:off x="6878380" y="2408525"/>
            <a:ext cx="1165160" cy="1863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1" name="Straight Connector 20"/>
          <p:cNvCxnSpPr>
            <a:cxnSpLocks/>
          </p:cNvCxnSpPr>
          <p:nvPr/>
        </p:nvCxnSpPr>
        <p:spPr>
          <a:xfrm>
            <a:off x="7999684" y="2436035"/>
            <a:ext cx="1165160" cy="1863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2" name="Straight Connector 21"/>
          <p:cNvCxnSpPr>
            <a:cxnSpLocks/>
          </p:cNvCxnSpPr>
          <p:nvPr/>
        </p:nvCxnSpPr>
        <p:spPr>
          <a:xfrm>
            <a:off x="9284649" y="2454667"/>
            <a:ext cx="1165160" cy="1863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3" name="Straight Connector 22"/>
          <p:cNvCxnSpPr>
            <a:cxnSpLocks/>
          </p:cNvCxnSpPr>
          <p:nvPr/>
        </p:nvCxnSpPr>
        <p:spPr>
          <a:xfrm flipV="1">
            <a:off x="10061798" y="2454667"/>
            <a:ext cx="470516" cy="59453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6" name="Straight Connector 25"/>
          <p:cNvCxnSpPr>
            <a:cxnSpLocks/>
          </p:cNvCxnSpPr>
          <p:nvPr/>
        </p:nvCxnSpPr>
        <p:spPr>
          <a:xfrm flipV="1">
            <a:off x="9185180" y="3049197"/>
            <a:ext cx="903827" cy="48534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8" name="Straight Connector 27"/>
          <p:cNvCxnSpPr>
            <a:cxnSpLocks/>
          </p:cNvCxnSpPr>
          <p:nvPr/>
        </p:nvCxnSpPr>
        <p:spPr>
          <a:xfrm flipV="1">
            <a:off x="9193358" y="2432661"/>
            <a:ext cx="8786" cy="104606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Straight Connector 30"/>
          <p:cNvCxnSpPr>
            <a:cxnSpLocks/>
          </p:cNvCxnSpPr>
          <p:nvPr/>
        </p:nvCxnSpPr>
        <p:spPr>
          <a:xfrm flipV="1">
            <a:off x="9204447" y="3523522"/>
            <a:ext cx="8786" cy="104606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Straight Connector 31"/>
          <p:cNvCxnSpPr>
            <a:cxnSpLocks/>
          </p:cNvCxnSpPr>
          <p:nvPr/>
        </p:nvCxnSpPr>
        <p:spPr>
          <a:xfrm flipH="1" flipV="1">
            <a:off x="8396524" y="3631123"/>
            <a:ext cx="796834" cy="104268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Straight Connector 34"/>
          <p:cNvCxnSpPr>
            <a:cxnSpLocks/>
          </p:cNvCxnSpPr>
          <p:nvPr/>
        </p:nvCxnSpPr>
        <p:spPr>
          <a:xfrm flipH="1" flipV="1">
            <a:off x="7356566" y="3623449"/>
            <a:ext cx="1039957" cy="2630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7" name="Straight Connector 36"/>
          <p:cNvCxnSpPr>
            <a:cxnSpLocks/>
          </p:cNvCxnSpPr>
          <p:nvPr/>
        </p:nvCxnSpPr>
        <p:spPr>
          <a:xfrm flipH="1">
            <a:off x="8372233" y="3461176"/>
            <a:ext cx="836607" cy="190453"/>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9" name="Straight Connector 38"/>
          <p:cNvCxnSpPr>
            <a:cxnSpLocks/>
          </p:cNvCxnSpPr>
          <p:nvPr/>
        </p:nvCxnSpPr>
        <p:spPr>
          <a:xfrm flipH="1">
            <a:off x="7362987" y="2432661"/>
            <a:ext cx="690276" cy="1136893"/>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1" name="Straight Connector 40"/>
          <p:cNvCxnSpPr>
            <a:cxnSpLocks/>
          </p:cNvCxnSpPr>
          <p:nvPr/>
        </p:nvCxnSpPr>
        <p:spPr>
          <a:xfrm>
            <a:off x="8046567" y="2417841"/>
            <a:ext cx="369223" cy="123378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6788434" y="2875251"/>
            <a:ext cx="367408" cy="307777"/>
          </a:xfrm>
          <a:prstGeom prst="rect">
            <a:avLst/>
          </a:prstGeom>
          <a:noFill/>
        </p:spPr>
        <p:txBody>
          <a:bodyPr wrap="none" rtlCol="0">
            <a:spAutoFit/>
          </a:bodyPr>
          <a:lstStyle/>
          <a:p>
            <a:r>
              <a:rPr lang="en-GB" sz="1400" dirty="0"/>
              <a:t>14</a:t>
            </a:r>
          </a:p>
        </p:txBody>
      </p:sp>
      <p:sp>
        <p:nvSpPr>
          <p:cNvPr id="45" name="TextBox 44"/>
          <p:cNvSpPr txBox="1"/>
          <p:nvPr/>
        </p:nvSpPr>
        <p:spPr>
          <a:xfrm>
            <a:off x="7224602" y="2114220"/>
            <a:ext cx="276038" cy="307777"/>
          </a:xfrm>
          <a:prstGeom prst="rect">
            <a:avLst/>
          </a:prstGeom>
          <a:noFill/>
        </p:spPr>
        <p:txBody>
          <a:bodyPr wrap="none" rtlCol="0">
            <a:spAutoFit/>
          </a:bodyPr>
          <a:lstStyle/>
          <a:p>
            <a:r>
              <a:rPr lang="en-GB" sz="1400" dirty="0"/>
              <a:t>7</a:t>
            </a:r>
          </a:p>
        </p:txBody>
      </p:sp>
      <p:sp>
        <p:nvSpPr>
          <p:cNvPr id="46" name="TextBox 45"/>
          <p:cNvSpPr txBox="1"/>
          <p:nvPr/>
        </p:nvSpPr>
        <p:spPr>
          <a:xfrm>
            <a:off x="8442791" y="2151192"/>
            <a:ext cx="276038" cy="307777"/>
          </a:xfrm>
          <a:prstGeom prst="rect">
            <a:avLst/>
          </a:prstGeom>
          <a:noFill/>
        </p:spPr>
        <p:txBody>
          <a:bodyPr wrap="none" rtlCol="0">
            <a:spAutoFit/>
          </a:bodyPr>
          <a:lstStyle/>
          <a:p>
            <a:r>
              <a:rPr lang="en-GB" sz="1400" dirty="0"/>
              <a:t>9</a:t>
            </a:r>
          </a:p>
        </p:txBody>
      </p:sp>
      <p:sp>
        <p:nvSpPr>
          <p:cNvPr id="47" name="TextBox 46"/>
          <p:cNvSpPr txBox="1"/>
          <p:nvPr/>
        </p:nvSpPr>
        <p:spPr>
          <a:xfrm>
            <a:off x="9669853" y="2206391"/>
            <a:ext cx="367408" cy="307777"/>
          </a:xfrm>
          <a:prstGeom prst="rect">
            <a:avLst/>
          </a:prstGeom>
          <a:noFill/>
        </p:spPr>
        <p:txBody>
          <a:bodyPr wrap="none" rtlCol="0">
            <a:spAutoFit/>
          </a:bodyPr>
          <a:lstStyle/>
          <a:p>
            <a:r>
              <a:rPr lang="en-GB" sz="1400" dirty="0"/>
              <a:t>10</a:t>
            </a:r>
          </a:p>
        </p:txBody>
      </p:sp>
      <p:sp>
        <p:nvSpPr>
          <p:cNvPr id="48" name="TextBox 47"/>
          <p:cNvSpPr txBox="1"/>
          <p:nvPr/>
        </p:nvSpPr>
        <p:spPr>
          <a:xfrm>
            <a:off x="10266105" y="2718472"/>
            <a:ext cx="276038" cy="307777"/>
          </a:xfrm>
          <a:prstGeom prst="rect">
            <a:avLst/>
          </a:prstGeom>
          <a:noFill/>
        </p:spPr>
        <p:txBody>
          <a:bodyPr wrap="none" rtlCol="0">
            <a:spAutoFit/>
          </a:bodyPr>
          <a:lstStyle/>
          <a:p>
            <a:r>
              <a:rPr lang="en-GB" sz="1400" dirty="0"/>
              <a:t>8</a:t>
            </a:r>
          </a:p>
        </p:txBody>
      </p:sp>
      <p:sp>
        <p:nvSpPr>
          <p:cNvPr id="49" name="TextBox 48"/>
          <p:cNvSpPr txBox="1"/>
          <p:nvPr/>
        </p:nvSpPr>
        <p:spPr>
          <a:xfrm>
            <a:off x="9553909" y="3278147"/>
            <a:ext cx="276038" cy="307777"/>
          </a:xfrm>
          <a:prstGeom prst="rect">
            <a:avLst/>
          </a:prstGeom>
          <a:noFill/>
        </p:spPr>
        <p:txBody>
          <a:bodyPr wrap="none" rtlCol="0">
            <a:spAutoFit/>
          </a:bodyPr>
          <a:lstStyle/>
          <a:p>
            <a:r>
              <a:rPr lang="en-GB" sz="1400" dirty="0"/>
              <a:t>4</a:t>
            </a:r>
          </a:p>
        </p:txBody>
      </p:sp>
      <p:sp>
        <p:nvSpPr>
          <p:cNvPr id="50" name="TextBox 49"/>
          <p:cNvSpPr txBox="1"/>
          <p:nvPr/>
        </p:nvSpPr>
        <p:spPr>
          <a:xfrm>
            <a:off x="9164844" y="3956552"/>
            <a:ext cx="276038" cy="307777"/>
          </a:xfrm>
          <a:prstGeom prst="rect">
            <a:avLst/>
          </a:prstGeom>
          <a:noFill/>
        </p:spPr>
        <p:txBody>
          <a:bodyPr wrap="none" rtlCol="0">
            <a:spAutoFit/>
          </a:bodyPr>
          <a:lstStyle/>
          <a:p>
            <a:r>
              <a:rPr lang="en-GB" sz="1400" dirty="0"/>
              <a:t>7</a:t>
            </a:r>
          </a:p>
        </p:txBody>
      </p:sp>
      <p:sp>
        <p:nvSpPr>
          <p:cNvPr id="51" name="TextBox 50"/>
          <p:cNvSpPr txBox="1"/>
          <p:nvPr/>
        </p:nvSpPr>
        <p:spPr>
          <a:xfrm>
            <a:off x="8444862" y="4125092"/>
            <a:ext cx="367408" cy="307777"/>
          </a:xfrm>
          <a:prstGeom prst="rect">
            <a:avLst/>
          </a:prstGeom>
          <a:noFill/>
        </p:spPr>
        <p:txBody>
          <a:bodyPr wrap="none" rtlCol="0">
            <a:spAutoFit/>
          </a:bodyPr>
          <a:lstStyle/>
          <a:p>
            <a:r>
              <a:rPr lang="en-GB" sz="1400" dirty="0"/>
              <a:t>11</a:t>
            </a:r>
          </a:p>
        </p:txBody>
      </p:sp>
      <p:sp>
        <p:nvSpPr>
          <p:cNvPr id="52" name="TextBox 51"/>
          <p:cNvSpPr txBox="1"/>
          <p:nvPr/>
        </p:nvSpPr>
        <p:spPr>
          <a:xfrm>
            <a:off x="8555136" y="3236293"/>
            <a:ext cx="276038" cy="307777"/>
          </a:xfrm>
          <a:prstGeom prst="rect">
            <a:avLst/>
          </a:prstGeom>
          <a:noFill/>
        </p:spPr>
        <p:txBody>
          <a:bodyPr wrap="none" rtlCol="0">
            <a:spAutoFit/>
          </a:bodyPr>
          <a:lstStyle/>
          <a:p>
            <a:r>
              <a:rPr lang="en-GB" sz="1400" dirty="0"/>
              <a:t>6</a:t>
            </a:r>
          </a:p>
        </p:txBody>
      </p:sp>
      <p:sp>
        <p:nvSpPr>
          <p:cNvPr id="53" name="TextBox 52"/>
          <p:cNvSpPr txBox="1"/>
          <p:nvPr/>
        </p:nvSpPr>
        <p:spPr>
          <a:xfrm>
            <a:off x="8175247" y="2909355"/>
            <a:ext cx="367408" cy="307777"/>
          </a:xfrm>
          <a:prstGeom prst="rect">
            <a:avLst/>
          </a:prstGeom>
          <a:noFill/>
        </p:spPr>
        <p:txBody>
          <a:bodyPr wrap="none" rtlCol="0">
            <a:spAutoFit/>
          </a:bodyPr>
          <a:lstStyle/>
          <a:p>
            <a:r>
              <a:rPr lang="en-GB" sz="1400" dirty="0"/>
              <a:t>12</a:t>
            </a:r>
          </a:p>
        </p:txBody>
      </p:sp>
      <p:sp>
        <p:nvSpPr>
          <p:cNvPr id="54" name="TextBox 53"/>
          <p:cNvSpPr txBox="1"/>
          <p:nvPr/>
        </p:nvSpPr>
        <p:spPr>
          <a:xfrm>
            <a:off x="7678203" y="3673869"/>
            <a:ext cx="276038" cy="307777"/>
          </a:xfrm>
          <a:prstGeom prst="rect">
            <a:avLst/>
          </a:prstGeom>
          <a:noFill/>
        </p:spPr>
        <p:txBody>
          <a:bodyPr wrap="none" rtlCol="0">
            <a:spAutoFit/>
          </a:bodyPr>
          <a:lstStyle/>
          <a:p>
            <a:r>
              <a:rPr lang="en-GB" sz="1400" dirty="0"/>
              <a:t>8</a:t>
            </a:r>
          </a:p>
        </p:txBody>
      </p:sp>
      <p:sp>
        <p:nvSpPr>
          <p:cNvPr id="55" name="TextBox 54"/>
          <p:cNvSpPr txBox="1"/>
          <p:nvPr/>
        </p:nvSpPr>
        <p:spPr>
          <a:xfrm>
            <a:off x="7313856" y="2824852"/>
            <a:ext cx="367408" cy="307777"/>
          </a:xfrm>
          <a:prstGeom prst="rect">
            <a:avLst/>
          </a:prstGeom>
          <a:noFill/>
        </p:spPr>
        <p:txBody>
          <a:bodyPr wrap="none" rtlCol="0">
            <a:spAutoFit/>
          </a:bodyPr>
          <a:lstStyle/>
          <a:p>
            <a:r>
              <a:rPr lang="en-GB" sz="1400" dirty="0"/>
              <a:t>15</a:t>
            </a:r>
          </a:p>
        </p:txBody>
      </p:sp>
      <p:sp>
        <p:nvSpPr>
          <p:cNvPr id="56" name="TextBox 55"/>
          <p:cNvSpPr txBox="1"/>
          <p:nvPr/>
        </p:nvSpPr>
        <p:spPr>
          <a:xfrm>
            <a:off x="9168348" y="2758775"/>
            <a:ext cx="276038" cy="307777"/>
          </a:xfrm>
          <a:prstGeom prst="rect">
            <a:avLst/>
          </a:prstGeom>
          <a:noFill/>
        </p:spPr>
        <p:txBody>
          <a:bodyPr wrap="none" rtlCol="0">
            <a:spAutoFit/>
          </a:bodyPr>
          <a:lstStyle/>
          <a:p>
            <a:r>
              <a:rPr lang="en-GB" sz="1400" dirty="0"/>
              <a:t>8</a:t>
            </a:r>
          </a:p>
        </p:txBody>
      </p:sp>
    </p:spTree>
    <p:extLst>
      <p:ext uri="{BB962C8B-B14F-4D97-AF65-F5344CB8AC3E}">
        <p14:creationId xmlns:p14="http://schemas.microsoft.com/office/powerpoint/2010/main" val="14930830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itle 39"/>
          <p:cNvSpPr>
            <a:spLocks noGrp="1"/>
          </p:cNvSpPr>
          <p:nvPr>
            <p:ph type="title"/>
          </p:nvPr>
        </p:nvSpPr>
        <p:spPr/>
        <p:txBody>
          <a:bodyPr/>
          <a:lstStyle/>
          <a:p>
            <a:endParaRPr lang="en-GB"/>
          </a:p>
        </p:txBody>
      </p:sp>
      <p:pic>
        <p:nvPicPr>
          <p:cNvPr id="42" name="Content Placeholder 41" descr="Screen Clipping"/>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2108017"/>
            <a:ext cx="5181600" cy="3786553"/>
          </a:xfrm>
        </p:spPr>
      </p:pic>
      <p:sp>
        <p:nvSpPr>
          <p:cNvPr id="4" name="Footer Placeholder 3"/>
          <p:cNvSpPr>
            <a:spLocks noGrp="1"/>
          </p:cNvSpPr>
          <p:nvPr>
            <p:ph type="ftr" sz="quarter" idx="11"/>
          </p:nvPr>
        </p:nvSpPr>
        <p:spPr/>
        <p:txBody>
          <a:bodyPr/>
          <a:lstStyle/>
          <a:p>
            <a:endParaRPr lang="en-GB"/>
          </a:p>
        </p:txBody>
      </p:sp>
      <p:sp>
        <p:nvSpPr>
          <p:cNvPr id="5" name="Oval 4"/>
          <p:cNvSpPr/>
          <p:nvPr/>
        </p:nvSpPr>
        <p:spPr>
          <a:xfrm>
            <a:off x="6716012" y="2259405"/>
            <a:ext cx="349956" cy="298241"/>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7871589" y="2278037"/>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9027166" y="2286915"/>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10357336" y="2278914"/>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7188008" y="3482004"/>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8221545" y="3482003"/>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9027166" y="3332882"/>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9886820" y="2900077"/>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p:nvPr/>
        </p:nvSpPr>
        <p:spPr>
          <a:xfrm>
            <a:off x="9027166" y="4524690"/>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p:cNvCxnSpPr/>
          <p:nvPr/>
        </p:nvCxnSpPr>
        <p:spPr>
          <a:xfrm>
            <a:off x="6884935" y="2427157"/>
            <a:ext cx="478051" cy="120396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cxnSpLocks/>
          </p:cNvCxnSpPr>
          <p:nvPr/>
        </p:nvCxnSpPr>
        <p:spPr>
          <a:xfrm>
            <a:off x="6878380" y="2408525"/>
            <a:ext cx="1165160" cy="18632"/>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cxnSpLocks/>
          </p:cNvCxnSpPr>
          <p:nvPr/>
        </p:nvCxnSpPr>
        <p:spPr>
          <a:xfrm>
            <a:off x="7999684" y="2436035"/>
            <a:ext cx="1165160" cy="1863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7" name="Straight Connector 16"/>
          <p:cNvCxnSpPr>
            <a:cxnSpLocks/>
          </p:cNvCxnSpPr>
          <p:nvPr/>
        </p:nvCxnSpPr>
        <p:spPr>
          <a:xfrm>
            <a:off x="9284649" y="2454667"/>
            <a:ext cx="1165160" cy="1863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flipV="1">
            <a:off x="10061798" y="2454667"/>
            <a:ext cx="470516" cy="59453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9" name="Straight Connector 18"/>
          <p:cNvCxnSpPr>
            <a:cxnSpLocks/>
          </p:cNvCxnSpPr>
          <p:nvPr/>
        </p:nvCxnSpPr>
        <p:spPr>
          <a:xfrm flipV="1">
            <a:off x="9185180" y="3049197"/>
            <a:ext cx="903827" cy="48534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p:cNvCxnSpPr>
          <p:nvPr/>
        </p:nvCxnSpPr>
        <p:spPr>
          <a:xfrm flipV="1">
            <a:off x="9193358" y="2432661"/>
            <a:ext cx="8786" cy="104606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1" name="Straight Connector 20"/>
          <p:cNvCxnSpPr>
            <a:cxnSpLocks/>
          </p:cNvCxnSpPr>
          <p:nvPr/>
        </p:nvCxnSpPr>
        <p:spPr>
          <a:xfrm flipV="1">
            <a:off x="9204447" y="3523522"/>
            <a:ext cx="8786" cy="104606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2" name="Straight Connector 21"/>
          <p:cNvCxnSpPr>
            <a:cxnSpLocks/>
          </p:cNvCxnSpPr>
          <p:nvPr/>
        </p:nvCxnSpPr>
        <p:spPr>
          <a:xfrm flipH="1" flipV="1">
            <a:off x="8396524" y="3631123"/>
            <a:ext cx="796834" cy="104268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3" name="Straight Connector 22"/>
          <p:cNvCxnSpPr>
            <a:cxnSpLocks/>
          </p:cNvCxnSpPr>
          <p:nvPr/>
        </p:nvCxnSpPr>
        <p:spPr>
          <a:xfrm flipH="1" flipV="1">
            <a:off x="7356566" y="3623449"/>
            <a:ext cx="1039957" cy="2630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4" name="Straight Connector 23"/>
          <p:cNvCxnSpPr>
            <a:cxnSpLocks/>
          </p:cNvCxnSpPr>
          <p:nvPr/>
        </p:nvCxnSpPr>
        <p:spPr>
          <a:xfrm flipH="1">
            <a:off x="8372233" y="3461176"/>
            <a:ext cx="836607" cy="190453"/>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5" name="Straight Connector 24"/>
          <p:cNvCxnSpPr>
            <a:cxnSpLocks/>
          </p:cNvCxnSpPr>
          <p:nvPr/>
        </p:nvCxnSpPr>
        <p:spPr>
          <a:xfrm flipH="1">
            <a:off x="7362987" y="2432661"/>
            <a:ext cx="690276" cy="1136893"/>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6" name="Straight Connector 25"/>
          <p:cNvCxnSpPr>
            <a:cxnSpLocks/>
          </p:cNvCxnSpPr>
          <p:nvPr/>
        </p:nvCxnSpPr>
        <p:spPr>
          <a:xfrm>
            <a:off x="8046567" y="2417841"/>
            <a:ext cx="369223" cy="123378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788434" y="2875251"/>
            <a:ext cx="367408" cy="307777"/>
          </a:xfrm>
          <a:prstGeom prst="rect">
            <a:avLst/>
          </a:prstGeom>
          <a:noFill/>
        </p:spPr>
        <p:txBody>
          <a:bodyPr wrap="none" rtlCol="0">
            <a:spAutoFit/>
          </a:bodyPr>
          <a:lstStyle/>
          <a:p>
            <a:r>
              <a:rPr lang="en-GB" sz="1400" dirty="0"/>
              <a:t>14</a:t>
            </a:r>
          </a:p>
        </p:txBody>
      </p:sp>
      <p:sp>
        <p:nvSpPr>
          <p:cNvPr id="28" name="TextBox 27"/>
          <p:cNvSpPr txBox="1"/>
          <p:nvPr/>
        </p:nvSpPr>
        <p:spPr>
          <a:xfrm>
            <a:off x="7224602" y="2114220"/>
            <a:ext cx="276038" cy="307777"/>
          </a:xfrm>
          <a:prstGeom prst="rect">
            <a:avLst/>
          </a:prstGeom>
          <a:noFill/>
        </p:spPr>
        <p:txBody>
          <a:bodyPr wrap="none" rtlCol="0">
            <a:spAutoFit/>
          </a:bodyPr>
          <a:lstStyle/>
          <a:p>
            <a:r>
              <a:rPr lang="en-GB" sz="1400" dirty="0"/>
              <a:t>7</a:t>
            </a:r>
          </a:p>
        </p:txBody>
      </p:sp>
      <p:sp>
        <p:nvSpPr>
          <p:cNvPr id="29" name="TextBox 28"/>
          <p:cNvSpPr txBox="1"/>
          <p:nvPr/>
        </p:nvSpPr>
        <p:spPr>
          <a:xfrm>
            <a:off x="8442791" y="2151192"/>
            <a:ext cx="276038" cy="307777"/>
          </a:xfrm>
          <a:prstGeom prst="rect">
            <a:avLst/>
          </a:prstGeom>
          <a:noFill/>
        </p:spPr>
        <p:txBody>
          <a:bodyPr wrap="none" rtlCol="0">
            <a:spAutoFit/>
          </a:bodyPr>
          <a:lstStyle/>
          <a:p>
            <a:r>
              <a:rPr lang="en-GB" sz="1400" dirty="0"/>
              <a:t>9</a:t>
            </a:r>
          </a:p>
        </p:txBody>
      </p:sp>
      <p:sp>
        <p:nvSpPr>
          <p:cNvPr id="30" name="TextBox 29"/>
          <p:cNvSpPr txBox="1"/>
          <p:nvPr/>
        </p:nvSpPr>
        <p:spPr>
          <a:xfrm>
            <a:off x="9669853" y="2206391"/>
            <a:ext cx="367408" cy="307777"/>
          </a:xfrm>
          <a:prstGeom prst="rect">
            <a:avLst/>
          </a:prstGeom>
          <a:noFill/>
        </p:spPr>
        <p:txBody>
          <a:bodyPr wrap="none" rtlCol="0">
            <a:spAutoFit/>
          </a:bodyPr>
          <a:lstStyle/>
          <a:p>
            <a:r>
              <a:rPr lang="en-GB" sz="1400" dirty="0"/>
              <a:t>10</a:t>
            </a:r>
          </a:p>
        </p:txBody>
      </p:sp>
      <p:sp>
        <p:nvSpPr>
          <p:cNvPr id="31" name="TextBox 30"/>
          <p:cNvSpPr txBox="1"/>
          <p:nvPr/>
        </p:nvSpPr>
        <p:spPr>
          <a:xfrm>
            <a:off x="10266105" y="2718472"/>
            <a:ext cx="276038" cy="307777"/>
          </a:xfrm>
          <a:prstGeom prst="rect">
            <a:avLst/>
          </a:prstGeom>
          <a:noFill/>
        </p:spPr>
        <p:txBody>
          <a:bodyPr wrap="none" rtlCol="0">
            <a:spAutoFit/>
          </a:bodyPr>
          <a:lstStyle/>
          <a:p>
            <a:r>
              <a:rPr lang="en-GB" sz="1400" dirty="0"/>
              <a:t>8</a:t>
            </a:r>
          </a:p>
        </p:txBody>
      </p:sp>
      <p:sp>
        <p:nvSpPr>
          <p:cNvPr id="32" name="TextBox 31"/>
          <p:cNvSpPr txBox="1"/>
          <p:nvPr/>
        </p:nvSpPr>
        <p:spPr>
          <a:xfrm>
            <a:off x="9553909" y="3278147"/>
            <a:ext cx="276038" cy="307777"/>
          </a:xfrm>
          <a:prstGeom prst="rect">
            <a:avLst/>
          </a:prstGeom>
          <a:noFill/>
        </p:spPr>
        <p:txBody>
          <a:bodyPr wrap="none" rtlCol="0">
            <a:spAutoFit/>
          </a:bodyPr>
          <a:lstStyle/>
          <a:p>
            <a:r>
              <a:rPr lang="en-GB" sz="1400" dirty="0"/>
              <a:t>4</a:t>
            </a:r>
          </a:p>
        </p:txBody>
      </p:sp>
      <p:sp>
        <p:nvSpPr>
          <p:cNvPr id="33" name="TextBox 32"/>
          <p:cNvSpPr txBox="1"/>
          <p:nvPr/>
        </p:nvSpPr>
        <p:spPr>
          <a:xfrm>
            <a:off x="9164844" y="3956552"/>
            <a:ext cx="276038" cy="307777"/>
          </a:xfrm>
          <a:prstGeom prst="rect">
            <a:avLst/>
          </a:prstGeom>
          <a:noFill/>
        </p:spPr>
        <p:txBody>
          <a:bodyPr wrap="none" rtlCol="0">
            <a:spAutoFit/>
          </a:bodyPr>
          <a:lstStyle/>
          <a:p>
            <a:r>
              <a:rPr lang="en-GB" sz="1400" dirty="0"/>
              <a:t>7</a:t>
            </a:r>
          </a:p>
        </p:txBody>
      </p:sp>
      <p:sp>
        <p:nvSpPr>
          <p:cNvPr id="34" name="TextBox 33"/>
          <p:cNvSpPr txBox="1"/>
          <p:nvPr/>
        </p:nvSpPr>
        <p:spPr>
          <a:xfrm>
            <a:off x="8444862" y="4125092"/>
            <a:ext cx="367408" cy="307777"/>
          </a:xfrm>
          <a:prstGeom prst="rect">
            <a:avLst/>
          </a:prstGeom>
          <a:noFill/>
        </p:spPr>
        <p:txBody>
          <a:bodyPr wrap="none" rtlCol="0">
            <a:spAutoFit/>
          </a:bodyPr>
          <a:lstStyle/>
          <a:p>
            <a:r>
              <a:rPr lang="en-GB" sz="1400" dirty="0"/>
              <a:t>11</a:t>
            </a:r>
          </a:p>
        </p:txBody>
      </p:sp>
      <p:sp>
        <p:nvSpPr>
          <p:cNvPr id="35" name="TextBox 34"/>
          <p:cNvSpPr txBox="1"/>
          <p:nvPr/>
        </p:nvSpPr>
        <p:spPr>
          <a:xfrm>
            <a:off x="8555136" y="3236293"/>
            <a:ext cx="276038" cy="307777"/>
          </a:xfrm>
          <a:prstGeom prst="rect">
            <a:avLst/>
          </a:prstGeom>
          <a:noFill/>
        </p:spPr>
        <p:txBody>
          <a:bodyPr wrap="none" rtlCol="0">
            <a:spAutoFit/>
          </a:bodyPr>
          <a:lstStyle/>
          <a:p>
            <a:r>
              <a:rPr lang="en-GB" sz="1400" dirty="0"/>
              <a:t>6</a:t>
            </a:r>
          </a:p>
        </p:txBody>
      </p:sp>
      <p:sp>
        <p:nvSpPr>
          <p:cNvPr id="36" name="TextBox 35"/>
          <p:cNvSpPr txBox="1"/>
          <p:nvPr/>
        </p:nvSpPr>
        <p:spPr>
          <a:xfrm>
            <a:off x="8175247" y="2909355"/>
            <a:ext cx="367408" cy="307777"/>
          </a:xfrm>
          <a:prstGeom prst="rect">
            <a:avLst/>
          </a:prstGeom>
          <a:noFill/>
        </p:spPr>
        <p:txBody>
          <a:bodyPr wrap="none" rtlCol="0">
            <a:spAutoFit/>
          </a:bodyPr>
          <a:lstStyle/>
          <a:p>
            <a:r>
              <a:rPr lang="en-GB" sz="1400" dirty="0"/>
              <a:t>12</a:t>
            </a:r>
          </a:p>
        </p:txBody>
      </p:sp>
      <p:sp>
        <p:nvSpPr>
          <p:cNvPr id="37" name="TextBox 36"/>
          <p:cNvSpPr txBox="1"/>
          <p:nvPr/>
        </p:nvSpPr>
        <p:spPr>
          <a:xfrm>
            <a:off x="7678203" y="3673869"/>
            <a:ext cx="276038" cy="307777"/>
          </a:xfrm>
          <a:prstGeom prst="rect">
            <a:avLst/>
          </a:prstGeom>
          <a:noFill/>
        </p:spPr>
        <p:txBody>
          <a:bodyPr wrap="none" rtlCol="0">
            <a:spAutoFit/>
          </a:bodyPr>
          <a:lstStyle/>
          <a:p>
            <a:r>
              <a:rPr lang="en-GB" sz="1400" dirty="0"/>
              <a:t>8</a:t>
            </a:r>
          </a:p>
        </p:txBody>
      </p:sp>
      <p:sp>
        <p:nvSpPr>
          <p:cNvPr id="38" name="TextBox 37"/>
          <p:cNvSpPr txBox="1"/>
          <p:nvPr/>
        </p:nvSpPr>
        <p:spPr>
          <a:xfrm>
            <a:off x="7313856" y="2824852"/>
            <a:ext cx="367408" cy="307777"/>
          </a:xfrm>
          <a:prstGeom prst="rect">
            <a:avLst/>
          </a:prstGeom>
          <a:noFill/>
        </p:spPr>
        <p:txBody>
          <a:bodyPr wrap="none" rtlCol="0">
            <a:spAutoFit/>
          </a:bodyPr>
          <a:lstStyle/>
          <a:p>
            <a:r>
              <a:rPr lang="en-GB" sz="1400" dirty="0"/>
              <a:t>15</a:t>
            </a:r>
          </a:p>
        </p:txBody>
      </p:sp>
      <p:sp>
        <p:nvSpPr>
          <p:cNvPr id="39" name="TextBox 38"/>
          <p:cNvSpPr txBox="1"/>
          <p:nvPr/>
        </p:nvSpPr>
        <p:spPr>
          <a:xfrm>
            <a:off x="9168348" y="2758775"/>
            <a:ext cx="276038" cy="307777"/>
          </a:xfrm>
          <a:prstGeom prst="rect">
            <a:avLst/>
          </a:prstGeom>
          <a:noFill/>
        </p:spPr>
        <p:txBody>
          <a:bodyPr wrap="none" rtlCol="0">
            <a:spAutoFit/>
          </a:bodyPr>
          <a:lstStyle/>
          <a:p>
            <a:r>
              <a:rPr lang="en-GB" sz="1400" dirty="0"/>
              <a:t>8</a:t>
            </a:r>
          </a:p>
        </p:txBody>
      </p:sp>
      <p:sp>
        <p:nvSpPr>
          <p:cNvPr id="43" name="Oval 42"/>
          <p:cNvSpPr/>
          <p:nvPr/>
        </p:nvSpPr>
        <p:spPr>
          <a:xfrm>
            <a:off x="10007380" y="5083984"/>
            <a:ext cx="349956" cy="298241"/>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Oval 43"/>
          <p:cNvSpPr/>
          <p:nvPr/>
        </p:nvSpPr>
        <p:spPr>
          <a:xfrm>
            <a:off x="10007380" y="5519726"/>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p:cNvSpPr txBox="1"/>
          <p:nvPr/>
        </p:nvSpPr>
        <p:spPr>
          <a:xfrm>
            <a:off x="6695127" y="1865554"/>
            <a:ext cx="279592" cy="369332"/>
          </a:xfrm>
          <a:prstGeom prst="rect">
            <a:avLst/>
          </a:prstGeom>
          <a:noFill/>
        </p:spPr>
        <p:txBody>
          <a:bodyPr wrap="square" rtlCol="0">
            <a:spAutoFit/>
          </a:bodyPr>
          <a:lstStyle/>
          <a:p>
            <a:r>
              <a:rPr lang="en-GB" dirty="0"/>
              <a:t>0</a:t>
            </a:r>
          </a:p>
        </p:txBody>
      </p:sp>
    </p:spTree>
    <p:extLst>
      <p:ext uri="{BB962C8B-B14F-4D97-AF65-F5344CB8AC3E}">
        <p14:creationId xmlns:p14="http://schemas.microsoft.com/office/powerpoint/2010/main" val="3354195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itle 39"/>
          <p:cNvSpPr>
            <a:spLocks noGrp="1"/>
          </p:cNvSpPr>
          <p:nvPr>
            <p:ph type="title"/>
          </p:nvPr>
        </p:nvSpPr>
        <p:spPr/>
        <p:txBody>
          <a:bodyPr/>
          <a:lstStyle/>
          <a:p>
            <a:endParaRPr lang="en-GB"/>
          </a:p>
        </p:txBody>
      </p:sp>
      <p:sp>
        <p:nvSpPr>
          <p:cNvPr id="41" name="Content Placeholder 40"/>
          <p:cNvSpPr>
            <a:spLocks noGrp="1"/>
          </p:cNvSpPr>
          <p:nvPr>
            <p:ph sz="half" idx="1"/>
          </p:nvPr>
        </p:nvSpPr>
        <p:spPr/>
        <p:txBody>
          <a:bodyPr>
            <a:normAutofit/>
          </a:bodyPr>
          <a:lstStyle/>
          <a:p>
            <a:r>
              <a:rPr lang="en-GB" dirty="0"/>
              <a:t>Look at all unvisited neighbours of the current node and work out the tentative distance from the start</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Oval 4"/>
          <p:cNvSpPr/>
          <p:nvPr/>
        </p:nvSpPr>
        <p:spPr>
          <a:xfrm>
            <a:off x="6716012" y="2259405"/>
            <a:ext cx="349956" cy="298241"/>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7871589" y="2278037"/>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9027166" y="2286915"/>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10357336" y="2278914"/>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7188008" y="3482004"/>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8221545" y="3482003"/>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9027166" y="3332882"/>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9886820" y="2900077"/>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p:nvPr/>
        </p:nvSpPr>
        <p:spPr>
          <a:xfrm>
            <a:off x="9027166" y="4524690"/>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p:cNvCxnSpPr/>
          <p:nvPr/>
        </p:nvCxnSpPr>
        <p:spPr>
          <a:xfrm>
            <a:off x="6884935" y="2427157"/>
            <a:ext cx="478051" cy="120396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cxnSpLocks/>
          </p:cNvCxnSpPr>
          <p:nvPr/>
        </p:nvCxnSpPr>
        <p:spPr>
          <a:xfrm>
            <a:off x="6878380" y="2408525"/>
            <a:ext cx="1165160" cy="1863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cxnSpLocks/>
          </p:cNvCxnSpPr>
          <p:nvPr/>
        </p:nvCxnSpPr>
        <p:spPr>
          <a:xfrm>
            <a:off x="7999684" y="2436035"/>
            <a:ext cx="1165160" cy="1863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7" name="Straight Connector 16"/>
          <p:cNvCxnSpPr>
            <a:cxnSpLocks/>
          </p:cNvCxnSpPr>
          <p:nvPr/>
        </p:nvCxnSpPr>
        <p:spPr>
          <a:xfrm>
            <a:off x="9284649" y="2454667"/>
            <a:ext cx="1165160" cy="1863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flipV="1">
            <a:off x="10061798" y="2454667"/>
            <a:ext cx="470516" cy="59453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9" name="Straight Connector 18"/>
          <p:cNvCxnSpPr>
            <a:cxnSpLocks/>
          </p:cNvCxnSpPr>
          <p:nvPr/>
        </p:nvCxnSpPr>
        <p:spPr>
          <a:xfrm flipV="1">
            <a:off x="9185180" y="3049197"/>
            <a:ext cx="903827" cy="48534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p:cNvCxnSpPr>
          <p:nvPr/>
        </p:nvCxnSpPr>
        <p:spPr>
          <a:xfrm flipV="1">
            <a:off x="9193358" y="2432661"/>
            <a:ext cx="8786" cy="104606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1" name="Straight Connector 20"/>
          <p:cNvCxnSpPr>
            <a:cxnSpLocks/>
          </p:cNvCxnSpPr>
          <p:nvPr/>
        </p:nvCxnSpPr>
        <p:spPr>
          <a:xfrm flipV="1">
            <a:off x="9204447" y="3523522"/>
            <a:ext cx="8786" cy="104606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2" name="Straight Connector 21"/>
          <p:cNvCxnSpPr>
            <a:cxnSpLocks/>
          </p:cNvCxnSpPr>
          <p:nvPr/>
        </p:nvCxnSpPr>
        <p:spPr>
          <a:xfrm flipH="1" flipV="1">
            <a:off x="8396524" y="3631123"/>
            <a:ext cx="796834" cy="104268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3" name="Straight Connector 22"/>
          <p:cNvCxnSpPr>
            <a:cxnSpLocks/>
          </p:cNvCxnSpPr>
          <p:nvPr/>
        </p:nvCxnSpPr>
        <p:spPr>
          <a:xfrm flipH="1" flipV="1">
            <a:off x="7356566" y="3623449"/>
            <a:ext cx="1039957" cy="2630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4" name="Straight Connector 23"/>
          <p:cNvCxnSpPr>
            <a:cxnSpLocks/>
          </p:cNvCxnSpPr>
          <p:nvPr/>
        </p:nvCxnSpPr>
        <p:spPr>
          <a:xfrm flipH="1">
            <a:off x="8372233" y="3461176"/>
            <a:ext cx="836607" cy="190453"/>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5" name="Straight Connector 24"/>
          <p:cNvCxnSpPr>
            <a:cxnSpLocks/>
          </p:cNvCxnSpPr>
          <p:nvPr/>
        </p:nvCxnSpPr>
        <p:spPr>
          <a:xfrm flipH="1">
            <a:off x="7362987" y="2432661"/>
            <a:ext cx="690276" cy="1136893"/>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6" name="Straight Connector 25"/>
          <p:cNvCxnSpPr>
            <a:cxnSpLocks/>
          </p:cNvCxnSpPr>
          <p:nvPr/>
        </p:nvCxnSpPr>
        <p:spPr>
          <a:xfrm>
            <a:off x="8046567" y="2417841"/>
            <a:ext cx="369223" cy="123378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788434" y="2875251"/>
            <a:ext cx="367408" cy="307777"/>
          </a:xfrm>
          <a:prstGeom prst="rect">
            <a:avLst/>
          </a:prstGeom>
          <a:noFill/>
        </p:spPr>
        <p:txBody>
          <a:bodyPr wrap="none" rtlCol="0">
            <a:spAutoFit/>
          </a:bodyPr>
          <a:lstStyle/>
          <a:p>
            <a:r>
              <a:rPr lang="en-GB" sz="1400" dirty="0"/>
              <a:t>14</a:t>
            </a:r>
          </a:p>
        </p:txBody>
      </p:sp>
      <p:sp>
        <p:nvSpPr>
          <p:cNvPr id="28" name="TextBox 27"/>
          <p:cNvSpPr txBox="1"/>
          <p:nvPr/>
        </p:nvSpPr>
        <p:spPr>
          <a:xfrm>
            <a:off x="7224602" y="2114220"/>
            <a:ext cx="276038" cy="307777"/>
          </a:xfrm>
          <a:prstGeom prst="rect">
            <a:avLst/>
          </a:prstGeom>
          <a:noFill/>
        </p:spPr>
        <p:txBody>
          <a:bodyPr wrap="none" rtlCol="0">
            <a:spAutoFit/>
          </a:bodyPr>
          <a:lstStyle/>
          <a:p>
            <a:r>
              <a:rPr lang="en-GB" sz="1400" dirty="0"/>
              <a:t>7</a:t>
            </a:r>
          </a:p>
        </p:txBody>
      </p:sp>
      <p:sp>
        <p:nvSpPr>
          <p:cNvPr id="29" name="TextBox 28"/>
          <p:cNvSpPr txBox="1"/>
          <p:nvPr/>
        </p:nvSpPr>
        <p:spPr>
          <a:xfrm>
            <a:off x="8442791" y="2151192"/>
            <a:ext cx="276038" cy="307777"/>
          </a:xfrm>
          <a:prstGeom prst="rect">
            <a:avLst/>
          </a:prstGeom>
          <a:noFill/>
        </p:spPr>
        <p:txBody>
          <a:bodyPr wrap="none" rtlCol="0">
            <a:spAutoFit/>
          </a:bodyPr>
          <a:lstStyle/>
          <a:p>
            <a:r>
              <a:rPr lang="en-GB" sz="1400" dirty="0"/>
              <a:t>9</a:t>
            </a:r>
          </a:p>
        </p:txBody>
      </p:sp>
      <p:sp>
        <p:nvSpPr>
          <p:cNvPr id="30" name="TextBox 29"/>
          <p:cNvSpPr txBox="1"/>
          <p:nvPr/>
        </p:nvSpPr>
        <p:spPr>
          <a:xfrm>
            <a:off x="9669853" y="2206391"/>
            <a:ext cx="367408" cy="307777"/>
          </a:xfrm>
          <a:prstGeom prst="rect">
            <a:avLst/>
          </a:prstGeom>
          <a:noFill/>
        </p:spPr>
        <p:txBody>
          <a:bodyPr wrap="none" rtlCol="0">
            <a:spAutoFit/>
          </a:bodyPr>
          <a:lstStyle/>
          <a:p>
            <a:r>
              <a:rPr lang="en-GB" sz="1400" dirty="0"/>
              <a:t>10</a:t>
            </a:r>
          </a:p>
        </p:txBody>
      </p:sp>
      <p:sp>
        <p:nvSpPr>
          <p:cNvPr id="31" name="TextBox 30"/>
          <p:cNvSpPr txBox="1"/>
          <p:nvPr/>
        </p:nvSpPr>
        <p:spPr>
          <a:xfrm>
            <a:off x="10266105" y="2718472"/>
            <a:ext cx="276038" cy="307777"/>
          </a:xfrm>
          <a:prstGeom prst="rect">
            <a:avLst/>
          </a:prstGeom>
          <a:noFill/>
        </p:spPr>
        <p:txBody>
          <a:bodyPr wrap="none" rtlCol="0">
            <a:spAutoFit/>
          </a:bodyPr>
          <a:lstStyle/>
          <a:p>
            <a:r>
              <a:rPr lang="en-GB" sz="1400" dirty="0"/>
              <a:t>8</a:t>
            </a:r>
          </a:p>
        </p:txBody>
      </p:sp>
      <p:sp>
        <p:nvSpPr>
          <p:cNvPr id="32" name="TextBox 31"/>
          <p:cNvSpPr txBox="1"/>
          <p:nvPr/>
        </p:nvSpPr>
        <p:spPr>
          <a:xfrm>
            <a:off x="9553909" y="3278147"/>
            <a:ext cx="276038" cy="307777"/>
          </a:xfrm>
          <a:prstGeom prst="rect">
            <a:avLst/>
          </a:prstGeom>
          <a:noFill/>
        </p:spPr>
        <p:txBody>
          <a:bodyPr wrap="none" rtlCol="0">
            <a:spAutoFit/>
          </a:bodyPr>
          <a:lstStyle/>
          <a:p>
            <a:r>
              <a:rPr lang="en-GB" sz="1400" dirty="0"/>
              <a:t>4</a:t>
            </a:r>
          </a:p>
        </p:txBody>
      </p:sp>
      <p:sp>
        <p:nvSpPr>
          <p:cNvPr id="33" name="TextBox 32"/>
          <p:cNvSpPr txBox="1"/>
          <p:nvPr/>
        </p:nvSpPr>
        <p:spPr>
          <a:xfrm>
            <a:off x="9164844" y="3956552"/>
            <a:ext cx="276038" cy="307777"/>
          </a:xfrm>
          <a:prstGeom prst="rect">
            <a:avLst/>
          </a:prstGeom>
          <a:noFill/>
        </p:spPr>
        <p:txBody>
          <a:bodyPr wrap="none" rtlCol="0">
            <a:spAutoFit/>
          </a:bodyPr>
          <a:lstStyle/>
          <a:p>
            <a:r>
              <a:rPr lang="en-GB" sz="1400" dirty="0"/>
              <a:t>7</a:t>
            </a:r>
          </a:p>
        </p:txBody>
      </p:sp>
      <p:sp>
        <p:nvSpPr>
          <p:cNvPr id="34" name="TextBox 33"/>
          <p:cNvSpPr txBox="1"/>
          <p:nvPr/>
        </p:nvSpPr>
        <p:spPr>
          <a:xfrm>
            <a:off x="8444862" y="4125092"/>
            <a:ext cx="367408" cy="307777"/>
          </a:xfrm>
          <a:prstGeom prst="rect">
            <a:avLst/>
          </a:prstGeom>
          <a:noFill/>
        </p:spPr>
        <p:txBody>
          <a:bodyPr wrap="none" rtlCol="0">
            <a:spAutoFit/>
          </a:bodyPr>
          <a:lstStyle/>
          <a:p>
            <a:r>
              <a:rPr lang="en-GB" sz="1400" dirty="0"/>
              <a:t>11</a:t>
            </a:r>
          </a:p>
        </p:txBody>
      </p:sp>
      <p:sp>
        <p:nvSpPr>
          <p:cNvPr id="35" name="TextBox 34"/>
          <p:cNvSpPr txBox="1"/>
          <p:nvPr/>
        </p:nvSpPr>
        <p:spPr>
          <a:xfrm>
            <a:off x="8555136" y="3236293"/>
            <a:ext cx="276038" cy="307777"/>
          </a:xfrm>
          <a:prstGeom prst="rect">
            <a:avLst/>
          </a:prstGeom>
          <a:noFill/>
        </p:spPr>
        <p:txBody>
          <a:bodyPr wrap="none" rtlCol="0">
            <a:spAutoFit/>
          </a:bodyPr>
          <a:lstStyle/>
          <a:p>
            <a:r>
              <a:rPr lang="en-GB" sz="1400" dirty="0"/>
              <a:t>6</a:t>
            </a:r>
          </a:p>
        </p:txBody>
      </p:sp>
      <p:sp>
        <p:nvSpPr>
          <p:cNvPr id="36" name="TextBox 35"/>
          <p:cNvSpPr txBox="1"/>
          <p:nvPr/>
        </p:nvSpPr>
        <p:spPr>
          <a:xfrm>
            <a:off x="8175247" y="2909355"/>
            <a:ext cx="367408" cy="307777"/>
          </a:xfrm>
          <a:prstGeom prst="rect">
            <a:avLst/>
          </a:prstGeom>
          <a:noFill/>
        </p:spPr>
        <p:txBody>
          <a:bodyPr wrap="none" rtlCol="0">
            <a:spAutoFit/>
          </a:bodyPr>
          <a:lstStyle/>
          <a:p>
            <a:r>
              <a:rPr lang="en-GB" sz="1400" dirty="0"/>
              <a:t>12</a:t>
            </a:r>
          </a:p>
        </p:txBody>
      </p:sp>
      <p:sp>
        <p:nvSpPr>
          <p:cNvPr id="37" name="TextBox 36"/>
          <p:cNvSpPr txBox="1"/>
          <p:nvPr/>
        </p:nvSpPr>
        <p:spPr>
          <a:xfrm>
            <a:off x="7678203" y="3673869"/>
            <a:ext cx="276038" cy="307777"/>
          </a:xfrm>
          <a:prstGeom prst="rect">
            <a:avLst/>
          </a:prstGeom>
          <a:noFill/>
        </p:spPr>
        <p:txBody>
          <a:bodyPr wrap="none" rtlCol="0">
            <a:spAutoFit/>
          </a:bodyPr>
          <a:lstStyle/>
          <a:p>
            <a:r>
              <a:rPr lang="en-GB" sz="1400" dirty="0"/>
              <a:t>8</a:t>
            </a:r>
          </a:p>
        </p:txBody>
      </p:sp>
      <p:sp>
        <p:nvSpPr>
          <p:cNvPr id="38" name="TextBox 37"/>
          <p:cNvSpPr txBox="1"/>
          <p:nvPr/>
        </p:nvSpPr>
        <p:spPr>
          <a:xfrm>
            <a:off x="7313856" y="2824852"/>
            <a:ext cx="367408" cy="307777"/>
          </a:xfrm>
          <a:prstGeom prst="rect">
            <a:avLst/>
          </a:prstGeom>
          <a:noFill/>
        </p:spPr>
        <p:txBody>
          <a:bodyPr wrap="none" rtlCol="0">
            <a:spAutoFit/>
          </a:bodyPr>
          <a:lstStyle/>
          <a:p>
            <a:r>
              <a:rPr lang="en-GB" sz="1400" dirty="0"/>
              <a:t>15</a:t>
            </a:r>
          </a:p>
        </p:txBody>
      </p:sp>
      <p:sp>
        <p:nvSpPr>
          <p:cNvPr id="39" name="TextBox 38"/>
          <p:cNvSpPr txBox="1"/>
          <p:nvPr/>
        </p:nvSpPr>
        <p:spPr>
          <a:xfrm>
            <a:off x="9168348" y="2758775"/>
            <a:ext cx="276038" cy="307777"/>
          </a:xfrm>
          <a:prstGeom prst="rect">
            <a:avLst/>
          </a:prstGeom>
          <a:noFill/>
        </p:spPr>
        <p:txBody>
          <a:bodyPr wrap="none" rtlCol="0">
            <a:spAutoFit/>
          </a:bodyPr>
          <a:lstStyle/>
          <a:p>
            <a:r>
              <a:rPr lang="en-GB" sz="1400" dirty="0"/>
              <a:t>8</a:t>
            </a:r>
          </a:p>
        </p:txBody>
      </p:sp>
      <p:sp>
        <p:nvSpPr>
          <p:cNvPr id="43" name="Oval 42"/>
          <p:cNvSpPr/>
          <p:nvPr/>
        </p:nvSpPr>
        <p:spPr>
          <a:xfrm>
            <a:off x="10007380" y="5083984"/>
            <a:ext cx="349956" cy="298241"/>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Oval 43"/>
          <p:cNvSpPr/>
          <p:nvPr/>
        </p:nvSpPr>
        <p:spPr>
          <a:xfrm>
            <a:off x="10007380" y="5519726"/>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TextBox 44"/>
          <p:cNvSpPr txBox="1"/>
          <p:nvPr/>
        </p:nvSpPr>
        <p:spPr>
          <a:xfrm>
            <a:off x="7918111" y="2010592"/>
            <a:ext cx="276038" cy="307777"/>
          </a:xfrm>
          <a:prstGeom prst="rect">
            <a:avLst/>
          </a:prstGeom>
          <a:noFill/>
        </p:spPr>
        <p:txBody>
          <a:bodyPr wrap="none" rtlCol="0">
            <a:spAutoFit/>
          </a:bodyPr>
          <a:lstStyle/>
          <a:p>
            <a:r>
              <a:rPr lang="en-GB" sz="1400" dirty="0">
                <a:solidFill>
                  <a:srgbClr val="FF0000"/>
                </a:solidFill>
              </a:rPr>
              <a:t>7</a:t>
            </a:r>
          </a:p>
        </p:txBody>
      </p:sp>
      <p:sp>
        <p:nvSpPr>
          <p:cNvPr id="46" name="TextBox 45"/>
          <p:cNvSpPr txBox="1"/>
          <p:nvPr/>
        </p:nvSpPr>
        <p:spPr>
          <a:xfrm>
            <a:off x="6944753" y="3690961"/>
            <a:ext cx="367408" cy="307777"/>
          </a:xfrm>
          <a:prstGeom prst="rect">
            <a:avLst/>
          </a:prstGeom>
          <a:noFill/>
        </p:spPr>
        <p:txBody>
          <a:bodyPr wrap="none" rtlCol="0">
            <a:spAutoFit/>
          </a:bodyPr>
          <a:lstStyle/>
          <a:p>
            <a:r>
              <a:rPr lang="en-GB" sz="1400" dirty="0">
                <a:solidFill>
                  <a:srgbClr val="FF0000"/>
                </a:solidFill>
              </a:rPr>
              <a:t>14</a:t>
            </a:r>
          </a:p>
        </p:txBody>
      </p:sp>
    </p:spTree>
    <p:extLst>
      <p:ext uri="{BB962C8B-B14F-4D97-AF65-F5344CB8AC3E}">
        <p14:creationId xmlns:p14="http://schemas.microsoft.com/office/powerpoint/2010/main" val="39872851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itle 39"/>
          <p:cNvSpPr>
            <a:spLocks noGrp="1"/>
          </p:cNvSpPr>
          <p:nvPr>
            <p:ph type="title"/>
          </p:nvPr>
        </p:nvSpPr>
        <p:spPr/>
        <p:txBody>
          <a:bodyPr/>
          <a:lstStyle/>
          <a:p>
            <a:endParaRPr lang="en-GB"/>
          </a:p>
        </p:txBody>
      </p:sp>
      <p:sp>
        <p:nvSpPr>
          <p:cNvPr id="41" name="Content Placeholder 40"/>
          <p:cNvSpPr>
            <a:spLocks noGrp="1"/>
          </p:cNvSpPr>
          <p:nvPr>
            <p:ph sz="half" idx="1"/>
          </p:nvPr>
        </p:nvSpPr>
        <p:spPr/>
        <p:txBody>
          <a:bodyPr>
            <a:normAutofit fontScale="92500" lnSpcReduction="20000"/>
          </a:bodyPr>
          <a:lstStyle/>
          <a:p>
            <a:endParaRPr lang="en-GB" dirty="0"/>
          </a:p>
          <a:p>
            <a:r>
              <a:rPr lang="en-GB" dirty="0"/>
              <a:t>Choose the unvisited node with the lowest tentative distance (Oxford Circus)</a:t>
            </a:r>
          </a:p>
          <a:p>
            <a:r>
              <a:rPr lang="en-GB" dirty="0"/>
              <a:t>Calculate tentative distance to all its neighbours and replace if lower</a:t>
            </a:r>
          </a:p>
          <a:p>
            <a:r>
              <a:rPr lang="en-GB" dirty="0"/>
              <a:t>Green Park is not updated as its tentative distance via Oxford circus is 22 and its current tentative distance is 14</a:t>
            </a:r>
          </a:p>
          <a:p>
            <a:r>
              <a:rPr lang="en-GB" dirty="0"/>
              <a:t>Mark the current node as visited</a:t>
            </a:r>
          </a:p>
          <a:p>
            <a:r>
              <a:rPr lang="en-GB" dirty="0"/>
              <a:t>Store the neighbouring node with the lowest distance</a:t>
            </a:r>
          </a:p>
        </p:txBody>
      </p:sp>
      <p:sp>
        <p:nvSpPr>
          <p:cNvPr id="4" name="Footer Placeholder 3"/>
          <p:cNvSpPr>
            <a:spLocks noGrp="1"/>
          </p:cNvSpPr>
          <p:nvPr>
            <p:ph type="ftr" sz="quarter" idx="11"/>
          </p:nvPr>
        </p:nvSpPr>
        <p:spPr/>
        <p:txBody>
          <a:bodyPr/>
          <a:lstStyle/>
          <a:p>
            <a:endParaRPr lang="en-GB"/>
          </a:p>
        </p:txBody>
      </p:sp>
      <p:sp>
        <p:nvSpPr>
          <p:cNvPr id="5" name="Oval 4"/>
          <p:cNvSpPr/>
          <p:nvPr/>
        </p:nvSpPr>
        <p:spPr>
          <a:xfrm>
            <a:off x="6716012" y="2259405"/>
            <a:ext cx="349956" cy="298241"/>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7871589" y="2278037"/>
            <a:ext cx="349956" cy="298241"/>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7" name="Oval 6"/>
          <p:cNvSpPr/>
          <p:nvPr/>
        </p:nvSpPr>
        <p:spPr>
          <a:xfrm>
            <a:off x="9027166" y="2286915"/>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10357336" y="2278914"/>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7188008" y="3482004"/>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8221545" y="3482003"/>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9027166" y="3332882"/>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9886820" y="2900077"/>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p:nvPr/>
        </p:nvSpPr>
        <p:spPr>
          <a:xfrm>
            <a:off x="9027166" y="4524690"/>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p:cNvCxnSpPr/>
          <p:nvPr/>
        </p:nvCxnSpPr>
        <p:spPr>
          <a:xfrm>
            <a:off x="6884935" y="2427157"/>
            <a:ext cx="478051" cy="120396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cxnSpLocks/>
          </p:cNvCxnSpPr>
          <p:nvPr/>
        </p:nvCxnSpPr>
        <p:spPr>
          <a:xfrm>
            <a:off x="7999684" y="2436035"/>
            <a:ext cx="1165160" cy="1863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cxnSpLocks/>
          </p:cNvCxnSpPr>
          <p:nvPr/>
        </p:nvCxnSpPr>
        <p:spPr>
          <a:xfrm>
            <a:off x="9284649" y="2454667"/>
            <a:ext cx="1165160" cy="1863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flipV="1">
            <a:off x="10061798" y="2454667"/>
            <a:ext cx="470516" cy="59453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9" name="Straight Connector 18"/>
          <p:cNvCxnSpPr>
            <a:cxnSpLocks/>
          </p:cNvCxnSpPr>
          <p:nvPr/>
        </p:nvCxnSpPr>
        <p:spPr>
          <a:xfrm flipV="1">
            <a:off x="9185180" y="3049197"/>
            <a:ext cx="903827" cy="48534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p:cNvCxnSpPr>
          <p:nvPr/>
        </p:nvCxnSpPr>
        <p:spPr>
          <a:xfrm flipV="1">
            <a:off x="9193358" y="2432661"/>
            <a:ext cx="8786" cy="104606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1" name="Straight Connector 20"/>
          <p:cNvCxnSpPr>
            <a:cxnSpLocks/>
          </p:cNvCxnSpPr>
          <p:nvPr/>
        </p:nvCxnSpPr>
        <p:spPr>
          <a:xfrm flipV="1">
            <a:off x="9204447" y="3523522"/>
            <a:ext cx="8786" cy="104606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2" name="Straight Connector 21"/>
          <p:cNvCxnSpPr>
            <a:cxnSpLocks/>
          </p:cNvCxnSpPr>
          <p:nvPr/>
        </p:nvCxnSpPr>
        <p:spPr>
          <a:xfrm flipH="1" flipV="1">
            <a:off x="8396524" y="3631123"/>
            <a:ext cx="796834" cy="104268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3" name="Straight Connector 22"/>
          <p:cNvCxnSpPr>
            <a:cxnSpLocks/>
          </p:cNvCxnSpPr>
          <p:nvPr/>
        </p:nvCxnSpPr>
        <p:spPr>
          <a:xfrm flipH="1" flipV="1">
            <a:off x="7356566" y="3623449"/>
            <a:ext cx="1039957" cy="2630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4" name="Straight Connector 23"/>
          <p:cNvCxnSpPr>
            <a:cxnSpLocks/>
          </p:cNvCxnSpPr>
          <p:nvPr/>
        </p:nvCxnSpPr>
        <p:spPr>
          <a:xfrm flipH="1">
            <a:off x="8372233" y="3461176"/>
            <a:ext cx="836607" cy="190453"/>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5" name="Straight Connector 24"/>
          <p:cNvCxnSpPr>
            <a:cxnSpLocks/>
          </p:cNvCxnSpPr>
          <p:nvPr/>
        </p:nvCxnSpPr>
        <p:spPr>
          <a:xfrm flipH="1">
            <a:off x="7362987" y="2432661"/>
            <a:ext cx="690276" cy="1136893"/>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6" name="Straight Connector 25"/>
          <p:cNvCxnSpPr>
            <a:cxnSpLocks/>
          </p:cNvCxnSpPr>
          <p:nvPr/>
        </p:nvCxnSpPr>
        <p:spPr>
          <a:xfrm>
            <a:off x="8046567" y="2417841"/>
            <a:ext cx="369223" cy="123378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788434" y="2875251"/>
            <a:ext cx="367408" cy="307777"/>
          </a:xfrm>
          <a:prstGeom prst="rect">
            <a:avLst/>
          </a:prstGeom>
          <a:noFill/>
        </p:spPr>
        <p:txBody>
          <a:bodyPr wrap="none" rtlCol="0">
            <a:spAutoFit/>
          </a:bodyPr>
          <a:lstStyle/>
          <a:p>
            <a:r>
              <a:rPr lang="en-GB" sz="1400" dirty="0"/>
              <a:t>14</a:t>
            </a:r>
          </a:p>
        </p:txBody>
      </p:sp>
      <p:sp>
        <p:nvSpPr>
          <p:cNvPr id="28" name="TextBox 27"/>
          <p:cNvSpPr txBox="1"/>
          <p:nvPr/>
        </p:nvSpPr>
        <p:spPr>
          <a:xfrm>
            <a:off x="7224602" y="2114220"/>
            <a:ext cx="276038" cy="307777"/>
          </a:xfrm>
          <a:prstGeom prst="rect">
            <a:avLst/>
          </a:prstGeom>
          <a:noFill/>
        </p:spPr>
        <p:txBody>
          <a:bodyPr wrap="none" rtlCol="0">
            <a:spAutoFit/>
          </a:bodyPr>
          <a:lstStyle/>
          <a:p>
            <a:r>
              <a:rPr lang="en-GB" sz="1400" dirty="0"/>
              <a:t>7</a:t>
            </a:r>
          </a:p>
        </p:txBody>
      </p:sp>
      <p:sp>
        <p:nvSpPr>
          <p:cNvPr id="29" name="TextBox 28"/>
          <p:cNvSpPr txBox="1"/>
          <p:nvPr/>
        </p:nvSpPr>
        <p:spPr>
          <a:xfrm>
            <a:off x="8442791" y="2151192"/>
            <a:ext cx="276038" cy="307777"/>
          </a:xfrm>
          <a:prstGeom prst="rect">
            <a:avLst/>
          </a:prstGeom>
          <a:noFill/>
        </p:spPr>
        <p:txBody>
          <a:bodyPr wrap="none" rtlCol="0">
            <a:spAutoFit/>
          </a:bodyPr>
          <a:lstStyle/>
          <a:p>
            <a:r>
              <a:rPr lang="en-GB" sz="1400" dirty="0"/>
              <a:t>9</a:t>
            </a:r>
          </a:p>
        </p:txBody>
      </p:sp>
      <p:sp>
        <p:nvSpPr>
          <p:cNvPr id="30" name="TextBox 29"/>
          <p:cNvSpPr txBox="1"/>
          <p:nvPr/>
        </p:nvSpPr>
        <p:spPr>
          <a:xfrm>
            <a:off x="9669853" y="2206391"/>
            <a:ext cx="367408" cy="307777"/>
          </a:xfrm>
          <a:prstGeom prst="rect">
            <a:avLst/>
          </a:prstGeom>
          <a:noFill/>
        </p:spPr>
        <p:txBody>
          <a:bodyPr wrap="none" rtlCol="0">
            <a:spAutoFit/>
          </a:bodyPr>
          <a:lstStyle/>
          <a:p>
            <a:r>
              <a:rPr lang="en-GB" sz="1400" dirty="0"/>
              <a:t>10</a:t>
            </a:r>
          </a:p>
        </p:txBody>
      </p:sp>
      <p:sp>
        <p:nvSpPr>
          <p:cNvPr id="31" name="TextBox 30"/>
          <p:cNvSpPr txBox="1"/>
          <p:nvPr/>
        </p:nvSpPr>
        <p:spPr>
          <a:xfrm>
            <a:off x="10266105" y="2718472"/>
            <a:ext cx="276038" cy="307777"/>
          </a:xfrm>
          <a:prstGeom prst="rect">
            <a:avLst/>
          </a:prstGeom>
          <a:noFill/>
        </p:spPr>
        <p:txBody>
          <a:bodyPr wrap="none" rtlCol="0">
            <a:spAutoFit/>
          </a:bodyPr>
          <a:lstStyle/>
          <a:p>
            <a:r>
              <a:rPr lang="en-GB" sz="1400" dirty="0"/>
              <a:t>8</a:t>
            </a:r>
          </a:p>
        </p:txBody>
      </p:sp>
      <p:sp>
        <p:nvSpPr>
          <p:cNvPr id="32" name="TextBox 31"/>
          <p:cNvSpPr txBox="1"/>
          <p:nvPr/>
        </p:nvSpPr>
        <p:spPr>
          <a:xfrm>
            <a:off x="9553909" y="3278147"/>
            <a:ext cx="276038" cy="307777"/>
          </a:xfrm>
          <a:prstGeom prst="rect">
            <a:avLst/>
          </a:prstGeom>
          <a:noFill/>
        </p:spPr>
        <p:txBody>
          <a:bodyPr wrap="none" rtlCol="0">
            <a:spAutoFit/>
          </a:bodyPr>
          <a:lstStyle/>
          <a:p>
            <a:r>
              <a:rPr lang="en-GB" sz="1400" dirty="0"/>
              <a:t>4</a:t>
            </a:r>
          </a:p>
        </p:txBody>
      </p:sp>
      <p:sp>
        <p:nvSpPr>
          <p:cNvPr id="33" name="TextBox 32"/>
          <p:cNvSpPr txBox="1"/>
          <p:nvPr/>
        </p:nvSpPr>
        <p:spPr>
          <a:xfrm>
            <a:off x="9164844" y="3956552"/>
            <a:ext cx="276038" cy="307777"/>
          </a:xfrm>
          <a:prstGeom prst="rect">
            <a:avLst/>
          </a:prstGeom>
          <a:noFill/>
        </p:spPr>
        <p:txBody>
          <a:bodyPr wrap="none" rtlCol="0">
            <a:spAutoFit/>
          </a:bodyPr>
          <a:lstStyle/>
          <a:p>
            <a:r>
              <a:rPr lang="en-GB" sz="1400" dirty="0"/>
              <a:t>7</a:t>
            </a:r>
          </a:p>
        </p:txBody>
      </p:sp>
      <p:sp>
        <p:nvSpPr>
          <p:cNvPr id="34" name="TextBox 33"/>
          <p:cNvSpPr txBox="1"/>
          <p:nvPr/>
        </p:nvSpPr>
        <p:spPr>
          <a:xfrm>
            <a:off x="8444862" y="4125092"/>
            <a:ext cx="367408" cy="307777"/>
          </a:xfrm>
          <a:prstGeom prst="rect">
            <a:avLst/>
          </a:prstGeom>
          <a:noFill/>
        </p:spPr>
        <p:txBody>
          <a:bodyPr wrap="none" rtlCol="0">
            <a:spAutoFit/>
          </a:bodyPr>
          <a:lstStyle/>
          <a:p>
            <a:r>
              <a:rPr lang="en-GB" sz="1400" dirty="0"/>
              <a:t>11</a:t>
            </a:r>
          </a:p>
        </p:txBody>
      </p:sp>
      <p:sp>
        <p:nvSpPr>
          <p:cNvPr id="35" name="TextBox 34"/>
          <p:cNvSpPr txBox="1"/>
          <p:nvPr/>
        </p:nvSpPr>
        <p:spPr>
          <a:xfrm>
            <a:off x="8555136" y="3236293"/>
            <a:ext cx="276038" cy="307777"/>
          </a:xfrm>
          <a:prstGeom prst="rect">
            <a:avLst/>
          </a:prstGeom>
          <a:noFill/>
        </p:spPr>
        <p:txBody>
          <a:bodyPr wrap="none" rtlCol="0">
            <a:spAutoFit/>
          </a:bodyPr>
          <a:lstStyle/>
          <a:p>
            <a:r>
              <a:rPr lang="en-GB" sz="1400" dirty="0"/>
              <a:t>6</a:t>
            </a:r>
          </a:p>
        </p:txBody>
      </p:sp>
      <p:sp>
        <p:nvSpPr>
          <p:cNvPr id="36" name="TextBox 35"/>
          <p:cNvSpPr txBox="1"/>
          <p:nvPr/>
        </p:nvSpPr>
        <p:spPr>
          <a:xfrm>
            <a:off x="8175247" y="2909355"/>
            <a:ext cx="367408" cy="307777"/>
          </a:xfrm>
          <a:prstGeom prst="rect">
            <a:avLst/>
          </a:prstGeom>
          <a:noFill/>
        </p:spPr>
        <p:txBody>
          <a:bodyPr wrap="none" rtlCol="0">
            <a:spAutoFit/>
          </a:bodyPr>
          <a:lstStyle/>
          <a:p>
            <a:r>
              <a:rPr lang="en-GB" sz="1400" dirty="0"/>
              <a:t>12</a:t>
            </a:r>
          </a:p>
        </p:txBody>
      </p:sp>
      <p:sp>
        <p:nvSpPr>
          <p:cNvPr id="37" name="TextBox 36"/>
          <p:cNvSpPr txBox="1"/>
          <p:nvPr/>
        </p:nvSpPr>
        <p:spPr>
          <a:xfrm>
            <a:off x="7678203" y="3673869"/>
            <a:ext cx="276038" cy="307777"/>
          </a:xfrm>
          <a:prstGeom prst="rect">
            <a:avLst/>
          </a:prstGeom>
          <a:noFill/>
        </p:spPr>
        <p:txBody>
          <a:bodyPr wrap="none" rtlCol="0">
            <a:spAutoFit/>
          </a:bodyPr>
          <a:lstStyle/>
          <a:p>
            <a:r>
              <a:rPr lang="en-GB" sz="1400" dirty="0"/>
              <a:t>8</a:t>
            </a:r>
          </a:p>
        </p:txBody>
      </p:sp>
      <p:sp>
        <p:nvSpPr>
          <p:cNvPr id="38" name="TextBox 37"/>
          <p:cNvSpPr txBox="1"/>
          <p:nvPr/>
        </p:nvSpPr>
        <p:spPr>
          <a:xfrm>
            <a:off x="7313856" y="2824852"/>
            <a:ext cx="367408" cy="307777"/>
          </a:xfrm>
          <a:prstGeom prst="rect">
            <a:avLst/>
          </a:prstGeom>
          <a:noFill/>
        </p:spPr>
        <p:txBody>
          <a:bodyPr wrap="none" rtlCol="0">
            <a:spAutoFit/>
          </a:bodyPr>
          <a:lstStyle/>
          <a:p>
            <a:r>
              <a:rPr lang="en-GB" sz="1400" dirty="0"/>
              <a:t>15</a:t>
            </a:r>
          </a:p>
        </p:txBody>
      </p:sp>
      <p:sp>
        <p:nvSpPr>
          <p:cNvPr id="39" name="TextBox 38"/>
          <p:cNvSpPr txBox="1"/>
          <p:nvPr/>
        </p:nvSpPr>
        <p:spPr>
          <a:xfrm>
            <a:off x="9168348" y="2758775"/>
            <a:ext cx="276038" cy="307777"/>
          </a:xfrm>
          <a:prstGeom prst="rect">
            <a:avLst/>
          </a:prstGeom>
          <a:noFill/>
        </p:spPr>
        <p:txBody>
          <a:bodyPr wrap="none" rtlCol="0">
            <a:spAutoFit/>
          </a:bodyPr>
          <a:lstStyle/>
          <a:p>
            <a:r>
              <a:rPr lang="en-GB" sz="1400" dirty="0"/>
              <a:t>8</a:t>
            </a:r>
          </a:p>
        </p:txBody>
      </p:sp>
      <p:sp>
        <p:nvSpPr>
          <p:cNvPr id="43" name="Oval 42"/>
          <p:cNvSpPr/>
          <p:nvPr/>
        </p:nvSpPr>
        <p:spPr>
          <a:xfrm>
            <a:off x="10007380" y="5083984"/>
            <a:ext cx="349956" cy="298241"/>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Oval 43"/>
          <p:cNvSpPr/>
          <p:nvPr/>
        </p:nvSpPr>
        <p:spPr>
          <a:xfrm>
            <a:off x="10007380" y="5519726"/>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TextBox 44"/>
          <p:cNvSpPr txBox="1"/>
          <p:nvPr/>
        </p:nvSpPr>
        <p:spPr>
          <a:xfrm>
            <a:off x="7918111" y="2010592"/>
            <a:ext cx="276038" cy="307777"/>
          </a:xfrm>
          <a:prstGeom prst="rect">
            <a:avLst/>
          </a:prstGeom>
          <a:noFill/>
        </p:spPr>
        <p:txBody>
          <a:bodyPr wrap="none" rtlCol="0">
            <a:spAutoFit/>
          </a:bodyPr>
          <a:lstStyle/>
          <a:p>
            <a:r>
              <a:rPr lang="en-GB" sz="1400" dirty="0">
                <a:solidFill>
                  <a:srgbClr val="FF0000"/>
                </a:solidFill>
              </a:rPr>
              <a:t>7</a:t>
            </a:r>
          </a:p>
        </p:txBody>
      </p:sp>
      <p:sp>
        <p:nvSpPr>
          <p:cNvPr id="46" name="TextBox 45"/>
          <p:cNvSpPr txBox="1"/>
          <p:nvPr/>
        </p:nvSpPr>
        <p:spPr>
          <a:xfrm>
            <a:off x="6759647" y="3710999"/>
            <a:ext cx="992772" cy="523220"/>
          </a:xfrm>
          <a:prstGeom prst="rect">
            <a:avLst/>
          </a:prstGeom>
          <a:noFill/>
        </p:spPr>
        <p:txBody>
          <a:bodyPr wrap="none" rtlCol="0">
            <a:spAutoFit/>
          </a:bodyPr>
          <a:lstStyle/>
          <a:p>
            <a:r>
              <a:rPr lang="en-GB" sz="1400" dirty="0"/>
              <a:t>Green Park</a:t>
            </a:r>
          </a:p>
          <a:p>
            <a:r>
              <a:rPr lang="en-GB" sz="1400" dirty="0">
                <a:solidFill>
                  <a:srgbClr val="FF0000"/>
                </a:solidFill>
              </a:rPr>
              <a:t>14</a:t>
            </a:r>
          </a:p>
        </p:txBody>
      </p:sp>
      <p:sp>
        <p:nvSpPr>
          <p:cNvPr id="47" name="TextBox 46"/>
          <p:cNvSpPr txBox="1"/>
          <p:nvPr/>
        </p:nvSpPr>
        <p:spPr>
          <a:xfrm>
            <a:off x="8136579" y="3762611"/>
            <a:ext cx="367408" cy="307777"/>
          </a:xfrm>
          <a:prstGeom prst="rect">
            <a:avLst/>
          </a:prstGeom>
          <a:noFill/>
        </p:spPr>
        <p:txBody>
          <a:bodyPr wrap="none" rtlCol="0">
            <a:spAutoFit/>
          </a:bodyPr>
          <a:lstStyle/>
          <a:p>
            <a:r>
              <a:rPr lang="en-GB" sz="1400" dirty="0">
                <a:solidFill>
                  <a:srgbClr val="FF0000"/>
                </a:solidFill>
              </a:rPr>
              <a:t>19</a:t>
            </a:r>
          </a:p>
        </p:txBody>
      </p:sp>
      <p:sp>
        <p:nvSpPr>
          <p:cNvPr id="48" name="TextBox 47"/>
          <p:cNvSpPr txBox="1"/>
          <p:nvPr/>
        </p:nvSpPr>
        <p:spPr>
          <a:xfrm>
            <a:off x="9095433" y="2037993"/>
            <a:ext cx="389485" cy="307777"/>
          </a:xfrm>
          <a:prstGeom prst="rect">
            <a:avLst/>
          </a:prstGeom>
          <a:noFill/>
        </p:spPr>
        <p:txBody>
          <a:bodyPr wrap="square" rtlCol="0">
            <a:spAutoFit/>
          </a:bodyPr>
          <a:lstStyle/>
          <a:p>
            <a:r>
              <a:rPr lang="en-GB" sz="1400" dirty="0">
                <a:solidFill>
                  <a:srgbClr val="FF0000"/>
                </a:solidFill>
              </a:rPr>
              <a:t>16</a:t>
            </a:r>
          </a:p>
        </p:txBody>
      </p:sp>
      <p:sp>
        <p:nvSpPr>
          <p:cNvPr id="3" name="TextBox 2"/>
          <p:cNvSpPr txBox="1"/>
          <p:nvPr/>
        </p:nvSpPr>
        <p:spPr>
          <a:xfrm>
            <a:off x="7325202" y="1764682"/>
            <a:ext cx="1436675" cy="369332"/>
          </a:xfrm>
          <a:prstGeom prst="rect">
            <a:avLst/>
          </a:prstGeom>
          <a:noFill/>
        </p:spPr>
        <p:txBody>
          <a:bodyPr wrap="none" rtlCol="0">
            <a:spAutoFit/>
          </a:bodyPr>
          <a:lstStyle/>
          <a:p>
            <a:r>
              <a:rPr lang="en-GB" dirty="0"/>
              <a:t>Oxford Circus</a:t>
            </a:r>
          </a:p>
        </p:txBody>
      </p:sp>
      <p:pic>
        <p:nvPicPr>
          <p:cNvPr id="49" name="Content Placeholder 5"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43894" y="230615"/>
            <a:ext cx="2733666" cy="1726526"/>
          </a:xfrm>
        </p:spPr>
      </p:pic>
      <p:cxnSp>
        <p:nvCxnSpPr>
          <p:cNvPr id="50" name="Straight Connector 49"/>
          <p:cNvCxnSpPr>
            <a:cxnSpLocks/>
          </p:cNvCxnSpPr>
          <p:nvPr/>
        </p:nvCxnSpPr>
        <p:spPr>
          <a:xfrm flipH="1" flipV="1">
            <a:off x="7065968" y="2408526"/>
            <a:ext cx="805621" cy="18632"/>
          </a:xfrm>
          <a:prstGeom prst="line">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076429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itle 39"/>
          <p:cNvSpPr>
            <a:spLocks noGrp="1"/>
          </p:cNvSpPr>
          <p:nvPr>
            <p:ph type="title"/>
          </p:nvPr>
        </p:nvSpPr>
        <p:spPr/>
        <p:txBody>
          <a:bodyPr/>
          <a:lstStyle/>
          <a:p>
            <a:endParaRPr lang="en-GB" dirty="0"/>
          </a:p>
        </p:txBody>
      </p:sp>
      <p:sp>
        <p:nvSpPr>
          <p:cNvPr id="41" name="Content Placeholder 40"/>
          <p:cNvSpPr>
            <a:spLocks noGrp="1"/>
          </p:cNvSpPr>
          <p:nvPr>
            <p:ph sz="half" idx="1"/>
          </p:nvPr>
        </p:nvSpPr>
        <p:spPr/>
        <p:txBody>
          <a:bodyPr>
            <a:normAutofit lnSpcReduction="10000"/>
          </a:bodyPr>
          <a:lstStyle/>
          <a:p>
            <a:r>
              <a:rPr lang="en-GB" dirty="0"/>
              <a:t>Choose the unvisited node with the lowest tentative distance (Green Park)</a:t>
            </a:r>
          </a:p>
          <a:p>
            <a:r>
              <a:rPr lang="en-GB" dirty="0"/>
              <a:t>Calculate tentative distance to all its neighbours and replace if lower</a:t>
            </a:r>
          </a:p>
          <a:p>
            <a:r>
              <a:rPr lang="en-GB" dirty="0"/>
              <a:t>No changes….</a:t>
            </a:r>
          </a:p>
          <a:p>
            <a:r>
              <a:rPr lang="en-GB" dirty="0"/>
              <a:t>Mark the current node as visited</a:t>
            </a:r>
          </a:p>
          <a:p>
            <a:r>
              <a:rPr lang="en-GB" dirty="0"/>
              <a:t>Store the neighbouring node with the lowest distance</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Oval 4"/>
          <p:cNvSpPr/>
          <p:nvPr/>
        </p:nvSpPr>
        <p:spPr>
          <a:xfrm>
            <a:off x="6716012" y="2259405"/>
            <a:ext cx="349956" cy="298241"/>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7871589" y="2278037"/>
            <a:ext cx="349956" cy="298241"/>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7" name="Oval 6"/>
          <p:cNvSpPr/>
          <p:nvPr/>
        </p:nvSpPr>
        <p:spPr>
          <a:xfrm>
            <a:off x="9027166" y="2286915"/>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10357336" y="2278914"/>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7188008" y="3482004"/>
            <a:ext cx="349956" cy="298241"/>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10" name="Oval 9"/>
          <p:cNvSpPr/>
          <p:nvPr/>
        </p:nvSpPr>
        <p:spPr>
          <a:xfrm>
            <a:off x="8221545" y="3482003"/>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9027166" y="3332882"/>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9886820" y="2900077"/>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p:nvPr/>
        </p:nvSpPr>
        <p:spPr>
          <a:xfrm>
            <a:off x="9027166" y="4524690"/>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p:cNvCxnSpPr>
            <a:cxnSpLocks/>
            <a:stCxn id="6" idx="2"/>
            <a:endCxn id="5" idx="6"/>
          </p:cNvCxnSpPr>
          <p:nvPr/>
        </p:nvCxnSpPr>
        <p:spPr>
          <a:xfrm flipH="1" flipV="1">
            <a:off x="7065968" y="2408526"/>
            <a:ext cx="805621" cy="18632"/>
          </a:xfrm>
          <a:prstGeom prst="line">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6" name="Straight Connector 15"/>
          <p:cNvCxnSpPr>
            <a:cxnSpLocks/>
          </p:cNvCxnSpPr>
          <p:nvPr/>
        </p:nvCxnSpPr>
        <p:spPr>
          <a:xfrm>
            <a:off x="7999684" y="2436035"/>
            <a:ext cx="1165160" cy="1863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cxnSpLocks/>
          </p:cNvCxnSpPr>
          <p:nvPr/>
        </p:nvCxnSpPr>
        <p:spPr>
          <a:xfrm>
            <a:off x="9284649" y="2454667"/>
            <a:ext cx="1165160" cy="1863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flipV="1">
            <a:off x="10061798" y="2454667"/>
            <a:ext cx="470516" cy="59453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9" name="Straight Connector 18"/>
          <p:cNvCxnSpPr>
            <a:cxnSpLocks/>
          </p:cNvCxnSpPr>
          <p:nvPr/>
        </p:nvCxnSpPr>
        <p:spPr>
          <a:xfrm flipV="1">
            <a:off x="9185180" y="3049197"/>
            <a:ext cx="903827" cy="48534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p:cNvCxnSpPr>
          <p:nvPr/>
        </p:nvCxnSpPr>
        <p:spPr>
          <a:xfrm flipV="1">
            <a:off x="9193358" y="2432661"/>
            <a:ext cx="8786" cy="104606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1" name="Straight Connector 20"/>
          <p:cNvCxnSpPr>
            <a:cxnSpLocks/>
          </p:cNvCxnSpPr>
          <p:nvPr/>
        </p:nvCxnSpPr>
        <p:spPr>
          <a:xfrm flipV="1">
            <a:off x="9204447" y="3523522"/>
            <a:ext cx="8786" cy="104606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2" name="Straight Connector 21"/>
          <p:cNvCxnSpPr>
            <a:cxnSpLocks/>
          </p:cNvCxnSpPr>
          <p:nvPr/>
        </p:nvCxnSpPr>
        <p:spPr>
          <a:xfrm flipH="1" flipV="1">
            <a:off x="8396524" y="3631123"/>
            <a:ext cx="796834" cy="104268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3" name="Straight Connector 22"/>
          <p:cNvCxnSpPr>
            <a:cxnSpLocks/>
          </p:cNvCxnSpPr>
          <p:nvPr/>
        </p:nvCxnSpPr>
        <p:spPr>
          <a:xfrm flipH="1" flipV="1">
            <a:off x="7356566" y="3623449"/>
            <a:ext cx="1039957" cy="2630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4" name="Straight Connector 23"/>
          <p:cNvCxnSpPr>
            <a:cxnSpLocks/>
          </p:cNvCxnSpPr>
          <p:nvPr/>
        </p:nvCxnSpPr>
        <p:spPr>
          <a:xfrm flipH="1">
            <a:off x="8372233" y="3461176"/>
            <a:ext cx="836607" cy="190453"/>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5" name="Straight Connector 24"/>
          <p:cNvCxnSpPr>
            <a:cxnSpLocks/>
          </p:cNvCxnSpPr>
          <p:nvPr/>
        </p:nvCxnSpPr>
        <p:spPr>
          <a:xfrm flipH="1">
            <a:off x="7362987" y="2432661"/>
            <a:ext cx="690276" cy="1136893"/>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6" name="Straight Connector 25"/>
          <p:cNvCxnSpPr>
            <a:cxnSpLocks/>
          </p:cNvCxnSpPr>
          <p:nvPr/>
        </p:nvCxnSpPr>
        <p:spPr>
          <a:xfrm>
            <a:off x="8046567" y="2417841"/>
            <a:ext cx="369223" cy="123378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788434" y="2875251"/>
            <a:ext cx="367408" cy="307777"/>
          </a:xfrm>
          <a:prstGeom prst="rect">
            <a:avLst/>
          </a:prstGeom>
          <a:noFill/>
        </p:spPr>
        <p:txBody>
          <a:bodyPr wrap="none" rtlCol="0">
            <a:spAutoFit/>
          </a:bodyPr>
          <a:lstStyle/>
          <a:p>
            <a:r>
              <a:rPr lang="en-GB" sz="1400" dirty="0"/>
              <a:t>14</a:t>
            </a:r>
          </a:p>
        </p:txBody>
      </p:sp>
      <p:sp>
        <p:nvSpPr>
          <p:cNvPr id="28" name="TextBox 27"/>
          <p:cNvSpPr txBox="1"/>
          <p:nvPr/>
        </p:nvSpPr>
        <p:spPr>
          <a:xfrm>
            <a:off x="7224602" y="2114220"/>
            <a:ext cx="276038" cy="307777"/>
          </a:xfrm>
          <a:prstGeom prst="rect">
            <a:avLst/>
          </a:prstGeom>
          <a:noFill/>
        </p:spPr>
        <p:txBody>
          <a:bodyPr wrap="none" rtlCol="0">
            <a:spAutoFit/>
          </a:bodyPr>
          <a:lstStyle/>
          <a:p>
            <a:r>
              <a:rPr lang="en-GB" sz="1400" dirty="0"/>
              <a:t>7</a:t>
            </a:r>
          </a:p>
        </p:txBody>
      </p:sp>
      <p:sp>
        <p:nvSpPr>
          <p:cNvPr id="29" name="TextBox 28"/>
          <p:cNvSpPr txBox="1"/>
          <p:nvPr/>
        </p:nvSpPr>
        <p:spPr>
          <a:xfrm>
            <a:off x="8442791" y="2151192"/>
            <a:ext cx="276038" cy="307777"/>
          </a:xfrm>
          <a:prstGeom prst="rect">
            <a:avLst/>
          </a:prstGeom>
          <a:noFill/>
        </p:spPr>
        <p:txBody>
          <a:bodyPr wrap="none" rtlCol="0">
            <a:spAutoFit/>
          </a:bodyPr>
          <a:lstStyle/>
          <a:p>
            <a:r>
              <a:rPr lang="en-GB" sz="1400" dirty="0"/>
              <a:t>9</a:t>
            </a:r>
          </a:p>
        </p:txBody>
      </p:sp>
      <p:sp>
        <p:nvSpPr>
          <p:cNvPr id="30" name="TextBox 29"/>
          <p:cNvSpPr txBox="1"/>
          <p:nvPr/>
        </p:nvSpPr>
        <p:spPr>
          <a:xfrm>
            <a:off x="9669853" y="2206391"/>
            <a:ext cx="367408" cy="307777"/>
          </a:xfrm>
          <a:prstGeom prst="rect">
            <a:avLst/>
          </a:prstGeom>
          <a:noFill/>
        </p:spPr>
        <p:txBody>
          <a:bodyPr wrap="none" rtlCol="0">
            <a:spAutoFit/>
          </a:bodyPr>
          <a:lstStyle/>
          <a:p>
            <a:r>
              <a:rPr lang="en-GB" sz="1400" dirty="0"/>
              <a:t>10</a:t>
            </a:r>
          </a:p>
        </p:txBody>
      </p:sp>
      <p:sp>
        <p:nvSpPr>
          <p:cNvPr id="31" name="TextBox 30"/>
          <p:cNvSpPr txBox="1"/>
          <p:nvPr/>
        </p:nvSpPr>
        <p:spPr>
          <a:xfrm>
            <a:off x="10266105" y="2718472"/>
            <a:ext cx="276038" cy="307777"/>
          </a:xfrm>
          <a:prstGeom prst="rect">
            <a:avLst/>
          </a:prstGeom>
          <a:noFill/>
        </p:spPr>
        <p:txBody>
          <a:bodyPr wrap="none" rtlCol="0">
            <a:spAutoFit/>
          </a:bodyPr>
          <a:lstStyle/>
          <a:p>
            <a:r>
              <a:rPr lang="en-GB" sz="1400" dirty="0"/>
              <a:t>8</a:t>
            </a:r>
          </a:p>
        </p:txBody>
      </p:sp>
      <p:sp>
        <p:nvSpPr>
          <p:cNvPr id="32" name="TextBox 31"/>
          <p:cNvSpPr txBox="1"/>
          <p:nvPr/>
        </p:nvSpPr>
        <p:spPr>
          <a:xfrm>
            <a:off x="9553909" y="3278147"/>
            <a:ext cx="276038" cy="307777"/>
          </a:xfrm>
          <a:prstGeom prst="rect">
            <a:avLst/>
          </a:prstGeom>
          <a:noFill/>
        </p:spPr>
        <p:txBody>
          <a:bodyPr wrap="none" rtlCol="0">
            <a:spAutoFit/>
          </a:bodyPr>
          <a:lstStyle/>
          <a:p>
            <a:r>
              <a:rPr lang="en-GB" sz="1400" dirty="0"/>
              <a:t>4</a:t>
            </a:r>
          </a:p>
        </p:txBody>
      </p:sp>
      <p:sp>
        <p:nvSpPr>
          <p:cNvPr id="33" name="TextBox 32"/>
          <p:cNvSpPr txBox="1"/>
          <p:nvPr/>
        </p:nvSpPr>
        <p:spPr>
          <a:xfrm>
            <a:off x="9164844" y="3956552"/>
            <a:ext cx="276038" cy="307777"/>
          </a:xfrm>
          <a:prstGeom prst="rect">
            <a:avLst/>
          </a:prstGeom>
          <a:noFill/>
        </p:spPr>
        <p:txBody>
          <a:bodyPr wrap="none" rtlCol="0">
            <a:spAutoFit/>
          </a:bodyPr>
          <a:lstStyle/>
          <a:p>
            <a:r>
              <a:rPr lang="en-GB" sz="1400" dirty="0"/>
              <a:t>7</a:t>
            </a:r>
          </a:p>
        </p:txBody>
      </p:sp>
      <p:sp>
        <p:nvSpPr>
          <p:cNvPr id="34" name="TextBox 33"/>
          <p:cNvSpPr txBox="1"/>
          <p:nvPr/>
        </p:nvSpPr>
        <p:spPr>
          <a:xfrm>
            <a:off x="8444862" y="4125092"/>
            <a:ext cx="367408" cy="307777"/>
          </a:xfrm>
          <a:prstGeom prst="rect">
            <a:avLst/>
          </a:prstGeom>
          <a:noFill/>
        </p:spPr>
        <p:txBody>
          <a:bodyPr wrap="none" rtlCol="0">
            <a:spAutoFit/>
          </a:bodyPr>
          <a:lstStyle/>
          <a:p>
            <a:r>
              <a:rPr lang="en-GB" sz="1400" dirty="0"/>
              <a:t>11</a:t>
            </a:r>
          </a:p>
        </p:txBody>
      </p:sp>
      <p:sp>
        <p:nvSpPr>
          <p:cNvPr id="35" name="TextBox 34"/>
          <p:cNvSpPr txBox="1"/>
          <p:nvPr/>
        </p:nvSpPr>
        <p:spPr>
          <a:xfrm>
            <a:off x="8555136" y="3236293"/>
            <a:ext cx="276038" cy="307777"/>
          </a:xfrm>
          <a:prstGeom prst="rect">
            <a:avLst/>
          </a:prstGeom>
          <a:noFill/>
        </p:spPr>
        <p:txBody>
          <a:bodyPr wrap="none" rtlCol="0">
            <a:spAutoFit/>
          </a:bodyPr>
          <a:lstStyle/>
          <a:p>
            <a:r>
              <a:rPr lang="en-GB" sz="1400" dirty="0"/>
              <a:t>6</a:t>
            </a:r>
          </a:p>
        </p:txBody>
      </p:sp>
      <p:sp>
        <p:nvSpPr>
          <p:cNvPr id="36" name="TextBox 35"/>
          <p:cNvSpPr txBox="1"/>
          <p:nvPr/>
        </p:nvSpPr>
        <p:spPr>
          <a:xfrm>
            <a:off x="8175247" y="2909355"/>
            <a:ext cx="367408" cy="307777"/>
          </a:xfrm>
          <a:prstGeom prst="rect">
            <a:avLst/>
          </a:prstGeom>
          <a:noFill/>
        </p:spPr>
        <p:txBody>
          <a:bodyPr wrap="none" rtlCol="0">
            <a:spAutoFit/>
          </a:bodyPr>
          <a:lstStyle/>
          <a:p>
            <a:r>
              <a:rPr lang="en-GB" sz="1400" dirty="0"/>
              <a:t>12</a:t>
            </a:r>
          </a:p>
        </p:txBody>
      </p:sp>
      <p:sp>
        <p:nvSpPr>
          <p:cNvPr id="37" name="TextBox 36"/>
          <p:cNvSpPr txBox="1"/>
          <p:nvPr/>
        </p:nvSpPr>
        <p:spPr>
          <a:xfrm>
            <a:off x="7678203" y="3673869"/>
            <a:ext cx="276038" cy="307777"/>
          </a:xfrm>
          <a:prstGeom prst="rect">
            <a:avLst/>
          </a:prstGeom>
          <a:noFill/>
        </p:spPr>
        <p:txBody>
          <a:bodyPr wrap="none" rtlCol="0">
            <a:spAutoFit/>
          </a:bodyPr>
          <a:lstStyle/>
          <a:p>
            <a:r>
              <a:rPr lang="en-GB" sz="1400" dirty="0"/>
              <a:t>8</a:t>
            </a:r>
          </a:p>
        </p:txBody>
      </p:sp>
      <p:sp>
        <p:nvSpPr>
          <p:cNvPr id="38" name="TextBox 37"/>
          <p:cNvSpPr txBox="1"/>
          <p:nvPr/>
        </p:nvSpPr>
        <p:spPr>
          <a:xfrm>
            <a:off x="7313856" y="2824852"/>
            <a:ext cx="367408" cy="307777"/>
          </a:xfrm>
          <a:prstGeom prst="rect">
            <a:avLst/>
          </a:prstGeom>
          <a:noFill/>
        </p:spPr>
        <p:txBody>
          <a:bodyPr wrap="none" rtlCol="0">
            <a:spAutoFit/>
          </a:bodyPr>
          <a:lstStyle/>
          <a:p>
            <a:r>
              <a:rPr lang="en-GB" sz="1400" dirty="0"/>
              <a:t>15</a:t>
            </a:r>
          </a:p>
        </p:txBody>
      </p:sp>
      <p:sp>
        <p:nvSpPr>
          <p:cNvPr id="39" name="TextBox 38"/>
          <p:cNvSpPr txBox="1"/>
          <p:nvPr/>
        </p:nvSpPr>
        <p:spPr>
          <a:xfrm>
            <a:off x="9168348" y="2758775"/>
            <a:ext cx="276038" cy="307777"/>
          </a:xfrm>
          <a:prstGeom prst="rect">
            <a:avLst/>
          </a:prstGeom>
          <a:noFill/>
        </p:spPr>
        <p:txBody>
          <a:bodyPr wrap="none" rtlCol="0">
            <a:spAutoFit/>
          </a:bodyPr>
          <a:lstStyle/>
          <a:p>
            <a:r>
              <a:rPr lang="en-GB" sz="1400" dirty="0"/>
              <a:t>8</a:t>
            </a:r>
          </a:p>
        </p:txBody>
      </p:sp>
      <p:sp>
        <p:nvSpPr>
          <p:cNvPr id="43" name="Oval 42"/>
          <p:cNvSpPr/>
          <p:nvPr/>
        </p:nvSpPr>
        <p:spPr>
          <a:xfrm>
            <a:off x="10007380" y="5083984"/>
            <a:ext cx="349956" cy="298241"/>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Oval 43"/>
          <p:cNvSpPr/>
          <p:nvPr/>
        </p:nvSpPr>
        <p:spPr>
          <a:xfrm>
            <a:off x="10007380" y="5519726"/>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TextBox 44"/>
          <p:cNvSpPr txBox="1"/>
          <p:nvPr/>
        </p:nvSpPr>
        <p:spPr>
          <a:xfrm>
            <a:off x="7918111" y="2010592"/>
            <a:ext cx="276038" cy="307777"/>
          </a:xfrm>
          <a:prstGeom prst="rect">
            <a:avLst/>
          </a:prstGeom>
          <a:noFill/>
        </p:spPr>
        <p:txBody>
          <a:bodyPr wrap="none" rtlCol="0">
            <a:spAutoFit/>
          </a:bodyPr>
          <a:lstStyle/>
          <a:p>
            <a:r>
              <a:rPr lang="en-GB" sz="1400" dirty="0">
                <a:solidFill>
                  <a:srgbClr val="FF0000"/>
                </a:solidFill>
              </a:rPr>
              <a:t>7</a:t>
            </a:r>
          </a:p>
        </p:txBody>
      </p:sp>
      <p:sp>
        <p:nvSpPr>
          <p:cNvPr id="46" name="TextBox 45"/>
          <p:cNvSpPr txBox="1"/>
          <p:nvPr/>
        </p:nvSpPr>
        <p:spPr>
          <a:xfrm>
            <a:off x="6944753" y="3690961"/>
            <a:ext cx="367408" cy="307777"/>
          </a:xfrm>
          <a:prstGeom prst="rect">
            <a:avLst/>
          </a:prstGeom>
          <a:noFill/>
        </p:spPr>
        <p:txBody>
          <a:bodyPr wrap="none" rtlCol="0">
            <a:spAutoFit/>
          </a:bodyPr>
          <a:lstStyle/>
          <a:p>
            <a:r>
              <a:rPr lang="en-GB" sz="1400" dirty="0">
                <a:solidFill>
                  <a:srgbClr val="FF0000"/>
                </a:solidFill>
              </a:rPr>
              <a:t>14</a:t>
            </a:r>
          </a:p>
        </p:txBody>
      </p:sp>
      <p:sp>
        <p:nvSpPr>
          <p:cNvPr id="47" name="TextBox 46"/>
          <p:cNvSpPr txBox="1"/>
          <p:nvPr/>
        </p:nvSpPr>
        <p:spPr>
          <a:xfrm>
            <a:off x="8136579" y="3762611"/>
            <a:ext cx="367408" cy="307777"/>
          </a:xfrm>
          <a:prstGeom prst="rect">
            <a:avLst/>
          </a:prstGeom>
          <a:noFill/>
        </p:spPr>
        <p:txBody>
          <a:bodyPr wrap="none" rtlCol="0">
            <a:spAutoFit/>
          </a:bodyPr>
          <a:lstStyle/>
          <a:p>
            <a:r>
              <a:rPr lang="en-GB" sz="1400" dirty="0">
                <a:solidFill>
                  <a:srgbClr val="FF0000"/>
                </a:solidFill>
              </a:rPr>
              <a:t>19</a:t>
            </a:r>
          </a:p>
        </p:txBody>
      </p:sp>
      <p:sp>
        <p:nvSpPr>
          <p:cNvPr id="48" name="TextBox 47"/>
          <p:cNvSpPr txBox="1"/>
          <p:nvPr/>
        </p:nvSpPr>
        <p:spPr>
          <a:xfrm>
            <a:off x="9095433" y="2037993"/>
            <a:ext cx="389485" cy="307777"/>
          </a:xfrm>
          <a:prstGeom prst="rect">
            <a:avLst/>
          </a:prstGeom>
          <a:noFill/>
        </p:spPr>
        <p:txBody>
          <a:bodyPr wrap="square" rtlCol="0">
            <a:spAutoFit/>
          </a:bodyPr>
          <a:lstStyle/>
          <a:p>
            <a:r>
              <a:rPr lang="en-GB" sz="1400" dirty="0">
                <a:solidFill>
                  <a:srgbClr val="FF0000"/>
                </a:solidFill>
              </a:rPr>
              <a:t>16</a:t>
            </a:r>
          </a:p>
        </p:txBody>
      </p:sp>
      <p:sp>
        <p:nvSpPr>
          <p:cNvPr id="49" name="TextBox 48"/>
          <p:cNvSpPr txBox="1"/>
          <p:nvPr/>
        </p:nvSpPr>
        <p:spPr>
          <a:xfrm>
            <a:off x="6635276" y="3905472"/>
            <a:ext cx="992772" cy="307777"/>
          </a:xfrm>
          <a:prstGeom prst="rect">
            <a:avLst/>
          </a:prstGeom>
          <a:noFill/>
        </p:spPr>
        <p:txBody>
          <a:bodyPr wrap="none" rtlCol="0">
            <a:spAutoFit/>
          </a:bodyPr>
          <a:lstStyle/>
          <a:p>
            <a:r>
              <a:rPr lang="en-GB" sz="1400" dirty="0"/>
              <a:t>Green Park</a:t>
            </a:r>
          </a:p>
        </p:txBody>
      </p:sp>
      <p:pic>
        <p:nvPicPr>
          <p:cNvPr id="50" name="Content Placeholder 5"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43894" y="230615"/>
            <a:ext cx="2733666" cy="1726526"/>
          </a:xfrm>
        </p:spPr>
      </p:pic>
      <p:cxnSp>
        <p:nvCxnSpPr>
          <p:cNvPr id="51" name="Straight Connector 50"/>
          <p:cNvCxnSpPr>
            <a:cxnSpLocks/>
            <a:stCxn id="9" idx="0"/>
            <a:endCxn id="5" idx="5"/>
          </p:cNvCxnSpPr>
          <p:nvPr/>
        </p:nvCxnSpPr>
        <p:spPr>
          <a:xfrm flipH="1" flipV="1">
            <a:off x="7014718" y="2513970"/>
            <a:ext cx="348268" cy="968034"/>
          </a:xfrm>
          <a:prstGeom prst="line">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5089547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itle 39"/>
          <p:cNvSpPr>
            <a:spLocks noGrp="1"/>
          </p:cNvSpPr>
          <p:nvPr>
            <p:ph type="title"/>
          </p:nvPr>
        </p:nvSpPr>
        <p:spPr/>
        <p:txBody>
          <a:bodyPr/>
          <a:lstStyle/>
          <a:p>
            <a:endParaRPr lang="en-GB" dirty="0"/>
          </a:p>
        </p:txBody>
      </p:sp>
      <p:sp>
        <p:nvSpPr>
          <p:cNvPr id="41" name="Content Placeholder 40"/>
          <p:cNvSpPr>
            <a:spLocks noGrp="1"/>
          </p:cNvSpPr>
          <p:nvPr>
            <p:ph sz="half" idx="1"/>
          </p:nvPr>
        </p:nvSpPr>
        <p:spPr/>
        <p:txBody>
          <a:bodyPr>
            <a:normAutofit/>
          </a:bodyPr>
          <a:lstStyle/>
          <a:p>
            <a:r>
              <a:rPr lang="en-GB" dirty="0"/>
              <a:t>Choose the unvisited node with the lowest tentative distance (16 – Tottenham Court Road)</a:t>
            </a:r>
          </a:p>
          <a:p>
            <a:r>
              <a:rPr lang="en-GB" dirty="0"/>
              <a:t>Calculate tentative distance to all its neighbours and replace if lower</a:t>
            </a:r>
          </a:p>
          <a:p>
            <a:r>
              <a:rPr lang="en-GB" dirty="0"/>
              <a:t>Mark the current node as visited</a:t>
            </a:r>
          </a:p>
          <a:p>
            <a:r>
              <a:rPr lang="en-GB" dirty="0"/>
              <a:t>Store the neighbouring node with the lowest distance</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Oval 4"/>
          <p:cNvSpPr/>
          <p:nvPr/>
        </p:nvSpPr>
        <p:spPr>
          <a:xfrm>
            <a:off x="6716012" y="2259405"/>
            <a:ext cx="349956" cy="298241"/>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7871589" y="2278037"/>
            <a:ext cx="349956" cy="298241"/>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7" name="Oval 6"/>
          <p:cNvSpPr/>
          <p:nvPr/>
        </p:nvSpPr>
        <p:spPr>
          <a:xfrm>
            <a:off x="9027166" y="2286915"/>
            <a:ext cx="349956" cy="298241"/>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10357336" y="2278914"/>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7188008" y="3482004"/>
            <a:ext cx="349956" cy="298241"/>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10" name="Oval 9"/>
          <p:cNvSpPr/>
          <p:nvPr/>
        </p:nvSpPr>
        <p:spPr>
          <a:xfrm>
            <a:off x="8221545" y="3482003"/>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9027166" y="3332882"/>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9886820" y="2900077"/>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p:nvPr/>
        </p:nvSpPr>
        <p:spPr>
          <a:xfrm>
            <a:off x="9027166" y="4524690"/>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7" name="Straight Connector 16"/>
          <p:cNvCxnSpPr>
            <a:cxnSpLocks/>
          </p:cNvCxnSpPr>
          <p:nvPr/>
        </p:nvCxnSpPr>
        <p:spPr>
          <a:xfrm>
            <a:off x="9284649" y="2454667"/>
            <a:ext cx="1165160" cy="1863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flipV="1">
            <a:off x="10061798" y="2454667"/>
            <a:ext cx="470516" cy="59453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9" name="Straight Connector 18"/>
          <p:cNvCxnSpPr>
            <a:cxnSpLocks/>
          </p:cNvCxnSpPr>
          <p:nvPr/>
        </p:nvCxnSpPr>
        <p:spPr>
          <a:xfrm flipV="1">
            <a:off x="9185180" y="3049197"/>
            <a:ext cx="903827" cy="48534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p:cNvCxnSpPr>
          <p:nvPr/>
        </p:nvCxnSpPr>
        <p:spPr>
          <a:xfrm flipV="1">
            <a:off x="9193358" y="2432661"/>
            <a:ext cx="8786" cy="10460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cxnSpLocks/>
          </p:cNvCxnSpPr>
          <p:nvPr/>
        </p:nvCxnSpPr>
        <p:spPr>
          <a:xfrm flipV="1">
            <a:off x="9204447" y="3523522"/>
            <a:ext cx="8786" cy="104606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2" name="Straight Connector 21"/>
          <p:cNvCxnSpPr>
            <a:cxnSpLocks/>
          </p:cNvCxnSpPr>
          <p:nvPr/>
        </p:nvCxnSpPr>
        <p:spPr>
          <a:xfrm flipH="1" flipV="1">
            <a:off x="8396524" y="3631123"/>
            <a:ext cx="796834" cy="104268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3" name="Straight Connector 22"/>
          <p:cNvCxnSpPr>
            <a:cxnSpLocks/>
          </p:cNvCxnSpPr>
          <p:nvPr/>
        </p:nvCxnSpPr>
        <p:spPr>
          <a:xfrm flipH="1" flipV="1">
            <a:off x="7356566" y="3623449"/>
            <a:ext cx="1039957" cy="2630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4" name="Straight Connector 23"/>
          <p:cNvCxnSpPr>
            <a:cxnSpLocks/>
          </p:cNvCxnSpPr>
          <p:nvPr/>
        </p:nvCxnSpPr>
        <p:spPr>
          <a:xfrm flipH="1">
            <a:off x="8372233" y="3461176"/>
            <a:ext cx="836607" cy="190453"/>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5" name="Straight Connector 24"/>
          <p:cNvCxnSpPr>
            <a:cxnSpLocks/>
          </p:cNvCxnSpPr>
          <p:nvPr/>
        </p:nvCxnSpPr>
        <p:spPr>
          <a:xfrm flipH="1">
            <a:off x="7362987" y="2432661"/>
            <a:ext cx="690276" cy="1136893"/>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6" name="Straight Connector 25"/>
          <p:cNvCxnSpPr>
            <a:cxnSpLocks/>
          </p:cNvCxnSpPr>
          <p:nvPr/>
        </p:nvCxnSpPr>
        <p:spPr>
          <a:xfrm>
            <a:off x="8046567" y="2417841"/>
            <a:ext cx="369223" cy="123378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788434" y="2875251"/>
            <a:ext cx="367408" cy="307777"/>
          </a:xfrm>
          <a:prstGeom prst="rect">
            <a:avLst/>
          </a:prstGeom>
          <a:noFill/>
        </p:spPr>
        <p:txBody>
          <a:bodyPr wrap="none" rtlCol="0">
            <a:spAutoFit/>
          </a:bodyPr>
          <a:lstStyle/>
          <a:p>
            <a:r>
              <a:rPr lang="en-GB" sz="1400" dirty="0"/>
              <a:t>14</a:t>
            </a:r>
          </a:p>
        </p:txBody>
      </p:sp>
      <p:sp>
        <p:nvSpPr>
          <p:cNvPr id="28" name="TextBox 27"/>
          <p:cNvSpPr txBox="1"/>
          <p:nvPr/>
        </p:nvSpPr>
        <p:spPr>
          <a:xfrm>
            <a:off x="7224602" y="2114220"/>
            <a:ext cx="276038" cy="307777"/>
          </a:xfrm>
          <a:prstGeom prst="rect">
            <a:avLst/>
          </a:prstGeom>
          <a:noFill/>
        </p:spPr>
        <p:txBody>
          <a:bodyPr wrap="none" rtlCol="0">
            <a:spAutoFit/>
          </a:bodyPr>
          <a:lstStyle/>
          <a:p>
            <a:r>
              <a:rPr lang="en-GB" sz="1400" dirty="0"/>
              <a:t>7</a:t>
            </a:r>
          </a:p>
        </p:txBody>
      </p:sp>
      <p:sp>
        <p:nvSpPr>
          <p:cNvPr id="29" name="TextBox 28"/>
          <p:cNvSpPr txBox="1"/>
          <p:nvPr/>
        </p:nvSpPr>
        <p:spPr>
          <a:xfrm>
            <a:off x="8442791" y="2151192"/>
            <a:ext cx="276038" cy="307777"/>
          </a:xfrm>
          <a:prstGeom prst="rect">
            <a:avLst/>
          </a:prstGeom>
          <a:noFill/>
        </p:spPr>
        <p:txBody>
          <a:bodyPr wrap="none" rtlCol="0">
            <a:spAutoFit/>
          </a:bodyPr>
          <a:lstStyle/>
          <a:p>
            <a:r>
              <a:rPr lang="en-GB" sz="1400" dirty="0"/>
              <a:t>9</a:t>
            </a:r>
          </a:p>
        </p:txBody>
      </p:sp>
      <p:sp>
        <p:nvSpPr>
          <p:cNvPr id="30" name="TextBox 29"/>
          <p:cNvSpPr txBox="1"/>
          <p:nvPr/>
        </p:nvSpPr>
        <p:spPr>
          <a:xfrm>
            <a:off x="9669853" y="2206391"/>
            <a:ext cx="367408" cy="307777"/>
          </a:xfrm>
          <a:prstGeom prst="rect">
            <a:avLst/>
          </a:prstGeom>
          <a:noFill/>
        </p:spPr>
        <p:txBody>
          <a:bodyPr wrap="none" rtlCol="0">
            <a:spAutoFit/>
          </a:bodyPr>
          <a:lstStyle/>
          <a:p>
            <a:r>
              <a:rPr lang="en-GB" sz="1400" dirty="0"/>
              <a:t>10</a:t>
            </a:r>
          </a:p>
        </p:txBody>
      </p:sp>
      <p:sp>
        <p:nvSpPr>
          <p:cNvPr id="31" name="TextBox 30"/>
          <p:cNvSpPr txBox="1"/>
          <p:nvPr/>
        </p:nvSpPr>
        <p:spPr>
          <a:xfrm>
            <a:off x="10266105" y="2718472"/>
            <a:ext cx="276038" cy="307777"/>
          </a:xfrm>
          <a:prstGeom prst="rect">
            <a:avLst/>
          </a:prstGeom>
          <a:noFill/>
        </p:spPr>
        <p:txBody>
          <a:bodyPr wrap="none" rtlCol="0">
            <a:spAutoFit/>
          </a:bodyPr>
          <a:lstStyle/>
          <a:p>
            <a:r>
              <a:rPr lang="en-GB" sz="1400" dirty="0"/>
              <a:t>8</a:t>
            </a:r>
          </a:p>
        </p:txBody>
      </p:sp>
      <p:sp>
        <p:nvSpPr>
          <p:cNvPr id="32" name="TextBox 31"/>
          <p:cNvSpPr txBox="1"/>
          <p:nvPr/>
        </p:nvSpPr>
        <p:spPr>
          <a:xfrm>
            <a:off x="9553909" y="3278147"/>
            <a:ext cx="276038" cy="307777"/>
          </a:xfrm>
          <a:prstGeom prst="rect">
            <a:avLst/>
          </a:prstGeom>
          <a:noFill/>
        </p:spPr>
        <p:txBody>
          <a:bodyPr wrap="none" rtlCol="0">
            <a:spAutoFit/>
          </a:bodyPr>
          <a:lstStyle/>
          <a:p>
            <a:r>
              <a:rPr lang="en-GB" sz="1400" dirty="0"/>
              <a:t>4</a:t>
            </a:r>
          </a:p>
        </p:txBody>
      </p:sp>
      <p:sp>
        <p:nvSpPr>
          <p:cNvPr id="33" name="TextBox 32"/>
          <p:cNvSpPr txBox="1"/>
          <p:nvPr/>
        </p:nvSpPr>
        <p:spPr>
          <a:xfrm>
            <a:off x="9164844" y="3956552"/>
            <a:ext cx="276038" cy="307777"/>
          </a:xfrm>
          <a:prstGeom prst="rect">
            <a:avLst/>
          </a:prstGeom>
          <a:noFill/>
        </p:spPr>
        <p:txBody>
          <a:bodyPr wrap="none" rtlCol="0">
            <a:spAutoFit/>
          </a:bodyPr>
          <a:lstStyle/>
          <a:p>
            <a:r>
              <a:rPr lang="en-GB" sz="1400" dirty="0"/>
              <a:t>7</a:t>
            </a:r>
          </a:p>
        </p:txBody>
      </p:sp>
      <p:sp>
        <p:nvSpPr>
          <p:cNvPr id="34" name="TextBox 33"/>
          <p:cNvSpPr txBox="1"/>
          <p:nvPr/>
        </p:nvSpPr>
        <p:spPr>
          <a:xfrm>
            <a:off x="8444862" y="4125092"/>
            <a:ext cx="367408" cy="307777"/>
          </a:xfrm>
          <a:prstGeom prst="rect">
            <a:avLst/>
          </a:prstGeom>
          <a:noFill/>
        </p:spPr>
        <p:txBody>
          <a:bodyPr wrap="none" rtlCol="0">
            <a:spAutoFit/>
          </a:bodyPr>
          <a:lstStyle/>
          <a:p>
            <a:r>
              <a:rPr lang="en-GB" sz="1400" dirty="0"/>
              <a:t>11</a:t>
            </a:r>
          </a:p>
        </p:txBody>
      </p:sp>
      <p:sp>
        <p:nvSpPr>
          <p:cNvPr id="35" name="TextBox 34"/>
          <p:cNvSpPr txBox="1"/>
          <p:nvPr/>
        </p:nvSpPr>
        <p:spPr>
          <a:xfrm>
            <a:off x="8555136" y="3236293"/>
            <a:ext cx="276038" cy="307777"/>
          </a:xfrm>
          <a:prstGeom prst="rect">
            <a:avLst/>
          </a:prstGeom>
          <a:noFill/>
        </p:spPr>
        <p:txBody>
          <a:bodyPr wrap="none" rtlCol="0">
            <a:spAutoFit/>
          </a:bodyPr>
          <a:lstStyle/>
          <a:p>
            <a:r>
              <a:rPr lang="en-GB" sz="1400" dirty="0"/>
              <a:t>6</a:t>
            </a:r>
          </a:p>
        </p:txBody>
      </p:sp>
      <p:sp>
        <p:nvSpPr>
          <p:cNvPr id="36" name="TextBox 35"/>
          <p:cNvSpPr txBox="1"/>
          <p:nvPr/>
        </p:nvSpPr>
        <p:spPr>
          <a:xfrm>
            <a:off x="8175247" y="2909355"/>
            <a:ext cx="367408" cy="307777"/>
          </a:xfrm>
          <a:prstGeom prst="rect">
            <a:avLst/>
          </a:prstGeom>
          <a:noFill/>
        </p:spPr>
        <p:txBody>
          <a:bodyPr wrap="none" rtlCol="0">
            <a:spAutoFit/>
          </a:bodyPr>
          <a:lstStyle/>
          <a:p>
            <a:r>
              <a:rPr lang="en-GB" sz="1400" dirty="0"/>
              <a:t>12</a:t>
            </a:r>
          </a:p>
        </p:txBody>
      </p:sp>
      <p:sp>
        <p:nvSpPr>
          <p:cNvPr id="37" name="TextBox 36"/>
          <p:cNvSpPr txBox="1"/>
          <p:nvPr/>
        </p:nvSpPr>
        <p:spPr>
          <a:xfrm>
            <a:off x="7678203" y="3673869"/>
            <a:ext cx="276038" cy="307777"/>
          </a:xfrm>
          <a:prstGeom prst="rect">
            <a:avLst/>
          </a:prstGeom>
          <a:noFill/>
        </p:spPr>
        <p:txBody>
          <a:bodyPr wrap="none" rtlCol="0">
            <a:spAutoFit/>
          </a:bodyPr>
          <a:lstStyle/>
          <a:p>
            <a:r>
              <a:rPr lang="en-GB" sz="1400" dirty="0"/>
              <a:t>8</a:t>
            </a:r>
          </a:p>
        </p:txBody>
      </p:sp>
      <p:sp>
        <p:nvSpPr>
          <p:cNvPr id="38" name="TextBox 37"/>
          <p:cNvSpPr txBox="1"/>
          <p:nvPr/>
        </p:nvSpPr>
        <p:spPr>
          <a:xfrm>
            <a:off x="7313856" y="2824852"/>
            <a:ext cx="367408" cy="307777"/>
          </a:xfrm>
          <a:prstGeom prst="rect">
            <a:avLst/>
          </a:prstGeom>
          <a:noFill/>
        </p:spPr>
        <p:txBody>
          <a:bodyPr wrap="none" rtlCol="0">
            <a:spAutoFit/>
          </a:bodyPr>
          <a:lstStyle/>
          <a:p>
            <a:r>
              <a:rPr lang="en-GB" sz="1400" dirty="0"/>
              <a:t>15</a:t>
            </a:r>
          </a:p>
        </p:txBody>
      </p:sp>
      <p:sp>
        <p:nvSpPr>
          <p:cNvPr id="39" name="TextBox 38"/>
          <p:cNvSpPr txBox="1"/>
          <p:nvPr/>
        </p:nvSpPr>
        <p:spPr>
          <a:xfrm>
            <a:off x="9168348" y="2758775"/>
            <a:ext cx="276038" cy="307777"/>
          </a:xfrm>
          <a:prstGeom prst="rect">
            <a:avLst/>
          </a:prstGeom>
          <a:noFill/>
        </p:spPr>
        <p:txBody>
          <a:bodyPr wrap="none" rtlCol="0">
            <a:spAutoFit/>
          </a:bodyPr>
          <a:lstStyle/>
          <a:p>
            <a:r>
              <a:rPr lang="en-GB" sz="1400" dirty="0"/>
              <a:t>8</a:t>
            </a:r>
          </a:p>
        </p:txBody>
      </p:sp>
      <p:sp>
        <p:nvSpPr>
          <p:cNvPr id="43" name="Oval 42"/>
          <p:cNvSpPr/>
          <p:nvPr/>
        </p:nvSpPr>
        <p:spPr>
          <a:xfrm>
            <a:off x="10007380" y="5083984"/>
            <a:ext cx="349956" cy="298241"/>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Oval 43"/>
          <p:cNvSpPr/>
          <p:nvPr/>
        </p:nvSpPr>
        <p:spPr>
          <a:xfrm>
            <a:off x="10007380" y="5519726"/>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TextBox 44"/>
          <p:cNvSpPr txBox="1"/>
          <p:nvPr/>
        </p:nvSpPr>
        <p:spPr>
          <a:xfrm>
            <a:off x="7918111" y="2010592"/>
            <a:ext cx="276038" cy="307777"/>
          </a:xfrm>
          <a:prstGeom prst="rect">
            <a:avLst/>
          </a:prstGeom>
          <a:noFill/>
        </p:spPr>
        <p:txBody>
          <a:bodyPr wrap="none" rtlCol="0">
            <a:spAutoFit/>
          </a:bodyPr>
          <a:lstStyle/>
          <a:p>
            <a:r>
              <a:rPr lang="en-GB" sz="1400" dirty="0">
                <a:solidFill>
                  <a:srgbClr val="FF0000"/>
                </a:solidFill>
              </a:rPr>
              <a:t>7</a:t>
            </a:r>
          </a:p>
        </p:txBody>
      </p:sp>
      <p:sp>
        <p:nvSpPr>
          <p:cNvPr id="46" name="TextBox 45"/>
          <p:cNvSpPr txBox="1"/>
          <p:nvPr/>
        </p:nvSpPr>
        <p:spPr>
          <a:xfrm>
            <a:off x="6944753" y="3690961"/>
            <a:ext cx="367408" cy="307777"/>
          </a:xfrm>
          <a:prstGeom prst="rect">
            <a:avLst/>
          </a:prstGeom>
          <a:noFill/>
        </p:spPr>
        <p:txBody>
          <a:bodyPr wrap="none" rtlCol="0">
            <a:spAutoFit/>
          </a:bodyPr>
          <a:lstStyle/>
          <a:p>
            <a:r>
              <a:rPr lang="en-GB" sz="1400" dirty="0">
                <a:solidFill>
                  <a:srgbClr val="FF0000"/>
                </a:solidFill>
              </a:rPr>
              <a:t>14</a:t>
            </a:r>
          </a:p>
        </p:txBody>
      </p:sp>
      <p:sp>
        <p:nvSpPr>
          <p:cNvPr id="47" name="TextBox 46"/>
          <p:cNvSpPr txBox="1"/>
          <p:nvPr/>
        </p:nvSpPr>
        <p:spPr>
          <a:xfrm>
            <a:off x="8136579" y="3762611"/>
            <a:ext cx="367408" cy="307777"/>
          </a:xfrm>
          <a:prstGeom prst="rect">
            <a:avLst/>
          </a:prstGeom>
          <a:noFill/>
        </p:spPr>
        <p:txBody>
          <a:bodyPr wrap="none" rtlCol="0">
            <a:spAutoFit/>
          </a:bodyPr>
          <a:lstStyle/>
          <a:p>
            <a:r>
              <a:rPr lang="en-GB" sz="1400" dirty="0">
                <a:solidFill>
                  <a:srgbClr val="FF0000"/>
                </a:solidFill>
              </a:rPr>
              <a:t>19</a:t>
            </a:r>
          </a:p>
        </p:txBody>
      </p:sp>
      <p:sp>
        <p:nvSpPr>
          <p:cNvPr id="48" name="TextBox 47"/>
          <p:cNvSpPr txBox="1"/>
          <p:nvPr/>
        </p:nvSpPr>
        <p:spPr>
          <a:xfrm>
            <a:off x="9095433" y="2037993"/>
            <a:ext cx="389485" cy="307777"/>
          </a:xfrm>
          <a:prstGeom prst="rect">
            <a:avLst/>
          </a:prstGeom>
          <a:noFill/>
        </p:spPr>
        <p:txBody>
          <a:bodyPr wrap="square" rtlCol="0">
            <a:spAutoFit/>
          </a:bodyPr>
          <a:lstStyle/>
          <a:p>
            <a:r>
              <a:rPr lang="en-GB" sz="1400" dirty="0">
                <a:solidFill>
                  <a:srgbClr val="FF0000"/>
                </a:solidFill>
              </a:rPr>
              <a:t>16</a:t>
            </a:r>
          </a:p>
        </p:txBody>
      </p:sp>
      <p:sp>
        <p:nvSpPr>
          <p:cNvPr id="49" name="TextBox 48"/>
          <p:cNvSpPr txBox="1"/>
          <p:nvPr/>
        </p:nvSpPr>
        <p:spPr>
          <a:xfrm>
            <a:off x="10532314" y="2010592"/>
            <a:ext cx="389485" cy="307777"/>
          </a:xfrm>
          <a:prstGeom prst="rect">
            <a:avLst/>
          </a:prstGeom>
          <a:noFill/>
        </p:spPr>
        <p:txBody>
          <a:bodyPr wrap="square" rtlCol="0">
            <a:spAutoFit/>
          </a:bodyPr>
          <a:lstStyle/>
          <a:p>
            <a:r>
              <a:rPr lang="en-GB" sz="1400" dirty="0">
                <a:solidFill>
                  <a:srgbClr val="FF0000"/>
                </a:solidFill>
              </a:rPr>
              <a:t>26</a:t>
            </a:r>
          </a:p>
        </p:txBody>
      </p:sp>
      <p:sp>
        <p:nvSpPr>
          <p:cNvPr id="50" name="TextBox 49"/>
          <p:cNvSpPr txBox="1"/>
          <p:nvPr/>
        </p:nvSpPr>
        <p:spPr>
          <a:xfrm>
            <a:off x="8865073" y="3041654"/>
            <a:ext cx="389485" cy="307777"/>
          </a:xfrm>
          <a:prstGeom prst="rect">
            <a:avLst/>
          </a:prstGeom>
          <a:noFill/>
        </p:spPr>
        <p:txBody>
          <a:bodyPr wrap="square" rtlCol="0">
            <a:spAutoFit/>
          </a:bodyPr>
          <a:lstStyle/>
          <a:p>
            <a:r>
              <a:rPr lang="en-GB" sz="1400" dirty="0">
                <a:solidFill>
                  <a:srgbClr val="FF0000"/>
                </a:solidFill>
              </a:rPr>
              <a:t>24</a:t>
            </a:r>
          </a:p>
        </p:txBody>
      </p:sp>
      <p:pic>
        <p:nvPicPr>
          <p:cNvPr id="51" name="Content Placeholder 5"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43894" y="230615"/>
            <a:ext cx="2733666" cy="1726526"/>
          </a:xfrm>
        </p:spPr>
      </p:pic>
      <p:cxnSp>
        <p:nvCxnSpPr>
          <p:cNvPr id="52" name="Straight Connector 51"/>
          <p:cNvCxnSpPr>
            <a:cxnSpLocks/>
          </p:cNvCxnSpPr>
          <p:nvPr/>
        </p:nvCxnSpPr>
        <p:spPr>
          <a:xfrm flipH="1" flipV="1">
            <a:off x="7065968" y="2408526"/>
            <a:ext cx="805621" cy="18632"/>
          </a:xfrm>
          <a:prstGeom prst="line">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3" name="Straight Connector 52"/>
          <p:cNvCxnSpPr>
            <a:cxnSpLocks/>
          </p:cNvCxnSpPr>
          <p:nvPr/>
        </p:nvCxnSpPr>
        <p:spPr>
          <a:xfrm flipH="1" flipV="1">
            <a:off x="7014718" y="2513970"/>
            <a:ext cx="348268" cy="968034"/>
          </a:xfrm>
          <a:prstGeom prst="line">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4" name="Straight Connector 53"/>
          <p:cNvCxnSpPr>
            <a:cxnSpLocks/>
            <a:stCxn id="7" idx="2"/>
          </p:cNvCxnSpPr>
          <p:nvPr/>
        </p:nvCxnSpPr>
        <p:spPr>
          <a:xfrm flipH="1" flipV="1">
            <a:off x="8245180" y="2426576"/>
            <a:ext cx="781986" cy="9460"/>
          </a:xfrm>
          <a:prstGeom prst="line">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7848950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itle 39"/>
          <p:cNvSpPr>
            <a:spLocks noGrp="1"/>
          </p:cNvSpPr>
          <p:nvPr>
            <p:ph type="title"/>
          </p:nvPr>
        </p:nvSpPr>
        <p:spPr/>
        <p:txBody>
          <a:bodyPr/>
          <a:lstStyle/>
          <a:p>
            <a:endParaRPr lang="en-GB" dirty="0"/>
          </a:p>
        </p:txBody>
      </p:sp>
      <p:sp>
        <p:nvSpPr>
          <p:cNvPr id="41" name="Content Placeholder 40"/>
          <p:cNvSpPr>
            <a:spLocks noGrp="1"/>
          </p:cNvSpPr>
          <p:nvPr>
            <p:ph sz="half" idx="1"/>
          </p:nvPr>
        </p:nvSpPr>
        <p:spPr/>
        <p:txBody>
          <a:bodyPr>
            <a:normAutofit lnSpcReduction="10000"/>
          </a:bodyPr>
          <a:lstStyle/>
          <a:p>
            <a:r>
              <a:rPr lang="en-GB" dirty="0"/>
              <a:t>Choose the unvisited node with the lowest tentative distance (19 – Piccadilly Circus)</a:t>
            </a:r>
          </a:p>
          <a:p>
            <a:r>
              <a:rPr lang="en-GB" dirty="0"/>
              <a:t>Calculate tentative distance to all its neighbours and replace if lower</a:t>
            </a:r>
          </a:p>
          <a:p>
            <a:r>
              <a:rPr lang="en-GB" dirty="0"/>
              <a:t>(19+6=25 so Leicester Square not updated)</a:t>
            </a:r>
          </a:p>
          <a:p>
            <a:r>
              <a:rPr lang="en-GB" dirty="0"/>
              <a:t>Mark the current node as visited &amp; Store the neighbouring node with the lowest distance</a:t>
            </a:r>
          </a:p>
          <a:p>
            <a:endParaRPr lang="en-GB" dirty="0"/>
          </a:p>
          <a:p>
            <a:endParaRPr lang="en-GB" dirty="0"/>
          </a:p>
        </p:txBody>
      </p:sp>
      <p:sp>
        <p:nvSpPr>
          <p:cNvPr id="4" name="Footer Placeholder 3"/>
          <p:cNvSpPr>
            <a:spLocks noGrp="1"/>
          </p:cNvSpPr>
          <p:nvPr>
            <p:ph type="ftr" sz="quarter" idx="11"/>
          </p:nvPr>
        </p:nvSpPr>
        <p:spPr/>
        <p:txBody>
          <a:bodyPr/>
          <a:lstStyle/>
          <a:p>
            <a:endParaRPr lang="en-GB"/>
          </a:p>
        </p:txBody>
      </p:sp>
      <p:pic>
        <p:nvPicPr>
          <p:cNvPr id="52" name="Content Placeholder 5"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43894" y="230615"/>
            <a:ext cx="2733666" cy="1726526"/>
          </a:xfrm>
        </p:spPr>
      </p:pic>
      <p:sp>
        <p:nvSpPr>
          <p:cNvPr id="53" name="Oval 52"/>
          <p:cNvSpPr/>
          <p:nvPr/>
        </p:nvSpPr>
        <p:spPr>
          <a:xfrm>
            <a:off x="6716012" y="2259405"/>
            <a:ext cx="349956" cy="298241"/>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Oval 53"/>
          <p:cNvSpPr/>
          <p:nvPr/>
        </p:nvSpPr>
        <p:spPr>
          <a:xfrm>
            <a:off x="7871589" y="2278037"/>
            <a:ext cx="349956" cy="298241"/>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5" name="Oval 54"/>
          <p:cNvSpPr/>
          <p:nvPr/>
        </p:nvSpPr>
        <p:spPr>
          <a:xfrm>
            <a:off x="9027166" y="2286915"/>
            <a:ext cx="349956" cy="298241"/>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Oval 55"/>
          <p:cNvSpPr/>
          <p:nvPr/>
        </p:nvSpPr>
        <p:spPr>
          <a:xfrm>
            <a:off x="10357336" y="2278914"/>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Oval 56"/>
          <p:cNvSpPr/>
          <p:nvPr/>
        </p:nvSpPr>
        <p:spPr>
          <a:xfrm>
            <a:off x="7188008" y="3482004"/>
            <a:ext cx="349956" cy="298241"/>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8" name="Oval 57"/>
          <p:cNvSpPr/>
          <p:nvPr/>
        </p:nvSpPr>
        <p:spPr>
          <a:xfrm>
            <a:off x="8221545" y="3482003"/>
            <a:ext cx="349956" cy="298241"/>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9" name="Oval 58"/>
          <p:cNvSpPr/>
          <p:nvPr/>
        </p:nvSpPr>
        <p:spPr>
          <a:xfrm>
            <a:off x="9027166" y="3332882"/>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Oval 59"/>
          <p:cNvSpPr/>
          <p:nvPr/>
        </p:nvSpPr>
        <p:spPr>
          <a:xfrm>
            <a:off x="9886820" y="2900077"/>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Oval 60"/>
          <p:cNvSpPr/>
          <p:nvPr/>
        </p:nvSpPr>
        <p:spPr>
          <a:xfrm>
            <a:off x="9027166" y="4524690"/>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2" name="Straight Connector 61"/>
          <p:cNvCxnSpPr>
            <a:cxnSpLocks/>
          </p:cNvCxnSpPr>
          <p:nvPr/>
        </p:nvCxnSpPr>
        <p:spPr>
          <a:xfrm>
            <a:off x="9284649" y="2454667"/>
            <a:ext cx="1165160" cy="1863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cxnSpLocks/>
          </p:cNvCxnSpPr>
          <p:nvPr/>
        </p:nvCxnSpPr>
        <p:spPr>
          <a:xfrm flipV="1">
            <a:off x="10061798" y="2454667"/>
            <a:ext cx="470516" cy="59453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64" name="Straight Connector 63"/>
          <p:cNvCxnSpPr>
            <a:cxnSpLocks/>
          </p:cNvCxnSpPr>
          <p:nvPr/>
        </p:nvCxnSpPr>
        <p:spPr>
          <a:xfrm flipV="1">
            <a:off x="9185180" y="3049197"/>
            <a:ext cx="903827" cy="48534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65" name="Straight Connector 64"/>
          <p:cNvCxnSpPr>
            <a:cxnSpLocks/>
          </p:cNvCxnSpPr>
          <p:nvPr/>
        </p:nvCxnSpPr>
        <p:spPr>
          <a:xfrm flipV="1">
            <a:off x="9193358" y="2432661"/>
            <a:ext cx="8786" cy="10460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a:cxnSpLocks/>
          </p:cNvCxnSpPr>
          <p:nvPr/>
        </p:nvCxnSpPr>
        <p:spPr>
          <a:xfrm flipV="1">
            <a:off x="9204447" y="3523522"/>
            <a:ext cx="8786" cy="104606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67" name="Straight Connector 66"/>
          <p:cNvCxnSpPr>
            <a:cxnSpLocks/>
          </p:cNvCxnSpPr>
          <p:nvPr/>
        </p:nvCxnSpPr>
        <p:spPr>
          <a:xfrm flipH="1" flipV="1">
            <a:off x="8396524" y="3631123"/>
            <a:ext cx="796834" cy="104268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a:cxnSpLocks/>
          </p:cNvCxnSpPr>
          <p:nvPr/>
        </p:nvCxnSpPr>
        <p:spPr>
          <a:xfrm flipH="1" flipV="1">
            <a:off x="7356566" y="3623449"/>
            <a:ext cx="1039957" cy="2630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69" name="Straight Connector 68"/>
          <p:cNvCxnSpPr>
            <a:cxnSpLocks/>
          </p:cNvCxnSpPr>
          <p:nvPr/>
        </p:nvCxnSpPr>
        <p:spPr>
          <a:xfrm flipH="1">
            <a:off x="8372233" y="3461176"/>
            <a:ext cx="836607" cy="190453"/>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0" name="Straight Connector 69"/>
          <p:cNvCxnSpPr>
            <a:cxnSpLocks/>
          </p:cNvCxnSpPr>
          <p:nvPr/>
        </p:nvCxnSpPr>
        <p:spPr>
          <a:xfrm flipH="1">
            <a:off x="7362987" y="2432661"/>
            <a:ext cx="690276" cy="1136893"/>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6788434" y="2875251"/>
            <a:ext cx="367408" cy="307777"/>
          </a:xfrm>
          <a:prstGeom prst="rect">
            <a:avLst/>
          </a:prstGeom>
          <a:noFill/>
        </p:spPr>
        <p:txBody>
          <a:bodyPr wrap="none" rtlCol="0">
            <a:spAutoFit/>
          </a:bodyPr>
          <a:lstStyle/>
          <a:p>
            <a:r>
              <a:rPr lang="en-GB" sz="1400" dirty="0"/>
              <a:t>14</a:t>
            </a:r>
          </a:p>
        </p:txBody>
      </p:sp>
      <p:sp>
        <p:nvSpPr>
          <p:cNvPr id="73" name="TextBox 72"/>
          <p:cNvSpPr txBox="1"/>
          <p:nvPr/>
        </p:nvSpPr>
        <p:spPr>
          <a:xfrm>
            <a:off x="7224602" y="2114220"/>
            <a:ext cx="276038" cy="307777"/>
          </a:xfrm>
          <a:prstGeom prst="rect">
            <a:avLst/>
          </a:prstGeom>
          <a:noFill/>
        </p:spPr>
        <p:txBody>
          <a:bodyPr wrap="none" rtlCol="0">
            <a:spAutoFit/>
          </a:bodyPr>
          <a:lstStyle/>
          <a:p>
            <a:r>
              <a:rPr lang="en-GB" sz="1400" dirty="0"/>
              <a:t>7</a:t>
            </a:r>
          </a:p>
        </p:txBody>
      </p:sp>
      <p:sp>
        <p:nvSpPr>
          <p:cNvPr id="74" name="TextBox 73"/>
          <p:cNvSpPr txBox="1"/>
          <p:nvPr/>
        </p:nvSpPr>
        <p:spPr>
          <a:xfrm>
            <a:off x="8442791" y="2151192"/>
            <a:ext cx="276038" cy="307777"/>
          </a:xfrm>
          <a:prstGeom prst="rect">
            <a:avLst/>
          </a:prstGeom>
          <a:noFill/>
        </p:spPr>
        <p:txBody>
          <a:bodyPr wrap="none" rtlCol="0">
            <a:spAutoFit/>
          </a:bodyPr>
          <a:lstStyle/>
          <a:p>
            <a:r>
              <a:rPr lang="en-GB" sz="1400" dirty="0"/>
              <a:t>9</a:t>
            </a:r>
          </a:p>
        </p:txBody>
      </p:sp>
      <p:sp>
        <p:nvSpPr>
          <p:cNvPr id="75" name="TextBox 74"/>
          <p:cNvSpPr txBox="1"/>
          <p:nvPr/>
        </p:nvSpPr>
        <p:spPr>
          <a:xfrm>
            <a:off x="9669853" y="2206391"/>
            <a:ext cx="367408" cy="307777"/>
          </a:xfrm>
          <a:prstGeom prst="rect">
            <a:avLst/>
          </a:prstGeom>
          <a:noFill/>
        </p:spPr>
        <p:txBody>
          <a:bodyPr wrap="none" rtlCol="0">
            <a:spAutoFit/>
          </a:bodyPr>
          <a:lstStyle/>
          <a:p>
            <a:r>
              <a:rPr lang="en-GB" sz="1400" dirty="0"/>
              <a:t>10</a:t>
            </a:r>
          </a:p>
        </p:txBody>
      </p:sp>
      <p:sp>
        <p:nvSpPr>
          <p:cNvPr id="76" name="TextBox 75"/>
          <p:cNvSpPr txBox="1"/>
          <p:nvPr/>
        </p:nvSpPr>
        <p:spPr>
          <a:xfrm>
            <a:off x="10266105" y="2718472"/>
            <a:ext cx="276038" cy="307777"/>
          </a:xfrm>
          <a:prstGeom prst="rect">
            <a:avLst/>
          </a:prstGeom>
          <a:noFill/>
        </p:spPr>
        <p:txBody>
          <a:bodyPr wrap="none" rtlCol="0">
            <a:spAutoFit/>
          </a:bodyPr>
          <a:lstStyle/>
          <a:p>
            <a:r>
              <a:rPr lang="en-GB" sz="1400" dirty="0"/>
              <a:t>8</a:t>
            </a:r>
          </a:p>
        </p:txBody>
      </p:sp>
      <p:sp>
        <p:nvSpPr>
          <p:cNvPr id="77" name="TextBox 76"/>
          <p:cNvSpPr txBox="1"/>
          <p:nvPr/>
        </p:nvSpPr>
        <p:spPr>
          <a:xfrm>
            <a:off x="9553909" y="3278147"/>
            <a:ext cx="276038" cy="307777"/>
          </a:xfrm>
          <a:prstGeom prst="rect">
            <a:avLst/>
          </a:prstGeom>
          <a:noFill/>
        </p:spPr>
        <p:txBody>
          <a:bodyPr wrap="none" rtlCol="0">
            <a:spAutoFit/>
          </a:bodyPr>
          <a:lstStyle/>
          <a:p>
            <a:r>
              <a:rPr lang="en-GB" sz="1400" dirty="0"/>
              <a:t>4</a:t>
            </a:r>
          </a:p>
        </p:txBody>
      </p:sp>
      <p:sp>
        <p:nvSpPr>
          <p:cNvPr id="78" name="TextBox 77"/>
          <p:cNvSpPr txBox="1"/>
          <p:nvPr/>
        </p:nvSpPr>
        <p:spPr>
          <a:xfrm>
            <a:off x="9164844" y="3956552"/>
            <a:ext cx="276038" cy="307777"/>
          </a:xfrm>
          <a:prstGeom prst="rect">
            <a:avLst/>
          </a:prstGeom>
          <a:noFill/>
        </p:spPr>
        <p:txBody>
          <a:bodyPr wrap="none" rtlCol="0">
            <a:spAutoFit/>
          </a:bodyPr>
          <a:lstStyle/>
          <a:p>
            <a:r>
              <a:rPr lang="en-GB" sz="1400" dirty="0"/>
              <a:t>7</a:t>
            </a:r>
          </a:p>
        </p:txBody>
      </p:sp>
      <p:sp>
        <p:nvSpPr>
          <p:cNvPr id="79" name="TextBox 78"/>
          <p:cNvSpPr txBox="1"/>
          <p:nvPr/>
        </p:nvSpPr>
        <p:spPr>
          <a:xfrm>
            <a:off x="8444862" y="4125092"/>
            <a:ext cx="367408" cy="307777"/>
          </a:xfrm>
          <a:prstGeom prst="rect">
            <a:avLst/>
          </a:prstGeom>
          <a:noFill/>
        </p:spPr>
        <p:txBody>
          <a:bodyPr wrap="none" rtlCol="0">
            <a:spAutoFit/>
          </a:bodyPr>
          <a:lstStyle/>
          <a:p>
            <a:r>
              <a:rPr lang="en-GB" sz="1400" dirty="0"/>
              <a:t>11</a:t>
            </a:r>
          </a:p>
        </p:txBody>
      </p:sp>
      <p:sp>
        <p:nvSpPr>
          <p:cNvPr id="80" name="TextBox 79"/>
          <p:cNvSpPr txBox="1"/>
          <p:nvPr/>
        </p:nvSpPr>
        <p:spPr>
          <a:xfrm>
            <a:off x="8555136" y="3236293"/>
            <a:ext cx="276038" cy="307777"/>
          </a:xfrm>
          <a:prstGeom prst="rect">
            <a:avLst/>
          </a:prstGeom>
          <a:noFill/>
        </p:spPr>
        <p:txBody>
          <a:bodyPr wrap="none" rtlCol="0">
            <a:spAutoFit/>
          </a:bodyPr>
          <a:lstStyle/>
          <a:p>
            <a:r>
              <a:rPr lang="en-GB" sz="1400" dirty="0"/>
              <a:t>6</a:t>
            </a:r>
          </a:p>
        </p:txBody>
      </p:sp>
      <p:sp>
        <p:nvSpPr>
          <p:cNvPr id="81" name="TextBox 80"/>
          <p:cNvSpPr txBox="1"/>
          <p:nvPr/>
        </p:nvSpPr>
        <p:spPr>
          <a:xfrm>
            <a:off x="8175247" y="2909355"/>
            <a:ext cx="367408" cy="307777"/>
          </a:xfrm>
          <a:prstGeom prst="rect">
            <a:avLst/>
          </a:prstGeom>
          <a:noFill/>
        </p:spPr>
        <p:txBody>
          <a:bodyPr wrap="none" rtlCol="0">
            <a:spAutoFit/>
          </a:bodyPr>
          <a:lstStyle/>
          <a:p>
            <a:r>
              <a:rPr lang="en-GB" sz="1400" dirty="0"/>
              <a:t>12</a:t>
            </a:r>
          </a:p>
        </p:txBody>
      </p:sp>
      <p:sp>
        <p:nvSpPr>
          <p:cNvPr id="82" name="TextBox 81"/>
          <p:cNvSpPr txBox="1"/>
          <p:nvPr/>
        </p:nvSpPr>
        <p:spPr>
          <a:xfrm>
            <a:off x="7678203" y="3673869"/>
            <a:ext cx="276038" cy="307777"/>
          </a:xfrm>
          <a:prstGeom prst="rect">
            <a:avLst/>
          </a:prstGeom>
          <a:noFill/>
        </p:spPr>
        <p:txBody>
          <a:bodyPr wrap="none" rtlCol="0">
            <a:spAutoFit/>
          </a:bodyPr>
          <a:lstStyle/>
          <a:p>
            <a:r>
              <a:rPr lang="en-GB" sz="1400" dirty="0"/>
              <a:t>8</a:t>
            </a:r>
          </a:p>
        </p:txBody>
      </p:sp>
      <p:sp>
        <p:nvSpPr>
          <p:cNvPr id="83" name="TextBox 82"/>
          <p:cNvSpPr txBox="1"/>
          <p:nvPr/>
        </p:nvSpPr>
        <p:spPr>
          <a:xfrm>
            <a:off x="7313856" y="2824852"/>
            <a:ext cx="367408" cy="307777"/>
          </a:xfrm>
          <a:prstGeom prst="rect">
            <a:avLst/>
          </a:prstGeom>
          <a:noFill/>
        </p:spPr>
        <p:txBody>
          <a:bodyPr wrap="none" rtlCol="0">
            <a:spAutoFit/>
          </a:bodyPr>
          <a:lstStyle/>
          <a:p>
            <a:r>
              <a:rPr lang="en-GB" sz="1400" dirty="0"/>
              <a:t>15</a:t>
            </a:r>
          </a:p>
        </p:txBody>
      </p:sp>
      <p:sp>
        <p:nvSpPr>
          <p:cNvPr id="84" name="TextBox 83"/>
          <p:cNvSpPr txBox="1"/>
          <p:nvPr/>
        </p:nvSpPr>
        <p:spPr>
          <a:xfrm>
            <a:off x="9168348" y="2758775"/>
            <a:ext cx="276038" cy="307777"/>
          </a:xfrm>
          <a:prstGeom prst="rect">
            <a:avLst/>
          </a:prstGeom>
          <a:noFill/>
        </p:spPr>
        <p:txBody>
          <a:bodyPr wrap="none" rtlCol="0">
            <a:spAutoFit/>
          </a:bodyPr>
          <a:lstStyle/>
          <a:p>
            <a:r>
              <a:rPr lang="en-GB" sz="1400" dirty="0"/>
              <a:t>8</a:t>
            </a:r>
          </a:p>
        </p:txBody>
      </p:sp>
      <p:sp>
        <p:nvSpPr>
          <p:cNvPr id="85" name="TextBox 84"/>
          <p:cNvSpPr txBox="1"/>
          <p:nvPr/>
        </p:nvSpPr>
        <p:spPr>
          <a:xfrm>
            <a:off x="7918111" y="2010592"/>
            <a:ext cx="276038" cy="307777"/>
          </a:xfrm>
          <a:prstGeom prst="rect">
            <a:avLst/>
          </a:prstGeom>
          <a:noFill/>
        </p:spPr>
        <p:txBody>
          <a:bodyPr wrap="none" rtlCol="0">
            <a:spAutoFit/>
          </a:bodyPr>
          <a:lstStyle/>
          <a:p>
            <a:r>
              <a:rPr lang="en-GB" sz="1400" dirty="0">
                <a:solidFill>
                  <a:srgbClr val="FF0000"/>
                </a:solidFill>
              </a:rPr>
              <a:t>7</a:t>
            </a:r>
          </a:p>
        </p:txBody>
      </p:sp>
      <p:sp>
        <p:nvSpPr>
          <p:cNvPr id="86" name="TextBox 85"/>
          <p:cNvSpPr txBox="1"/>
          <p:nvPr/>
        </p:nvSpPr>
        <p:spPr>
          <a:xfrm>
            <a:off x="6944753" y="3690961"/>
            <a:ext cx="367408" cy="307777"/>
          </a:xfrm>
          <a:prstGeom prst="rect">
            <a:avLst/>
          </a:prstGeom>
          <a:noFill/>
        </p:spPr>
        <p:txBody>
          <a:bodyPr wrap="none" rtlCol="0">
            <a:spAutoFit/>
          </a:bodyPr>
          <a:lstStyle/>
          <a:p>
            <a:r>
              <a:rPr lang="en-GB" sz="1400" dirty="0">
                <a:solidFill>
                  <a:srgbClr val="FF0000"/>
                </a:solidFill>
              </a:rPr>
              <a:t>14</a:t>
            </a:r>
          </a:p>
        </p:txBody>
      </p:sp>
      <p:sp>
        <p:nvSpPr>
          <p:cNvPr id="87" name="TextBox 86"/>
          <p:cNvSpPr txBox="1"/>
          <p:nvPr/>
        </p:nvSpPr>
        <p:spPr>
          <a:xfrm>
            <a:off x="8136579" y="3762611"/>
            <a:ext cx="367408" cy="307777"/>
          </a:xfrm>
          <a:prstGeom prst="rect">
            <a:avLst/>
          </a:prstGeom>
          <a:noFill/>
        </p:spPr>
        <p:txBody>
          <a:bodyPr wrap="none" rtlCol="0">
            <a:spAutoFit/>
          </a:bodyPr>
          <a:lstStyle/>
          <a:p>
            <a:r>
              <a:rPr lang="en-GB" sz="1400" dirty="0">
                <a:solidFill>
                  <a:srgbClr val="FF0000"/>
                </a:solidFill>
              </a:rPr>
              <a:t>19</a:t>
            </a:r>
          </a:p>
        </p:txBody>
      </p:sp>
      <p:sp>
        <p:nvSpPr>
          <p:cNvPr id="88" name="TextBox 87"/>
          <p:cNvSpPr txBox="1"/>
          <p:nvPr/>
        </p:nvSpPr>
        <p:spPr>
          <a:xfrm>
            <a:off x="9095433" y="2037993"/>
            <a:ext cx="389485" cy="307777"/>
          </a:xfrm>
          <a:prstGeom prst="rect">
            <a:avLst/>
          </a:prstGeom>
          <a:noFill/>
        </p:spPr>
        <p:txBody>
          <a:bodyPr wrap="square" rtlCol="0">
            <a:spAutoFit/>
          </a:bodyPr>
          <a:lstStyle/>
          <a:p>
            <a:r>
              <a:rPr lang="en-GB" sz="1400" dirty="0">
                <a:solidFill>
                  <a:srgbClr val="FF0000"/>
                </a:solidFill>
              </a:rPr>
              <a:t>16</a:t>
            </a:r>
          </a:p>
        </p:txBody>
      </p:sp>
      <p:sp>
        <p:nvSpPr>
          <p:cNvPr id="89" name="TextBox 88"/>
          <p:cNvSpPr txBox="1"/>
          <p:nvPr/>
        </p:nvSpPr>
        <p:spPr>
          <a:xfrm>
            <a:off x="10532314" y="2010592"/>
            <a:ext cx="389485" cy="307777"/>
          </a:xfrm>
          <a:prstGeom prst="rect">
            <a:avLst/>
          </a:prstGeom>
          <a:noFill/>
        </p:spPr>
        <p:txBody>
          <a:bodyPr wrap="square" rtlCol="0">
            <a:spAutoFit/>
          </a:bodyPr>
          <a:lstStyle/>
          <a:p>
            <a:r>
              <a:rPr lang="en-GB" sz="1400" dirty="0">
                <a:solidFill>
                  <a:srgbClr val="FF0000"/>
                </a:solidFill>
              </a:rPr>
              <a:t>26</a:t>
            </a:r>
          </a:p>
        </p:txBody>
      </p:sp>
      <p:sp>
        <p:nvSpPr>
          <p:cNvPr id="90" name="TextBox 89"/>
          <p:cNvSpPr txBox="1"/>
          <p:nvPr/>
        </p:nvSpPr>
        <p:spPr>
          <a:xfrm>
            <a:off x="8865073" y="3041654"/>
            <a:ext cx="389485" cy="307777"/>
          </a:xfrm>
          <a:prstGeom prst="rect">
            <a:avLst/>
          </a:prstGeom>
          <a:noFill/>
        </p:spPr>
        <p:txBody>
          <a:bodyPr wrap="square" rtlCol="0">
            <a:spAutoFit/>
          </a:bodyPr>
          <a:lstStyle/>
          <a:p>
            <a:r>
              <a:rPr lang="en-GB" sz="1400" dirty="0">
                <a:solidFill>
                  <a:srgbClr val="FF0000"/>
                </a:solidFill>
              </a:rPr>
              <a:t>24</a:t>
            </a:r>
          </a:p>
        </p:txBody>
      </p:sp>
      <p:cxnSp>
        <p:nvCxnSpPr>
          <p:cNvPr id="91" name="Straight Connector 90"/>
          <p:cNvCxnSpPr>
            <a:cxnSpLocks/>
          </p:cNvCxnSpPr>
          <p:nvPr/>
        </p:nvCxnSpPr>
        <p:spPr>
          <a:xfrm flipH="1" flipV="1">
            <a:off x="7065968" y="2408526"/>
            <a:ext cx="805621" cy="18632"/>
          </a:xfrm>
          <a:prstGeom prst="line">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92" name="Straight Connector 91"/>
          <p:cNvCxnSpPr>
            <a:cxnSpLocks/>
          </p:cNvCxnSpPr>
          <p:nvPr/>
        </p:nvCxnSpPr>
        <p:spPr>
          <a:xfrm flipH="1" flipV="1">
            <a:off x="7014718" y="2513970"/>
            <a:ext cx="348268" cy="968034"/>
          </a:xfrm>
          <a:prstGeom prst="line">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93" name="Straight Connector 92"/>
          <p:cNvCxnSpPr>
            <a:cxnSpLocks/>
            <a:stCxn id="55" idx="2"/>
          </p:cNvCxnSpPr>
          <p:nvPr/>
        </p:nvCxnSpPr>
        <p:spPr>
          <a:xfrm flipH="1" flipV="1">
            <a:off x="8245180" y="2426576"/>
            <a:ext cx="781986" cy="9460"/>
          </a:xfrm>
          <a:prstGeom prst="line">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94" name="Straight Connector 93"/>
          <p:cNvCxnSpPr>
            <a:cxnSpLocks/>
          </p:cNvCxnSpPr>
          <p:nvPr/>
        </p:nvCxnSpPr>
        <p:spPr>
          <a:xfrm flipH="1" flipV="1">
            <a:off x="8046566" y="2508288"/>
            <a:ext cx="348268" cy="968034"/>
          </a:xfrm>
          <a:prstGeom prst="line">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95" name="TextBox 94"/>
          <p:cNvSpPr txBox="1"/>
          <p:nvPr/>
        </p:nvSpPr>
        <p:spPr>
          <a:xfrm>
            <a:off x="8981140" y="4874507"/>
            <a:ext cx="367408" cy="307777"/>
          </a:xfrm>
          <a:prstGeom prst="rect">
            <a:avLst/>
          </a:prstGeom>
          <a:noFill/>
        </p:spPr>
        <p:txBody>
          <a:bodyPr wrap="none" rtlCol="0">
            <a:spAutoFit/>
          </a:bodyPr>
          <a:lstStyle/>
          <a:p>
            <a:r>
              <a:rPr lang="en-GB" sz="1400" dirty="0">
                <a:solidFill>
                  <a:srgbClr val="FF0000"/>
                </a:solidFill>
              </a:rPr>
              <a:t>30</a:t>
            </a:r>
          </a:p>
        </p:txBody>
      </p:sp>
    </p:spTree>
    <p:extLst>
      <p:ext uri="{BB962C8B-B14F-4D97-AF65-F5344CB8AC3E}">
        <p14:creationId xmlns:p14="http://schemas.microsoft.com/office/powerpoint/2010/main" val="21989494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itle 39"/>
          <p:cNvSpPr>
            <a:spLocks noGrp="1"/>
          </p:cNvSpPr>
          <p:nvPr>
            <p:ph type="title"/>
          </p:nvPr>
        </p:nvSpPr>
        <p:spPr/>
        <p:txBody>
          <a:bodyPr/>
          <a:lstStyle/>
          <a:p>
            <a:endParaRPr lang="en-GB" dirty="0"/>
          </a:p>
        </p:txBody>
      </p:sp>
      <p:sp>
        <p:nvSpPr>
          <p:cNvPr id="41" name="Content Placeholder 40"/>
          <p:cNvSpPr>
            <a:spLocks noGrp="1"/>
          </p:cNvSpPr>
          <p:nvPr>
            <p:ph sz="half" idx="1"/>
          </p:nvPr>
        </p:nvSpPr>
        <p:spPr/>
        <p:txBody>
          <a:bodyPr>
            <a:normAutofit fontScale="92500" lnSpcReduction="10000"/>
          </a:bodyPr>
          <a:lstStyle/>
          <a:p>
            <a:r>
              <a:rPr lang="en-GB" dirty="0"/>
              <a:t>Choose the unvisited node with the lowest tentative distance (24 – Piccadilly Circus)</a:t>
            </a:r>
          </a:p>
          <a:p>
            <a:r>
              <a:rPr lang="en-GB" dirty="0"/>
              <a:t>In CS we are trying to find the shortest path to this point so we just need to find the neighbour with the lowest tentative distance</a:t>
            </a:r>
          </a:p>
          <a:p>
            <a:r>
              <a:rPr lang="en-GB" dirty="0"/>
              <a:t>We can then follow the shortest route back that we have stored…</a:t>
            </a:r>
          </a:p>
          <a:p>
            <a:r>
              <a:rPr lang="en-GB" dirty="0"/>
              <a:t>(mathematicians may be used to continuing to find the minimal spanning tree)</a:t>
            </a:r>
          </a:p>
        </p:txBody>
      </p:sp>
      <p:sp>
        <p:nvSpPr>
          <p:cNvPr id="4" name="Footer Placeholder 3"/>
          <p:cNvSpPr>
            <a:spLocks noGrp="1"/>
          </p:cNvSpPr>
          <p:nvPr>
            <p:ph type="ftr" sz="quarter" idx="11"/>
          </p:nvPr>
        </p:nvSpPr>
        <p:spPr/>
        <p:txBody>
          <a:bodyPr/>
          <a:lstStyle/>
          <a:p>
            <a:endParaRPr lang="en-GB"/>
          </a:p>
        </p:txBody>
      </p:sp>
      <p:pic>
        <p:nvPicPr>
          <p:cNvPr id="53" name="Content Placeholder 5"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43894" y="230615"/>
            <a:ext cx="2733666" cy="1726526"/>
          </a:xfrm>
        </p:spPr>
      </p:pic>
      <p:sp>
        <p:nvSpPr>
          <p:cNvPr id="54" name="Oval 53"/>
          <p:cNvSpPr/>
          <p:nvPr/>
        </p:nvSpPr>
        <p:spPr>
          <a:xfrm>
            <a:off x="7257878" y="2541627"/>
            <a:ext cx="349956" cy="298241"/>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Oval 54"/>
          <p:cNvSpPr/>
          <p:nvPr/>
        </p:nvSpPr>
        <p:spPr>
          <a:xfrm>
            <a:off x="8413455" y="2560259"/>
            <a:ext cx="349956" cy="298241"/>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6" name="Oval 55"/>
          <p:cNvSpPr/>
          <p:nvPr/>
        </p:nvSpPr>
        <p:spPr>
          <a:xfrm>
            <a:off x="9569032" y="2569137"/>
            <a:ext cx="349956" cy="298241"/>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Oval 56"/>
          <p:cNvSpPr/>
          <p:nvPr/>
        </p:nvSpPr>
        <p:spPr>
          <a:xfrm>
            <a:off x="10899202" y="2561136"/>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Oval 57"/>
          <p:cNvSpPr/>
          <p:nvPr/>
        </p:nvSpPr>
        <p:spPr>
          <a:xfrm>
            <a:off x="7729874" y="3764226"/>
            <a:ext cx="349956" cy="298241"/>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9" name="Oval 58"/>
          <p:cNvSpPr/>
          <p:nvPr/>
        </p:nvSpPr>
        <p:spPr>
          <a:xfrm>
            <a:off x="8763411" y="3764225"/>
            <a:ext cx="349956" cy="298241"/>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60" name="Oval 59"/>
          <p:cNvSpPr/>
          <p:nvPr/>
        </p:nvSpPr>
        <p:spPr>
          <a:xfrm>
            <a:off x="9569032" y="3615104"/>
            <a:ext cx="349956" cy="298241"/>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Oval 60"/>
          <p:cNvSpPr/>
          <p:nvPr/>
        </p:nvSpPr>
        <p:spPr>
          <a:xfrm>
            <a:off x="10428686" y="3182299"/>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Oval 61"/>
          <p:cNvSpPr/>
          <p:nvPr/>
        </p:nvSpPr>
        <p:spPr>
          <a:xfrm>
            <a:off x="9569032" y="4806912"/>
            <a:ext cx="349956" cy="2982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3" name="Straight Connector 62"/>
          <p:cNvCxnSpPr>
            <a:cxnSpLocks/>
          </p:cNvCxnSpPr>
          <p:nvPr/>
        </p:nvCxnSpPr>
        <p:spPr>
          <a:xfrm>
            <a:off x="9826515" y="2736889"/>
            <a:ext cx="1165160" cy="1863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a:cxnSpLocks/>
          </p:cNvCxnSpPr>
          <p:nvPr/>
        </p:nvCxnSpPr>
        <p:spPr>
          <a:xfrm flipV="1">
            <a:off x="10603664" y="2736889"/>
            <a:ext cx="470516" cy="59453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65" name="Straight Connector 64"/>
          <p:cNvCxnSpPr>
            <a:cxnSpLocks/>
          </p:cNvCxnSpPr>
          <p:nvPr/>
        </p:nvCxnSpPr>
        <p:spPr>
          <a:xfrm flipV="1">
            <a:off x="9727046" y="3331419"/>
            <a:ext cx="903827" cy="48534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67" name="Straight Connector 66"/>
          <p:cNvCxnSpPr>
            <a:cxnSpLocks/>
          </p:cNvCxnSpPr>
          <p:nvPr/>
        </p:nvCxnSpPr>
        <p:spPr>
          <a:xfrm flipV="1">
            <a:off x="9746313" y="3805744"/>
            <a:ext cx="8786" cy="104606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68" name="Straight Connector 67"/>
          <p:cNvCxnSpPr>
            <a:cxnSpLocks/>
          </p:cNvCxnSpPr>
          <p:nvPr/>
        </p:nvCxnSpPr>
        <p:spPr>
          <a:xfrm flipH="1" flipV="1">
            <a:off x="8938390" y="3913345"/>
            <a:ext cx="796834" cy="104268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a:cxnSpLocks/>
          </p:cNvCxnSpPr>
          <p:nvPr/>
        </p:nvCxnSpPr>
        <p:spPr>
          <a:xfrm flipH="1" flipV="1">
            <a:off x="7898432" y="3905671"/>
            <a:ext cx="1039957" cy="2630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0" name="Straight Connector 69"/>
          <p:cNvCxnSpPr>
            <a:cxnSpLocks/>
          </p:cNvCxnSpPr>
          <p:nvPr/>
        </p:nvCxnSpPr>
        <p:spPr>
          <a:xfrm flipH="1">
            <a:off x="8914099" y="3743398"/>
            <a:ext cx="836607" cy="190453"/>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1" name="Straight Connector 70"/>
          <p:cNvCxnSpPr>
            <a:cxnSpLocks/>
          </p:cNvCxnSpPr>
          <p:nvPr/>
        </p:nvCxnSpPr>
        <p:spPr>
          <a:xfrm flipH="1">
            <a:off x="7904853" y="2714883"/>
            <a:ext cx="690276" cy="1136893"/>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7330300" y="3157473"/>
            <a:ext cx="367408" cy="307777"/>
          </a:xfrm>
          <a:prstGeom prst="rect">
            <a:avLst/>
          </a:prstGeom>
          <a:noFill/>
        </p:spPr>
        <p:txBody>
          <a:bodyPr wrap="none" rtlCol="0">
            <a:spAutoFit/>
          </a:bodyPr>
          <a:lstStyle/>
          <a:p>
            <a:r>
              <a:rPr lang="en-GB" sz="1400" dirty="0"/>
              <a:t>14</a:t>
            </a:r>
          </a:p>
        </p:txBody>
      </p:sp>
      <p:sp>
        <p:nvSpPr>
          <p:cNvPr id="73" name="TextBox 72"/>
          <p:cNvSpPr txBox="1"/>
          <p:nvPr/>
        </p:nvSpPr>
        <p:spPr>
          <a:xfrm>
            <a:off x="7766468" y="2396442"/>
            <a:ext cx="276038" cy="307777"/>
          </a:xfrm>
          <a:prstGeom prst="rect">
            <a:avLst/>
          </a:prstGeom>
          <a:noFill/>
        </p:spPr>
        <p:txBody>
          <a:bodyPr wrap="none" rtlCol="0">
            <a:spAutoFit/>
          </a:bodyPr>
          <a:lstStyle/>
          <a:p>
            <a:r>
              <a:rPr lang="en-GB" sz="1400" dirty="0"/>
              <a:t>7</a:t>
            </a:r>
          </a:p>
        </p:txBody>
      </p:sp>
      <p:sp>
        <p:nvSpPr>
          <p:cNvPr id="74" name="TextBox 73"/>
          <p:cNvSpPr txBox="1"/>
          <p:nvPr/>
        </p:nvSpPr>
        <p:spPr>
          <a:xfrm>
            <a:off x="8984657" y="2433414"/>
            <a:ext cx="276038" cy="307777"/>
          </a:xfrm>
          <a:prstGeom prst="rect">
            <a:avLst/>
          </a:prstGeom>
          <a:noFill/>
        </p:spPr>
        <p:txBody>
          <a:bodyPr wrap="none" rtlCol="0">
            <a:spAutoFit/>
          </a:bodyPr>
          <a:lstStyle/>
          <a:p>
            <a:r>
              <a:rPr lang="en-GB" sz="1400" dirty="0"/>
              <a:t>9</a:t>
            </a:r>
          </a:p>
        </p:txBody>
      </p:sp>
      <p:sp>
        <p:nvSpPr>
          <p:cNvPr id="75" name="TextBox 74"/>
          <p:cNvSpPr txBox="1"/>
          <p:nvPr/>
        </p:nvSpPr>
        <p:spPr>
          <a:xfrm>
            <a:off x="10211719" y="2488613"/>
            <a:ext cx="367408" cy="307777"/>
          </a:xfrm>
          <a:prstGeom prst="rect">
            <a:avLst/>
          </a:prstGeom>
          <a:noFill/>
        </p:spPr>
        <p:txBody>
          <a:bodyPr wrap="none" rtlCol="0">
            <a:spAutoFit/>
          </a:bodyPr>
          <a:lstStyle/>
          <a:p>
            <a:r>
              <a:rPr lang="en-GB" sz="1400" dirty="0"/>
              <a:t>10</a:t>
            </a:r>
          </a:p>
        </p:txBody>
      </p:sp>
      <p:sp>
        <p:nvSpPr>
          <p:cNvPr id="76" name="TextBox 75"/>
          <p:cNvSpPr txBox="1"/>
          <p:nvPr/>
        </p:nvSpPr>
        <p:spPr>
          <a:xfrm>
            <a:off x="10807971" y="3000694"/>
            <a:ext cx="276038" cy="307777"/>
          </a:xfrm>
          <a:prstGeom prst="rect">
            <a:avLst/>
          </a:prstGeom>
          <a:noFill/>
        </p:spPr>
        <p:txBody>
          <a:bodyPr wrap="none" rtlCol="0">
            <a:spAutoFit/>
          </a:bodyPr>
          <a:lstStyle/>
          <a:p>
            <a:r>
              <a:rPr lang="en-GB" sz="1400" dirty="0"/>
              <a:t>8</a:t>
            </a:r>
          </a:p>
        </p:txBody>
      </p:sp>
      <p:sp>
        <p:nvSpPr>
          <p:cNvPr id="77" name="TextBox 76"/>
          <p:cNvSpPr txBox="1"/>
          <p:nvPr/>
        </p:nvSpPr>
        <p:spPr>
          <a:xfrm>
            <a:off x="10095775" y="3560369"/>
            <a:ext cx="276038" cy="307777"/>
          </a:xfrm>
          <a:prstGeom prst="rect">
            <a:avLst/>
          </a:prstGeom>
          <a:noFill/>
        </p:spPr>
        <p:txBody>
          <a:bodyPr wrap="none" rtlCol="0">
            <a:spAutoFit/>
          </a:bodyPr>
          <a:lstStyle/>
          <a:p>
            <a:r>
              <a:rPr lang="en-GB" sz="1400" dirty="0"/>
              <a:t>4</a:t>
            </a:r>
          </a:p>
        </p:txBody>
      </p:sp>
      <p:sp>
        <p:nvSpPr>
          <p:cNvPr id="78" name="TextBox 77"/>
          <p:cNvSpPr txBox="1"/>
          <p:nvPr/>
        </p:nvSpPr>
        <p:spPr>
          <a:xfrm>
            <a:off x="9706710" y="4238774"/>
            <a:ext cx="276038" cy="307777"/>
          </a:xfrm>
          <a:prstGeom prst="rect">
            <a:avLst/>
          </a:prstGeom>
          <a:noFill/>
        </p:spPr>
        <p:txBody>
          <a:bodyPr wrap="none" rtlCol="0">
            <a:spAutoFit/>
          </a:bodyPr>
          <a:lstStyle/>
          <a:p>
            <a:r>
              <a:rPr lang="en-GB" sz="1400" dirty="0"/>
              <a:t>7</a:t>
            </a:r>
          </a:p>
        </p:txBody>
      </p:sp>
      <p:sp>
        <p:nvSpPr>
          <p:cNvPr id="79" name="TextBox 78"/>
          <p:cNvSpPr txBox="1"/>
          <p:nvPr/>
        </p:nvSpPr>
        <p:spPr>
          <a:xfrm>
            <a:off x="8986728" y="4407314"/>
            <a:ext cx="367408" cy="307777"/>
          </a:xfrm>
          <a:prstGeom prst="rect">
            <a:avLst/>
          </a:prstGeom>
          <a:noFill/>
        </p:spPr>
        <p:txBody>
          <a:bodyPr wrap="none" rtlCol="0">
            <a:spAutoFit/>
          </a:bodyPr>
          <a:lstStyle/>
          <a:p>
            <a:r>
              <a:rPr lang="en-GB" sz="1400" dirty="0"/>
              <a:t>11</a:t>
            </a:r>
          </a:p>
        </p:txBody>
      </p:sp>
      <p:sp>
        <p:nvSpPr>
          <p:cNvPr id="80" name="TextBox 79"/>
          <p:cNvSpPr txBox="1"/>
          <p:nvPr/>
        </p:nvSpPr>
        <p:spPr>
          <a:xfrm>
            <a:off x="9097002" y="3518515"/>
            <a:ext cx="276038" cy="307777"/>
          </a:xfrm>
          <a:prstGeom prst="rect">
            <a:avLst/>
          </a:prstGeom>
          <a:noFill/>
        </p:spPr>
        <p:txBody>
          <a:bodyPr wrap="none" rtlCol="0">
            <a:spAutoFit/>
          </a:bodyPr>
          <a:lstStyle/>
          <a:p>
            <a:r>
              <a:rPr lang="en-GB" sz="1400" dirty="0"/>
              <a:t>6</a:t>
            </a:r>
          </a:p>
        </p:txBody>
      </p:sp>
      <p:sp>
        <p:nvSpPr>
          <p:cNvPr id="81" name="TextBox 80"/>
          <p:cNvSpPr txBox="1"/>
          <p:nvPr/>
        </p:nvSpPr>
        <p:spPr>
          <a:xfrm>
            <a:off x="8717113" y="3191577"/>
            <a:ext cx="367408" cy="307777"/>
          </a:xfrm>
          <a:prstGeom prst="rect">
            <a:avLst/>
          </a:prstGeom>
          <a:noFill/>
        </p:spPr>
        <p:txBody>
          <a:bodyPr wrap="none" rtlCol="0">
            <a:spAutoFit/>
          </a:bodyPr>
          <a:lstStyle/>
          <a:p>
            <a:r>
              <a:rPr lang="en-GB" sz="1400" dirty="0"/>
              <a:t>12</a:t>
            </a:r>
          </a:p>
        </p:txBody>
      </p:sp>
      <p:sp>
        <p:nvSpPr>
          <p:cNvPr id="82" name="TextBox 81"/>
          <p:cNvSpPr txBox="1"/>
          <p:nvPr/>
        </p:nvSpPr>
        <p:spPr>
          <a:xfrm>
            <a:off x="8220069" y="3956091"/>
            <a:ext cx="276038" cy="307777"/>
          </a:xfrm>
          <a:prstGeom prst="rect">
            <a:avLst/>
          </a:prstGeom>
          <a:noFill/>
        </p:spPr>
        <p:txBody>
          <a:bodyPr wrap="none" rtlCol="0">
            <a:spAutoFit/>
          </a:bodyPr>
          <a:lstStyle/>
          <a:p>
            <a:r>
              <a:rPr lang="en-GB" sz="1400" dirty="0"/>
              <a:t>8</a:t>
            </a:r>
          </a:p>
        </p:txBody>
      </p:sp>
      <p:sp>
        <p:nvSpPr>
          <p:cNvPr id="83" name="TextBox 82"/>
          <p:cNvSpPr txBox="1"/>
          <p:nvPr/>
        </p:nvSpPr>
        <p:spPr>
          <a:xfrm>
            <a:off x="7855722" y="3107074"/>
            <a:ext cx="367408" cy="307777"/>
          </a:xfrm>
          <a:prstGeom prst="rect">
            <a:avLst/>
          </a:prstGeom>
          <a:noFill/>
        </p:spPr>
        <p:txBody>
          <a:bodyPr wrap="none" rtlCol="0">
            <a:spAutoFit/>
          </a:bodyPr>
          <a:lstStyle/>
          <a:p>
            <a:r>
              <a:rPr lang="en-GB" sz="1400" dirty="0"/>
              <a:t>15</a:t>
            </a:r>
          </a:p>
        </p:txBody>
      </p:sp>
      <p:sp>
        <p:nvSpPr>
          <p:cNvPr id="84" name="TextBox 83"/>
          <p:cNvSpPr txBox="1"/>
          <p:nvPr/>
        </p:nvSpPr>
        <p:spPr>
          <a:xfrm>
            <a:off x="9710214" y="3040997"/>
            <a:ext cx="276038" cy="307777"/>
          </a:xfrm>
          <a:prstGeom prst="rect">
            <a:avLst/>
          </a:prstGeom>
          <a:noFill/>
        </p:spPr>
        <p:txBody>
          <a:bodyPr wrap="none" rtlCol="0">
            <a:spAutoFit/>
          </a:bodyPr>
          <a:lstStyle/>
          <a:p>
            <a:r>
              <a:rPr lang="en-GB" sz="1400" dirty="0"/>
              <a:t>8</a:t>
            </a:r>
          </a:p>
        </p:txBody>
      </p:sp>
      <p:sp>
        <p:nvSpPr>
          <p:cNvPr id="85" name="TextBox 84"/>
          <p:cNvSpPr txBox="1"/>
          <p:nvPr/>
        </p:nvSpPr>
        <p:spPr>
          <a:xfrm>
            <a:off x="8459977" y="2292814"/>
            <a:ext cx="276038" cy="307777"/>
          </a:xfrm>
          <a:prstGeom prst="rect">
            <a:avLst/>
          </a:prstGeom>
          <a:noFill/>
        </p:spPr>
        <p:txBody>
          <a:bodyPr wrap="none" rtlCol="0">
            <a:spAutoFit/>
          </a:bodyPr>
          <a:lstStyle/>
          <a:p>
            <a:r>
              <a:rPr lang="en-GB" sz="1400" dirty="0">
                <a:solidFill>
                  <a:srgbClr val="FF0000"/>
                </a:solidFill>
              </a:rPr>
              <a:t>7</a:t>
            </a:r>
          </a:p>
        </p:txBody>
      </p:sp>
      <p:sp>
        <p:nvSpPr>
          <p:cNvPr id="86" name="TextBox 85"/>
          <p:cNvSpPr txBox="1"/>
          <p:nvPr/>
        </p:nvSpPr>
        <p:spPr>
          <a:xfrm>
            <a:off x="7486619" y="3973183"/>
            <a:ext cx="367408" cy="307777"/>
          </a:xfrm>
          <a:prstGeom prst="rect">
            <a:avLst/>
          </a:prstGeom>
          <a:noFill/>
        </p:spPr>
        <p:txBody>
          <a:bodyPr wrap="none" rtlCol="0">
            <a:spAutoFit/>
          </a:bodyPr>
          <a:lstStyle/>
          <a:p>
            <a:r>
              <a:rPr lang="en-GB" sz="1400" dirty="0">
                <a:solidFill>
                  <a:srgbClr val="FF0000"/>
                </a:solidFill>
              </a:rPr>
              <a:t>14</a:t>
            </a:r>
          </a:p>
        </p:txBody>
      </p:sp>
      <p:sp>
        <p:nvSpPr>
          <p:cNvPr id="87" name="TextBox 86"/>
          <p:cNvSpPr txBox="1"/>
          <p:nvPr/>
        </p:nvSpPr>
        <p:spPr>
          <a:xfrm>
            <a:off x="8678445" y="4044833"/>
            <a:ext cx="367408" cy="307777"/>
          </a:xfrm>
          <a:prstGeom prst="rect">
            <a:avLst/>
          </a:prstGeom>
          <a:noFill/>
        </p:spPr>
        <p:txBody>
          <a:bodyPr wrap="none" rtlCol="0">
            <a:spAutoFit/>
          </a:bodyPr>
          <a:lstStyle/>
          <a:p>
            <a:r>
              <a:rPr lang="en-GB" sz="1400" dirty="0">
                <a:solidFill>
                  <a:srgbClr val="FF0000"/>
                </a:solidFill>
              </a:rPr>
              <a:t>19</a:t>
            </a:r>
          </a:p>
        </p:txBody>
      </p:sp>
      <p:sp>
        <p:nvSpPr>
          <p:cNvPr id="88" name="TextBox 87"/>
          <p:cNvSpPr txBox="1"/>
          <p:nvPr/>
        </p:nvSpPr>
        <p:spPr>
          <a:xfrm>
            <a:off x="9637299" y="2320215"/>
            <a:ext cx="389485" cy="307777"/>
          </a:xfrm>
          <a:prstGeom prst="rect">
            <a:avLst/>
          </a:prstGeom>
          <a:noFill/>
        </p:spPr>
        <p:txBody>
          <a:bodyPr wrap="square" rtlCol="0">
            <a:spAutoFit/>
          </a:bodyPr>
          <a:lstStyle/>
          <a:p>
            <a:r>
              <a:rPr lang="en-GB" sz="1400" dirty="0">
                <a:solidFill>
                  <a:srgbClr val="FF0000"/>
                </a:solidFill>
              </a:rPr>
              <a:t>16</a:t>
            </a:r>
          </a:p>
        </p:txBody>
      </p:sp>
      <p:sp>
        <p:nvSpPr>
          <p:cNvPr id="89" name="TextBox 88"/>
          <p:cNvSpPr txBox="1"/>
          <p:nvPr/>
        </p:nvSpPr>
        <p:spPr>
          <a:xfrm>
            <a:off x="11074180" y="2292814"/>
            <a:ext cx="389485" cy="307777"/>
          </a:xfrm>
          <a:prstGeom prst="rect">
            <a:avLst/>
          </a:prstGeom>
          <a:noFill/>
        </p:spPr>
        <p:txBody>
          <a:bodyPr wrap="square" rtlCol="0">
            <a:spAutoFit/>
          </a:bodyPr>
          <a:lstStyle/>
          <a:p>
            <a:r>
              <a:rPr lang="en-GB" sz="1400" dirty="0">
                <a:solidFill>
                  <a:srgbClr val="FF0000"/>
                </a:solidFill>
              </a:rPr>
              <a:t>26</a:t>
            </a:r>
          </a:p>
        </p:txBody>
      </p:sp>
      <p:sp>
        <p:nvSpPr>
          <p:cNvPr id="90" name="TextBox 89"/>
          <p:cNvSpPr txBox="1"/>
          <p:nvPr/>
        </p:nvSpPr>
        <p:spPr>
          <a:xfrm>
            <a:off x="9406939" y="3323876"/>
            <a:ext cx="389485" cy="307777"/>
          </a:xfrm>
          <a:prstGeom prst="rect">
            <a:avLst/>
          </a:prstGeom>
          <a:noFill/>
        </p:spPr>
        <p:txBody>
          <a:bodyPr wrap="square" rtlCol="0">
            <a:spAutoFit/>
          </a:bodyPr>
          <a:lstStyle/>
          <a:p>
            <a:r>
              <a:rPr lang="en-GB" sz="1400" dirty="0">
                <a:solidFill>
                  <a:srgbClr val="FF0000"/>
                </a:solidFill>
              </a:rPr>
              <a:t>24</a:t>
            </a:r>
          </a:p>
        </p:txBody>
      </p:sp>
      <p:cxnSp>
        <p:nvCxnSpPr>
          <p:cNvPr id="91" name="Straight Connector 90"/>
          <p:cNvCxnSpPr>
            <a:cxnSpLocks/>
          </p:cNvCxnSpPr>
          <p:nvPr/>
        </p:nvCxnSpPr>
        <p:spPr>
          <a:xfrm flipH="1" flipV="1">
            <a:off x="7607834" y="2690748"/>
            <a:ext cx="805621" cy="18632"/>
          </a:xfrm>
          <a:prstGeom prst="line">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92" name="Straight Connector 91"/>
          <p:cNvCxnSpPr>
            <a:cxnSpLocks/>
          </p:cNvCxnSpPr>
          <p:nvPr/>
        </p:nvCxnSpPr>
        <p:spPr>
          <a:xfrm flipH="1" flipV="1">
            <a:off x="7556584" y="2796192"/>
            <a:ext cx="348268" cy="968034"/>
          </a:xfrm>
          <a:prstGeom prst="line">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93" name="Straight Connector 92"/>
          <p:cNvCxnSpPr>
            <a:cxnSpLocks/>
            <a:stCxn id="56" idx="2"/>
          </p:cNvCxnSpPr>
          <p:nvPr/>
        </p:nvCxnSpPr>
        <p:spPr>
          <a:xfrm flipH="1" flipV="1">
            <a:off x="8787046" y="2708798"/>
            <a:ext cx="781986" cy="9460"/>
          </a:xfrm>
          <a:prstGeom prst="line">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94" name="Straight Connector 93"/>
          <p:cNvCxnSpPr>
            <a:cxnSpLocks/>
          </p:cNvCxnSpPr>
          <p:nvPr/>
        </p:nvCxnSpPr>
        <p:spPr>
          <a:xfrm flipH="1" flipV="1">
            <a:off x="8588432" y="2790510"/>
            <a:ext cx="348268" cy="968034"/>
          </a:xfrm>
          <a:prstGeom prst="line">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95" name="Straight Connector 94"/>
          <p:cNvCxnSpPr>
            <a:cxnSpLocks/>
          </p:cNvCxnSpPr>
          <p:nvPr/>
        </p:nvCxnSpPr>
        <p:spPr>
          <a:xfrm flipV="1">
            <a:off x="9742321" y="2708799"/>
            <a:ext cx="22703" cy="1031640"/>
          </a:xfrm>
          <a:prstGeom prst="line">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96" name="TextBox 95"/>
          <p:cNvSpPr txBox="1"/>
          <p:nvPr/>
        </p:nvSpPr>
        <p:spPr>
          <a:xfrm>
            <a:off x="9912071" y="4891687"/>
            <a:ext cx="367408" cy="307777"/>
          </a:xfrm>
          <a:prstGeom prst="rect">
            <a:avLst/>
          </a:prstGeom>
          <a:noFill/>
        </p:spPr>
        <p:txBody>
          <a:bodyPr wrap="none" rtlCol="0">
            <a:spAutoFit/>
          </a:bodyPr>
          <a:lstStyle/>
          <a:p>
            <a:r>
              <a:rPr lang="en-GB" sz="1400" dirty="0">
                <a:solidFill>
                  <a:srgbClr val="FF0000"/>
                </a:solidFill>
              </a:rPr>
              <a:t>30</a:t>
            </a:r>
          </a:p>
        </p:txBody>
      </p:sp>
    </p:spTree>
    <p:extLst>
      <p:ext uri="{BB962C8B-B14F-4D97-AF65-F5344CB8AC3E}">
        <p14:creationId xmlns:p14="http://schemas.microsoft.com/office/powerpoint/2010/main" val="33015773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a:t>Exercise 5</a:t>
            </a:r>
          </a:p>
        </p:txBody>
      </p:sp>
      <p:sp>
        <p:nvSpPr>
          <p:cNvPr id="3" name="Content Placeholder 2"/>
          <p:cNvSpPr>
            <a:spLocks noGrp="1"/>
          </p:cNvSpPr>
          <p:nvPr>
            <p:ph idx="1"/>
          </p:nvPr>
        </p:nvSpPr>
        <p:spPr/>
        <p:txBody>
          <a:bodyPr/>
          <a:lstStyle/>
          <a:p>
            <a:endParaRPr lang="en-GB" dirty="0"/>
          </a:p>
          <a:p>
            <a:endParaRPr lang="en-GB" dirty="0"/>
          </a:p>
          <a:p>
            <a:r>
              <a:rPr lang="en-GB" dirty="0"/>
              <a:t>Also</a:t>
            </a:r>
          </a:p>
          <a:p>
            <a:r>
              <a:rPr lang="en-GB" dirty="0"/>
              <a:t>Interactive example here</a:t>
            </a:r>
          </a:p>
          <a:p>
            <a:r>
              <a:rPr lang="en-GB" dirty="0"/>
              <a:t>http://optlab-server.sce.carleton.ca/POAnimations2007/DijkstrasAlgo.html</a:t>
            </a:r>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5362074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Comparing Search Algorithms</a:t>
            </a:r>
          </a:p>
        </p:txBody>
      </p:sp>
      <p:sp>
        <p:nvSpPr>
          <p:cNvPr id="3" name="Content Placeholder 2"/>
          <p:cNvSpPr>
            <a:spLocks noGrp="1"/>
          </p:cNvSpPr>
          <p:nvPr>
            <p:ph idx="1"/>
          </p:nvPr>
        </p:nvSpPr>
        <p:spPr/>
        <p:txBody>
          <a:bodyPr/>
          <a:lstStyle/>
          <a:p>
            <a:r>
              <a:rPr lang="en-GB" dirty="0"/>
              <a:t>Breadth First search – Explores equally in all directions</a:t>
            </a:r>
          </a:p>
          <a:p>
            <a:endParaRPr lang="en-GB" dirty="0"/>
          </a:p>
          <a:p>
            <a:r>
              <a:rPr lang="en-GB" dirty="0"/>
              <a:t>Dijkstra's Algorithm </a:t>
            </a:r>
          </a:p>
          <a:p>
            <a:pPr lvl="1"/>
            <a:r>
              <a:rPr lang="en-GB" dirty="0"/>
              <a:t>Favours shorter(cheaper/quicker) paths.</a:t>
            </a:r>
          </a:p>
          <a:p>
            <a:pPr lvl="1"/>
            <a:r>
              <a:rPr lang="en-GB" dirty="0"/>
              <a:t>calculates the distance from the start point. </a:t>
            </a:r>
          </a:p>
          <a:p>
            <a:endParaRPr lang="en-GB" dirty="0"/>
          </a:p>
          <a:p>
            <a:r>
              <a:rPr lang="en-GB" dirty="0"/>
              <a:t>A*- modification of Dijkstra’s algorithm </a:t>
            </a:r>
          </a:p>
          <a:p>
            <a:pPr lvl="1"/>
            <a:r>
              <a:rPr lang="en-GB" dirty="0"/>
              <a:t> prioritises paths in the direction the goal</a:t>
            </a:r>
          </a:p>
          <a:p>
            <a:pPr lvl="1"/>
            <a:r>
              <a:rPr lang="en-GB" dirty="0"/>
              <a:t>Uses the sum of distance from start and estimated distance from goal..</a:t>
            </a:r>
          </a:p>
        </p:txBody>
      </p:sp>
      <p:sp>
        <p:nvSpPr>
          <p:cNvPr id="4" name="Footer Placeholder 3"/>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8558822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Taking this further….</a:t>
            </a:r>
          </a:p>
        </p:txBody>
      </p:sp>
      <p:sp>
        <p:nvSpPr>
          <p:cNvPr id="3" name="Content Placeholder 2"/>
          <p:cNvSpPr>
            <a:spLocks noGrp="1"/>
          </p:cNvSpPr>
          <p:nvPr>
            <p:ph idx="1"/>
          </p:nvPr>
        </p:nvSpPr>
        <p:spPr/>
        <p:txBody>
          <a:bodyPr/>
          <a:lstStyle/>
          <a:p>
            <a:r>
              <a:rPr lang="en-GB" dirty="0">
                <a:hlinkClick r:id="rId2"/>
              </a:rPr>
              <a:t>http://www.redblobgames.com/pathfinding/a-star/introduction.html</a:t>
            </a:r>
            <a:endParaRPr lang="en-GB" dirty="0"/>
          </a:p>
          <a:p>
            <a:r>
              <a:rPr lang="en-GB" dirty="0">
                <a:hlinkClick r:id="rId3"/>
              </a:rPr>
              <a:t>http://www.redblobgames.com/pathfinding/a-star/implementation.html</a:t>
            </a:r>
            <a:endParaRPr lang="en-GB" dirty="0"/>
          </a:p>
          <a:p>
            <a:r>
              <a:rPr lang="en-GB" dirty="0"/>
              <a:t>Computerphile – A star Search Algorithm</a:t>
            </a:r>
          </a:p>
          <a:p>
            <a:r>
              <a:rPr lang="en-GB" dirty="0">
                <a:hlinkClick r:id="rId4"/>
              </a:rPr>
              <a:t>https://youtu.be/ySN5Wnu88nE</a:t>
            </a:r>
            <a:endParaRPr lang="en-GB" dirty="0"/>
          </a:p>
          <a:p>
            <a:r>
              <a:rPr lang="en-GB" dirty="0"/>
              <a:t>Maze Solving</a:t>
            </a:r>
          </a:p>
          <a:p>
            <a:r>
              <a:rPr lang="en-GB" dirty="0">
                <a:hlinkClick r:id="rId5"/>
              </a:rPr>
              <a:t>https://youtu.be/rop0W4QDOUI</a:t>
            </a:r>
            <a:endParaRPr lang="en-GB" dirty="0"/>
          </a:p>
          <a:p>
            <a:endParaRPr lang="en-GB" dirty="0"/>
          </a:p>
        </p:txBody>
      </p:sp>
      <p:sp>
        <p:nvSpPr>
          <p:cNvPr id="4" name="Footer Placeholder 3"/>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9704595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Homework &amp; Certificates</a:t>
            </a:r>
          </a:p>
        </p:txBody>
      </p:sp>
      <p:sp>
        <p:nvSpPr>
          <p:cNvPr id="3" name="Content Placeholder 2"/>
          <p:cNvSpPr>
            <a:spLocks noGrp="1"/>
          </p:cNvSpPr>
          <p:nvPr>
            <p:ph idx="1"/>
          </p:nvPr>
        </p:nvSpPr>
        <p:spPr/>
        <p:txBody>
          <a:bodyPr/>
          <a:lstStyle/>
          <a:p>
            <a:r>
              <a:rPr lang="en-GB" dirty="0"/>
              <a:t>No homework</a:t>
            </a:r>
          </a:p>
          <a:p>
            <a:r>
              <a:rPr lang="en-GB" dirty="0"/>
              <a:t>No certificates today</a:t>
            </a:r>
          </a:p>
          <a:p>
            <a:r>
              <a:rPr lang="en-GB" dirty="0"/>
              <a:t>Final homework deadline this time next week</a:t>
            </a:r>
          </a:p>
          <a:p>
            <a:pPr lvl="1"/>
            <a:r>
              <a:rPr lang="en-GB" dirty="0"/>
              <a:t>(please email me if you are planning on completing the homework)</a:t>
            </a:r>
          </a:p>
          <a:p>
            <a:endParaRPr lang="en-GB" dirty="0"/>
          </a:p>
        </p:txBody>
      </p:sp>
      <p:sp>
        <p:nvSpPr>
          <p:cNvPr id="4" name="Footer Placeholder 3"/>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3223664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1718</TotalTime>
  <Words>2039</Words>
  <Application>Microsoft Office PowerPoint</Application>
  <PresentationFormat>Widescreen</PresentationFormat>
  <Paragraphs>599</Paragraphs>
  <Slides>46</Slides>
  <Notes>1</Notes>
  <HiddenSlides>0</HiddenSlides>
  <MMClips>0</MMClips>
  <ScaleCrop>false</ScaleCrop>
  <HeadingPairs>
    <vt:vector size="8" baseType="variant">
      <vt:variant>
        <vt:lpstr>Fonts Used</vt:lpstr>
      </vt:variant>
      <vt:variant>
        <vt:i4>17</vt:i4>
      </vt: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65" baseType="lpstr">
      <vt:lpstr>Arial</vt:lpstr>
      <vt:lpstr>Bodoni SvtyTwo ITC TT-Bold</vt:lpstr>
      <vt:lpstr>Bodoni SvtyTwo ITC TT-Book</vt:lpstr>
      <vt:lpstr>Calibri</vt:lpstr>
      <vt:lpstr>Calibri Light</vt:lpstr>
      <vt:lpstr>Consolas</vt:lpstr>
      <vt:lpstr>Franklin Gothic Book</vt:lpstr>
      <vt:lpstr>Franklin Gothic Medium</vt:lpstr>
      <vt:lpstr>Gill Sans</vt:lpstr>
      <vt:lpstr>Impact</vt:lpstr>
      <vt:lpstr>Lucida Grande</vt:lpstr>
      <vt:lpstr>Tahoma</vt:lpstr>
      <vt:lpstr>Times New Roman</vt:lpstr>
      <vt:lpstr>Wingdings</vt:lpstr>
      <vt:lpstr>ヒラギノ明朝 ProN W6</vt:lpstr>
      <vt:lpstr>ヒラギノ角ゴ ProN W3</vt:lpstr>
      <vt:lpstr>ヒラギノ角ゴ ProN W6</vt:lpstr>
      <vt:lpstr>Office Theme</vt:lpstr>
      <vt:lpstr>Picture</vt:lpstr>
      <vt:lpstr>Teach A level Computing: Algorithms and Data Structures</vt:lpstr>
      <vt:lpstr>Course Outline</vt:lpstr>
      <vt:lpstr>PowerPoint Presentation</vt:lpstr>
      <vt:lpstr>Graphs</vt:lpstr>
      <vt:lpstr>What is a graph</vt:lpstr>
      <vt:lpstr>Terminology</vt:lpstr>
      <vt:lpstr>Uses of graphs</vt:lpstr>
      <vt:lpstr>Representing graphs</vt:lpstr>
      <vt:lpstr>Adjacency Matrix</vt:lpstr>
      <vt:lpstr>Adjacency Matrix</vt:lpstr>
      <vt:lpstr>Adjacency List</vt:lpstr>
      <vt:lpstr>Adjacency List</vt:lpstr>
      <vt:lpstr>Labelled Graph</vt:lpstr>
      <vt:lpstr>When to use adjacency matrices and lists</vt:lpstr>
      <vt:lpstr>Activity 1.1 &amp; 1.2</vt:lpstr>
      <vt:lpstr>PowerPoint Presentation</vt:lpstr>
      <vt:lpstr>Exercise 2: A Puzzle</vt:lpstr>
      <vt:lpstr>PowerPoint Presentation</vt:lpstr>
      <vt:lpstr>Connectivity</vt:lpstr>
      <vt:lpstr>Trees</vt:lpstr>
      <vt:lpstr>Binary Search Tree</vt:lpstr>
      <vt:lpstr>Binary Tree Traversal </vt:lpstr>
      <vt:lpstr>Pre order Binary Tree Traversal</vt:lpstr>
      <vt:lpstr>Exercise 3.1</vt:lpstr>
      <vt:lpstr>Exercise 4: More traversals</vt:lpstr>
      <vt:lpstr>Example Binary Search Tree</vt:lpstr>
      <vt:lpstr>Depth First Traversal</vt:lpstr>
      <vt:lpstr>Breadth First Traversal</vt:lpstr>
      <vt:lpstr>Breadth vs depth</vt:lpstr>
      <vt:lpstr>PowerPoint Presentation</vt:lpstr>
      <vt:lpstr>Connectivity</vt:lpstr>
      <vt:lpstr>Connectivity</vt:lpstr>
      <vt:lpstr>Paths</vt:lpstr>
      <vt:lpstr>Dijkstra's (Shortest Path)</vt:lpstr>
      <vt:lpstr>Tueb failure….We need to walk from Bond street to Leicester Square to meet our date….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Exercise 5</vt:lpstr>
      <vt:lpstr>Comparing Search Algorithms</vt:lpstr>
      <vt:lpstr>Taking this further….</vt:lpstr>
      <vt:lpstr>Homework &amp; Certificates</vt:lpstr>
    </vt:vector>
  </TitlesOfParts>
  <Company>King's College London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Sentance, Sue</dc:creator>
  <cp:lastModifiedBy>eliot williams</cp:lastModifiedBy>
  <cp:revision>85</cp:revision>
  <dcterms:created xsi:type="dcterms:W3CDTF">2016-10-31T22:10:00Z</dcterms:created>
  <dcterms:modified xsi:type="dcterms:W3CDTF">2017-03-28T19:16:26Z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fs.IsStoryboard">
    <vt:bool>true</vt:bool>
  </property>
</Properties>
</file>