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367" r:id="rId2"/>
    <p:sldId id="415" r:id="rId3"/>
    <p:sldId id="424" r:id="rId4"/>
    <p:sldId id="347" r:id="rId5"/>
    <p:sldId id="417" r:id="rId6"/>
    <p:sldId id="406" r:id="rId7"/>
    <p:sldId id="432" r:id="rId8"/>
    <p:sldId id="436" r:id="rId9"/>
    <p:sldId id="409" r:id="rId10"/>
    <p:sldId id="422" r:id="rId11"/>
    <p:sldId id="411" r:id="rId12"/>
    <p:sldId id="412" r:id="rId13"/>
    <p:sldId id="413" r:id="rId14"/>
    <p:sldId id="414" r:id="rId15"/>
    <p:sldId id="421" r:id="rId16"/>
    <p:sldId id="434" r:id="rId17"/>
    <p:sldId id="435" r:id="rId18"/>
    <p:sldId id="420" r:id="rId19"/>
    <p:sldId id="297" r:id="rId20"/>
    <p:sldId id="281" r:id="rId21"/>
    <p:sldId id="418" r:id="rId22"/>
    <p:sldId id="431" r:id="rId23"/>
  </p:sldIdLst>
  <p:sldSz cx="12192000" cy="6858000"/>
  <p:notesSz cx="9928225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3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355" autoAdjust="0"/>
    <p:restoredTop sz="86401" autoAdjust="0"/>
  </p:normalViewPr>
  <p:slideViewPr>
    <p:cSldViewPr snapToGrid="0">
      <p:cViewPr varScale="1">
        <p:scale>
          <a:sx n="101" d="100"/>
          <a:sy n="101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527" cy="340569"/>
          </a:xfrm>
          <a:prstGeom prst="rect">
            <a:avLst/>
          </a:prstGeom>
        </p:spPr>
        <p:txBody>
          <a:bodyPr vert="horz" lIns="88230" tIns="44115" rIns="88230" bIns="4411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3480" y="1"/>
            <a:ext cx="4302527" cy="340569"/>
          </a:xfrm>
          <a:prstGeom prst="rect">
            <a:avLst/>
          </a:prstGeom>
        </p:spPr>
        <p:txBody>
          <a:bodyPr vert="horz" lIns="88230" tIns="44115" rIns="88230" bIns="44115" rtlCol="0"/>
          <a:lstStyle>
            <a:lvl1pPr algn="r">
              <a:defRPr sz="1200"/>
            </a:lvl1pPr>
          </a:lstStyle>
          <a:p>
            <a:fld id="{603AF236-80D9-4A8C-B7AC-16106669AB7F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57106"/>
            <a:ext cx="4302527" cy="340569"/>
          </a:xfrm>
          <a:prstGeom prst="rect">
            <a:avLst/>
          </a:prstGeom>
        </p:spPr>
        <p:txBody>
          <a:bodyPr vert="horz" lIns="88230" tIns="44115" rIns="88230" bIns="4411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3480" y="6457106"/>
            <a:ext cx="4302527" cy="340569"/>
          </a:xfrm>
          <a:prstGeom prst="rect">
            <a:avLst/>
          </a:prstGeom>
        </p:spPr>
        <p:txBody>
          <a:bodyPr vert="horz" lIns="88230" tIns="44115" rIns="88230" bIns="44115" rtlCol="0" anchor="b"/>
          <a:lstStyle>
            <a:lvl1pPr algn="r">
              <a:defRPr sz="1200"/>
            </a:lvl1pPr>
          </a:lstStyle>
          <a:p>
            <a:fld id="{EA5AB32D-DCCF-48C7-8EF4-C0BB94E839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8586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230" cy="341064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698" y="0"/>
            <a:ext cx="4302230" cy="341064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r">
              <a:defRPr sz="1300"/>
            </a:lvl1pPr>
          </a:lstStyle>
          <a:p>
            <a:fld id="{A93C87AB-C355-48A0-A222-B0AEC582735C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71" tIns="47786" rIns="95571" bIns="47786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823" y="3271382"/>
            <a:ext cx="7942580" cy="2676584"/>
          </a:xfrm>
          <a:prstGeom prst="rect">
            <a:avLst/>
          </a:prstGeom>
        </p:spPr>
        <p:txBody>
          <a:bodyPr vert="horz" lIns="95571" tIns="47786" rIns="95571" bIns="4778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456613"/>
            <a:ext cx="4302230" cy="341063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698" y="6456613"/>
            <a:ext cx="4302230" cy="341063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r">
              <a:defRPr sz="1300"/>
            </a:lvl1pPr>
          </a:lstStyle>
          <a:p>
            <a:fld id="{87E862AF-DD84-4820-B182-5C327E1627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7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JW</a:t>
            </a:r>
            <a:r>
              <a:rPr lang="en-GB" dirty="0"/>
              <a:t> Take ideas first then show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1371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30463" y="554038"/>
            <a:ext cx="4927600" cy="2771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l"/>
            <a:r>
              <a:rPr lang="en-GB" sz="13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JW</a:t>
            </a:r>
            <a:endParaRPr lang="en-GB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0" algn="l"/>
            <a:r>
              <a:rPr lang="en-GB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en-GB" sz="13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Read predict, compare code, fix buggy code etc)</a:t>
            </a:r>
          </a:p>
          <a:p>
            <a:pPr lvl="0" algn="l"/>
            <a:r>
              <a:rPr lang="en-GB" sz="13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Live coding, T</a:t>
            </a:r>
            <a:r>
              <a:rPr lang="en-GB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hink aloud, cognitive apprenticeship)</a:t>
            </a:r>
          </a:p>
          <a:p>
            <a:pPr defTabSz="955712">
              <a:defRPr/>
            </a:pPr>
            <a:r>
              <a:rPr lang="en-GB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(Limited commands/  clearly defined goal/remixing)</a:t>
            </a:r>
          </a:p>
          <a:p>
            <a:pPr lvl="0" algn="l"/>
            <a:endParaRPr lang="en-GB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0" algn="l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57E0C-2E45-4CD9-BD1A-39C2D79231E2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8104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dirty="0" err="1"/>
              <a:t>JW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9655D-9672-4698-96D5-EC66C16F3F74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91833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JW Irrespective </a:t>
            </a:r>
            <a:r>
              <a:rPr lang="en-GB" dirty="0"/>
              <a:t>of the approach taken</a:t>
            </a:r>
            <a:r>
              <a:rPr lang="en-GB" baseline="0" dirty="0"/>
              <a:t> – what would you call these?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3020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JW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17736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75209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 noRot="1" noChangeAspect="1"/>
          </p:cNvSpPr>
          <p:nvPr>
            <p:ph type="sldImg" idx="2"/>
          </p:nvPr>
        </p:nvSpPr>
        <p:spPr>
          <a:xfrm>
            <a:off x="5519738" y="376238"/>
            <a:ext cx="3352800" cy="18859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1439367" y="2387479"/>
            <a:ext cx="11514899" cy="2261820"/>
          </a:xfrm>
          <a:prstGeom prst="rect">
            <a:avLst/>
          </a:prstGeom>
        </p:spPr>
        <p:txBody>
          <a:bodyPr lIns="95556" tIns="95556" rIns="95556" bIns="95556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76719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39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3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5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3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4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03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5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7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72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415601" y="593367"/>
            <a:ext cx="11360799" cy="7635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415601" y="1536633"/>
            <a:ext cx="11360799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11296610" y="6217621"/>
            <a:ext cx="731599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4697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7354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994C1-7FA0-4894-B73E-31140D789D3B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63553" y="117014"/>
            <a:ext cx="12240228" cy="6904299"/>
          </a:xfrm>
          <a:prstGeom prst="rect">
            <a:avLst/>
          </a:prstGeom>
          <a:noFill/>
          <a:ln w="2286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450" y="6044221"/>
            <a:ext cx="5162550" cy="81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9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gif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4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notesSlide" Target="../notesSlides/notesSlide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rubiemagpie.blogspot.com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creativecommons.org/licenses/by-nc-nd/3.0/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goo.gl/forms/9hzkzBMC81eBRl8u2" TargetMode="External"/><Relationship Id="rId2" Type="http://schemas.openxmlformats.org/officeDocument/2006/relationships/hyperlink" Target="https://goo.gl/forms/J6fMnrDOvEphkdH23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Session 9</a:t>
            </a:r>
          </a:p>
          <a:p>
            <a:r>
              <a:rPr lang="en-GB" dirty="0"/>
              <a:t>Planning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50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Teaching Primary Computing</a:t>
            </a:r>
            <a:br>
              <a:rPr lang="en-US" dirty="0"/>
            </a:br>
            <a:br>
              <a:rPr lang="en-US" dirty="0"/>
            </a:br>
            <a:r>
              <a:rPr lang="en-US" dirty="0"/>
              <a:t>Diving Deep into Programming</a:t>
            </a:r>
          </a:p>
        </p:txBody>
      </p:sp>
    </p:spTree>
    <p:extLst>
      <p:ext uri="{BB962C8B-B14F-4D97-AF65-F5344CB8AC3E}">
        <p14:creationId xmlns:p14="http://schemas.microsoft.com/office/powerpoint/2010/main" val="590672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93700"/>
            <a:ext cx="10515600" cy="1325563"/>
          </a:xfrm>
        </p:spPr>
        <p:txBody>
          <a:bodyPr/>
          <a:lstStyle/>
          <a:p>
            <a:r>
              <a:rPr lang="en-US" dirty="0"/>
              <a:t>Course outline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7131624"/>
              </p:ext>
            </p:extLst>
          </p:nvPr>
        </p:nvGraphicFramePr>
        <p:xfrm>
          <a:off x="847024" y="1832053"/>
          <a:ext cx="11059226" cy="27546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98525">
                  <a:extLst>
                    <a:ext uri="{9D8B030D-6E8A-4147-A177-3AD203B41FA5}">
                      <a16:colId xmlns:a16="http://schemas.microsoft.com/office/drawing/2014/main" val="2912592664"/>
                    </a:ext>
                  </a:extLst>
                </a:gridCol>
                <a:gridCol w="8260701">
                  <a:extLst>
                    <a:ext uri="{9D8B030D-6E8A-4147-A177-3AD203B41FA5}">
                      <a16:colId xmlns:a16="http://schemas.microsoft.com/office/drawing/2014/main" val="1522030354"/>
                    </a:ext>
                  </a:extLst>
                </a:gridCol>
              </a:tblGrid>
              <a:tr h="351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6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6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197561520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Day</a:t>
                      </a:r>
                      <a:r>
                        <a:rPr lang="en-GB" sz="32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</a:t>
                      </a:r>
                      <a:endParaRPr lang="en-GB" sz="3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Pedagogy, Sequence, Repetition</a:t>
                      </a:r>
                      <a:endParaRPr lang="en-GB" sz="3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799831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Day</a:t>
                      </a:r>
                      <a:r>
                        <a:rPr lang="en-GB" sz="32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 </a:t>
                      </a:r>
                      <a:endParaRPr lang="en-GB" sz="3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Selection, Variables,</a:t>
                      </a:r>
                      <a:r>
                        <a:rPr lang="en-GB" sz="32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Make your own blocks</a:t>
                      </a:r>
                      <a:endParaRPr lang="en-GB" sz="3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353529566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Day</a:t>
                      </a:r>
                      <a:r>
                        <a:rPr lang="en-GB" sz="32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3 </a:t>
                      </a:r>
                      <a:endParaRPr lang="en-GB" sz="3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Control/Physical Computing,  Assessment, Progression &amp; Differentiation, Planning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3254215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158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23286-51C3-48C4-8012-5C9D5907D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074A1-C980-4D60-BC28-DE1512B9E8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5F0840-5428-4DDD-B5ED-47BA8B5C4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41E566-A201-4820-B859-AA785F1336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05" y="22559"/>
            <a:ext cx="12151895" cy="6835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03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Objectives of this session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524175"/>
            <a:ext cx="11589327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/>
              <a:t>Increase understanding of planning particularly looking at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What influences us when we set lesson plan objectives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What other countries are including in emerging curricula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Scaffolding approaches incorporated in my own planning 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Levels of abstraction incorporated in my own planning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Detailed progression of objectives  in my own planning</a:t>
            </a:r>
          </a:p>
          <a:p>
            <a:endParaRPr lang="en-GB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0039150" y="1915428"/>
            <a:ext cx="586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ighlight>
                  <a:srgbClr val="FF0000"/>
                </a:highlight>
              </a:rPr>
              <a:t>R</a:t>
            </a:r>
            <a:r>
              <a:rPr lang="en-GB" dirty="0">
                <a:highlight>
                  <a:srgbClr val="FFFF00"/>
                </a:highlight>
              </a:rPr>
              <a:t>A</a:t>
            </a:r>
            <a:r>
              <a:rPr lang="en-GB" dirty="0">
                <a:highlight>
                  <a:srgbClr val="00FF00"/>
                </a:highlight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656972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6F0F8-CE21-4F4E-8399-7DEAA56FC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influences the setting of objectives?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F0062-1EF2-49E3-B29F-C1CA13BC54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is missing from the following slide?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What is the best of breed? For each area?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3FCFF3-406B-4F88-B446-CED7493C0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088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C6FC860-2CDB-4A84-B720-E3827CA8C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662" y="538323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en-GB" dirty="0"/>
              <a:t>Lesson plan objectives influenced by</a:t>
            </a:r>
            <a:br>
              <a:rPr lang="en-GB" dirty="0"/>
            </a:br>
            <a:endParaRPr lang="en-GB" dirty="0"/>
          </a:p>
        </p:txBody>
      </p:sp>
      <p:sp>
        <p:nvSpPr>
          <p:cNvPr id="26" name="Shape 641">
            <a:extLst>
              <a:ext uri="{FF2B5EF4-FFF2-40B4-BE49-F238E27FC236}">
                <a16:creationId xmlns:a16="http://schemas.microsoft.com/office/drawing/2014/main" id="{88FE8F8E-D221-47E3-8100-6FB6F58CB457}"/>
              </a:ext>
            </a:extLst>
          </p:cNvPr>
          <p:cNvSpPr txBox="1">
            <a:spLocks/>
          </p:cNvSpPr>
          <p:nvPr/>
        </p:nvSpPr>
        <p:spPr>
          <a:xfrm>
            <a:off x="469662" y="1863886"/>
            <a:ext cx="12389745" cy="3043376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 lang="en-GB" sz="28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CB9BEBB-79B7-4FB4-9F1E-D56FF669B165}"/>
              </a:ext>
            </a:extLst>
          </p:cNvPr>
          <p:cNvSpPr/>
          <p:nvPr/>
        </p:nvSpPr>
        <p:spPr>
          <a:xfrm>
            <a:off x="4796138" y="1271361"/>
            <a:ext cx="7160334" cy="558568"/>
          </a:xfrm>
          <a:custGeom>
            <a:avLst/>
            <a:gdLst>
              <a:gd name="connsiteX0" fmla="*/ 93097 w 558568"/>
              <a:gd name="connsiteY0" fmla="*/ 0 h 7160334"/>
              <a:gd name="connsiteX1" fmla="*/ 465471 w 558568"/>
              <a:gd name="connsiteY1" fmla="*/ 0 h 7160334"/>
              <a:gd name="connsiteX2" fmla="*/ 558568 w 558568"/>
              <a:gd name="connsiteY2" fmla="*/ 93097 h 7160334"/>
              <a:gd name="connsiteX3" fmla="*/ 558568 w 558568"/>
              <a:gd name="connsiteY3" fmla="*/ 7160334 h 7160334"/>
              <a:gd name="connsiteX4" fmla="*/ 558568 w 558568"/>
              <a:gd name="connsiteY4" fmla="*/ 7160334 h 7160334"/>
              <a:gd name="connsiteX5" fmla="*/ 0 w 558568"/>
              <a:gd name="connsiteY5" fmla="*/ 7160334 h 7160334"/>
              <a:gd name="connsiteX6" fmla="*/ 0 w 558568"/>
              <a:gd name="connsiteY6" fmla="*/ 7160334 h 7160334"/>
              <a:gd name="connsiteX7" fmla="*/ 0 w 558568"/>
              <a:gd name="connsiteY7" fmla="*/ 93097 h 7160334"/>
              <a:gd name="connsiteX8" fmla="*/ 93097 w 558568"/>
              <a:gd name="connsiteY8" fmla="*/ 0 h 7160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8568" h="7160334">
                <a:moveTo>
                  <a:pt x="558568" y="1193423"/>
                </a:moveTo>
                <a:lnTo>
                  <a:pt x="558568" y="5966911"/>
                </a:lnTo>
                <a:cubicBezTo>
                  <a:pt x="558568" y="6626016"/>
                  <a:pt x="555317" y="7160328"/>
                  <a:pt x="551306" y="7160328"/>
                </a:cubicBezTo>
                <a:lnTo>
                  <a:pt x="0" y="7160328"/>
                </a:lnTo>
                <a:lnTo>
                  <a:pt x="0" y="7160328"/>
                </a:lnTo>
                <a:lnTo>
                  <a:pt x="0" y="6"/>
                </a:lnTo>
                <a:lnTo>
                  <a:pt x="0" y="6"/>
                </a:lnTo>
                <a:lnTo>
                  <a:pt x="551306" y="6"/>
                </a:lnTo>
                <a:cubicBezTo>
                  <a:pt x="555317" y="6"/>
                  <a:pt x="558568" y="534318"/>
                  <a:pt x="558568" y="1193423"/>
                </a:cubicBez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1" tIns="151091" rIns="274916" bIns="151093" numCol="1" spcCol="1270" anchor="ctr" anchorCtr="0">
            <a:noAutofit/>
          </a:bodyPr>
          <a:lstStyle/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000" kern="1200" dirty="0"/>
              <a:t>Sequence, selection, repetition etc. Computational thinking. Design and write programs. 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726D1ED-958C-40E7-A2B3-8A0F683C6A48}"/>
              </a:ext>
            </a:extLst>
          </p:cNvPr>
          <p:cNvSpPr/>
          <p:nvPr/>
        </p:nvSpPr>
        <p:spPr>
          <a:xfrm>
            <a:off x="768451" y="1201539"/>
            <a:ext cx="4027687" cy="698210"/>
          </a:xfrm>
          <a:custGeom>
            <a:avLst/>
            <a:gdLst>
              <a:gd name="connsiteX0" fmla="*/ 0 w 4027687"/>
              <a:gd name="connsiteY0" fmla="*/ 116371 h 698210"/>
              <a:gd name="connsiteX1" fmla="*/ 116371 w 4027687"/>
              <a:gd name="connsiteY1" fmla="*/ 0 h 698210"/>
              <a:gd name="connsiteX2" fmla="*/ 3911316 w 4027687"/>
              <a:gd name="connsiteY2" fmla="*/ 0 h 698210"/>
              <a:gd name="connsiteX3" fmla="*/ 4027687 w 4027687"/>
              <a:gd name="connsiteY3" fmla="*/ 116371 h 698210"/>
              <a:gd name="connsiteX4" fmla="*/ 4027687 w 4027687"/>
              <a:gd name="connsiteY4" fmla="*/ 581839 h 698210"/>
              <a:gd name="connsiteX5" fmla="*/ 3911316 w 4027687"/>
              <a:gd name="connsiteY5" fmla="*/ 698210 h 698210"/>
              <a:gd name="connsiteX6" fmla="*/ 116371 w 4027687"/>
              <a:gd name="connsiteY6" fmla="*/ 698210 h 698210"/>
              <a:gd name="connsiteX7" fmla="*/ 0 w 4027687"/>
              <a:gd name="connsiteY7" fmla="*/ 581839 h 698210"/>
              <a:gd name="connsiteX8" fmla="*/ 0 w 4027687"/>
              <a:gd name="connsiteY8" fmla="*/ 116371 h 698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27687" h="698210">
                <a:moveTo>
                  <a:pt x="0" y="116371"/>
                </a:moveTo>
                <a:cubicBezTo>
                  <a:pt x="0" y="52101"/>
                  <a:pt x="52101" y="0"/>
                  <a:pt x="116371" y="0"/>
                </a:cubicBezTo>
                <a:lnTo>
                  <a:pt x="3911316" y="0"/>
                </a:lnTo>
                <a:cubicBezTo>
                  <a:pt x="3975586" y="0"/>
                  <a:pt x="4027687" y="52101"/>
                  <a:pt x="4027687" y="116371"/>
                </a:cubicBezTo>
                <a:lnTo>
                  <a:pt x="4027687" y="581839"/>
                </a:lnTo>
                <a:cubicBezTo>
                  <a:pt x="4027687" y="646109"/>
                  <a:pt x="3975586" y="698210"/>
                  <a:pt x="3911316" y="698210"/>
                </a:cubicBezTo>
                <a:lnTo>
                  <a:pt x="116371" y="698210"/>
                </a:lnTo>
                <a:cubicBezTo>
                  <a:pt x="52101" y="698210"/>
                  <a:pt x="0" y="646109"/>
                  <a:pt x="0" y="581839"/>
                </a:cubicBezTo>
                <a:lnTo>
                  <a:pt x="0" y="11637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474" tIns="70279" rIns="106474" bIns="70279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900" kern="1200" dirty="0"/>
              <a:t>Program of study requirements (high level content)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1D96859-F07B-46EE-A625-2BBEBCE0F483}"/>
              </a:ext>
            </a:extLst>
          </p:cNvPr>
          <p:cNvSpPr/>
          <p:nvPr/>
        </p:nvSpPr>
        <p:spPr>
          <a:xfrm>
            <a:off x="4796138" y="2004483"/>
            <a:ext cx="7160334" cy="558568"/>
          </a:xfrm>
          <a:custGeom>
            <a:avLst/>
            <a:gdLst>
              <a:gd name="connsiteX0" fmla="*/ 93097 w 558568"/>
              <a:gd name="connsiteY0" fmla="*/ 0 h 7160334"/>
              <a:gd name="connsiteX1" fmla="*/ 465471 w 558568"/>
              <a:gd name="connsiteY1" fmla="*/ 0 h 7160334"/>
              <a:gd name="connsiteX2" fmla="*/ 558568 w 558568"/>
              <a:gd name="connsiteY2" fmla="*/ 93097 h 7160334"/>
              <a:gd name="connsiteX3" fmla="*/ 558568 w 558568"/>
              <a:gd name="connsiteY3" fmla="*/ 7160334 h 7160334"/>
              <a:gd name="connsiteX4" fmla="*/ 558568 w 558568"/>
              <a:gd name="connsiteY4" fmla="*/ 7160334 h 7160334"/>
              <a:gd name="connsiteX5" fmla="*/ 0 w 558568"/>
              <a:gd name="connsiteY5" fmla="*/ 7160334 h 7160334"/>
              <a:gd name="connsiteX6" fmla="*/ 0 w 558568"/>
              <a:gd name="connsiteY6" fmla="*/ 7160334 h 7160334"/>
              <a:gd name="connsiteX7" fmla="*/ 0 w 558568"/>
              <a:gd name="connsiteY7" fmla="*/ 93097 h 7160334"/>
              <a:gd name="connsiteX8" fmla="*/ 93097 w 558568"/>
              <a:gd name="connsiteY8" fmla="*/ 0 h 7160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8568" h="7160334">
                <a:moveTo>
                  <a:pt x="558568" y="1193423"/>
                </a:moveTo>
                <a:lnTo>
                  <a:pt x="558568" y="5966911"/>
                </a:lnTo>
                <a:cubicBezTo>
                  <a:pt x="558568" y="6626016"/>
                  <a:pt x="555317" y="7160328"/>
                  <a:pt x="551306" y="7160328"/>
                </a:cubicBezTo>
                <a:lnTo>
                  <a:pt x="0" y="7160328"/>
                </a:lnTo>
                <a:lnTo>
                  <a:pt x="0" y="7160328"/>
                </a:lnTo>
                <a:lnTo>
                  <a:pt x="0" y="6"/>
                </a:lnTo>
                <a:lnTo>
                  <a:pt x="0" y="6"/>
                </a:lnTo>
                <a:lnTo>
                  <a:pt x="551306" y="6"/>
                </a:lnTo>
                <a:cubicBezTo>
                  <a:pt x="555317" y="6"/>
                  <a:pt x="558568" y="534318"/>
                  <a:pt x="558568" y="1193423"/>
                </a:cubicBez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1" tIns="151091" rIns="274916" bIns="151093" numCol="1" spcCol="1270" anchor="ctr" anchorCtr="0">
            <a:noAutofit/>
          </a:bodyPr>
          <a:lstStyle/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kern="1200" dirty="0"/>
              <a:t> </a:t>
            </a:r>
            <a:r>
              <a:rPr lang="en-US" sz="2400" b="1" kern="1200" dirty="0"/>
              <a:t>Level of abstraction ,</a:t>
            </a:r>
            <a:r>
              <a:rPr lang="en-US" sz="2400" kern="1200" dirty="0"/>
              <a:t> Computational Thinking, Progression!!</a:t>
            </a:r>
            <a:endParaRPr lang="en-US" sz="2400" b="1" kern="120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0F9F321-29A4-492B-A940-1E26264945CA}"/>
              </a:ext>
            </a:extLst>
          </p:cNvPr>
          <p:cNvSpPr/>
          <p:nvPr/>
        </p:nvSpPr>
        <p:spPr>
          <a:xfrm>
            <a:off x="768451" y="1934660"/>
            <a:ext cx="4027687" cy="698210"/>
          </a:xfrm>
          <a:custGeom>
            <a:avLst/>
            <a:gdLst>
              <a:gd name="connsiteX0" fmla="*/ 0 w 4027687"/>
              <a:gd name="connsiteY0" fmla="*/ 116371 h 698210"/>
              <a:gd name="connsiteX1" fmla="*/ 116371 w 4027687"/>
              <a:gd name="connsiteY1" fmla="*/ 0 h 698210"/>
              <a:gd name="connsiteX2" fmla="*/ 3911316 w 4027687"/>
              <a:gd name="connsiteY2" fmla="*/ 0 h 698210"/>
              <a:gd name="connsiteX3" fmla="*/ 4027687 w 4027687"/>
              <a:gd name="connsiteY3" fmla="*/ 116371 h 698210"/>
              <a:gd name="connsiteX4" fmla="*/ 4027687 w 4027687"/>
              <a:gd name="connsiteY4" fmla="*/ 581839 h 698210"/>
              <a:gd name="connsiteX5" fmla="*/ 3911316 w 4027687"/>
              <a:gd name="connsiteY5" fmla="*/ 698210 h 698210"/>
              <a:gd name="connsiteX6" fmla="*/ 116371 w 4027687"/>
              <a:gd name="connsiteY6" fmla="*/ 698210 h 698210"/>
              <a:gd name="connsiteX7" fmla="*/ 0 w 4027687"/>
              <a:gd name="connsiteY7" fmla="*/ 581839 h 698210"/>
              <a:gd name="connsiteX8" fmla="*/ 0 w 4027687"/>
              <a:gd name="connsiteY8" fmla="*/ 116371 h 698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27687" h="698210">
                <a:moveTo>
                  <a:pt x="0" y="116371"/>
                </a:moveTo>
                <a:cubicBezTo>
                  <a:pt x="0" y="52101"/>
                  <a:pt x="52101" y="0"/>
                  <a:pt x="116371" y="0"/>
                </a:cubicBezTo>
                <a:lnTo>
                  <a:pt x="3911316" y="0"/>
                </a:lnTo>
                <a:cubicBezTo>
                  <a:pt x="3975586" y="0"/>
                  <a:pt x="4027687" y="52101"/>
                  <a:pt x="4027687" y="116371"/>
                </a:cubicBezTo>
                <a:lnTo>
                  <a:pt x="4027687" y="581839"/>
                </a:lnTo>
                <a:cubicBezTo>
                  <a:pt x="4027687" y="646109"/>
                  <a:pt x="3975586" y="698210"/>
                  <a:pt x="3911316" y="698210"/>
                </a:cubicBezTo>
                <a:lnTo>
                  <a:pt x="116371" y="698210"/>
                </a:lnTo>
                <a:cubicBezTo>
                  <a:pt x="52101" y="698210"/>
                  <a:pt x="0" y="646109"/>
                  <a:pt x="0" y="581839"/>
                </a:cubicBezTo>
                <a:lnTo>
                  <a:pt x="0" y="11637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474" tIns="70279" rIns="106474" bIns="70279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900" kern="1200" dirty="0"/>
              <a:t>How children learn to program (theories and models)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7C64C9E-7515-42DC-9315-4D153803F43C}"/>
              </a:ext>
            </a:extLst>
          </p:cNvPr>
          <p:cNvSpPr/>
          <p:nvPr/>
        </p:nvSpPr>
        <p:spPr>
          <a:xfrm>
            <a:off x="4796138" y="2737604"/>
            <a:ext cx="7160334" cy="558568"/>
          </a:xfrm>
          <a:custGeom>
            <a:avLst/>
            <a:gdLst>
              <a:gd name="connsiteX0" fmla="*/ 93097 w 558568"/>
              <a:gd name="connsiteY0" fmla="*/ 0 h 7160334"/>
              <a:gd name="connsiteX1" fmla="*/ 465471 w 558568"/>
              <a:gd name="connsiteY1" fmla="*/ 0 h 7160334"/>
              <a:gd name="connsiteX2" fmla="*/ 558568 w 558568"/>
              <a:gd name="connsiteY2" fmla="*/ 93097 h 7160334"/>
              <a:gd name="connsiteX3" fmla="*/ 558568 w 558568"/>
              <a:gd name="connsiteY3" fmla="*/ 7160334 h 7160334"/>
              <a:gd name="connsiteX4" fmla="*/ 558568 w 558568"/>
              <a:gd name="connsiteY4" fmla="*/ 7160334 h 7160334"/>
              <a:gd name="connsiteX5" fmla="*/ 0 w 558568"/>
              <a:gd name="connsiteY5" fmla="*/ 7160334 h 7160334"/>
              <a:gd name="connsiteX6" fmla="*/ 0 w 558568"/>
              <a:gd name="connsiteY6" fmla="*/ 7160334 h 7160334"/>
              <a:gd name="connsiteX7" fmla="*/ 0 w 558568"/>
              <a:gd name="connsiteY7" fmla="*/ 93097 h 7160334"/>
              <a:gd name="connsiteX8" fmla="*/ 93097 w 558568"/>
              <a:gd name="connsiteY8" fmla="*/ 0 h 7160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8568" h="7160334">
                <a:moveTo>
                  <a:pt x="558568" y="1193423"/>
                </a:moveTo>
                <a:lnTo>
                  <a:pt x="558568" y="5966911"/>
                </a:lnTo>
                <a:cubicBezTo>
                  <a:pt x="558568" y="6626016"/>
                  <a:pt x="555317" y="7160328"/>
                  <a:pt x="551306" y="7160328"/>
                </a:cubicBezTo>
                <a:lnTo>
                  <a:pt x="0" y="7160328"/>
                </a:lnTo>
                <a:lnTo>
                  <a:pt x="0" y="7160328"/>
                </a:lnTo>
                <a:lnTo>
                  <a:pt x="0" y="6"/>
                </a:lnTo>
                <a:lnTo>
                  <a:pt x="0" y="6"/>
                </a:lnTo>
                <a:lnTo>
                  <a:pt x="551306" y="6"/>
                </a:lnTo>
                <a:cubicBezTo>
                  <a:pt x="555317" y="6"/>
                  <a:pt x="558568" y="534318"/>
                  <a:pt x="558568" y="1193423"/>
                </a:cubicBez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1" tIns="151091" rIns="274916" bIns="151093" numCol="1" spcCol="1270" anchor="ctr" anchorCtr="0">
            <a:noAutofit/>
          </a:bodyPr>
          <a:lstStyle/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 b="1" kern="1200" dirty="0"/>
              <a:t>Scaffolding Copy code-&gt; tinkering.  </a:t>
            </a:r>
            <a:r>
              <a:rPr lang="en-US" sz="1600" kern="1200" dirty="0"/>
              <a:t>Pupil contribution. Genre e.g. route based, animation, quiz, game, physical computing, simulation (e.g.  Maths modelling).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BF781B6-B6D2-4D23-80A7-3098D692560A}"/>
              </a:ext>
            </a:extLst>
          </p:cNvPr>
          <p:cNvSpPr/>
          <p:nvPr/>
        </p:nvSpPr>
        <p:spPr>
          <a:xfrm>
            <a:off x="768451" y="2667781"/>
            <a:ext cx="4027687" cy="698210"/>
          </a:xfrm>
          <a:custGeom>
            <a:avLst/>
            <a:gdLst>
              <a:gd name="connsiteX0" fmla="*/ 0 w 4027687"/>
              <a:gd name="connsiteY0" fmla="*/ 116371 h 698210"/>
              <a:gd name="connsiteX1" fmla="*/ 116371 w 4027687"/>
              <a:gd name="connsiteY1" fmla="*/ 0 h 698210"/>
              <a:gd name="connsiteX2" fmla="*/ 3911316 w 4027687"/>
              <a:gd name="connsiteY2" fmla="*/ 0 h 698210"/>
              <a:gd name="connsiteX3" fmla="*/ 4027687 w 4027687"/>
              <a:gd name="connsiteY3" fmla="*/ 116371 h 698210"/>
              <a:gd name="connsiteX4" fmla="*/ 4027687 w 4027687"/>
              <a:gd name="connsiteY4" fmla="*/ 581839 h 698210"/>
              <a:gd name="connsiteX5" fmla="*/ 3911316 w 4027687"/>
              <a:gd name="connsiteY5" fmla="*/ 698210 h 698210"/>
              <a:gd name="connsiteX6" fmla="*/ 116371 w 4027687"/>
              <a:gd name="connsiteY6" fmla="*/ 698210 h 698210"/>
              <a:gd name="connsiteX7" fmla="*/ 0 w 4027687"/>
              <a:gd name="connsiteY7" fmla="*/ 581839 h 698210"/>
              <a:gd name="connsiteX8" fmla="*/ 0 w 4027687"/>
              <a:gd name="connsiteY8" fmla="*/ 116371 h 698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27687" h="698210">
                <a:moveTo>
                  <a:pt x="0" y="116371"/>
                </a:moveTo>
                <a:cubicBezTo>
                  <a:pt x="0" y="52101"/>
                  <a:pt x="52101" y="0"/>
                  <a:pt x="116371" y="0"/>
                </a:cubicBezTo>
                <a:lnTo>
                  <a:pt x="3911316" y="0"/>
                </a:lnTo>
                <a:cubicBezTo>
                  <a:pt x="3975586" y="0"/>
                  <a:pt x="4027687" y="52101"/>
                  <a:pt x="4027687" y="116371"/>
                </a:cubicBezTo>
                <a:lnTo>
                  <a:pt x="4027687" y="581839"/>
                </a:lnTo>
                <a:cubicBezTo>
                  <a:pt x="4027687" y="646109"/>
                  <a:pt x="3975586" y="698210"/>
                  <a:pt x="3911316" y="698210"/>
                </a:cubicBezTo>
                <a:lnTo>
                  <a:pt x="116371" y="698210"/>
                </a:lnTo>
                <a:cubicBezTo>
                  <a:pt x="52101" y="698210"/>
                  <a:pt x="0" y="646109"/>
                  <a:pt x="0" y="581839"/>
                </a:cubicBezTo>
                <a:lnTo>
                  <a:pt x="0" y="11637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474" tIns="70279" rIns="106474" bIns="70279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900" kern="1200" dirty="0"/>
              <a:t>How we teach programming (approaches &amp; techniques)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CEA5BB3-FE8D-4385-B65D-76C9D615E26E}"/>
              </a:ext>
            </a:extLst>
          </p:cNvPr>
          <p:cNvSpPr/>
          <p:nvPr/>
        </p:nvSpPr>
        <p:spPr>
          <a:xfrm>
            <a:off x="4796138" y="3470725"/>
            <a:ext cx="7160334" cy="558568"/>
          </a:xfrm>
          <a:custGeom>
            <a:avLst/>
            <a:gdLst>
              <a:gd name="connsiteX0" fmla="*/ 93097 w 558568"/>
              <a:gd name="connsiteY0" fmla="*/ 0 h 7160334"/>
              <a:gd name="connsiteX1" fmla="*/ 465471 w 558568"/>
              <a:gd name="connsiteY1" fmla="*/ 0 h 7160334"/>
              <a:gd name="connsiteX2" fmla="*/ 558568 w 558568"/>
              <a:gd name="connsiteY2" fmla="*/ 93097 h 7160334"/>
              <a:gd name="connsiteX3" fmla="*/ 558568 w 558568"/>
              <a:gd name="connsiteY3" fmla="*/ 7160334 h 7160334"/>
              <a:gd name="connsiteX4" fmla="*/ 558568 w 558568"/>
              <a:gd name="connsiteY4" fmla="*/ 7160334 h 7160334"/>
              <a:gd name="connsiteX5" fmla="*/ 0 w 558568"/>
              <a:gd name="connsiteY5" fmla="*/ 7160334 h 7160334"/>
              <a:gd name="connsiteX6" fmla="*/ 0 w 558568"/>
              <a:gd name="connsiteY6" fmla="*/ 7160334 h 7160334"/>
              <a:gd name="connsiteX7" fmla="*/ 0 w 558568"/>
              <a:gd name="connsiteY7" fmla="*/ 93097 h 7160334"/>
              <a:gd name="connsiteX8" fmla="*/ 93097 w 558568"/>
              <a:gd name="connsiteY8" fmla="*/ 0 h 7160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8568" h="7160334">
                <a:moveTo>
                  <a:pt x="558568" y="1193423"/>
                </a:moveTo>
                <a:lnTo>
                  <a:pt x="558568" y="5966911"/>
                </a:lnTo>
                <a:cubicBezTo>
                  <a:pt x="558568" y="6626016"/>
                  <a:pt x="555317" y="7160328"/>
                  <a:pt x="551306" y="7160328"/>
                </a:cubicBezTo>
                <a:lnTo>
                  <a:pt x="0" y="7160328"/>
                </a:lnTo>
                <a:lnTo>
                  <a:pt x="0" y="7160328"/>
                </a:lnTo>
                <a:lnTo>
                  <a:pt x="0" y="6"/>
                </a:lnTo>
                <a:lnTo>
                  <a:pt x="0" y="6"/>
                </a:lnTo>
                <a:lnTo>
                  <a:pt x="551306" y="6"/>
                </a:lnTo>
                <a:cubicBezTo>
                  <a:pt x="555317" y="6"/>
                  <a:pt x="558568" y="534318"/>
                  <a:pt x="558568" y="1193423"/>
                </a:cubicBez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1" tIns="151091" rIns="274916" bIns="151093" numCol="1" spcCol="1270" anchor="ctr" anchorCtr="0">
            <a:noAutofit/>
          </a:bodyPr>
          <a:lstStyle/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000" kern="1200" dirty="0"/>
              <a:t>SEND, gender,  cultural,  access to kit at home, previous knowledge and experience (ready to learn), interests etc.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9FEF3A5-FE05-418B-BD7B-5ABD17ACAEA7}"/>
              </a:ext>
            </a:extLst>
          </p:cNvPr>
          <p:cNvSpPr/>
          <p:nvPr/>
        </p:nvSpPr>
        <p:spPr>
          <a:xfrm>
            <a:off x="768451" y="3400903"/>
            <a:ext cx="4027687" cy="698210"/>
          </a:xfrm>
          <a:custGeom>
            <a:avLst/>
            <a:gdLst>
              <a:gd name="connsiteX0" fmla="*/ 0 w 4027687"/>
              <a:gd name="connsiteY0" fmla="*/ 116371 h 698210"/>
              <a:gd name="connsiteX1" fmla="*/ 116371 w 4027687"/>
              <a:gd name="connsiteY1" fmla="*/ 0 h 698210"/>
              <a:gd name="connsiteX2" fmla="*/ 3911316 w 4027687"/>
              <a:gd name="connsiteY2" fmla="*/ 0 h 698210"/>
              <a:gd name="connsiteX3" fmla="*/ 4027687 w 4027687"/>
              <a:gd name="connsiteY3" fmla="*/ 116371 h 698210"/>
              <a:gd name="connsiteX4" fmla="*/ 4027687 w 4027687"/>
              <a:gd name="connsiteY4" fmla="*/ 581839 h 698210"/>
              <a:gd name="connsiteX5" fmla="*/ 3911316 w 4027687"/>
              <a:gd name="connsiteY5" fmla="*/ 698210 h 698210"/>
              <a:gd name="connsiteX6" fmla="*/ 116371 w 4027687"/>
              <a:gd name="connsiteY6" fmla="*/ 698210 h 698210"/>
              <a:gd name="connsiteX7" fmla="*/ 0 w 4027687"/>
              <a:gd name="connsiteY7" fmla="*/ 581839 h 698210"/>
              <a:gd name="connsiteX8" fmla="*/ 0 w 4027687"/>
              <a:gd name="connsiteY8" fmla="*/ 116371 h 698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27687" h="698210">
                <a:moveTo>
                  <a:pt x="0" y="116371"/>
                </a:moveTo>
                <a:cubicBezTo>
                  <a:pt x="0" y="52101"/>
                  <a:pt x="52101" y="0"/>
                  <a:pt x="116371" y="0"/>
                </a:cubicBezTo>
                <a:lnTo>
                  <a:pt x="3911316" y="0"/>
                </a:lnTo>
                <a:cubicBezTo>
                  <a:pt x="3975586" y="0"/>
                  <a:pt x="4027687" y="52101"/>
                  <a:pt x="4027687" y="116371"/>
                </a:cubicBezTo>
                <a:lnTo>
                  <a:pt x="4027687" y="581839"/>
                </a:lnTo>
                <a:cubicBezTo>
                  <a:pt x="4027687" y="646109"/>
                  <a:pt x="3975586" y="698210"/>
                  <a:pt x="3911316" y="698210"/>
                </a:cubicBezTo>
                <a:lnTo>
                  <a:pt x="116371" y="698210"/>
                </a:lnTo>
                <a:cubicBezTo>
                  <a:pt x="52101" y="698210"/>
                  <a:pt x="0" y="646109"/>
                  <a:pt x="0" y="581839"/>
                </a:cubicBezTo>
                <a:lnTo>
                  <a:pt x="0" y="11637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474" tIns="70279" rIns="106474" bIns="70279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900" kern="1200" dirty="0"/>
              <a:t>Specific children’s needs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CE2DA7B-B655-4D34-A239-1E00D9954526}"/>
              </a:ext>
            </a:extLst>
          </p:cNvPr>
          <p:cNvSpPr/>
          <p:nvPr/>
        </p:nvSpPr>
        <p:spPr>
          <a:xfrm>
            <a:off x="4796138" y="4203846"/>
            <a:ext cx="7160334" cy="558568"/>
          </a:xfrm>
          <a:custGeom>
            <a:avLst/>
            <a:gdLst>
              <a:gd name="connsiteX0" fmla="*/ 93097 w 558568"/>
              <a:gd name="connsiteY0" fmla="*/ 0 h 7160334"/>
              <a:gd name="connsiteX1" fmla="*/ 465471 w 558568"/>
              <a:gd name="connsiteY1" fmla="*/ 0 h 7160334"/>
              <a:gd name="connsiteX2" fmla="*/ 558568 w 558568"/>
              <a:gd name="connsiteY2" fmla="*/ 93097 h 7160334"/>
              <a:gd name="connsiteX3" fmla="*/ 558568 w 558568"/>
              <a:gd name="connsiteY3" fmla="*/ 7160334 h 7160334"/>
              <a:gd name="connsiteX4" fmla="*/ 558568 w 558568"/>
              <a:gd name="connsiteY4" fmla="*/ 7160334 h 7160334"/>
              <a:gd name="connsiteX5" fmla="*/ 0 w 558568"/>
              <a:gd name="connsiteY5" fmla="*/ 7160334 h 7160334"/>
              <a:gd name="connsiteX6" fmla="*/ 0 w 558568"/>
              <a:gd name="connsiteY6" fmla="*/ 7160334 h 7160334"/>
              <a:gd name="connsiteX7" fmla="*/ 0 w 558568"/>
              <a:gd name="connsiteY7" fmla="*/ 93097 h 7160334"/>
              <a:gd name="connsiteX8" fmla="*/ 93097 w 558568"/>
              <a:gd name="connsiteY8" fmla="*/ 0 h 7160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8568" h="7160334">
                <a:moveTo>
                  <a:pt x="558568" y="1193423"/>
                </a:moveTo>
                <a:lnTo>
                  <a:pt x="558568" y="5966911"/>
                </a:lnTo>
                <a:cubicBezTo>
                  <a:pt x="558568" y="6626016"/>
                  <a:pt x="555317" y="7160328"/>
                  <a:pt x="551306" y="7160328"/>
                </a:cubicBezTo>
                <a:lnTo>
                  <a:pt x="0" y="7160328"/>
                </a:lnTo>
                <a:lnTo>
                  <a:pt x="0" y="7160328"/>
                </a:lnTo>
                <a:lnTo>
                  <a:pt x="0" y="6"/>
                </a:lnTo>
                <a:lnTo>
                  <a:pt x="0" y="6"/>
                </a:lnTo>
                <a:lnTo>
                  <a:pt x="551306" y="6"/>
                </a:lnTo>
                <a:cubicBezTo>
                  <a:pt x="555317" y="6"/>
                  <a:pt x="558568" y="534318"/>
                  <a:pt x="558568" y="1193423"/>
                </a:cubicBez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1" tIns="151091" rIns="274916" bIns="151093" numCol="1" spcCol="1270" anchor="ctr" anchorCtr="0">
            <a:noAutofit/>
          </a:bodyPr>
          <a:lstStyle/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800" kern="1200" dirty="0"/>
              <a:t>Block based, text or hybrid, tablets or PCs, reliability of kit, ease of installing software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6103126-717A-4F51-A186-E27308643349}"/>
              </a:ext>
            </a:extLst>
          </p:cNvPr>
          <p:cNvSpPr/>
          <p:nvPr/>
        </p:nvSpPr>
        <p:spPr>
          <a:xfrm>
            <a:off x="768451" y="4134024"/>
            <a:ext cx="4027687" cy="698210"/>
          </a:xfrm>
          <a:custGeom>
            <a:avLst/>
            <a:gdLst>
              <a:gd name="connsiteX0" fmla="*/ 0 w 4027687"/>
              <a:gd name="connsiteY0" fmla="*/ 116371 h 698210"/>
              <a:gd name="connsiteX1" fmla="*/ 116371 w 4027687"/>
              <a:gd name="connsiteY1" fmla="*/ 0 h 698210"/>
              <a:gd name="connsiteX2" fmla="*/ 3911316 w 4027687"/>
              <a:gd name="connsiteY2" fmla="*/ 0 h 698210"/>
              <a:gd name="connsiteX3" fmla="*/ 4027687 w 4027687"/>
              <a:gd name="connsiteY3" fmla="*/ 116371 h 698210"/>
              <a:gd name="connsiteX4" fmla="*/ 4027687 w 4027687"/>
              <a:gd name="connsiteY4" fmla="*/ 581839 h 698210"/>
              <a:gd name="connsiteX5" fmla="*/ 3911316 w 4027687"/>
              <a:gd name="connsiteY5" fmla="*/ 698210 h 698210"/>
              <a:gd name="connsiteX6" fmla="*/ 116371 w 4027687"/>
              <a:gd name="connsiteY6" fmla="*/ 698210 h 698210"/>
              <a:gd name="connsiteX7" fmla="*/ 0 w 4027687"/>
              <a:gd name="connsiteY7" fmla="*/ 581839 h 698210"/>
              <a:gd name="connsiteX8" fmla="*/ 0 w 4027687"/>
              <a:gd name="connsiteY8" fmla="*/ 116371 h 698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27687" h="698210">
                <a:moveTo>
                  <a:pt x="0" y="116371"/>
                </a:moveTo>
                <a:cubicBezTo>
                  <a:pt x="0" y="52101"/>
                  <a:pt x="52101" y="0"/>
                  <a:pt x="116371" y="0"/>
                </a:cubicBezTo>
                <a:lnTo>
                  <a:pt x="3911316" y="0"/>
                </a:lnTo>
                <a:cubicBezTo>
                  <a:pt x="3975586" y="0"/>
                  <a:pt x="4027687" y="52101"/>
                  <a:pt x="4027687" y="116371"/>
                </a:cubicBezTo>
                <a:lnTo>
                  <a:pt x="4027687" y="581839"/>
                </a:lnTo>
                <a:cubicBezTo>
                  <a:pt x="4027687" y="646109"/>
                  <a:pt x="3975586" y="698210"/>
                  <a:pt x="3911316" y="698210"/>
                </a:cubicBezTo>
                <a:lnTo>
                  <a:pt x="116371" y="698210"/>
                </a:lnTo>
                <a:cubicBezTo>
                  <a:pt x="52101" y="698210"/>
                  <a:pt x="0" y="646109"/>
                  <a:pt x="0" y="581839"/>
                </a:cubicBezTo>
                <a:lnTo>
                  <a:pt x="0" y="11637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474" tIns="70279" rIns="106474" bIns="70279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900" kern="1200" dirty="0"/>
              <a:t>Software and hardware available or chosen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01E067E-932D-4FB3-BCB8-DCA414A35A2E}"/>
              </a:ext>
            </a:extLst>
          </p:cNvPr>
          <p:cNvSpPr/>
          <p:nvPr/>
        </p:nvSpPr>
        <p:spPr>
          <a:xfrm>
            <a:off x="4796138" y="4936966"/>
            <a:ext cx="7160334" cy="558568"/>
          </a:xfrm>
          <a:custGeom>
            <a:avLst/>
            <a:gdLst>
              <a:gd name="connsiteX0" fmla="*/ 93097 w 558568"/>
              <a:gd name="connsiteY0" fmla="*/ 0 h 7160334"/>
              <a:gd name="connsiteX1" fmla="*/ 465471 w 558568"/>
              <a:gd name="connsiteY1" fmla="*/ 0 h 7160334"/>
              <a:gd name="connsiteX2" fmla="*/ 558568 w 558568"/>
              <a:gd name="connsiteY2" fmla="*/ 93097 h 7160334"/>
              <a:gd name="connsiteX3" fmla="*/ 558568 w 558568"/>
              <a:gd name="connsiteY3" fmla="*/ 7160334 h 7160334"/>
              <a:gd name="connsiteX4" fmla="*/ 558568 w 558568"/>
              <a:gd name="connsiteY4" fmla="*/ 7160334 h 7160334"/>
              <a:gd name="connsiteX5" fmla="*/ 0 w 558568"/>
              <a:gd name="connsiteY5" fmla="*/ 7160334 h 7160334"/>
              <a:gd name="connsiteX6" fmla="*/ 0 w 558568"/>
              <a:gd name="connsiteY6" fmla="*/ 7160334 h 7160334"/>
              <a:gd name="connsiteX7" fmla="*/ 0 w 558568"/>
              <a:gd name="connsiteY7" fmla="*/ 93097 h 7160334"/>
              <a:gd name="connsiteX8" fmla="*/ 93097 w 558568"/>
              <a:gd name="connsiteY8" fmla="*/ 0 h 7160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8568" h="7160334">
                <a:moveTo>
                  <a:pt x="558568" y="1193423"/>
                </a:moveTo>
                <a:lnTo>
                  <a:pt x="558568" y="5966911"/>
                </a:lnTo>
                <a:cubicBezTo>
                  <a:pt x="558568" y="6626016"/>
                  <a:pt x="555317" y="7160328"/>
                  <a:pt x="551306" y="7160328"/>
                </a:cubicBezTo>
                <a:lnTo>
                  <a:pt x="0" y="7160328"/>
                </a:lnTo>
                <a:lnTo>
                  <a:pt x="0" y="7160328"/>
                </a:lnTo>
                <a:lnTo>
                  <a:pt x="0" y="6"/>
                </a:lnTo>
                <a:lnTo>
                  <a:pt x="0" y="6"/>
                </a:lnTo>
                <a:lnTo>
                  <a:pt x="551306" y="6"/>
                </a:lnTo>
                <a:cubicBezTo>
                  <a:pt x="555317" y="6"/>
                  <a:pt x="558568" y="534318"/>
                  <a:pt x="558568" y="1193423"/>
                </a:cubicBez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6681" tIns="80607" rIns="133946" bIns="80607" numCol="1" spcCol="1270" anchor="ctr" anchorCtr="0">
            <a:noAutofit/>
          </a:bodyPr>
          <a:lstStyle/>
          <a:p>
            <a:pPr marL="285750" lvl="1" indent="-285750" algn="l" defTabSz="1244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800" kern="1200" dirty="0"/>
              <a:t>Cross-curricula or one-off. 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4AF2F67-67DB-4379-8472-9D6D4F9E9085}"/>
              </a:ext>
            </a:extLst>
          </p:cNvPr>
          <p:cNvSpPr/>
          <p:nvPr/>
        </p:nvSpPr>
        <p:spPr>
          <a:xfrm>
            <a:off x="768451" y="4867145"/>
            <a:ext cx="4027687" cy="698210"/>
          </a:xfrm>
          <a:custGeom>
            <a:avLst/>
            <a:gdLst>
              <a:gd name="connsiteX0" fmla="*/ 0 w 4027687"/>
              <a:gd name="connsiteY0" fmla="*/ 116371 h 698210"/>
              <a:gd name="connsiteX1" fmla="*/ 116371 w 4027687"/>
              <a:gd name="connsiteY1" fmla="*/ 0 h 698210"/>
              <a:gd name="connsiteX2" fmla="*/ 3911316 w 4027687"/>
              <a:gd name="connsiteY2" fmla="*/ 0 h 698210"/>
              <a:gd name="connsiteX3" fmla="*/ 4027687 w 4027687"/>
              <a:gd name="connsiteY3" fmla="*/ 116371 h 698210"/>
              <a:gd name="connsiteX4" fmla="*/ 4027687 w 4027687"/>
              <a:gd name="connsiteY4" fmla="*/ 581839 h 698210"/>
              <a:gd name="connsiteX5" fmla="*/ 3911316 w 4027687"/>
              <a:gd name="connsiteY5" fmla="*/ 698210 h 698210"/>
              <a:gd name="connsiteX6" fmla="*/ 116371 w 4027687"/>
              <a:gd name="connsiteY6" fmla="*/ 698210 h 698210"/>
              <a:gd name="connsiteX7" fmla="*/ 0 w 4027687"/>
              <a:gd name="connsiteY7" fmla="*/ 581839 h 698210"/>
              <a:gd name="connsiteX8" fmla="*/ 0 w 4027687"/>
              <a:gd name="connsiteY8" fmla="*/ 116371 h 698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27687" h="698210">
                <a:moveTo>
                  <a:pt x="0" y="116371"/>
                </a:moveTo>
                <a:cubicBezTo>
                  <a:pt x="0" y="52101"/>
                  <a:pt x="52101" y="0"/>
                  <a:pt x="116371" y="0"/>
                </a:cubicBezTo>
                <a:lnTo>
                  <a:pt x="3911316" y="0"/>
                </a:lnTo>
                <a:cubicBezTo>
                  <a:pt x="3975586" y="0"/>
                  <a:pt x="4027687" y="52101"/>
                  <a:pt x="4027687" y="116371"/>
                </a:cubicBezTo>
                <a:lnTo>
                  <a:pt x="4027687" y="581839"/>
                </a:lnTo>
                <a:cubicBezTo>
                  <a:pt x="4027687" y="646109"/>
                  <a:pt x="3975586" y="698210"/>
                  <a:pt x="3911316" y="698210"/>
                </a:cubicBezTo>
                <a:lnTo>
                  <a:pt x="116371" y="698210"/>
                </a:lnTo>
                <a:cubicBezTo>
                  <a:pt x="52101" y="698210"/>
                  <a:pt x="0" y="646109"/>
                  <a:pt x="0" y="581839"/>
                </a:cubicBezTo>
                <a:lnTo>
                  <a:pt x="0" y="11637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474" tIns="70279" rIns="106474" bIns="70279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900" kern="1200" dirty="0"/>
              <a:t>Topic chosen (context)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681F776-9E78-4343-9B7A-A8FD8AD739A1}"/>
              </a:ext>
            </a:extLst>
          </p:cNvPr>
          <p:cNvSpPr/>
          <p:nvPr/>
        </p:nvSpPr>
        <p:spPr>
          <a:xfrm>
            <a:off x="768451" y="5600266"/>
            <a:ext cx="4027687" cy="698210"/>
          </a:xfrm>
          <a:custGeom>
            <a:avLst/>
            <a:gdLst>
              <a:gd name="connsiteX0" fmla="*/ 0 w 4027687"/>
              <a:gd name="connsiteY0" fmla="*/ 116371 h 698210"/>
              <a:gd name="connsiteX1" fmla="*/ 116371 w 4027687"/>
              <a:gd name="connsiteY1" fmla="*/ 0 h 698210"/>
              <a:gd name="connsiteX2" fmla="*/ 3911316 w 4027687"/>
              <a:gd name="connsiteY2" fmla="*/ 0 h 698210"/>
              <a:gd name="connsiteX3" fmla="*/ 4027687 w 4027687"/>
              <a:gd name="connsiteY3" fmla="*/ 116371 h 698210"/>
              <a:gd name="connsiteX4" fmla="*/ 4027687 w 4027687"/>
              <a:gd name="connsiteY4" fmla="*/ 581839 h 698210"/>
              <a:gd name="connsiteX5" fmla="*/ 3911316 w 4027687"/>
              <a:gd name="connsiteY5" fmla="*/ 698210 h 698210"/>
              <a:gd name="connsiteX6" fmla="*/ 116371 w 4027687"/>
              <a:gd name="connsiteY6" fmla="*/ 698210 h 698210"/>
              <a:gd name="connsiteX7" fmla="*/ 0 w 4027687"/>
              <a:gd name="connsiteY7" fmla="*/ 581839 h 698210"/>
              <a:gd name="connsiteX8" fmla="*/ 0 w 4027687"/>
              <a:gd name="connsiteY8" fmla="*/ 116371 h 698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27687" h="698210">
                <a:moveTo>
                  <a:pt x="0" y="116371"/>
                </a:moveTo>
                <a:cubicBezTo>
                  <a:pt x="0" y="52101"/>
                  <a:pt x="52101" y="0"/>
                  <a:pt x="116371" y="0"/>
                </a:cubicBezTo>
                <a:lnTo>
                  <a:pt x="3911316" y="0"/>
                </a:lnTo>
                <a:cubicBezTo>
                  <a:pt x="3975586" y="0"/>
                  <a:pt x="4027687" y="52101"/>
                  <a:pt x="4027687" y="116371"/>
                </a:cubicBezTo>
                <a:lnTo>
                  <a:pt x="4027687" y="581839"/>
                </a:lnTo>
                <a:cubicBezTo>
                  <a:pt x="4027687" y="646109"/>
                  <a:pt x="3975586" y="698210"/>
                  <a:pt x="3911316" y="698210"/>
                </a:cubicBezTo>
                <a:lnTo>
                  <a:pt x="116371" y="698210"/>
                </a:lnTo>
                <a:cubicBezTo>
                  <a:pt x="52101" y="698210"/>
                  <a:pt x="0" y="646109"/>
                  <a:pt x="0" y="581839"/>
                </a:cubicBezTo>
                <a:lnTo>
                  <a:pt x="0" y="11637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474" tIns="70279" rIns="106474" bIns="70279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900" kern="1200" dirty="0"/>
              <a:t>Teacher expertise &amp; CONFIDENCE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93C8EC-C4DB-4047-99EF-2611FDC44ABB}"/>
              </a:ext>
            </a:extLst>
          </p:cNvPr>
          <p:cNvSpPr txBox="1"/>
          <p:nvPr/>
        </p:nvSpPr>
        <p:spPr>
          <a:xfrm>
            <a:off x="8811491" y="472235"/>
            <a:ext cx="3144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Or we find a great activity and see what it might teach?</a:t>
            </a:r>
          </a:p>
        </p:txBody>
      </p:sp>
    </p:spTree>
    <p:extLst>
      <p:ext uri="{BB962C8B-B14F-4D97-AF65-F5344CB8AC3E}">
        <p14:creationId xmlns:p14="http://schemas.microsoft.com/office/powerpoint/2010/main" val="289389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9F514-56B1-431D-B73B-15A6A4BE3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Looking at other curriculums/ SOW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00A50B-3322-45E9-AFF2-9110F86C2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hape 641">
            <a:extLst>
              <a:ext uri="{FF2B5EF4-FFF2-40B4-BE49-F238E27FC236}">
                <a16:creationId xmlns:a16="http://schemas.microsoft.com/office/drawing/2014/main" id="{8C911813-C7BF-4DC1-B4F7-3F9D4D6DC194}"/>
              </a:ext>
            </a:extLst>
          </p:cNvPr>
          <p:cNvSpPr txBox="1">
            <a:spLocks/>
          </p:cNvSpPr>
          <p:nvPr/>
        </p:nvSpPr>
        <p:spPr>
          <a:xfrm>
            <a:off x="634465" y="1947905"/>
            <a:ext cx="11782097" cy="2448602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pPr marL="514350" indent="-514350">
              <a:buAutoNum type="arabicPeriod"/>
            </a:pPr>
            <a:r>
              <a:rPr lang="en-GB" sz="2800" b="1" dirty="0">
                <a:solidFill>
                  <a:schemeClr val="bg1">
                    <a:lumMod val="50000"/>
                  </a:schemeClr>
                </a:solidFill>
              </a:rPr>
              <a:t>USA - Massachusetts</a:t>
            </a:r>
          </a:p>
          <a:p>
            <a:pPr marL="514350" indent="-514350">
              <a:buAutoNum type="arabicPeriod"/>
            </a:pPr>
            <a:r>
              <a:rPr lang="en-GB" sz="2800" b="1" dirty="0">
                <a:solidFill>
                  <a:schemeClr val="bg1">
                    <a:lumMod val="50000"/>
                  </a:schemeClr>
                </a:solidFill>
              </a:rPr>
              <a:t>Scotland</a:t>
            </a:r>
          </a:p>
          <a:p>
            <a:pPr marL="514350" indent="-514350">
              <a:buAutoNum type="arabicPeriod"/>
            </a:pPr>
            <a:r>
              <a:rPr lang="en-GB" sz="2800" b="1" dirty="0">
                <a:solidFill>
                  <a:schemeClr val="bg1">
                    <a:lumMod val="50000"/>
                  </a:schemeClr>
                </a:solidFill>
              </a:rPr>
              <a:t>USA CSTA</a:t>
            </a:r>
          </a:p>
          <a:p>
            <a:pPr marL="514350" indent="-514350">
              <a:buAutoNum type="arabicPeriod"/>
            </a:pPr>
            <a:r>
              <a:rPr lang="en-GB" sz="2800" b="1" dirty="0">
                <a:solidFill>
                  <a:schemeClr val="bg1">
                    <a:lumMod val="50000"/>
                  </a:schemeClr>
                </a:solidFill>
              </a:rPr>
              <a:t>New Zealand</a:t>
            </a:r>
          </a:p>
          <a:p>
            <a:pPr marL="514350" indent="-514350">
              <a:buAutoNum type="arabicPeriod"/>
            </a:pPr>
            <a:r>
              <a:rPr lang="en-GB" sz="2800" b="1" dirty="0" err="1">
                <a:solidFill>
                  <a:schemeClr val="bg1">
                    <a:lumMod val="50000"/>
                  </a:schemeClr>
                </a:solidFill>
              </a:rPr>
              <a:t>Kibo</a:t>
            </a:r>
            <a:endParaRPr lang="en-GB" sz="2800" b="1" dirty="0">
              <a:solidFill>
                <a:schemeClr val="bg1">
                  <a:lumMod val="50000"/>
                </a:schemeClr>
              </a:solidFill>
            </a:endParaRPr>
          </a:p>
          <a:p>
            <a:endParaRPr lang="en-GB" sz="28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GB" sz="2800" b="1" dirty="0">
                <a:solidFill>
                  <a:schemeClr val="bg1">
                    <a:lumMod val="50000"/>
                  </a:schemeClr>
                </a:solidFill>
              </a:rPr>
              <a:t>English Curriculum /Progression pathways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2A720AF-641F-492F-B0EB-F7C90D4522C8}"/>
              </a:ext>
            </a:extLst>
          </p:cNvPr>
          <p:cNvSpPr txBox="1">
            <a:spLocks/>
          </p:cNvSpPr>
          <p:nvPr/>
        </p:nvSpPr>
        <p:spPr>
          <a:xfrm>
            <a:off x="634465" y="46537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Look at one of these and report back to the whole group compare to our curriculum and progression pathways. </a:t>
            </a:r>
          </a:p>
        </p:txBody>
      </p:sp>
    </p:spTree>
    <p:extLst>
      <p:ext uri="{BB962C8B-B14F-4D97-AF65-F5344CB8AC3E}">
        <p14:creationId xmlns:p14="http://schemas.microsoft.com/office/powerpoint/2010/main" val="2103654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57E49-EE54-4E3B-BF85-B5D2DA12C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Reviewing planning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7D3EEE-4FEF-4BB3-8E34-1FCE349A6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Page ‹#›</a:t>
            </a:r>
          </a:p>
        </p:txBody>
      </p:sp>
      <p:sp>
        <p:nvSpPr>
          <p:cNvPr id="4" name="Shape 641">
            <a:extLst>
              <a:ext uri="{FF2B5EF4-FFF2-40B4-BE49-F238E27FC236}">
                <a16:creationId xmlns:a16="http://schemas.microsoft.com/office/drawing/2014/main" id="{C31A4DA5-4463-4EFC-9720-BD654DB8515F}"/>
              </a:ext>
            </a:extLst>
          </p:cNvPr>
          <p:cNvSpPr txBox="1">
            <a:spLocks/>
          </p:cNvSpPr>
          <p:nvPr/>
        </p:nvSpPr>
        <p:spPr>
          <a:xfrm>
            <a:off x="689037" y="1574917"/>
            <a:ext cx="10967158" cy="2448602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pPr marL="514350" indent="-514350">
              <a:buAutoNum type="arabicPeriod"/>
            </a:pPr>
            <a:endParaRPr lang="en-GB" sz="2800" b="1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endParaRPr lang="en-GB" sz="2800" b="1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endParaRPr lang="en-GB" sz="2800" b="1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GB" sz="2800" b="1" dirty="0">
                <a:solidFill>
                  <a:schemeClr val="bg1">
                    <a:lumMod val="50000"/>
                  </a:schemeClr>
                </a:solidFill>
              </a:rPr>
              <a:t>Review your planning for Scaffolding approaches (20 mins)</a:t>
            </a:r>
          </a:p>
          <a:p>
            <a:pPr marL="514350" indent="-514350">
              <a:buAutoNum type="arabicPeriod"/>
            </a:pPr>
            <a:r>
              <a:rPr lang="en-GB" sz="2800" b="1" dirty="0">
                <a:solidFill>
                  <a:schemeClr val="bg1">
                    <a:lumMod val="50000"/>
                  </a:schemeClr>
                </a:solidFill>
              </a:rPr>
              <a:t>Review your planning for Design and LOA (20 mins)</a:t>
            </a:r>
          </a:p>
          <a:p>
            <a:pPr marL="514350" indent="-514350">
              <a:buAutoNum type="arabicPeriod"/>
            </a:pPr>
            <a:r>
              <a:rPr lang="en-GB" sz="2800" b="1" dirty="0">
                <a:solidFill>
                  <a:schemeClr val="bg1">
                    <a:lumMod val="50000"/>
                  </a:schemeClr>
                </a:solidFill>
              </a:rPr>
              <a:t>Review your planning for objectives using the learning trajectories we created this morning(20 mins) </a:t>
            </a:r>
          </a:p>
          <a:p>
            <a:pPr marL="514350" indent="-514350">
              <a:buAutoNum type="arabicPeriod"/>
            </a:pPr>
            <a:endParaRPr lang="en-GB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754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8134734" y="2178768"/>
            <a:ext cx="22284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Remix 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Imitate (copy design)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Innovate (change)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Invent (new design)</a:t>
            </a:r>
          </a:p>
        </p:txBody>
      </p:sp>
      <p:sp>
        <p:nvSpPr>
          <p:cNvPr id="8" name="Shape 641"/>
          <p:cNvSpPr txBox="1">
            <a:spLocks noGrp="1"/>
          </p:cNvSpPr>
          <p:nvPr>
            <p:ph type="title"/>
          </p:nvPr>
        </p:nvSpPr>
        <p:spPr>
          <a:xfrm>
            <a:off x="449599" y="268317"/>
            <a:ext cx="9694861" cy="857400"/>
          </a:xfrm>
          <a:prstGeom prst="rect">
            <a:avLst/>
          </a:prstGeom>
        </p:spPr>
        <p:txBody>
          <a:bodyPr vert="horz" lIns="91425" tIns="91425" rIns="91425" bIns="91425" rtlCol="0" anchor="b" anchorCtr="0">
            <a:noAutofit/>
          </a:bodyPr>
          <a:lstStyle/>
          <a:p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Review planning</a:t>
            </a:r>
          </a:p>
        </p:txBody>
      </p:sp>
      <p:sp>
        <p:nvSpPr>
          <p:cNvPr id="7" name="Shape 641">
            <a:extLst>
              <a:ext uri="{FF2B5EF4-FFF2-40B4-BE49-F238E27FC236}">
                <a16:creationId xmlns:a16="http://schemas.microsoft.com/office/drawing/2014/main" id="{D7D30B5A-7ED2-4B14-877D-DE996B821F12}"/>
              </a:ext>
            </a:extLst>
          </p:cNvPr>
          <p:cNvSpPr txBox="1">
            <a:spLocks/>
          </p:cNvSpPr>
          <p:nvPr/>
        </p:nvSpPr>
        <p:spPr>
          <a:xfrm>
            <a:off x="409903" y="1001357"/>
            <a:ext cx="11782097" cy="2448602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pPr marL="514350" indent="-514350">
              <a:buAutoNum type="arabicPeriod"/>
            </a:pPr>
            <a:r>
              <a:rPr lang="en-GB" sz="2800" b="1" dirty="0">
                <a:solidFill>
                  <a:schemeClr val="bg1">
                    <a:lumMod val="50000"/>
                  </a:schemeClr>
                </a:solidFill>
              </a:rPr>
              <a:t>Annotate your planning with the approaches used e.g. copy code, targeted task etc</a:t>
            </a:r>
          </a:p>
          <a:p>
            <a:pPr marL="514350" indent="-514350">
              <a:buAutoNum type="arabicPeriod"/>
            </a:pPr>
            <a:r>
              <a:rPr lang="en-GB" sz="2800" b="1" dirty="0">
                <a:solidFill>
                  <a:schemeClr val="bg1">
                    <a:lumMod val="50000"/>
                  </a:schemeClr>
                </a:solidFill>
              </a:rPr>
              <a:t>Work out what is your most common approach.</a:t>
            </a:r>
          </a:p>
          <a:p>
            <a:pPr marL="514350" indent="-514350">
              <a:buAutoNum type="arabicPeriod"/>
            </a:pPr>
            <a:r>
              <a:rPr lang="en-GB" sz="2800" b="1" dirty="0">
                <a:solidFill>
                  <a:schemeClr val="bg1">
                    <a:lumMod val="50000"/>
                  </a:schemeClr>
                </a:solidFill>
              </a:rPr>
              <a:t>Work out your ‘scaffolding path’.</a:t>
            </a:r>
          </a:p>
          <a:p>
            <a:pPr marL="514350" indent="-514350">
              <a:buAutoNum type="arabicPeriod"/>
            </a:pPr>
            <a:r>
              <a:rPr lang="en-GB" sz="2800" b="1" dirty="0">
                <a:solidFill>
                  <a:schemeClr val="bg1">
                    <a:lumMod val="50000"/>
                  </a:schemeClr>
                </a:solidFill>
              </a:rPr>
              <a:t>Share with your team and discuss what might you change?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45EBD4-57DE-4FCD-832F-444EDB40CD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16" t="11120" r="2430" b="9761"/>
          <a:stretch/>
        </p:blipFill>
        <p:spPr>
          <a:xfrm>
            <a:off x="827772" y="3555286"/>
            <a:ext cx="9458425" cy="296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580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FE48B45-3A5B-4D63-AA0B-E83173A80C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326428"/>
              </p:ext>
            </p:extLst>
          </p:nvPr>
        </p:nvGraphicFramePr>
        <p:xfrm>
          <a:off x="1116529" y="1931115"/>
          <a:ext cx="9577139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5170">
                  <a:extLst>
                    <a:ext uri="{9D8B030D-6E8A-4147-A177-3AD203B41FA5}">
                      <a16:colId xmlns:a16="http://schemas.microsoft.com/office/drawing/2014/main" val="358947164"/>
                    </a:ext>
                  </a:extLst>
                </a:gridCol>
                <a:gridCol w="1258842">
                  <a:extLst>
                    <a:ext uri="{9D8B030D-6E8A-4147-A177-3AD203B41FA5}">
                      <a16:colId xmlns:a16="http://schemas.microsoft.com/office/drawing/2014/main" val="2293285003"/>
                    </a:ext>
                  </a:extLst>
                </a:gridCol>
                <a:gridCol w="1334557">
                  <a:extLst>
                    <a:ext uri="{9D8B030D-6E8A-4147-A177-3AD203B41FA5}">
                      <a16:colId xmlns:a16="http://schemas.microsoft.com/office/drawing/2014/main" val="1960589673"/>
                    </a:ext>
                  </a:extLst>
                </a:gridCol>
                <a:gridCol w="1596190">
                  <a:extLst>
                    <a:ext uri="{9D8B030D-6E8A-4147-A177-3AD203B41FA5}">
                      <a16:colId xmlns:a16="http://schemas.microsoft.com/office/drawing/2014/main" val="3399700651"/>
                    </a:ext>
                  </a:extLst>
                </a:gridCol>
                <a:gridCol w="1596190">
                  <a:extLst>
                    <a:ext uri="{9D8B030D-6E8A-4147-A177-3AD203B41FA5}">
                      <a16:colId xmlns:a16="http://schemas.microsoft.com/office/drawing/2014/main" val="1093087659"/>
                    </a:ext>
                  </a:extLst>
                </a:gridCol>
                <a:gridCol w="1596190">
                  <a:extLst>
                    <a:ext uri="{9D8B030D-6E8A-4147-A177-3AD203B41FA5}">
                      <a16:colId xmlns:a16="http://schemas.microsoft.com/office/drawing/2014/main" val="1289882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Lesson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Lesson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Lesson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Lesson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Lesson 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614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Copy 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algn="r"/>
                      <a:r>
                        <a:rPr lang="en-GB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62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Targeted Task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247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Live Coding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290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Guided exploration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128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X CREATE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382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Tinkering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436601"/>
                  </a:ext>
                </a:extLst>
              </a:tr>
            </a:tbl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123F8F4-D73F-494D-ABB2-8DC025C9BEF1}"/>
              </a:ext>
            </a:extLst>
          </p:cNvPr>
          <p:cNvCxnSpPr/>
          <p:nvPr/>
        </p:nvCxnSpPr>
        <p:spPr>
          <a:xfrm flipV="1">
            <a:off x="3426593" y="2521820"/>
            <a:ext cx="943276" cy="184805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C575737-85F1-4416-9F62-3FD58D2366B4}"/>
              </a:ext>
            </a:extLst>
          </p:cNvPr>
          <p:cNvCxnSpPr/>
          <p:nvPr/>
        </p:nvCxnSpPr>
        <p:spPr>
          <a:xfrm flipV="1">
            <a:off x="5216892" y="2550695"/>
            <a:ext cx="510139" cy="67836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767A7F7-B7B0-4845-8EB9-7C4BBEC79B65}"/>
              </a:ext>
            </a:extLst>
          </p:cNvPr>
          <p:cNvCxnSpPr/>
          <p:nvPr/>
        </p:nvCxnSpPr>
        <p:spPr>
          <a:xfrm flipV="1">
            <a:off x="6602930" y="2521820"/>
            <a:ext cx="673769" cy="707235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E2FA7D9-EB2C-4E33-A310-BBFD4A13662B}"/>
              </a:ext>
            </a:extLst>
          </p:cNvPr>
          <p:cNvCxnSpPr/>
          <p:nvPr/>
        </p:nvCxnSpPr>
        <p:spPr>
          <a:xfrm flipV="1">
            <a:off x="8311414" y="2433588"/>
            <a:ext cx="673769" cy="707235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51788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233" y="992816"/>
            <a:ext cx="7886700" cy="424787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Programming Process</a:t>
            </a:r>
            <a:b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en-GB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Picture 2" descr="C:\Users\Julia.Adamson.SWGFL\AppData\Local\Microsoft\Windows\Temporary Internet Files\Content.IE5\G67FAQDR\424px-OCR-A_char_Equals_Sign.svg[1]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77"/>
          <a:stretch/>
        </p:blipFill>
        <p:spPr bwMode="auto">
          <a:xfrm>
            <a:off x="7561663" y="1771017"/>
            <a:ext cx="1226343" cy="116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Julia.Adamson.SWGFL\AppData\Local\Microsoft\Windows\Temporary Internet Files\Content.IE5\G67FAQDR\170px-OCR-A_char_Plus_Sign.svg[1]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32"/>
          <a:stretch/>
        </p:blipFill>
        <p:spPr bwMode="auto">
          <a:xfrm>
            <a:off x="4212583" y="1760639"/>
            <a:ext cx="1224136" cy="1131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53" t="11512" r="24214" b="59837"/>
          <a:stretch/>
        </p:blipFill>
        <p:spPr bwMode="auto">
          <a:xfrm>
            <a:off x="5321933" y="3884428"/>
            <a:ext cx="2304159" cy="2095443"/>
          </a:xfrm>
          <a:prstGeom prst="rect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647" b="68305"/>
          <a:stretch/>
        </p:blipFill>
        <p:spPr bwMode="auto">
          <a:xfrm>
            <a:off x="8580908" y="3766250"/>
            <a:ext cx="2408620" cy="2134551"/>
          </a:xfrm>
          <a:prstGeom prst="rect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5" name="Shape 316"/>
          <p:cNvSpPr/>
          <p:nvPr/>
        </p:nvSpPr>
        <p:spPr>
          <a:xfrm>
            <a:off x="1680894" y="1447854"/>
            <a:ext cx="2601297" cy="17569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/>
            </a:solidFill>
          </a:ln>
        </p:spPr>
        <p:txBody>
          <a:bodyPr wrap="square" lIns="108000" tIns="108000" rIns="108000" bIns="108000" anchor="t" anchorCtr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000" dirty="0">
                <a:ea typeface="Calibri"/>
                <a:cs typeface="Calibri"/>
                <a:sym typeface="Calibri"/>
              </a:rPr>
              <a:t>Use computational thinking to analyse the problem and design a solution, including creating an algorithm</a:t>
            </a:r>
          </a:p>
        </p:txBody>
      </p:sp>
      <p:sp>
        <p:nvSpPr>
          <p:cNvPr id="16" name="Shape 316"/>
          <p:cNvSpPr/>
          <p:nvPr/>
        </p:nvSpPr>
        <p:spPr>
          <a:xfrm>
            <a:off x="5321933" y="1447853"/>
            <a:ext cx="2167691" cy="17569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/>
            </a:solidFill>
          </a:ln>
        </p:spPr>
        <p:txBody>
          <a:bodyPr wrap="square" lIns="108000" tIns="108000" rIns="108000" bIns="108000" anchor="t" anchorCtr="0">
            <a:spAutoFit/>
          </a:bodyPr>
          <a:lstStyle/>
          <a:p>
            <a:pPr algn="ctr"/>
            <a:r>
              <a:rPr lang="en-GB" sz="2000" dirty="0"/>
              <a:t>Implement these ideas in a programming language on a computer: coding. </a:t>
            </a:r>
          </a:p>
        </p:txBody>
      </p:sp>
      <p:sp>
        <p:nvSpPr>
          <p:cNvPr id="17" name="Shape 316"/>
          <p:cNvSpPr/>
          <p:nvPr/>
        </p:nvSpPr>
        <p:spPr>
          <a:xfrm>
            <a:off x="8832976" y="2063405"/>
            <a:ext cx="2017027" cy="525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/>
            </a:solidFill>
          </a:ln>
        </p:spPr>
        <p:txBody>
          <a:bodyPr wrap="square" lIns="108000" tIns="108000" rIns="108000" bIns="108000" anchor="t" anchorCtr="0">
            <a:spAutoFit/>
          </a:bodyPr>
          <a:lstStyle/>
          <a:p>
            <a:pPr algn="ctr"/>
            <a:r>
              <a:rPr lang="en-GB" sz="2000" dirty="0"/>
              <a:t>Programming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48" t="19792" r="35227" b="25718"/>
          <a:stretch/>
        </p:blipFill>
        <p:spPr bwMode="auto">
          <a:xfrm>
            <a:off x="1595966" y="3805358"/>
            <a:ext cx="2771151" cy="2253585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xtLst/>
        </p:spPr>
      </p:pic>
    </p:spTree>
    <p:extLst>
      <p:ext uri="{BB962C8B-B14F-4D97-AF65-F5344CB8AC3E}">
        <p14:creationId xmlns:p14="http://schemas.microsoft.com/office/powerpoint/2010/main" val="401910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867" y="3316918"/>
            <a:ext cx="3504847" cy="2028377"/>
          </a:xfrm>
          <a:prstGeom prst="rect">
            <a:avLst/>
          </a:prstGeom>
          <a:solidFill>
            <a:schemeClr val="accent6"/>
          </a:solidFill>
          <a:ln>
            <a:solidFill>
              <a:srgbClr val="499BC9"/>
            </a:solidFill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276" y="3316918"/>
            <a:ext cx="3414969" cy="2039497"/>
          </a:xfrm>
          <a:prstGeom prst="rect">
            <a:avLst/>
          </a:prstGeom>
          <a:solidFill>
            <a:schemeClr val="accent6"/>
          </a:solidFill>
          <a:ln>
            <a:solidFill>
              <a:srgbClr val="499BC9"/>
            </a:solidFill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162" y="924459"/>
            <a:ext cx="3485705" cy="2097276"/>
          </a:xfrm>
          <a:prstGeom prst="rect">
            <a:avLst/>
          </a:prstGeom>
          <a:solidFill>
            <a:schemeClr val="accent6"/>
          </a:solidFill>
          <a:ln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183" y="885503"/>
            <a:ext cx="3504847" cy="217518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50639" y="853748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89013" y="825707"/>
            <a:ext cx="716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3238" y="3290757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92282" y="3274550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6555C5-A26B-4538-9D33-550AF356C691}"/>
              </a:ext>
            </a:extLst>
          </p:cNvPr>
          <p:cNvSpPr txBox="1"/>
          <p:nvPr/>
        </p:nvSpPr>
        <p:spPr>
          <a:xfrm>
            <a:off x="456297" y="276367"/>
            <a:ext cx="10407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Make a list of all the words to describe these things (and count how many words)…</a:t>
            </a:r>
          </a:p>
        </p:txBody>
      </p:sp>
    </p:spTree>
    <p:extLst>
      <p:ext uri="{BB962C8B-B14F-4D97-AF65-F5344CB8AC3E}">
        <p14:creationId xmlns:p14="http://schemas.microsoft.com/office/powerpoint/2010/main" val="46039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60761" y="646201"/>
            <a:ext cx="7566408" cy="5194997"/>
          </a:xfrm>
          <a:prstGeom prst="rect">
            <a:avLst/>
          </a:prstGeom>
          <a:solidFill>
            <a:srgbClr val="4472C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105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736" y="745682"/>
            <a:ext cx="3872540" cy="205744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822"/>
          <a:stretch/>
        </p:blipFill>
        <p:spPr>
          <a:xfrm>
            <a:off x="2154955" y="3069704"/>
            <a:ext cx="3171647" cy="2368376"/>
          </a:xfrm>
          <a:prstGeom prst="rect">
            <a:avLst/>
          </a:prstGeom>
          <a:ln>
            <a:solidFill>
              <a:srgbClr val="499BC9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44"/>
          <a:stretch/>
        </p:blipFill>
        <p:spPr bwMode="auto">
          <a:xfrm>
            <a:off x="6141637" y="741545"/>
            <a:ext cx="3194131" cy="2035153"/>
          </a:xfrm>
          <a:prstGeom prst="rect">
            <a:avLst/>
          </a:prstGeom>
          <a:ln w="9525" cap="flat" cmpd="sng" algn="ctr">
            <a:solidFill>
              <a:srgbClr val="499BC9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6141636" y="2842473"/>
            <a:ext cx="728084" cy="2540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51" dirty="0"/>
              <a:t>Algorithm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114738" y="2852692"/>
            <a:ext cx="1002197" cy="2540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51" dirty="0">
                <a:ea typeface="Calibri"/>
                <a:cs typeface="Calibri"/>
                <a:sym typeface="Calibri"/>
              </a:rPr>
              <a:t>Task (problem)</a:t>
            </a:r>
            <a:endParaRPr lang="en-GB" sz="1051" dirty="0"/>
          </a:p>
        </p:txBody>
      </p:sp>
      <p:sp>
        <p:nvSpPr>
          <p:cNvPr id="15" name="Rectangle 14"/>
          <p:cNvSpPr/>
          <p:nvPr/>
        </p:nvSpPr>
        <p:spPr>
          <a:xfrm>
            <a:off x="2242787" y="5438081"/>
            <a:ext cx="495649" cy="2540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51" dirty="0">
                <a:ea typeface="Calibri"/>
                <a:cs typeface="Calibri"/>
                <a:sym typeface="Calibri"/>
              </a:rPr>
              <a:t>Code </a:t>
            </a:r>
            <a:endParaRPr lang="en-GB" sz="1051" dirty="0"/>
          </a:p>
        </p:txBody>
      </p:sp>
      <p:sp>
        <p:nvSpPr>
          <p:cNvPr id="16" name="Rectangle 15"/>
          <p:cNvSpPr/>
          <p:nvPr/>
        </p:nvSpPr>
        <p:spPr>
          <a:xfrm>
            <a:off x="5987278" y="5424503"/>
            <a:ext cx="1144865" cy="2540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51" dirty="0">
                <a:ea typeface="Calibri"/>
                <a:cs typeface="Calibri"/>
                <a:sym typeface="Calibri"/>
              </a:rPr>
              <a:t>Running the code</a:t>
            </a:r>
            <a:endParaRPr lang="en-GB" sz="1051" dirty="0"/>
          </a:p>
        </p:txBody>
      </p:sp>
      <p:pic>
        <p:nvPicPr>
          <p:cNvPr id="23" name="D8CCE5C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65566" y="3055428"/>
            <a:ext cx="3156195" cy="243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665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2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/>
          <p:cNvGraphicFramePr>
            <a:graphicFrameLocks noGrp="1"/>
          </p:cNvGraphicFramePr>
          <p:nvPr>
            <p:extLst/>
          </p:nvPr>
        </p:nvGraphicFramePr>
        <p:xfrm>
          <a:off x="645446" y="1407610"/>
          <a:ext cx="5577489" cy="4019632"/>
        </p:xfrm>
        <a:graphic>
          <a:graphicData uri="http://schemas.openxmlformats.org/drawingml/2006/table">
            <a:tbl>
              <a:tblPr firstRow="1" bandRow="1"/>
              <a:tblGrid>
                <a:gridCol w="5577489">
                  <a:extLst>
                    <a:ext uri="{9D8B030D-6E8A-4147-A177-3AD203B41FA5}">
                      <a16:colId xmlns:a16="http://schemas.microsoft.com/office/drawing/2014/main" val="1632461465"/>
                    </a:ext>
                  </a:extLst>
                </a:gridCol>
              </a:tblGrid>
              <a:tr h="1004908">
                <a:tc>
                  <a:txBody>
                    <a:bodyPr/>
                    <a:lstStyle/>
                    <a:p>
                      <a:endParaRPr lang="en-US" sz="3200" b="0" i="0" u="none" strike="noStrike" cap="none" baseline="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  <a:rtl val="0"/>
                      </a:endParaRPr>
                    </a:p>
                  </a:txBody>
                  <a:tcPr marL="121920" marR="121920" marT="60960" marB="6096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9697985"/>
                  </a:ext>
                </a:extLst>
              </a:tr>
              <a:tr h="1004908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60" marB="6096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4125355"/>
                  </a:ext>
                </a:extLst>
              </a:tr>
              <a:tr h="1004908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60" marB="6096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9770752"/>
                  </a:ext>
                </a:extLst>
              </a:tr>
              <a:tr h="1004908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920" marR="121920" marT="60960" marB="6096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2981639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349399" y="1520917"/>
            <a:ext cx="130195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1. Task</a:t>
            </a:r>
            <a:endParaRPr lang="en-US" sz="2133" dirty="0"/>
          </a:p>
          <a:p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1349398" y="2504820"/>
            <a:ext cx="38559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2. Design – Algorithm 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1349398" y="3643006"/>
            <a:ext cx="144623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3. Code</a:t>
            </a:r>
            <a:endParaRPr lang="en-US" sz="2133" dirty="0"/>
          </a:p>
          <a:p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1349399" y="4567510"/>
            <a:ext cx="35171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4. Running the code</a:t>
            </a:r>
            <a:endParaRPr lang="en-US" sz="2133" dirty="0"/>
          </a:p>
        </p:txBody>
      </p:sp>
      <p:sp>
        <p:nvSpPr>
          <p:cNvPr id="24" name="TextBox 23"/>
          <p:cNvSpPr txBox="1"/>
          <p:nvPr/>
        </p:nvSpPr>
        <p:spPr>
          <a:xfrm>
            <a:off x="645446" y="5589312"/>
            <a:ext cx="8483876" cy="749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67" dirty="0"/>
              <a:t>Armoni, M. 2013. On Teaching Abstraction in Computer Science to Novices.  </a:t>
            </a:r>
          </a:p>
          <a:p>
            <a:r>
              <a:rPr lang="en-US" sz="1067" dirty="0"/>
              <a:t>Based on Perrenet, J. </a:t>
            </a:r>
            <a:r>
              <a:rPr lang="en-US" sz="1067" i="1" dirty="0"/>
              <a:t>et al</a:t>
            </a:r>
            <a:r>
              <a:rPr lang="en-US" sz="1067" dirty="0"/>
              <a:t>. 2005. Exploring students’ understanding of the concept of algorithm: levels of abstraction.</a:t>
            </a:r>
          </a:p>
          <a:p>
            <a:r>
              <a:rPr lang="en-US" sz="1067" dirty="0"/>
              <a:t>Design added and numbering changed to Cutts format by Waite et al 2016.</a:t>
            </a:r>
          </a:p>
          <a:p>
            <a:r>
              <a:rPr lang="en-US" sz="1067" dirty="0"/>
              <a:t> </a:t>
            </a: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81053" y="298182"/>
            <a:ext cx="5906276" cy="7635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en-GB" sz="44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Levels of abstraction</a:t>
            </a:r>
            <a:endParaRPr lang="en-US" sz="44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3" name="Shape 641">
            <a:extLst>
              <a:ext uri="{FF2B5EF4-FFF2-40B4-BE49-F238E27FC236}">
                <a16:creationId xmlns:a16="http://schemas.microsoft.com/office/drawing/2014/main" id="{4A3D9980-C18D-49F6-99B0-C14C4D4DA905}"/>
              </a:ext>
            </a:extLst>
          </p:cNvPr>
          <p:cNvSpPr txBox="1">
            <a:spLocks/>
          </p:cNvSpPr>
          <p:nvPr/>
        </p:nvSpPr>
        <p:spPr>
          <a:xfrm>
            <a:off x="6762597" y="2504820"/>
            <a:ext cx="5013064" cy="2988535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pPr marL="514350" indent="-514350">
              <a:buAutoNum type="arabicPeriod"/>
            </a:pPr>
            <a:r>
              <a:rPr lang="en-GB" sz="28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Annotate you planning with level of abstraction each activity works at.</a:t>
            </a:r>
          </a:p>
          <a:p>
            <a:pPr marL="514350" indent="-514350">
              <a:buAutoNum type="arabicPeriod"/>
            </a:pPr>
            <a:r>
              <a:rPr lang="en-GB" sz="28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Are you mostly working at one level?</a:t>
            </a:r>
          </a:p>
          <a:p>
            <a:pPr marL="514350" indent="-514350">
              <a:buAutoNum type="arabicPeriod"/>
            </a:pPr>
            <a:r>
              <a:rPr lang="en-GB" sz="2800" b="1" dirty="0">
                <a:solidFill>
                  <a:schemeClr val="bg1">
                    <a:lumMod val="50000"/>
                  </a:schemeClr>
                </a:solidFill>
              </a:rPr>
              <a:t>Work out what is your most common approach.</a:t>
            </a:r>
          </a:p>
          <a:p>
            <a:pPr marL="514350" indent="-514350">
              <a:buAutoNum type="arabicPeriod"/>
            </a:pPr>
            <a:r>
              <a:rPr lang="en-GB" sz="2800" b="1" dirty="0">
                <a:solidFill>
                  <a:schemeClr val="bg1">
                    <a:lumMod val="50000"/>
                  </a:schemeClr>
                </a:solidFill>
              </a:rPr>
              <a:t>Work out your level of abstraction path.</a:t>
            </a:r>
          </a:p>
          <a:p>
            <a:pPr marL="514350" indent="-514350">
              <a:buAutoNum type="arabicPeriod"/>
            </a:pPr>
            <a:r>
              <a:rPr lang="en-GB" sz="2800" b="1" dirty="0">
                <a:solidFill>
                  <a:schemeClr val="bg1">
                    <a:lumMod val="50000"/>
                  </a:schemeClr>
                </a:solidFill>
              </a:rPr>
              <a:t>Share with your team and discuss what might you change?</a:t>
            </a:r>
          </a:p>
        </p:txBody>
      </p:sp>
    </p:spTree>
    <p:extLst>
      <p:ext uri="{BB962C8B-B14F-4D97-AF65-F5344CB8AC3E}">
        <p14:creationId xmlns:p14="http://schemas.microsoft.com/office/powerpoint/2010/main" val="3368101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24" grpId="0"/>
      <p:bldP spid="26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3A4E930-D557-4026-836F-222CEB3D54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3384040"/>
              </p:ext>
            </p:extLst>
          </p:nvPr>
        </p:nvGraphicFramePr>
        <p:xfrm>
          <a:off x="1426677" y="3881567"/>
          <a:ext cx="886059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5052">
                  <a:extLst>
                    <a:ext uri="{9D8B030D-6E8A-4147-A177-3AD203B41FA5}">
                      <a16:colId xmlns:a16="http://schemas.microsoft.com/office/drawing/2014/main" val="358947164"/>
                    </a:ext>
                  </a:extLst>
                </a:gridCol>
                <a:gridCol w="1028478">
                  <a:extLst>
                    <a:ext uri="{9D8B030D-6E8A-4147-A177-3AD203B41FA5}">
                      <a16:colId xmlns:a16="http://schemas.microsoft.com/office/drawing/2014/main" val="2293285003"/>
                    </a:ext>
                  </a:extLst>
                </a:gridCol>
                <a:gridCol w="1476765">
                  <a:extLst>
                    <a:ext uri="{9D8B030D-6E8A-4147-A177-3AD203B41FA5}">
                      <a16:colId xmlns:a16="http://schemas.microsoft.com/office/drawing/2014/main" val="1960589673"/>
                    </a:ext>
                  </a:extLst>
                </a:gridCol>
                <a:gridCol w="1476765">
                  <a:extLst>
                    <a:ext uri="{9D8B030D-6E8A-4147-A177-3AD203B41FA5}">
                      <a16:colId xmlns:a16="http://schemas.microsoft.com/office/drawing/2014/main" val="3399700651"/>
                    </a:ext>
                  </a:extLst>
                </a:gridCol>
                <a:gridCol w="1476765">
                  <a:extLst>
                    <a:ext uri="{9D8B030D-6E8A-4147-A177-3AD203B41FA5}">
                      <a16:colId xmlns:a16="http://schemas.microsoft.com/office/drawing/2014/main" val="1093087659"/>
                    </a:ext>
                  </a:extLst>
                </a:gridCol>
                <a:gridCol w="1476765">
                  <a:extLst>
                    <a:ext uri="{9D8B030D-6E8A-4147-A177-3AD203B41FA5}">
                      <a16:colId xmlns:a16="http://schemas.microsoft.com/office/drawing/2014/main" val="1289882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Lesson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Lesson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Lesson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Lesson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Lesson 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614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Task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X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X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X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X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X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062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Design/Algorithm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X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9247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Code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X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X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X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X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X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7290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Running the code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X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X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X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X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X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128613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FE48B45-3A5B-4D63-AA0B-E83173A80C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6354201"/>
              </p:ext>
            </p:extLst>
          </p:nvPr>
        </p:nvGraphicFramePr>
        <p:xfrm>
          <a:off x="1068403" y="525826"/>
          <a:ext cx="9577139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5170">
                  <a:extLst>
                    <a:ext uri="{9D8B030D-6E8A-4147-A177-3AD203B41FA5}">
                      <a16:colId xmlns:a16="http://schemas.microsoft.com/office/drawing/2014/main" val="358947164"/>
                    </a:ext>
                  </a:extLst>
                </a:gridCol>
                <a:gridCol w="1258842">
                  <a:extLst>
                    <a:ext uri="{9D8B030D-6E8A-4147-A177-3AD203B41FA5}">
                      <a16:colId xmlns:a16="http://schemas.microsoft.com/office/drawing/2014/main" val="2293285003"/>
                    </a:ext>
                  </a:extLst>
                </a:gridCol>
                <a:gridCol w="1334557">
                  <a:extLst>
                    <a:ext uri="{9D8B030D-6E8A-4147-A177-3AD203B41FA5}">
                      <a16:colId xmlns:a16="http://schemas.microsoft.com/office/drawing/2014/main" val="1960589673"/>
                    </a:ext>
                  </a:extLst>
                </a:gridCol>
                <a:gridCol w="1596190">
                  <a:extLst>
                    <a:ext uri="{9D8B030D-6E8A-4147-A177-3AD203B41FA5}">
                      <a16:colId xmlns:a16="http://schemas.microsoft.com/office/drawing/2014/main" val="3399700651"/>
                    </a:ext>
                  </a:extLst>
                </a:gridCol>
                <a:gridCol w="1596190">
                  <a:extLst>
                    <a:ext uri="{9D8B030D-6E8A-4147-A177-3AD203B41FA5}">
                      <a16:colId xmlns:a16="http://schemas.microsoft.com/office/drawing/2014/main" val="1093087659"/>
                    </a:ext>
                  </a:extLst>
                </a:gridCol>
                <a:gridCol w="1596190">
                  <a:extLst>
                    <a:ext uri="{9D8B030D-6E8A-4147-A177-3AD203B41FA5}">
                      <a16:colId xmlns:a16="http://schemas.microsoft.com/office/drawing/2014/main" val="1289882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Lesson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Lesson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Lesson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Lesson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Lesson 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614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Copy 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algn="r"/>
                      <a:r>
                        <a:rPr lang="en-GB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62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Targeted Task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247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Live Coding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290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Guided exploration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128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X CREATE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382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Tinkering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436601"/>
                  </a:ext>
                </a:extLst>
              </a:tr>
            </a:tbl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123F8F4-D73F-494D-ABB2-8DC025C9BEF1}"/>
              </a:ext>
            </a:extLst>
          </p:cNvPr>
          <p:cNvCxnSpPr/>
          <p:nvPr/>
        </p:nvCxnSpPr>
        <p:spPr>
          <a:xfrm flipV="1">
            <a:off x="3378467" y="1116531"/>
            <a:ext cx="943276" cy="184805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C575737-85F1-4416-9F62-3FD58D2366B4}"/>
              </a:ext>
            </a:extLst>
          </p:cNvPr>
          <p:cNvCxnSpPr/>
          <p:nvPr/>
        </p:nvCxnSpPr>
        <p:spPr>
          <a:xfrm flipV="1">
            <a:off x="5168766" y="1145406"/>
            <a:ext cx="510139" cy="67836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767A7F7-B7B0-4845-8EB9-7C4BBEC79B65}"/>
              </a:ext>
            </a:extLst>
          </p:cNvPr>
          <p:cNvCxnSpPr/>
          <p:nvPr/>
        </p:nvCxnSpPr>
        <p:spPr>
          <a:xfrm flipV="1">
            <a:off x="6554804" y="1116531"/>
            <a:ext cx="673769" cy="707235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E2FA7D9-EB2C-4E33-A310-BBFD4A13662B}"/>
              </a:ext>
            </a:extLst>
          </p:cNvPr>
          <p:cNvCxnSpPr/>
          <p:nvPr/>
        </p:nvCxnSpPr>
        <p:spPr>
          <a:xfrm flipV="1">
            <a:off x="8263288" y="1028299"/>
            <a:ext cx="673769" cy="707235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6D0DA269-D530-4708-A8BC-F9BA27D1A5C9}"/>
              </a:ext>
            </a:extLst>
          </p:cNvPr>
          <p:cNvSpPr/>
          <p:nvPr/>
        </p:nvSpPr>
        <p:spPr>
          <a:xfrm>
            <a:off x="3590223" y="4808667"/>
            <a:ext cx="519764" cy="107802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5F2CC89-B79D-4CF1-B9F9-1CE1AD2F0686}"/>
              </a:ext>
            </a:extLst>
          </p:cNvPr>
          <p:cNvSpPr/>
          <p:nvPr/>
        </p:nvSpPr>
        <p:spPr>
          <a:xfrm>
            <a:off x="4830277" y="4808667"/>
            <a:ext cx="519764" cy="107802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1B81FAA-4F7B-4F09-B1BE-38DB589A4E72}"/>
              </a:ext>
            </a:extLst>
          </p:cNvPr>
          <p:cNvSpPr/>
          <p:nvPr/>
        </p:nvSpPr>
        <p:spPr>
          <a:xfrm>
            <a:off x="6293852" y="4884065"/>
            <a:ext cx="519764" cy="107802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868A5E5-87DE-4100-BF8C-C0F61C125694}"/>
              </a:ext>
            </a:extLst>
          </p:cNvPr>
          <p:cNvSpPr/>
          <p:nvPr/>
        </p:nvSpPr>
        <p:spPr>
          <a:xfrm>
            <a:off x="7770795" y="4884065"/>
            <a:ext cx="519764" cy="107802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60CB950-9210-40FD-B6B8-AC4571985587}"/>
              </a:ext>
            </a:extLst>
          </p:cNvPr>
          <p:cNvSpPr/>
          <p:nvPr/>
        </p:nvSpPr>
        <p:spPr>
          <a:xfrm>
            <a:off x="9247738" y="4269652"/>
            <a:ext cx="519764" cy="16170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80393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9F514-56B1-431D-B73B-15A6A4BE3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Compare to your SOW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00A50B-3322-45E9-AFF2-9110F86C2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hape 641">
            <a:extLst>
              <a:ext uri="{FF2B5EF4-FFF2-40B4-BE49-F238E27FC236}">
                <a16:creationId xmlns:a16="http://schemas.microsoft.com/office/drawing/2014/main" id="{8C911813-C7BF-4DC1-B4F7-3F9D4D6DC194}"/>
              </a:ext>
            </a:extLst>
          </p:cNvPr>
          <p:cNvSpPr txBox="1">
            <a:spLocks/>
          </p:cNvSpPr>
          <p:nvPr/>
        </p:nvSpPr>
        <p:spPr>
          <a:xfrm>
            <a:off x="634466" y="1947905"/>
            <a:ext cx="4804310" cy="2448602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pPr marL="514350" indent="-514350">
              <a:buAutoNum type="arabicPeriod"/>
            </a:pPr>
            <a:r>
              <a:rPr lang="en-GB" sz="2800" b="1" dirty="0">
                <a:solidFill>
                  <a:schemeClr val="bg1">
                    <a:lumMod val="50000"/>
                  </a:schemeClr>
                </a:solidFill>
              </a:rPr>
              <a:t>USA - Massachusetts</a:t>
            </a:r>
          </a:p>
          <a:p>
            <a:pPr marL="514350" indent="-514350">
              <a:buAutoNum type="arabicPeriod"/>
            </a:pPr>
            <a:r>
              <a:rPr lang="en-GB" sz="2800" b="1" dirty="0">
                <a:solidFill>
                  <a:schemeClr val="bg1">
                    <a:lumMod val="50000"/>
                  </a:schemeClr>
                </a:solidFill>
              </a:rPr>
              <a:t>Scotland</a:t>
            </a:r>
          </a:p>
          <a:p>
            <a:pPr marL="514350" indent="-514350">
              <a:buAutoNum type="arabicPeriod"/>
            </a:pPr>
            <a:r>
              <a:rPr lang="en-GB" sz="2800" b="1" dirty="0">
                <a:solidFill>
                  <a:schemeClr val="bg1">
                    <a:lumMod val="50000"/>
                  </a:schemeClr>
                </a:solidFill>
              </a:rPr>
              <a:t>USA CSTA</a:t>
            </a:r>
          </a:p>
          <a:p>
            <a:pPr marL="514350" indent="-514350">
              <a:buAutoNum type="arabicPeriod"/>
            </a:pPr>
            <a:r>
              <a:rPr lang="en-GB" sz="2800" b="1" dirty="0">
                <a:solidFill>
                  <a:schemeClr val="bg1">
                    <a:lumMod val="50000"/>
                  </a:schemeClr>
                </a:solidFill>
              </a:rPr>
              <a:t>Australian</a:t>
            </a:r>
          </a:p>
          <a:p>
            <a:pPr marL="514350" indent="-514350">
              <a:buAutoNum type="arabicPeriod"/>
            </a:pPr>
            <a:r>
              <a:rPr lang="en-GB" sz="2800" b="1" dirty="0">
                <a:solidFill>
                  <a:schemeClr val="bg1">
                    <a:lumMod val="50000"/>
                  </a:schemeClr>
                </a:solidFill>
              </a:rPr>
              <a:t>The trajectories we created </a:t>
            </a:r>
          </a:p>
          <a:p>
            <a:endParaRPr lang="en-GB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Shape 641">
            <a:extLst>
              <a:ext uri="{FF2B5EF4-FFF2-40B4-BE49-F238E27FC236}">
                <a16:creationId xmlns:a16="http://schemas.microsoft.com/office/drawing/2014/main" id="{0862C4CA-6792-41B9-B986-7DBB8AB28ABF}"/>
              </a:ext>
            </a:extLst>
          </p:cNvPr>
          <p:cNvSpPr txBox="1">
            <a:spLocks/>
          </p:cNvSpPr>
          <p:nvPr/>
        </p:nvSpPr>
        <p:spPr>
          <a:xfrm>
            <a:off x="5980497" y="1988404"/>
            <a:ext cx="5013064" cy="3802667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pPr marL="514350" indent="-514350">
              <a:buAutoNum type="arabicPeriod"/>
            </a:pPr>
            <a:r>
              <a:rPr lang="en-GB" sz="28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Annotate your planning with objectives you might magpie</a:t>
            </a:r>
          </a:p>
          <a:p>
            <a:pPr marL="514350" indent="-514350">
              <a:buAutoNum type="arabicPeriod"/>
            </a:pPr>
            <a:r>
              <a:rPr lang="en-GB" sz="28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Annotate your planning with ideas you might magpie.</a:t>
            </a:r>
          </a:p>
          <a:p>
            <a:pPr marL="514350" indent="-514350">
              <a:buAutoNum type="arabicPeriod"/>
            </a:pPr>
            <a:r>
              <a:rPr lang="en-GB" sz="28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Make a list of things you have but are missing from the other curricula</a:t>
            </a:r>
          </a:p>
          <a:p>
            <a:pPr marL="514350" indent="-514350">
              <a:buAutoNum type="arabicPeriod"/>
            </a:pPr>
            <a:r>
              <a:rPr lang="en-GB" sz="2800" b="1" dirty="0">
                <a:solidFill>
                  <a:schemeClr val="bg1">
                    <a:lumMod val="50000"/>
                  </a:schemeClr>
                </a:solidFill>
              </a:rPr>
              <a:t>Share with your team and discuss what might you change?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F849194-2FC0-4174-8584-D15FA4CD31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flipH="1">
            <a:off x="10509737" y="470116"/>
            <a:ext cx="1198653" cy="12205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4C7DB06-76FD-40BE-87E4-32CDF58F8AE8}"/>
              </a:ext>
            </a:extLst>
          </p:cNvPr>
          <p:cNvSpPr txBox="1"/>
          <p:nvPr/>
        </p:nvSpPr>
        <p:spPr>
          <a:xfrm>
            <a:off x="10647946" y="1690687"/>
            <a:ext cx="14231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dirty="0">
                <a:solidFill>
                  <a:schemeClr val="bg2">
                    <a:lumMod val="90000"/>
                  </a:schemeClr>
                </a:solidFill>
                <a:hlinkClick r:id="rId3" tooltip="http://rubiemagpie.blogspot.com/"/>
              </a:rPr>
              <a:t>This Photo</a:t>
            </a:r>
            <a:r>
              <a:rPr lang="en-GB" sz="600" dirty="0">
                <a:solidFill>
                  <a:schemeClr val="bg2">
                    <a:lumMod val="90000"/>
                  </a:schemeClr>
                </a:solidFill>
              </a:rPr>
              <a:t> by Unknown Author is licensed under </a:t>
            </a:r>
            <a:r>
              <a:rPr lang="en-GB" sz="600" dirty="0">
                <a:solidFill>
                  <a:schemeClr val="bg2">
                    <a:lumMod val="90000"/>
                  </a:schemeClr>
                </a:solidFill>
                <a:hlinkClick r:id="rId4" tooltip="https://creativecommons.org/licenses/by-nc-nd/3.0/"/>
              </a:rPr>
              <a:t>CC BY-NC-ND</a:t>
            </a:r>
            <a:endParaRPr lang="en-GB" sz="600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679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Objectives of this session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524175"/>
            <a:ext cx="11589327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/>
              <a:t>Increase understanding of planning particularly looking at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What influences us when we set lesson plan objectives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What other countries are including in emerging curricula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Scaffolding approaches incorporated in my own planning 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Levels of abstraction incorporated in my own planning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Detailed progression of objectives  in my own planning</a:t>
            </a:r>
          </a:p>
          <a:p>
            <a:endParaRPr lang="en-GB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0039150" y="1915428"/>
            <a:ext cx="586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ighlight>
                  <a:srgbClr val="FF0000"/>
                </a:highlight>
              </a:rPr>
              <a:t>R</a:t>
            </a:r>
            <a:r>
              <a:rPr lang="en-GB" dirty="0">
                <a:highlight>
                  <a:srgbClr val="FFFF00"/>
                </a:highlight>
              </a:rPr>
              <a:t>A</a:t>
            </a:r>
            <a:r>
              <a:rPr lang="en-GB" dirty="0">
                <a:highlight>
                  <a:srgbClr val="00FF00"/>
                </a:highlight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39196997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62BC1-2600-47AB-92C5-C90EA1328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C6BA0F-BD23-4673-94A7-9B709C7914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4400" dirty="0"/>
              <a:t>Questions – what next</a:t>
            </a:r>
          </a:p>
        </p:txBody>
      </p:sp>
    </p:spTree>
    <p:extLst>
      <p:ext uri="{BB962C8B-B14F-4D97-AF65-F5344CB8AC3E}">
        <p14:creationId xmlns:p14="http://schemas.microsoft.com/office/powerpoint/2010/main" val="3255388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title"/>
          </p:nvPr>
        </p:nvSpPr>
        <p:spPr>
          <a:xfrm>
            <a:off x="415600" y="285608"/>
            <a:ext cx="11776400" cy="915284"/>
          </a:xfrm>
          <a:prstGeom prst="rect">
            <a:avLst/>
          </a:prstGeom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25000"/>
              </a:lnSpc>
              <a:buClr>
                <a:schemeClr val="dk1"/>
              </a:buClr>
              <a:buSzPct val="73333"/>
            </a:pPr>
            <a:r>
              <a:rPr lang="en-GB" dirty="0"/>
              <a:t>Homework</a:t>
            </a:r>
            <a:br>
              <a:rPr lang="en-GB" dirty="0"/>
            </a:br>
            <a:r>
              <a:rPr lang="en-GB" dirty="0"/>
              <a:t>	</a:t>
            </a:r>
            <a:endParaRPr sz="1867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289" y="2592141"/>
            <a:ext cx="4226056" cy="297389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4706" y="1391812"/>
            <a:ext cx="115381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Review your planning for levels of abstraction and scaffolding.</a:t>
            </a:r>
          </a:p>
          <a:p>
            <a:endParaRPr lang="en-GB" sz="2400" dirty="0"/>
          </a:p>
          <a:p>
            <a:endParaRPr lang="en-GB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89CB5D-7D88-488E-A635-7BAB9AF334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4944" y="2783061"/>
            <a:ext cx="6457950" cy="245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056205"/>
      </p:ext>
    </p:extLst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en-GB" b="1" dirty="0">
                <a:solidFill>
                  <a:schemeClr val="bg1">
                    <a:lumMod val="65000"/>
                  </a:schemeClr>
                </a:solidFill>
              </a:rPr>
              <a:t>1 </a:t>
            </a:r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Pre-assessment (online survey)</a:t>
            </a:r>
          </a:p>
          <a:p>
            <a:pPr>
              <a:spcBef>
                <a:spcPts val="0"/>
              </a:spcBef>
              <a:buNone/>
            </a:pPr>
            <a:endParaRPr lang="en-GB" dirty="0"/>
          </a:p>
          <a:p>
            <a:pPr>
              <a:spcBef>
                <a:spcPts val="0"/>
              </a:spcBef>
              <a:buNone/>
            </a:pPr>
            <a:r>
              <a:rPr lang="en-GB" b="1" dirty="0"/>
              <a:t>2 Post-assessment (online survey)</a:t>
            </a:r>
          </a:p>
          <a:p>
            <a:pPr>
              <a:spcBef>
                <a:spcPts val="0"/>
              </a:spcBef>
              <a:buNone/>
            </a:pPr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3 Focus groups (group interviews)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D7D6EB-9B42-4D98-A5E9-471E5DA1DF4D}"/>
              </a:ext>
            </a:extLst>
          </p:cNvPr>
          <p:cNvSpPr txBox="1"/>
          <p:nvPr/>
        </p:nvSpPr>
        <p:spPr>
          <a:xfrm>
            <a:off x="536298" y="5211831"/>
            <a:ext cx="63386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linkClick r:id="rId2"/>
              </a:rPr>
              <a:t>https://</a:t>
            </a:r>
            <a:r>
              <a:rPr lang="en-GB" dirty="0" err="1">
                <a:hlinkClick r:id="rId2"/>
              </a:rPr>
              <a:t>goo.gl</a:t>
            </a:r>
            <a:r>
              <a:rPr lang="en-GB" dirty="0">
                <a:hlinkClick r:id="rId2"/>
              </a:rPr>
              <a:t>/forms/</a:t>
            </a:r>
            <a:r>
              <a:rPr lang="en-GB" dirty="0" err="1">
                <a:hlinkClick r:id="rId2"/>
              </a:rPr>
              <a:t>J6fMnrDOvEphkdH23</a:t>
            </a:r>
            <a:r>
              <a:rPr lang="en-GB" dirty="0"/>
              <a:t> (dark grey in 2 weeks) </a:t>
            </a:r>
          </a:p>
          <a:p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B62220-2DA7-4D41-B382-2FB0ADAA122D}"/>
              </a:ext>
            </a:extLst>
          </p:cNvPr>
          <p:cNvSpPr/>
          <p:nvPr/>
        </p:nvSpPr>
        <p:spPr>
          <a:xfrm>
            <a:off x="5706751" y="2280239"/>
            <a:ext cx="6356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https://</a:t>
            </a:r>
            <a:r>
              <a:rPr lang="en-GB" dirty="0" err="1">
                <a:hlinkClick r:id="rId3"/>
              </a:rPr>
              <a:t>goo.gl</a:t>
            </a:r>
            <a:r>
              <a:rPr lang="en-GB" dirty="0">
                <a:hlinkClick r:id="rId3"/>
              </a:rPr>
              <a:t>/forms/</a:t>
            </a:r>
            <a:r>
              <a:rPr lang="en-GB" dirty="0" err="1">
                <a:hlinkClick r:id="rId3"/>
              </a:rPr>
              <a:t>9hzkzBMC81eBRl8u2</a:t>
            </a:r>
            <a:r>
              <a:rPr lang="en-GB" dirty="0"/>
              <a:t>  orange now on design</a:t>
            </a:r>
          </a:p>
        </p:txBody>
      </p:sp>
    </p:spTree>
    <p:extLst>
      <p:ext uri="{BB962C8B-B14F-4D97-AF65-F5344CB8AC3E}">
        <p14:creationId xmlns:p14="http://schemas.microsoft.com/office/powerpoint/2010/main" val="23438125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C3068-9037-42CF-8F53-C0A0F31C0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Levels of Abstraction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E65DD5-86C3-4E67-A47F-6CD3EBB3F8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What has worked in class?</a:t>
            </a:r>
          </a:p>
          <a:p>
            <a:r>
              <a:rPr lang="en-GB" dirty="0"/>
              <a:t>What has not worked in class?</a:t>
            </a:r>
          </a:p>
          <a:p>
            <a:r>
              <a:rPr lang="en-GB" dirty="0"/>
              <a:t>How can design be used?</a:t>
            </a:r>
          </a:p>
        </p:txBody>
      </p:sp>
    </p:spTree>
    <p:extLst>
      <p:ext uri="{BB962C8B-B14F-4D97-AF65-F5344CB8AC3E}">
        <p14:creationId xmlns:p14="http://schemas.microsoft.com/office/powerpoint/2010/main" val="4556383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/>
          <a:lstStyle/>
          <a:p>
            <a:r>
              <a:rPr lang="en-GB" sz="3733" dirty="0"/>
              <a:t>Progression – theory – general progression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5815"/>
          <a:stretch/>
        </p:blipFill>
        <p:spPr>
          <a:xfrm>
            <a:off x="4730032" y="1356966"/>
            <a:ext cx="7461968" cy="5307267"/>
          </a:xfrm>
          <a:prstGeom prst="rect">
            <a:avLst/>
          </a:prstGeom>
        </p:spPr>
      </p:pic>
      <p:pic>
        <p:nvPicPr>
          <p:cNvPr id="5" name="Shape 2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3335" y="2337757"/>
            <a:ext cx="3466532" cy="35986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hape 281"/>
          <p:cNvSpPr txBox="1"/>
          <p:nvPr/>
        </p:nvSpPr>
        <p:spPr>
          <a:xfrm>
            <a:off x="893335" y="5950424"/>
            <a:ext cx="4289200" cy="5004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Bloom et al 1956</a:t>
            </a:r>
          </a:p>
        </p:txBody>
      </p:sp>
    </p:spTree>
    <p:extLst>
      <p:ext uri="{BB962C8B-B14F-4D97-AF65-F5344CB8AC3E}">
        <p14:creationId xmlns:p14="http://schemas.microsoft.com/office/powerpoint/2010/main" val="40392887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2492</TotalTime>
  <Words>985</Words>
  <Application>Microsoft Office PowerPoint</Application>
  <PresentationFormat>Widescreen</PresentationFormat>
  <Paragraphs>213</Paragraphs>
  <Slides>22</Slides>
  <Notes>7</Notes>
  <HiddenSlides>1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Office Theme</vt:lpstr>
      <vt:lpstr>Teaching Primary Computing  Diving Deep into Programming</vt:lpstr>
      <vt:lpstr>Course outline</vt:lpstr>
      <vt:lpstr>PowerPoint Presentation</vt:lpstr>
      <vt:lpstr>Objectives of this session</vt:lpstr>
      <vt:lpstr>What influences the setting of objectives?</vt:lpstr>
      <vt:lpstr>Lesson plan objectives influenced by </vt:lpstr>
      <vt:lpstr>Looking at other curriculums/ SOW</vt:lpstr>
      <vt:lpstr>Reviewing planning</vt:lpstr>
      <vt:lpstr>Review planning</vt:lpstr>
      <vt:lpstr>PowerPoint Presentation</vt:lpstr>
      <vt:lpstr>Programming Process </vt:lpstr>
      <vt:lpstr>PowerPoint Presentation</vt:lpstr>
      <vt:lpstr>PowerPoint Presentation</vt:lpstr>
      <vt:lpstr>PowerPoint Presentation</vt:lpstr>
      <vt:lpstr>PowerPoint Presentation</vt:lpstr>
      <vt:lpstr>Compare to your SOW</vt:lpstr>
      <vt:lpstr>Objectives of this session</vt:lpstr>
      <vt:lpstr>PowerPoint Presentation</vt:lpstr>
      <vt:lpstr>Homework  </vt:lpstr>
      <vt:lpstr>Research</vt:lpstr>
      <vt:lpstr>Levels of Abstraction</vt:lpstr>
      <vt:lpstr>Progression – theory – general progression</vt:lpstr>
    </vt:vector>
  </TitlesOfParts>
  <Company>King's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Jane Waite</cp:lastModifiedBy>
  <cp:revision>120</cp:revision>
  <cp:lastPrinted>2018-02-04T18:54:15Z</cp:lastPrinted>
  <dcterms:created xsi:type="dcterms:W3CDTF">2016-10-31T22:10:00Z</dcterms:created>
  <dcterms:modified xsi:type="dcterms:W3CDTF">2018-04-10T12:01:11Z</dcterms:modified>
</cp:coreProperties>
</file>