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367" r:id="rId2"/>
    <p:sldId id="417" r:id="rId3"/>
    <p:sldId id="423" r:id="rId4"/>
    <p:sldId id="347" r:id="rId5"/>
    <p:sldId id="362" r:id="rId6"/>
    <p:sldId id="429" r:id="rId7"/>
    <p:sldId id="427" r:id="rId8"/>
    <p:sldId id="426" r:id="rId9"/>
    <p:sldId id="428" r:id="rId10"/>
    <p:sldId id="363" r:id="rId11"/>
    <p:sldId id="447" r:id="rId12"/>
    <p:sldId id="433" r:id="rId13"/>
    <p:sldId id="425" r:id="rId14"/>
    <p:sldId id="441" r:id="rId15"/>
    <p:sldId id="442" r:id="rId16"/>
    <p:sldId id="449" r:id="rId17"/>
    <p:sldId id="436" r:id="rId18"/>
    <p:sldId id="430" r:id="rId19"/>
    <p:sldId id="437" r:id="rId20"/>
    <p:sldId id="431" r:id="rId21"/>
    <p:sldId id="438" r:id="rId22"/>
    <p:sldId id="434" r:id="rId23"/>
    <p:sldId id="439" r:id="rId24"/>
    <p:sldId id="440" r:id="rId25"/>
    <p:sldId id="444" r:id="rId26"/>
    <p:sldId id="445" r:id="rId27"/>
    <p:sldId id="446" r:id="rId28"/>
    <p:sldId id="405" r:id="rId29"/>
    <p:sldId id="364" r:id="rId30"/>
    <p:sldId id="365" r:id="rId31"/>
    <p:sldId id="448" r:id="rId32"/>
    <p:sldId id="297" r:id="rId33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Waite" initials="JW" lastIdx="1" clrIdx="0">
    <p:extLst>
      <p:ext uri="{19B8F6BF-5375-455C-9EA6-DF929625EA0E}">
        <p15:presenceInfo xmlns:p15="http://schemas.microsoft.com/office/powerpoint/2012/main" userId="b1f2f087cb7b62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86" d="100"/>
          <a:sy n="86" d="100"/>
        </p:scale>
        <p:origin x="90" y="4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527" cy="340570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479" y="0"/>
            <a:ext cx="4302527" cy="340570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7106"/>
            <a:ext cx="4302527" cy="340570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479" y="6457106"/>
            <a:ext cx="4302527" cy="340570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3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9657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8966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4969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6841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7300" y="495300"/>
            <a:ext cx="4400550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143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would you create your checklist so that learners use and own it? How would it change over time? How could it be used for differentiation, self assessment, progression?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67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7813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99" cy="4474200"/>
          </a:xfrm>
          <a:prstGeom prst="rect">
            <a:avLst/>
          </a:prstGeom>
          <a:noFill/>
          <a:ln>
            <a:noFill/>
          </a:ln>
        </p:spPr>
        <p:txBody>
          <a:bodyPr lIns="91418" tIns="91418" rIns="91418" bIns="91418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4233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76116" y="4722694"/>
            <a:ext cx="5408999" cy="447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0652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Entirely used heuristics (they made it up for the ordering)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201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47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47392" y="4580581"/>
            <a:ext cx="5179189" cy="4339565"/>
          </a:xfrm>
          <a:prstGeom prst="rect">
            <a:avLst/>
          </a:prstGeom>
          <a:noFill/>
          <a:ln>
            <a:noFill/>
          </a:ln>
        </p:spPr>
        <p:txBody>
          <a:bodyPr lIns="88199" tIns="88199" rIns="88199" bIns="88199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77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Entirely used heuristics (they made it up for the ordering)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266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8288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945538" y="3136742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9707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JW</a:t>
            </a:r>
            <a:r>
              <a:rPr lang="en-GB" dirty="0"/>
              <a:t> Take ideas first then show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631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4819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2525713" y="495300"/>
            <a:ext cx="4403725" cy="247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945536" y="3136741"/>
            <a:ext cx="7564374" cy="2971696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756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5521325" y="377825"/>
            <a:ext cx="3351213" cy="18843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439367" y="2387479"/>
            <a:ext cx="11514899" cy="2261820"/>
          </a:xfrm>
          <a:prstGeom prst="rect">
            <a:avLst/>
          </a:prstGeom>
        </p:spPr>
        <p:txBody>
          <a:bodyPr lIns="95556" tIns="95556" rIns="95556" bIns="95556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71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2133"/>
              </a:spcAft>
              <a:buClr>
                <a:schemeClr val="dk2"/>
              </a:buClr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l">
              <a:buClr>
                <a:srgbClr val="000000"/>
              </a:buClr>
              <a:buSzPct val="25000"/>
            </a:pPr>
            <a:fld id="{00000000-1234-1234-1234-123412341234}" type="slidenum">
              <a:rPr lang="en-GB" sz="1867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algn="l">
                <a:buClr>
                  <a:srgbClr val="000000"/>
                </a:buClr>
                <a:buSzPct val="25000"/>
              </a:pPr>
              <a:t>‹#›</a:t>
            </a:fld>
            <a:endParaRPr lang="en-GB"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26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cratch.mit.edu/projects/164525941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projects/207255264/" TargetMode="Externa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8</a:t>
            </a:r>
          </a:p>
          <a:p>
            <a:r>
              <a:rPr lang="en-GB" dirty="0"/>
              <a:t>Assessment, Progression &amp; Differentiation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59067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47024" y="1832053"/>
          <a:ext cx="11059226" cy="2754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8525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8260701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Computing,  Assessment, Progression &amp; Differentiation, Planning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86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52500" y="1299385"/>
          <a:ext cx="8111124" cy="4020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revision &amp; update of reflective diary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12:00 -12:45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12:45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2:15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Assessment, Progression &amp; Differentiation 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2:15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4:00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Review 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 mins)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 assessment 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92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17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assessment, differentiation &amp; progression specifically: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Forms of assessment for programming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in programming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for differentiation for programming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5697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691933" y="386812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Assessment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829773" y="1150411"/>
            <a:ext cx="10412799" cy="4996484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Why do we assess?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When do we assess?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How do we assess?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What do we assess?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What artefacts can we assess?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866370740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7CAC5-0442-49D5-A1E1-01FF20303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Assessment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185B6-FF29-48A6-BBDA-84B64A208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1" y="1212783"/>
            <a:ext cx="11360799" cy="520726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GB" dirty="0"/>
              <a:t>Read the assessment working group paper. How does this compare to our ideas? Add to the </a:t>
            </a:r>
            <a:r>
              <a:rPr lang="en-GB" dirty="0" err="1"/>
              <a:t>A3</a:t>
            </a:r>
            <a:r>
              <a:rPr lang="en-GB" dirty="0"/>
              <a:t> sheets? (</a:t>
            </a:r>
            <a:r>
              <a:rPr lang="en-GB" dirty="0" err="1"/>
              <a:t>5mins</a:t>
            </a:r>
            <a:r>
              <a:rPr lang="en-GB" dirty="0"/>
              <a:t>)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/>
              <a:t>2. Compare the </a:t>
            </a:r>
            <a:r>
              <a:rPr lang="en-GB" dirty="0" err="1"/>
              <a:t>ELIM</a:t>
            </a:r>
            <a:r>
              <a:rPr lang="en-GB" dirty="0"/>
              <a:t> progression statements to the Rising Star assessment books. Do they match? Feedback to group. (15 mins)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OR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/>
              <a:t>3. Can you make a detail progression for one or more of these?</a:t>
            </a:r>
          </a:p>
          <a:p>
            <a:r>
              <a:rPr lang="en-GB" dirty="0"/>
              <a:t>Sequence</a:t>
            </a:r>
          </a:p>
          <a:p>
            <a:r>
              <a:rPr lang="en-GB" dirty="0"/>
              <a:t>Repetition</a:t>
            </a:r>
          </a:p>
          <a:p>
            <a:r>
              <a:rPr lang="en-GB" dirty="0"/>
              <a:t>Selection</a:t>
            </a:r>
          </a:p>
          <a:p>
            <a:r>
              <a:rPr lang="en-GB" dirty="0"/>
              <a:t>Variables</a:t>
            </a:r>
          </a:p>
          <a:p>
            <a:r>
              <a:rPr lang="en-GB" dirty="0"/>
              <a:t>Procedures</a:t>
            </a:r>
          </a:p>
          <a:p>
            <a:pPr marL="0" indent="0">
              <a:buNone/>
            </a:pPr>
            <a:r>
              <a:rPr lang="en-GB" dirty="0"/>
              <a:t>Compare your progression to Rich et al and Jane’s crazy ideas &amp; compare to your SOW. (30 mins)</a:t>
            </a:r>
          </a:p>
          <a:p>
            <a:pPr marL="0" indent="0">
              <a:buNone/>
            </a:pPr>
            <a:r>
              <a:rPr lang="en-GB" i="1" dirty="0"/>
              <a:t>Where does quality code/bad smells come in?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4. Undo the progression of the Hard/Easy Maths quiz. (10 mins)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84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62801" y="25688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Assessment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81BB4-7F49-42F5-A530-2D7FE246CB6C}"/>
              </a:ext>
            </a:extLst>
          </p:cNvPr>
          <p:cNvSpPr txBox="1"/>
          <p:nvPr/>
        </p:nvSpPr>
        <p:spPr>
          <a:xfrm>
            <a:off x="444578" y="941435"/>
            <a:ext cx="5954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Read at the CAS Assessment Group Paper</a:t>
            </a:r>
          </a:p>
          <a:p>
            <a:endParaRPr lang="en-GB" dirty="0"/>
          </a:p>
          <a:p>
            <a:r>
              <a:rPr lang="en-GB" dirty="0"/>
              <a:t>How could you use the recommendations in your classroom?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013196-8CC8-49E1-8682-6E8930DDA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1" y="1864765"/>
            <a:ext cx="10482264" cy="50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86132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GB" sz="3733" dirty="0"/>
              <a:t>Progression – theory – general progression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815"/>
          <a:stretch/>
        </p:blipFill>
        <p:spPr>
          <a:xfrm>
            <a:off x="4730032" y="1356966"/>
            <a:ext cx="7461968" cy="5307267"/>
          </a:xfrm>
          <a:prstGeom prst="rect">
            <a:avLst/>
          </a:prstGeom>
        </p:spPr>
      </p:pic>
      <p:pic>
        <p:nvPicPr>
          <p:cNvPr id="5" name="Shape 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335" y="2337757"/>
            <a:ext cx="3466532" cy="359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81"/>
          <p:cNvSpPr txBox="1"/>
          <p:nvPr/>
        </p:nvSpPr>
        <p:spPr>
          <a:xfrm>
            <a:off x="893335" y="5950424"/>
            <a:ext cx="4289200" cy="5004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Bloom et al 1956</a:t>
            </a:r>
          </a:p>
        </p:txBody>
      </p:sp>
    </p:spTree>
    <p:extLst>
      <p:ext uri="{BB962C8B-B14F-4D97-AF65-F5344CB8AC3E}">
        <p14:creationId xmlns:p14="http://schemas.microsoft.com/office/powerpoint/2010/main" val="4039288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62801" y="25688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Assessment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81BB4-7F49-42F5-A530-2D7FE246CB6C}"/>
              </a:ext>
            </a:extLst>
          </p:cNvPr>
          <p:cNvSpPr txBox="1"/>
          <p:nvPr/>
        </p:nvSpPr>
        <p:spPr>
          <a:xfrm>
            <a:off x="444578" y="1202303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Find the section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789261-6455-419C-8B3C-9216C166F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1" y="1753452"/>
            <a:ext cx="11233698" cy="29270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D69474-179D-4F78-B3C9-91BC500F2747}"/>
              </a:ext>
            </a:extLst>
          </p:cNvPr>
          <p:cNvSpPr txBox="1"/>
          <p:nvPr/>
        </p:nvSpPr>
        <p:spPr>
          <a:xfrm>
            <a:off x="7153154" y="1753452"/>
            <a:ext cx="464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 am not sure that SOLO is different to Blooms…</a:t>
            </a:r>
          </a:p>
        </p:txBody>
      </p:sp>
    </p:spTree>
    <p:extLst>
      <p:ext uri="{BB962C8B-B14F-4D97-AF65-F5344CB8AC3E}">
        <p14:creationId xmlns:p14="http://schemas.microsoft.com/office/powerpoint/2010/main" val="3761884746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62801" y="256887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Assessment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957C7F-F5E9-4655-AB38-B16DC47E4BE2}"/>
              </a:ext>
            </a:extLst>
          </p:cNvPr>
          <p:cNvSpPr/>
          <p:nvPr/>
        </p:nvSpPr>
        <p:spPr>
          <a:xfrm>
            <a:off x="5914725" y="2098608"/>
            <a:ext cx="5832910" cy="3011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Assessment tasks (and teaching tasks too?)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Quizzes/Tests (</a:t>
            </a:r>
            <a:r>
              <a:rPr lang="en-GB" dirty="0" err="1"/>
              <a:t>Bebras</a:t>
            </a:r>
            <a:r>
              <a:rPr lang="en-GB" dirty="0"/>
              <a:t>/DQ 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End of topic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Direct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Debugging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Parson’s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Dr Scratch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Reading code tasks e.g. snippet work - compare code, explain code</a:t>
            </a:r>
          </a:p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A76692-3B1E-4AB8-9184-4BA308563C93}"/>
              </a:ext>
            </a:extLst>
          </p:cNvPr>
          <p:cNvSpPr/>
          <p:nvPr/>
        </p:nvSpPr>
        <p:spPr>
          <a:xfrm>
            <a:off x="3320715" y="638686"/>
            <a:ext cx="5621153" cy="125085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Making judgments based on triangulated evidence</a:t>
            </a:r>
          </a:p>
          <a:p>
            <a:pPr algn="ctr"/>
            <a:r>
              <a:rPr lang="en-GB" dirty="0"/>
              <a:t>On what kids do, say, make, think …</a:t>
            </a:r>
          </a:p>
          <a:p>
            <a:pPr algn="ctr"/>
            <a:r>
              <a:rPr lang="en-GB" dirty="0"/>
              <a:t>We gather evidence through observations, questions, self-/peer assessment, products made… during 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29FAAF-4D64-448A-AFA1-71068CCCCDB9}"/>
              </a:ext>
            </a:extLst>
          </p:cNvPr>
          <p:cNvSpPr/>
          <p:nvPr/>
        </p:nvSpPr>
        <p:spPr>
          <a:xfrm>
            <a:off x="346511" y="2048795"/>
            <a:ext cx="5409398" cy="3187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Integrated teaching tasks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Reading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Debugging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Changing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Make new designs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Review and mark designs and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Review and mark design journals (online or hard copy)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Pupil presentations (how do you mark?)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Record peer/self assessment based on a checklist/‘rubric’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FDBBD9-4C9B-4AA4-86CE-F417E299F090}"/>
              </a:ext>
            </a:extLst>
          </p:cNvPr>
          <p:cNvSpPr/>
          <p:nvPr/>
        </p:nvSpPr>
        <p:spPr>
          <a:xfrm>
            <a:off x="1530418" y="5319026"/>
            <a:ext cx="8768614" cy="96344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Making judgments against an understanding of  progression of learning objectives</a:t>
            </a:r>
          </a:p>
          <a:p>
            <a:pPr algn="ctr"/>
            <a:r>
              <a:rPr lang="en-GB" sz="2000" dirty="0"/>
              <a:t>(knowledge, skills, understanding…)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23EF3B20-CD31-4D4F-A496-7475DC7B4E83}"/>
              </a:ext>
            </a:extLst>
          </p:cNvPr>
          <p:cNvSpPr/>
          <p:nvPr/>
        </p:nvSpPr>
        <p:spPr>
          <a:xfrm>
            <a:off x="8518070" y="479435"/>
            <a:ext cx="626219" cy="694594"/>
          </a:xfrm>
          <a:prstGeom prst="triangle">
            <a:avLst>
              <a:gd name="adj" fmla="val 52941"/>
            </a:avLst>
          </a:prstGeom>
          <a:solidFill>
            <a:srgbClr val="5B9BD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322639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30620" y="128046"/>
            <a:ext cx="7157835" cy="572699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Design as a work artefact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1E62C8-5CB2-4AE8-B2F2-AB341D4DE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82" r="1329"/>
          <a:stretch/>
        </p:blipFill>
        <p:spPr>
          <a:xfrm>
            <a:off x="430620" y="1030689"/>
            <a:ext cx="4852122" cy="41260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78B8C6-6642-42FD-83E1-FB74CF37B51C}"/>
              </a:ext>
            </a:extLst>
          </p:cNvPr>
          <p:cNvSpPr/>
          <p:nvPr/>
        </p:nvSpPr>
        <p:spPr>
          <a:xfrm>
            <a:off x="8496964" y="286162"/>
            <a:ext cx="1711430" cy="41458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Making judgments based on evidence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136A63-2872-4339-9578-C7FCF30CBDCA}"/>
              </a:ext>
            </a:extLst>
          </p:cNvPr>
          <p:cNvSpPr/>
          <p:nvPr/>
        </p:nvSpPr>
        <p:spPr>
          <a:xfrm>
            <a:off x="6936737" y="1030689"/>
            <a:ext cx="3376330" cy="18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Within Integrated tasks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Creation of designs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Annotation of designs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Changes to design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Use of design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Review/ evaluation of design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Self assessment of design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Peer assessment of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9999B1-21D0-4B9C-BA9C-F30DD4D5E77B}"/>
              </a:ext>
            </a:extLst>
          </p:cNvPr>
          <p:cNvSpPr/>
          <p:nvPr/>
        </p:nvSpPr>
        <p:spPr>
          <a:xfrm>
            <a:off x="6928315" y="3201754"/>
            <a:ext cx="3384753" cy="70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Within assessment tasks (tests)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Tasks with design in them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DE5029-2404-46B0-85BB-FC169446E7ED}"/>
              </a:ext>
            </a:extLst>
          </p:cNvPr>
          <p:cNvSpPr txBox="1"/>
          <p:nvPr/>
        </p:nvSpPr>
        <p:spPr>
          <a:xfrm>
            <a:off x="6984864" y="4209919"/>
            <a:ext cx="3336627" cy="1631216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May reveal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use of decomposition, abstraction, algorithmic thinking, logical reasoning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 knowledge of programming commands, programming constructs, programming concepts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understanding of design process.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149432-B991-477F-BAFB-3DC8CA2B2B73}"/>
              </a:ext>
            </a:extLst>
          </p:cNvPr>
          <p:cNvSpPr txBox="1"/>
          <p:nvPr/>
        </p:nvSpPr>
        <p:spPr>
          <a:xfrm>
            <a:off x="3017651" y="5459599"/>
            <a:ext cx="3336627" cy="98488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Used 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Work artefact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Context for questioning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Context for observing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7FC940C9-7BDE-4942-AD5D-3387576425ED}"/>
              </a:ext>
            </a:extLst>
          </p:cNvPr>
          <p:cNvSpPr/>
          <p:nvPr/>
        </p:nvSpPr>
        <p:spPr>
          <a:xfrm>
            <a:off x="5759116" y="5530010"/>
            <a:ext cx="455119" cy="42203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C1579E-DCB5-4635-B222-95702BC60565}"/>
              </a:ext>
            </a:extLst>
          </p:cNvPr>
          <p:cNvSpPr/>
          <p:nvPr/>
        </p:nvSpPr>
        <p:spPr>
          <a:xfrm>
            <a:off x="10378300" y="286162"/>
            <a:ext cx="1711430" cy="11211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Making judgments against an understanding of  progression of 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2238916788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12F7B-07B1-46C2-83F4-C93989BE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Unpicking Progression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1E6BA-5D97-47B3-9E3D-0EE203AEF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pathway, objectives mapping do you use to underpin you teaching, learning and assessment of programming?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Where did it come from.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How might you change it given the course?</a:t>
            </a:r>
          </a:p>
        </p:txBody>
      </p:sp>
    </p:spTree>
    <p:extLst>
      <p:ext uri="{BB962C8B-B14F-4D97-AF65-F5344CB8AC3E}">
        <p14:creationId xmlns:p14="http://schemas.microsoft.com/office/powerpoint/2010/main" val="593179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57" y="308632"/>
            <a:ext cx="4188808" cy="19083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58" y="2939571"/>
            <a:ext cx="4057877" cy="1853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29826" y="5155297"/>
            <a:ext cx="1597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Rising Stars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8577" y="4983229"/>
            <a:ext cx="147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Phil Bagge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29159" y="2477797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ELiM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4911" y="2426393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Mark Dorling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998" y="292328"/>
            <a:ext cx="4583485" cy="21340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3852" y="2939571"/>
            <a:ext cx="4249568" cy="230930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DA5783C-0335-41B6-A9AF-4881B9C08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512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26" y="421917"/>
            <a:ext cx="11360799" cy="763599"/>
          </a:xfrm>
        </p:spPr>
        <p:txBody>
          <a:bodyPr>
            <a:normAutofit fontScale="90000"/>
          </a:bodyPr>
          <a:lstStyle/>
          <a:p>
            <a:r>
              <a:rPr lang="en-GB" dirty="0"/>
              <a:t>Bad smells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2656072"/>
            <a:ext cx="3781425" cy="1419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994" t="6402" r="9758" b="11180"/>
          <a:stretch/>
        </p:blipFill>
        <p:spPr>
          <a:xfrm>
            <a:off x="4737425" y="593367"/>
            <a:ext cx="7038975" cy="55446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825" y="5953337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Handout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9911" y="6309453"/>
            <a:ext cx="4486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4"/>
              </a:rPr>
              <a:t>https://scratch.mit.edu/projects/164525941/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937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8B607F2-F7B2-412C-B3AD-488F2AA42CBE}"/>
              </a:ext>
            </a:extLst>
          </p:cNvPr>
          <p:cNvSpPr/>
          <p:nvPr/>
        </p:nvSpPr>
        <p:spPr>
          <a:xfrm>
            <a:off x="4608989" y="2321498"/>
            <a:ext cx="7091959" cy="30863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6F4FB-F181-4692-B5D9-C6750781EC7D}"/>
              </a:ext>
            </a:extLst>
          </p:cNvPr>
          <p:cNvSpPr/>
          <p:nvPr/>
        </p:nvSpPr>
        <p:spPr>
          <a:xfrm>
            <a:off x="463797" y="3177517"/>
            <a:ext cx="3901587" cy="136739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Buggy Code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714700-CFAF-4FF0-82DA-F06633FA14DE}"/>
              </a:ext>
            </a:extLst>
          </p:cNvPr>
          <p:cNvSpPr/>
          <p:nvPr/>
        </p:nvSpPr>
        <p:spPr>
          <a:xfrm>
            <a:off x="4672516" y="1353273"/>
            <a:ext cx="7091959" cy="815491"/>
          </a:xfrm>
          <a:prstGeom prst="roundRect">
            <a:avLst/>
          </a:prstGeom>
          <a:gradFill flip="none" rotWithShape="1">
            <a:gsLst>
              <a:gs pos="0">
                <a:srgbClr val="FFC000"/>
              </a:gs>
              <a:gs pos="74000">
                <a:schemeClr val="accent6">
                  <a:lumMod val="60000"/>
                  <a:lumOff val="40000"/>
                </a:schemeClr>
              </a:gs>
              <a:gs pos="100000">
                <a:srgbClr val="00B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Code that ‘does what we want’.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AA62A6-447B-4723-98CC-B3BF417BB64B}"/>
              </a:ext>
            </a:extLst>
          </p:cNvPr>
          <p:cNvSpPr/>
          <p:nvPr/>
        </p:nvSpPr>
        <p:spPr>
          <a:xfrm>
            <a:off x="491052" y="1306183"/>
            <a:ext cx="3874332" cy="166164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Code that 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</a:rPr>
              <a:t>does </a:t>
            </a:r>
            <a:r>
              <a:rPr lang="en-GB" sz="3600" b="1" dirty="0">
                <a:solidFill>
                  <a:schemeClr val="tx1"/>
                </a:solidFill>
              </a:rPr>
              <a:t>not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</a:rPr>
              <a:t>do what we want.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D6DB1-3FB7-4129-A07A-2693C1039959}"/>
              </a:ext>
            </a:extLst>
          </p:cNvPr>
          <p:cNvSpPr txBox="1"/>
          <p:nvPr/>
        </p:nvSpPr>
        <p:spPr>
          <a:xfrm>
            <a:off x="-559462" y="382853"/>
            <a:ext cx="8167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might we call?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BE6347C-8D25-4686-AB47-512533892B75}"/>
              </a:ext>
            </a:extLst>
          </p:cNvPr>
          <p:cNvSpPr/>
          <p:nvPr/>
        </p:nvSpPr>
        <p:spPr>
          <a:xfrm>
            <a:off x="6845438" y="2699996"/>
            <a:ext cx="2028003" cy="1012266"/>
          </a:xfrm>
          <a:prstGeom prst="roundRect">
            <a:avLst/>
          </a:prstGeom>
          <a:solidFill>
            <a:srgbClr val="C6CB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‘Correct’ Code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4149604-4304-4100-8399-03678F14D4DE}"/>
              </a:ext>
            </a:extLst>
          </p:cNvPr>
          <p:cNvSpPr/>
          <p:nvPr/>
        </p:nvSpPr>
        <p:spPr>
          <a:xfrm>
            <a:off x="4836102" y="2702259"/>
            <a:ext cx="1785631" cy="10077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Smelly Code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EC1141-9F65-4DFB-84A9-5B02963819ED}"/>
              </a:ext>
            </a:extLst>
          </p:cNvPr>
          <p:cNvSpPr txBox="1"/>
          <p:nvPr/>
        </p:nvSpPr>
        <p:spPr>
          <a:xfrm>
            <a:off x="169927" y="5629151"/>
            <a:ext cx="11978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Evaluation. What is correct? What is quality? What is progression?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A840C3F-5C97-4815-A77E-399E12B719CA}"/>
              </a:ext>
            </a:extLst>
          </p:cNvPr>
          <p:cNvSpPr/>
          <p:nvPr/>
        </p:nvSpPr>
        <p:spPr>
          <a:xfrm rot="5400000">
            <a:off x="2117080" y="2969295"/>
            <a:ext cx="543360" cy="4490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C3C701-3D85-4417-B1FB-AF596ECAAD37}"/>
              </a:ext>
            </a:extLst>
          </p:cNvPr>
          <p:cNvGrpSpPr/>
          <p:nvPr/>
        </p:nvGrpSpPr>
        <p:grpSpPr>
          <a:xfrm>
            <a:off x="5415898" y="1907757"/>
            <a:ext cx="4907417" cy="617169"/>
            <a:chOff x="5710156" y="1944175"/>
            <a:chExt cx="4907417" cy="617169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22E16993-A701-4D58-BAC0-48B671574B85}"/>
                </a:ext>
              </a:extLst>
            </p:cNvPr>
            <p:cNvSpPr/>
            <p:nvPr/>
          </p:nvSpPr>
          <p:spPr>
            <a:xfrm rot="5400000">
              <a:off x="7892184" y="1991318"/>
              <a:ext cx="543360" cy="449073"/>
            </a:xfrm>
            <a:prstGeom prst="rightArrow">
              <a:avLst/>
            </a:prstGeom>
            <a:solidFill>
              <a:srgbClr val="C6CB5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75708AD1-6D01-4F97-BB02-2AD9BE5F2772}"/>
                </a:ext>
              </a:extLst>
            </p:cNvPr>
            <p:cNvSpPr/>
            <p:nvPr/>
          </p:nvSpPr>
          <p:spPr>
            <a:xfrm rot="5400000">
              <a:off x="5663013" y="2065127"/>
              <a:ext cx="543360" cy="449073"/>
            </a:xfrm>
            <a:prstGeom prst="rightArrow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79156DA3-FBD0-4E27-9745-8A971BE70F0C}"/>
                </a:ext>
              </a:extLst>
            </p:cNvPr>
            <p:cNvSpPr/>
            <p:nvPr/>
          </p:nvSpPr>
          <p:spPr>
            <a:xfrm rot="5400000">
              <a:off x="10121357" y="2025048"/>
              <a:ext cx="543360" cy="449073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4238422-4EB6-4735-A801-27FB4DE3E2AF}"/>
              </a:ext>
            </a:extLst>
          </p:cNvPr>
          <p:cNvSpPr/>
          <p:nvPr/>
        </p:nvSpPr>
        <p:spPr>
          <a:xfrm>
            <a:off x="9170007" y="2550969"/>
            <a:ext cx="1857543" cy="16590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High Quality Code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FA2467-4C3A-4EC7-B647-9CAAD32AB466}"/>
              </a:ext>
            </a:extLst>
          </p:cNvPr>
          <p:cNvSpPr/>
          <p:nvPr/>
        </p:nvSpPr>
        <p:spPr>
          <a:xfrm>
            <a:off x="4685383" y="4830086"/>
            <a:ext cx="6981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‘Correct Code’ - Grain of correctness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1277DAE-5B15-43D5-B0BB-428CA8CCD964}"/>
              </a:ext>
            </a:extLst>
          </p:cNvPr>
          <p:cNvSpPr/>
          <p:nvPr/>
        </p:nvSpPr>
        <p:spPr>
          <a:xfrm>
            <a:off x="8380071" y="4270111"/>
            <a:ext cx="3116338" cy="5847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Elegant Code</a:t>
            </a:r>
          </a:p>
        </p:txBody>
      </p:sp>
    </p:spTree>
    <p:extLst>
      <p:ext uri="{BB962C8B-B14F-4D97-AF65-F5344CB8AC3E}">
        <p14:creationId xmlns:p14="http://schemas.microsoft.com/office/powerpoint/2010/main" val="403027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8" grpId="0" animBg="1"/>
      <p:bldP spid="15" grpId="0" animBg="1"/>
      <p:bldP spid="16" grpId="0" animBg="1"/>
      <p:bldP spid="2" grpId="0"/>
      <p:bldP spid="9" grpId="0" animBg="1"/>
      <p:bldP spid="14" grpId="0" animBg="1"/>
      <p:bldP spid="24" grpId="0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176" y="93463"/>
            <a:ext cx="12455912" cy="1325563"/>
          </a:xfrm>
        </p:spPr>
        <p:txBody>
          <a:bodyPr>
            <a:normAutofit/>
          </a:bodyPr>
          <a:lstStyle/>
          <a:p>
            <a:r>
              <a:rPr lang="en-GB" sz="3600" dirty="0"/>
              <a:t>Which relate to smells, bugs, progress</a:t>
            </a:r>
            <a:br>
              <a:rPr lang="en-GB" sz="3600" dirty="0"/>
            </a:br>
            <a:r>
              <a:rPr lang="en-GB" sz="3600" dirty="0"/>
              <a:t>What year group might you teach these to?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142" y="1129211"/>
            <a:ext cx="11957824" cy="53100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Have you: </a:t>
            </a:r>
          </a:p>
          <a:p>
            <a:pPr marL="0" indent="0">
              <a:buNone/>
            </a:pPr>
            <a:r>
              <a:rPr lang="en-GB" sz="2400" dirty="0"/>
              <a:t>1. Cleaned up your scripting area?</a:t>
            </a:r>
          </a:p>
          <a:p>
            <a:pPr marL="0" indent="0">
              <a:buNone/>
            </a:pPr>
            <a:r>
              <a:rPr lang="en-GB" sz="2400" dirty="0"/>
              <a:t>2. Cleaned up unused sprites?</a:t>
            </a:r>
          </a:p>
          <a:p>
            <a:pPr marL="0" indent="0">
              <a:buNone/>
            </a:pPr>
            <a:r>
              <a:rPr lang="en-GB" sz="2400" dirty="0"/>
              <a:t>3. Cleaned up unused costumes?</a:t>
            </a:r>
          </a:p>
          <a:p>
            <a:pPr marL="0" indent="0">
              <a:buNone/>
            </a:pPr>
            <a:r>
              <a:rPr lang="en-GB" sz="2400" dirty="0"/>
              <a:t>4. Removed code that you could combine e.g. move 3 move 5?</a:t>
            </a:r>
          </a:p>
          <a:p>
            <a:pPr marL="0" indent="0">
              <a:buNone/>
            </a:pPr>
            <a:r>
              <a:rPr lang="en-GB" sz="2400" dirty="0"/>
              <a:t>5. Renamed your sprites, backgrounds etc so it is easy to know what  they do?</a:t>
            </a:r>
          </a:p>
          <a:p>
            <a:pPr marL="0" indent="0">
              <a:buNone/>
            </a:pPr>
            <a:r>
              <a:rPr lang="en-GB" sz="2400" dirty="0"/>
              <a:t>6. Made sure your code does what you/ your user wanted/designed?</a:t>
            </a:r>
          </a:p>
          <a:p>
            <a:pPr marL="0" indent="0">
              <a:buNone/>
            </a:pPr>
            <a:r>
              <a:rPr lang="en-GB" sz="2400" dirty="0"/>
              <a:t>7. Created a start up ‘make your own block’ for every sprite?</a:t>
            </a:r>
          </a:p>
          <a:p>
            <a:pPr marL="0" indent="0">
              <a:buNone/>
            </a:pPr>
            <a:r>
              <a:rPr lang="en-GB" sz="2400" dirty="0"/>
              <a:t>8. Used a loop rather than repeated code?</a:t>
            </a:r>
          </a:p>
          <a:p>
            <a:pPr marL="0" indent="0">
              <a:buNone/>
            </a:pPr>
            <a:r>
              <a:rPr lang="en-GB" sz="2400" dirty="0"/>
              <a:t>9 .Used a procedure to decompose your code into parts that are then easy to understand &amp; change? </a:t>
            </a:r>
          </a:p>
          <a:p>
            <a:pPr marL="0" indent="0">
              <a:buNone/>
            </a:pPr>
            <a:r>
              <a:rPr lang="en-GB" sz="2400" dirty="0"/>
              <a:t>10. Used a procedure to reuse some code?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63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351147" y="370482"/>
            <a:ext cx="113607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Sequence - progression? </a:t>
            </a:r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/>
          <p:nvPr/>
        </p:nvSpPr>
        <p:spPr>
          <a:xfrm>
            <a:off x="472792" y="1110727"/>
            <a:ext cx="4893944" cy="635599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Switch background + no sprites</a:t>
            </a:r>
          </a:p>
          <a:p>
            <a:endParaRPr sz="2400" dirty="0"/>
          </a:p>
        </p:txBody>
      </p:sp>
      <p:sp>
        <p:nvSpPr>
          <p:cNvPr id="283" name="Shape 283"/>
          <p:cNvSpPr txBox="1"/>
          <p:nvPr/>
        </p:nvSpPr>
        <p:spPr>
          <a:xfrm>
            <a:off x="802798" y="1810070"/>
            <a:ext cx="4754449" cy="635599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Single Sprite </a:t>
            </a:r>
          </a:p>
          <a:p>
            <a:r>
              <a:rPr lang="en-GB" sz="2400" dirty="0"/>
              <a:t>- no concurrency &amp;  no coordination 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1822227" y="2469314"/>
            <a:ext cx="5593058" cy="635599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Multiple Sprites </a:t>
            </a:r>
          </a:p>
          <a:p>
            <a:r>
              <a:rPr lang="en-GB" sz="2400" dirty="0"/>
              <a:t>- concurrency &amp; no coordination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2919764" y="3162197"/>
            <a:ext cx="7381874" cy="705362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Multiple Sprites</a:t>
            </a:r>
          </a:p>
          <a:p>
            <a:r>
              <a:rPr lang="en-GB" sz="2400" dirty="0"/>
              <a:t> - concurrency  - use time to manage coordination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4163066" y="4707012"/>
            <a:ext cx="7962259" cy="6991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Multiple Sprites</a:t>
            </a:r>
          </a:p>
          <a:p>
            <a:r>
              <a:rPr lang="en-GB" sz="2400" dirty="0"/>
              <a:t> - concurrency - use broadcast  &amp; wait to manage coordination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000" y="5550406"/>
            <a:ext cx="1610023" cy="1240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792" y="3821441"/>
            <a:ext cx="2823499" cy="1477328"/>
          </a:xfrm>
          <a:prstGeom prst="rect">
            <a:avLst/>
          </a:prstGeom>
          <a:solidFill>
            <a:srgbClr val="92D05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Segoe Script" panose="020B0504020000000003" pitchFamily="34" charset="0"/>
              </a:rPr>
              <a:t>Use design annotations and ragging rather than copy code to scaffold independence?</a:t>
            </a:r>
          </a:p>
        </p:txBody>
      </p:sp>
      <p:sp>
        <p:nvSpPr>
          <p:cNvPr id="11" name="Shape 286">
            <a:extLst>
              <a:ext uri="{FF2B5EF4-FFF2-40B4-BE49-F238E27FC236}">
                <a16:creationId xmlns:a16="http://schemas.microsoft.com/office/drawing/2014/main" id="{5976FFBA-3235-4328-A26F-DDB5D0217DAE}"/>
              </a:ext>
            </a:extLst>
          </p:cNvPr>
          <p:cNvSpPr txBox="1"/>
          <p:nvPr/>
        </p:nvSpPr>
        <p:spPr>
          <a:xfrm>
            <a:off x="5208781" y="5447079"/>
            <a:ext cx="6916544" cy="672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Multiple Sprites</a:t>
            </a:r>
          </a:p>
          <a:p>
            <a:r>
              <a:rPr lang="en-GB" sz="2400" dirty="0"/>
              <a:t> - concurrency - use variables to manage coordination</a:t>
            </a:r>
          </a:p>
        </p:txBody>
      </p:sp>
      <p:sp>
        <p:nvSpPr>
          <p:cNvPr id="12" name="Shape 286">
            <a:extLst>
              <a:ext uri="{FF2B5EF4-FFF2-40B4-BE49-F238E27FC236}">
                <a16:creationId xmlns:a16="http://schemas.microsoft.com/office/drawing/2014/main" id="{FC9C46D5-598C-40A9-A314-A3A1C2DA467D}"/>
              </a:ext>
            </a:extLst>
          </p:cNvPr>
          <p:cNvSpPr txBox="1"/>
          <p:nvPr/>
        </p:nvSpPr>
        <p:spPr>
          <a:xfrm>
            <a:off x="3581401" y="3924843"/>
            <a:ext cx="7848600" cy="699186"/>
          </a:xfrm>
          <a:prstGeom prst="rect">
            <a:avLst/>
          </a:prstGeom>
          <a:solidFill>
            <a:srgbClr val="B45F06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Multiple Sprites</a:t>
            </a:r>
          </a:p>
          <a:p>
            <a:r>
              <a:rPr lang="en-GB" sz="2400" dirty="0"/>
              <a:t> - concurrency - use broadcast  to manage coordination</a:t>
            </a:r>
          </a:p>
        </p:txBody>
      </p:sp>
    </p:spTree>
    <p:extLst>
      <p:ext uri="{BB962C8B-B14F-4D97-AF65-F5344CB8AC3E}">
        <p14:creationId xmlns:p14="http://schemas.microsoft.com/office/powerpoint/2010/main" val="15959175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0C13523C-BA48-48A7-AA38-37AEA024CC1C}"/>
              </a:ext>
            </a:extLst>
          </p:cNvPr>
          <p:cNvSpPr/>
          <p:nvPr/>
        </p:nvSpPr>
        <p:spPr>
          <a:xfrm>
            <a:off x="321635" y="5959595"/>
            <a:ext cx="6674901" cy="8538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292947-F432-4D68-9FD5-50B80069A0B0}"/>
              </a:ext>
            </a:extLst>
          </p:cNvPr>
          <p:cNvSpPr/>
          <p:nvPr/>
        </p:nvSpPr>
        <p:spPr>
          <a:xfrm>
            <a:off x="272682" y="479519"/>
            <a:ext cx="11801281" cy="5319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5FB90F-DB94-4ECF-B807-BC3C95EE9FE1}"/>
              </a:ext>
            </a:extLst>
          </p:cNvPr>
          <p:cNvSpPr/>
          <p:nvPr/>
        </p:nvSpPr>
        <p:spPr>
          <a:xfrm>
            <a:off x="321635" y="518350"/>
            <a:ext cx="9334166" cy="5183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FCB8D10-CEFA-4960-8AE3-1CC3038D3731}"/>
              </a:ext>
            </a:extLst>
          </p:cNvPr>
          <p:cNvSpPr/>
          <p:nvPr/>
        </p:nvSpPr>
        <p:spPr>
          <a:xfrm>
            <a:off x="317387" y="2330999"/>
            <a:ext cx="7094093" cy="3320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11500-7E6C-42A5-B4B5-925E8F87CFA2}"/>
              </a:ext>
            </a:extLst>
          </p:cNvPr>
          <p:cNvSpPr txBox="1"/>
          <p:nvPr/>
        </p:nvSpPr>
        <p:spPr>
          <a:xfrm>
            <a:off x="424449" y="2714226"/>
            <a:ext cx="1586183" cy="230832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Precise instructions are more likely to produce the intended outcome than general ones. (3,S)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9824A9-8E20-4945-ADA7-382AE29D2884}"/>
              </a:ext>
            </a:extLst>
          </p:cNvPr>
          <p:cNvSpPr txBox="1"/>
          <p:nvPr/>
        </p:nvSpPr>
        <p:spPr>
          <a:xfrm>
            <a:off x="445276" y="6202019"/>
            <a:ext cx="931686" cy="1692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Unplugged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861B81F-CA13-4DC2-8B21-2E2992A0B2F7}"/>
              </a:ext>
            </a:extLst>
          </p:cNvPr>
          <p:cNvSpPr/>
          <p:nvPr/>
        </p:nvSpPr>
        <p:spPr>
          <a:xfrm>
            <a:off x="1504813" y="6056454"/>
            <a:ext cx="1069207" cy="4420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Necessary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780142A-B3DB-425A-9849-715FB885B87D}"/>
              </a:ext>
            </a:extLst>
          </p:cNvPr>
          <p:cNvSpPr/>
          <p:nvPr/>
        </p:nvSpPr>
        <p:spPr>
          <a:xfrm>
            <a:off x="1557515" y="6381638"/>
            <a:ext cx="993714" cy="40563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Helpful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02A717-069D-4F1A-B4EE-6831BAB2459E}"/>
              </a:ext>
            </a:extLst>
          </p:cNvPr>
          <p:cNvSpPr txBox="1"/>
          <p:nvPr/>
        </p:nvSpPr>
        <p:spPr>
          <a:xfrm>
            <a:off x="406218" y="6459823"/>
            <a:ext cx="74578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Plugged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B5F69-FE58-4E16-A1B4-F76EA329D8D4}"/>
              </a:ext>
            </a:extLst>
          </p:cNvPr>
          <p:cNvSpPr txBox="1"/>
          <p:nvPr/>
        </p:nvSpPr>
        <p:spPr>
          <a:xfrm>
            <a:off x="2668808" y="6029737"/>
            <a:ext cx="42557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Consensus goal (n, S/T)</a:t>
            </a:r>
          </a:p>
          <a:p>
            <a:r>
              <a:rPr lang="en-GB" sz="1100" dirty="0"/>
              <a:t>n = number of concepts coalesced</a:t>
            </a:r>
          </a:p>
          <a:p>
            <a:r>
              <a:rPr lang="en-GB" sz="1100" dirty="0"/>
              <a:t>S = evidence that students able to engage with the learning goal</a:t>
            </a:r>
          </a:p>
          <a:p>
            <a:r>
              <a:rPr lang="en-GB" sz="1100" dirty="0"/>
              <a:t>T= theory  based goal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22970-489C-4D63-A913-25FF99A39F98}"/>
              </a:ext>
            </a:extLst>
          </p:cNvPr>
          <p:cNvSpPr txBox="1"/>
          <p:nvPr/>
        </p:nvSpPr>
        <p:spPr>
          <a:xfrm>
            <a:off x="2569772" y="2714226"/>
            <a:ext cx="2082942" cy="14773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Precision and completeness are important when writing instructions in advance (7,S)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D7FA6-78BB-42F9-BB5C-956EDF53D841}"/>
              </a:ext>
            </a:extLst>
          </p:cNvPr>
          <p:cNvSpPr txBox="1"/>
          <p:nvPr/>
        </p:nvSpPr>
        <p:spPr>
          <a:xfrm>
            <a:off x="3647987" y="4691273"/>
            <a:ext cx="3507858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Programs are made by assembling instructions from a limited set. (1,S)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40BDC0-20CB-4F0B-A279-EABE7763135C}"/>
              </a:ext>
            </a:extLst>
          </p:cNvPr>
          <p:cNvSpPr txBox="1"/>
          <p:nvPr/>
        </p:nvSpPr>
        <p:spPr>
          <a:xfrm>
            <a:off x="409699" y="753631"/>
            <a:ext cx="1953767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Different sets of instructions can produce the same outcome. (1,S)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6895F6-6449-4D0A-A8F3-711AC3039037}"/>
              </a:ext>
            </a:extLst>
          </p:cNvPr>
          <p:cNvSpPr txBox="1"/>
          <p:nvPr/>
        </p:nvSpPr>
        <p:spPr>
          <a:xfrm>
            <a:off x="2984444" y="615131"/>
            <a:ext cx="2069729" cy="14773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order in which instructions are carried out can affect the outcome (1,S)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E1112-84E0-4D9E-8885-A527CECED84D}"/>
              </a:ext>
            </a:extLst>
          </p:cNvPr>
          <p:cNvSpPr txBox="1"/>
          <p:nvPr/>
        </p:nvSpPr>
        <p:spPr>
          <a:xfrm>
            <a:off x="5720150" y="615131"/>
            <a:ext cx="191541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Computers have a default order of execution so order matters in programming (7,S)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0E71AD-8734-4742-BC01-3A7BEDE09178}"/>
              </a:ext>
            </a:extLst>
          </p:cNvPr>
          <p:cNvSpPr txBox="1"/>
          <p:nvPr/>
        </p:nvSpPr>
        <p:spPr>
          <a:xfrm>
            <a:off x="8036705" y="2483980"/>
            <a:ext cx="1456955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Creating working programs requires considering both appropriate commands and their order (4,S)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D69DAE-E108-4306-B2C7-30B0D77F9764}"/>
              </a:ext>
            </a:extLst>
          </p:cNvPr>
          <p:cNvSpPr txBox="1"/>
          <p:nvPr/>
        </p:nvSpPr>
        <p:spPr>
          <a:xfrm>
            <a:off x="10069461" y="1248334"/>
            <a:ext cx="169933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Some commands modify the default order of execution altering when and which instructions are executed (7,S)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C3CB7B-B352-4B1A-8DC3-D37B691C3958}"/>
              </a:ext>
            </a:extLst>
          </p:cNvPr>
          <p:cNvSpPr txBox="1"/>
          <p:nvPr/>
        </p:nvSpPr>
        <p:spPr>
          <a:xfrm>
            <a:off x="9982119" y="4301342"/>
            <a:ext cx="181784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position of a new command can affect outcomes (2,S)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9E9CD1-D6C5-4123-8BFA-D2EA4500AE9E}"/>
              </a:ext>
            </a:extLst>
          </p:cNvPr>
          <p:cNvSpPr txBox="1"/>
          <p:nvPr/>
        </p:nvSpPr>
        <p:spPr>
          <a:xfrm>
            <a:off x="424449" y="1961667"/>
            <a:ext cx="73135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Order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69F192-C0EB-4878-B088-3D784D4D6E8C}"/>
              </a:ext>
            </a:extLst>
          </p:cNvPr>
          <p:cNvSpPr txBox="1"/>
          <p:nvPr/>
        </p:nvSpPr>
        <p:spPr>
          <a:xfrm>
            <a:off x="409699" y="5014438"/>
            <a:ext cx="103284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Precision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B9470-9796-4478-AB32-1B82811AE7D3}"/>
              </a:ext>
            </a:extLst>
          </p:cNvPr>
          <p:cNvSpPr txBox="1"/>
          <p:nvPr/>
        </p:nvSpPr>
        <p:spPr>
          <a:xfrm>
            <a:off x="5230396" y="2714226"/>
            <a:ext cx="1823057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Computers require precise instructions using limited commands (3,S)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40DD46B-CA10-4CF2-A806-8F22C7923466}"/>
              </a:ext>
            </a:extLst>
          </p:cNvPr>
          <p:cNvSpPr/>
          <p:nvPr/>
        </p:nvSpPr>
        <p:spPr>
          <a:xfrm>
            <a:off x="2416274" y="1089259"/>
            <a:ext cx="592919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2205548-7178-4564-881D-C9EB02E8DFD8}"/>
              </a:ext>
            </a:extLst>
          </p:cNvPr>
          <p:cNvSpPr/>
          <p:nvPr/>
        </p:nvSpPr>
        <p:spPr>
          <a:xfrm>
            <a:off x="2050124" y="3147421"/>
            <a:ext cx="477865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5F2C02-842E-4693-A487-FC690EBC312E}"/>
              </a:ext>
            </a:extLst>
          </p:cNvPr>
          <p:cNvSpPr txBox="1"/>
          <p:nvPr/>
        </p:nvSpPr>
        <p:spPr>
          <a:xfrm>
            <a:off x="317387" y="168493"/>
            <a:ext cx="102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Everyday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66878FF-A64C-4759-AF4B-48C9B5F1DD77}"/>
              </a:ext>
            </a:extLst>
          </p:cNvPr>
          <p:cNvSpPr/>
          <p:nvPr/>
        </p:nvSpPr>
        <p:spPr>
          <a:xfrm>
            <a:off x="4678048" y="3147421"/>
            <a:ext cx="50294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3FF3721-67C9-4421-8078-F8680350B0B8}"/>
              </a:ext>
            </a:extLst>
          </p:cNvPr>
          <p:cNvSpPr/>
          <p:nvPr/>
        </p:nvSpPr>
        <p:spPr>
          <a:xfrm>
            <a:off x="7151657" y="3147421"/>
            <a:ext cx="88504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2BBC3AD5-6C58-4D27-A482-50432534B6F1}"/>
              </a:ext>
            </a:extLst>
          </p:cNvPr>
          <p:cNvSpPr/>
          <p:nvPr/>
        </p:nvSpPr>
        <p:spPr>
          <a:xfrm>
            <a:off x="5097823" y="1089259"/>
            <a:ext cx="608187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139E336-2AEA-4DAC-A02E-B9B41F987DA8}"/>
              </a:ext>
            </a:extLst>
          </p:cNvPr>
          <p:cNvSpPr/>
          <p:nvPr/>
        </p:nvSpPr>
        <p:spPr>
          <a:xfrm rot="2701095">
            <a:off x="3855339" y="4229335"/>
            <a:ext cx="327934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3FEF7490-7972-4663-95D7-666CD2340B58}"/>
              </a:ext>
            </a:extLst>
          </p:cNvPr>
          <p:cNvSpPr/>
          <p:nvPr/>
        </p:nvSpPr>
        <p:spPr>
          <a:xfrm rot="19503480">
            <a:off x="5621287" y="4172961"/>
            <a:ext cx="483180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A858267C-9AA9-4F07-80E3-5DB2F362019E}"/>
              </a:ext>
            </a:extLst>
          </p:cNvPr>
          <p:cNvSpPr/>
          <p:nvPr/>
        </p:nvSpPr>
        <p:spPr>
          <a:xfrm rot="2559486">
            <a:off x="7557632" y="1613960"/>
            <a:ext cx="1369823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F4F8B6-B4DD-4D86-99B1-E0896C045C49}"/>
              </a:ext>
            </a:extLst>
          </p:cNvPr>
          <p:cNvSpPr txBox="1"/>
          <p:nvPr/>
        </p:nvSpPr>
        <p:spPr>
          <a:xfrm>
            <a:off x="5050759" y="184477"/>
            <a:ext cx="239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Computational thinking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3E02F6-8EAF-48F5-97EF-4DFFBF7A65D6}"/>
              </a:ext>
            </a:extLst>
          </p:cNvPr>
          <p:cNvSpPr txBox="1"/>
          <p:nvPr/>
        </p:nvSpPr>
        <p:spPr>
          <a:xfrm>
            <a:off x="10312106" y="184477"/>
            <a:ext cx="1448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Programming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A68165-5B0E-4A72-9CF4-A6765F4D7216}"/>
              </a:ext>
            </a:extLst>
          </p:cNvPr>
          <p:cNvSpPr txBox="1"/>
          <p:nvPr/>
        </p:nvSpPr>
        <p:spPr>
          <a:xfrm>
            <a:off x="6297072" y="2402712"/>
            <a:ext cx="11144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Beginning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55273A-6180-47C0-882D-053286FE3AF3}"/>
              </a:ext>
            </a:extLst>
          </p:cNvPr>
          <p:cNvSpPr txBox="1"/>
          <p:nvPr/>
        </p:nvSpPr>
        <p:spPr>
          <a:xfrm>
            <a:off x="10884128" y="539993"/>
            <a:ext cx="110780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Advanced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C10E09-2F48-4D09-B6B8-BD3EA9DF4B2A}"/>
              </a:ext>
            </a:extLst>
          </p:cNvPr>
          <p:cNvSpPr txBox="1"/>
          <p:nvPr/>
        </p:nvSpPr>
        <p:spPr>
          <a:xfrm>
            <a:off x="8242543" y="510242"/>
            <a:ext cx="140493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Intermediate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918AEC06-0027-4858-9E59-8AF1E7C51DE9}"/>
              </a:ext>
            </a:extLst>
          </p:cNvPr>
          <p:cNvSpPr/>
          <p:nvPr/>
        </p:nvSpPr>
        <p:spPr>
          <a:xfrm>
            <a:off x="9595012" y="3072177"/>
            <a:ext cx="347284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BE62440C-D269-457B-AAFC-7AB1E9B14064}"/>
              </a:ext>
            </a:extLst>
          </p:cNvPr>
          <p:cNvSpPr/>
          <p:nvPr/>
        </p:nvSpPr>
        <p:spPr>
          <a:xfrm>
            <a:off x="9584994" y="4637558"/>
            <a:ext cx="347284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26F12025-9B6B-4BD2-8805-E31FC96D4A0C}"/>
              </a:ext>
            </a:extLst>
          </p:cNvPr>
          <p:cNvSpPr/>
          <p:nvPr/>
        </p:nvSpPr>
        <p:spPr>
          <a:xfrm rot="5400000">
            <a:off x="10670064" y="3838350"/>
            <a:ext cx="347284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38A973-0187-4278-ABC4-95C22CA80F19}"/>
              </a:ext>
            </a:extLst>
          </p:cNvPr>
          <p:cNvSpPr txBox="1"/>
          <p:nvPr/>
        </p:nvSpPr>
        <p:spPr>
          <a:xfrm>
            <a:off x="10426120" y="5871788"/>
            <a:ext cx="17624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(Rich et al. 2017)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27A30B-C227-4A99-8198-29E22AA34EC3}"/>
              </a:ext>
            </a:extLst>
          </p:cNvPr>
          <p:cNvSpPr txBox="1"/>
          <p:nvPr/>
        </p:nvSpPr>
        <p:spPr>
          <a:xfrm>
            <a:off x="306087" y="5937072"/>
            <a:ext cx="49309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2928935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/>
          <p:nvPr/>
        </p:nvSpPr>
        <p:spPr>
          <a:xfrm>
            <a:off x="2815467" y="1873923"/>
            <a:ext cx="9309858" cy="632848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Forever  (can be simple or complex - depends on use - spiral progression)</a:t>
            </a:r>
          </a:p>
          <a:p>
            <a:endParaRPr sz="2400" dirty="0"/>
          </a:p>
        </p:txBody>
      </p:sp>
      <p:sp>
        <p:nvSpPr>
          <p:cNvPr id="403" name="Shape 403"/>
          <p:cNvSpPr txBox="1"/>
          <p:nvPr/>
        </p:nvSpPr>
        <p:spPr>
          <a:xfrm>
            <a:off x="424136" y="1208566"/>
            <a:ext cx="3713599" cy="481999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/>
              <a:t>Repeat n times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5700567" y="2781300"/>
            <a:ext cx="6216800" cy="929333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Repeat until (requires </a:t>
            </a:r>
            <a:r>
              <a:rPr lang="en-GB" sz="2400" dirty="0" err="1"/>
              <a:t>boolean</a:t>
            </a:r>
            <a:r>
              <a:rPr lang="en-GB" sz="2400" dirty="0"/>
              <a:t> and could use input)</a:t>
            </a:r>
          </a:p>
        </p:txBody>
      </p:sp>
      <p:sp>
        <p:nvSpPr>
          <p:cNvPr id="405" name="Shape 405"/>
          <p:cNvSpPr txBox="1"/>
          <p:nvPr/>
        </p:nvSpPr>
        <p:spPr>
          <a:xfrm>
            <a:off x="328367" y="5488716"/>
            <a:ext cx="4000000" cy="5792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/>
              <a:t>for loops / while loop </a:t>
            </a:r>
          </a:p>
        </p:txBody>
      </p:sp>
      <p:sp>
        <p:nvSpPr>
          <p:cNvPr id="406" name="Shape 406"/>
          <p:cNvSpPr txBox="1">
            <a:spLocks noGrp="1"/>
          </p:cNvSpPr>
          <p:nvPr>
            <p:ph type="title"/>
          </p:nvPr>
        </p:nvSpPr>
        <p:spPr>
          <a:xfrm>
            <a:off x="262801" y="342084"/>
            <a:ext cx="7159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Repetition - progression?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328367" y="4806633"/>
            <a:ext cx="4962800" cy="5792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In other programming languages...</a:t>
            </a:r>
          </a:p>
        </p:txBody>
      </p:sp>
      <p:pic>
        <p:nvPicPr>
          <p:cNvPr id="408" name="Shape 4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097" y="1706618"/>
            <a:ext cx="2333370" cy="191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Shape 4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23141" y="3841524"/>
            <a:ext cx="1320802" cy="222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Shape 4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7385" y="2609654"/>
            <a:ext cx="2222733" cy="1906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5082" y="3985162"/>
            <a:ext cx="1074085" cy="82775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39167" y="4227747"/>
            <a:ext cx="1906597" cy="1323054"/>
          </a:xfrm>
          <a:prstGeom prst="rect">
            <a:avLst/>
          </a:prstGeom>
          <a:solidFill>
            <a:srgbClr val="92D05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1333" dirty="0">
                <a:solidFill>
                  <a:srgbClr val="0070C0"/>
                </a:solidFill>
                <a:latin typeface="Segoe Script" panose="020B0504020000000003" pitchFamily="34" charset="0"/>
              </a:rPr>
              <a:t>Use design annotations rather than copy code to scaffold independence</a:t>
            </a:r>
          </a:p>
          <a:p>
            <a:r>
              <a:rPr lang="en-GB" sz="1333" dirty="0">
                <a:solidFill>
                  <a:srgbClr val="0070C0"/>
                </a:solidFill>
                <a:latin typeface="Segoe Script" panose="020B0504020000000003" pitchFamily="34" charset="0"/>
              </a:rPr>
              <a:t>and ragging</a:t>
            </a:r>
          </a:p>
        </p:txBody>
      </p:sp>
      <p:pic>
        <p:nvPicPr>
          <p:cNvPr id="13" name="Shape 335">
            <a:extLst>
              <a:ext uri="{FF2B5EF4-FFF2-40B4-BE49-F238E27FC236}">
                <a16:creationId xmlns:a16="http://schemas.microsoft.com/office/drawing/2014/main" id="{E4B46952-10B7-4368-AC98-54BA194A180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00567" y="3841524"/>
            <a:ext cx="2552700" cy="209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152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04292947-F432-4D68-9FD5-50B80069A0B0}"/>
              </a:ext>
            </a:extLst>
          </p:cNvPr>
          <p:cNvSpPr/>
          <p:nvPr/>
        </p:nvSpPr>
        <p:spPr>
          <a:xfrm>
            <a:off x="317387" y="571940"/>
            <a:ext cx="11801281" cy="5188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5FB90F-DB94-4ECF-B807-BC3C95EE9FE1}"/>
              </a:ext>
            </a:extLst>
          </p:cNvPr>
          <p:cNvSpPr/>
          <p:nvPr/>
        </p:nvSpPr>
        <p:spPr>
          <a:xfrm>
            <a:off x="454740" y="648900"/>
            <a:ext cx="9710757" cy="50340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6AA9E-CD49-44C6-8009-410E176A93DF}"/>
              </a:ext>
            </a:extLst>
          </p:cNvPr>
          <p:cNvSpPr/>
          <p:nvPr/>
        </p:nvSpPr>
        <p:spPr>
          <a:xfrm>
            <a:off x="6704076" y="630699"/>
            <a:ext cx="4773528" cy="2197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C13523C-BA48-48A7-AA38-37AEA024CC1C}"/>
              </a:ext>
            </a:extLst>
          </p:cNvPr>
          <p:cNvSpPr/>
          <p:nvPr/>
        </p:nvSpPr>
        <p:spPr>
          <a:xfrm>
            <a:off x="321635" y="5959595"/>
            <a:ext cx="6674901" cy="8538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FCB8D10-CEFA-4960-8AE3-1CC3038D3731}"/>
              </a:ext>
            </a:extLst>
          </p:cNvPr>
          <p:cNvSpPr/>
          <p:nvPr/>
        </p:nvSpPr>
        <p:spPr>
          <a:xfrm>
            <a:off x="454740" y="3755133"/>
            <a:ext cx="6660566" cy="17830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11500-7E6C-42A5-B4B5-925E8F87CFA2}"/>
              </a:ext>
            </a:extLst>
          </p:cNvPr>
          <p:cNvSpPr txBox="1"/>
          <p:nvPr/>
        </p:nvSpPr>
        <p:spPr>
          <a:xfrm>
            <a:off x="564200" y="4121040"/>
            <a:ext cx="1586183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Some tasks involve repeating actions (4,T)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9824A9-8E20-4945-ADA7-382AE29D2884}"/>
              </a:ext>
            </a:extLst>
          </p:cNvPr>
          <p:cNvSpPr txBox="1"/>
          <p:nvPr/>
        </p:nvSpPr>
        <p:spPr>
          <a:xfrm>
            <a:off x="445276" y="6202019"/>
            <a:ext cx="931686" cy="1692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Unplugged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861B81F-CA13-4DC2-8B21-2E2992A0B2F7}"/>
              </a:ext>
            </a:extLst>
          </p:cNvPr>
          <p:cNvSpPr/>
          <p:nvPr/>
        </p:nvSpPr>
        <p:spPr>
          <a:xfrm>
            <a:off x="1504813" y="6056454"/>
            <a:ext cx="1069207" cy="4420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Necessary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780142A-B3DB-425A-9849-715FB885B87D}"/>
              </a:ext>
            </a:extLst>
          </p:cNvPr>
          <p:cNvSpPr/>
          <p:nvPr/>
        </p:nvSpPr>
        <p:spPr>
          <a:xfrm>
            <a:off x="1557515" y="6381638"/>
            <a:ext cx="993714" cy="40563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Helpful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02A717-069D-4F1A-B4EE-6831BAB2459E}"/>
              </a:ext>
            </a:extLst>
          </p:cNvPr>
          <p:cNvSpPr txBox="1"/>
          <p:nvPr/>
        </p:nvSpPr>
        <p:spPr>
          <a:xfrm>
            <a:off x="406218" y="6459823"/>
            <a:ext cx="74578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Plugged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B5F69-FE58-4E16-A1B4-F76EA329D8D4}"/>
              </a:ext>
            </a:extLst>
          </p:cNvPr>
          <p:cNvSpPr txBox="1"/>
          <p:nvPr/>
        </p:nvSpPr>
        <p:spPr>
          <a:xfrm>
            <a:off x="2668808" y="6029737"/>
            <a:ext cx="42557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Consensus goal (n, S/T)</a:t>
            </a:r>
          </a:p>
          <a:p>
            <a:r>
              <a:rPr lang="en-GB" sz="1100" dirty="0"/>
              <a:t>n = number of concepts coalesced</a:t>
            </a:r>
          </a:p>
          <a:p>
            <a:r>
              <a:rPr lang="en-GB" sz="1100" dirty="0"/>
              <a:t>S = evidence that students able to engage with the learning goal</a:t>
            </a:r>
          </a:p>
          <a:p>
            <a:r>
              <a:rPr lang="en-GB" sz="1100" dirty="0"/>
              <a:t>T= theory  based goal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22970-489C-4D63-A913-25FF99A39F98}"/>
              </a:ext>
            </a:extLst>
          </p:cNvPr>
          <p:cNvSpPr txBox="1"/>
          <p:nvPr/>
        </p:nvSpPr>
        <p:spPr>
          <a:xfrm>
            <a:off x="2671573" y="4121040"/>
            <a:ext cx="2082942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Instructions like ‘Step 3 times’ do the same thing as step, step, step (4,T)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D7FA6-78BB-42F9-BB5C-956EDF53D841}"/>
              </a:ext>
            </a:extLst>
          </p:cNvPr>
          <p:cNvSpPr txBox="1"/>
          <p:nvPr/>
        </p:nvSpPr>
        <p:spPr>
          <a:xfrm>
            <a:off x="1739242" y="1839200"/>
            <a:ext cx="2211306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Repeating things can have a cumulative effect (4,T)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40BDC0-20CB-4F0B-A279-EABE7763135C}"/>
              </a:ext>
            </a:extLst>
          </p:cNvPr>
          <p:cNvSpPr txBox="1"/>
          <p:nvPr/>
        </p:nvSpPr>
        <p:spPr>
          <a:xfrm>
            <a:off x="1151998" y="895496"/>
            <a:ext cx="2561046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Repetition can go on for ever or stop. (5,S)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6895F6-6449-4D0A-A8F3-711AC3039037}"/>
              </a:ext>
            </a:extLst>
          </p:cNvPr>
          <p:cNvSpPr txBox="1"/>
          <p:nvPr/>
        </p:nvSpPr>
        <p:spPr>
          <a:xfrm>
            <a:off x="4691778" y="1044942"/>
            <a:ext cx="1423314" cy="20313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Different kinds of tasks require different kinds of repetition(7,S)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E1112-84E0-4D9E-8885-A527CECED84D}"/>
              </a:ext>
            </a:extLst>
          </p:cNvPr>
          <p:cNvSpPr txBox="1"/>
          <p:nvPr/>
        </p:nvSpPr>
        <p:spPr>
          <a:xfrm>
            <a:off x="6826464" y="1185409"/>
            <a:ext cx="154249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Programs use conditions to end loops (7,S)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0E71AD-8734-4742-BC01-3A7BEDE09178}"/>
              </a:ext>
            </a:extLst>
          </p:cNvPr>
          <p:cNvSpPr txBox="1"/>
          <p:nvPr/>
        </p:nvSpPr>
        <p:spPr>
          <a:xfrm>
            <a:off x="7963867" y="3418354"/>
            <a:ext cx="205288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Different kinds of repetition have different commands (8,S)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C3CB7B-B352-4B1A-8DC3-D37B691C3958}"/>
              </a:ext>
            </a:extLst>
          </p:cNvPr>
          <p:cNvSpPr txBox="1"/>
          <p:nvPr/>
        </p:nvSpPr>
        <p:spPr>
          <a:xfrm>
            <a:off x="10361726" y="3984188"/>
            <a:ext cx="154220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Loops can be nested to accomplish complex tasks (2,T)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B9470-9796-4478-AB32-1B82811AE7D3}"/>
              </a:ext>
            </a:extLst>
          </p:cNvPr>
          <p:cNvSpPr txBox="1"/>
          <p:nvPr/>
        </p:nvSpPr>
        <p:spPr>
          <a:xfrm>
            <a:off x="5468435" y="4121040"/>
            <a:ext cx="1549231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Computers use repeat commands (19,S)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40DD46B-CA10-4CF2-A806-8F22C7923466}"/>
              </a:ext>
            </a:extLst>
          </p:cNvPr>
          <p:cNvSpPr/>
          <p:nvPr/>
        </p:nvSpPr>
        <p:spPr>
          <a:xfrm rot="20493386">
            <a:off x="4057108" y="2056083"/>
            <a:ext cx="608502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2205548-7178-4564-881D-C9EB02E8DFD8}"/>
              </a:ext>
            </a:extLst>
          </p:cNvPr>
          <p:cNvSpPr/>
          <p:nvPr/>
        </p:nvSpPr>
        <p:spPr>
          <a:xfrm>
            <a:off x="2218734" y="4436469"/>
            <a:ext cx="477865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5F2C02-842E-4693-A487-FC690EBC312E}"/>
              </a:ext>
            </a:extLst>
          </p:cNvPr>
          <p:cNvSpPr txBox="1"/>
          <p:nvPr/>
        </p:nvSpPr>
        <p:spPr>
          <a:xfrm>
            <a:off x="317387" y="168493"/>
            <a:ext cx="102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Everyday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66878FF-A64C-4759-AF4B-48C9B5F1DD77}"/>
              </a:ext>
            </a:extLst>
          </p:cNvPr>
          <p:cNvSpPr/>
          <p:nvPr/>
        </p:nvSpPr>
        <p:spPr>
          <a:xfrm>
            <a:off x="4884373" y="4448691"/>
            <a:ext cx="50294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3FF3721-67C9-4421-8078-F8680350B0B8}"/>
              </a:ext>
            </a:extLst>
          </p:cNvPr>
          <p:cNvSpPr/>
          <p:nvPr/>
        </p:nvSpPr>
        <p:spPr>
          <a:xfrm>
            <a:off x="7089624" y="4656063"/>
            <a:ext cx="3222482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2BBC3AD5-6C58-4D27-A482-50432534B6F1}"/>
              </a:ext>
            </a:extLst>
          </p:cNvPr>
          <p:cNvSpPr/>
          <p:nvPr/>
        </p:nvSpPr>
        <p:spPr>
          <a:xfrm rot="1160464">
            <a:off x="3917273" y="1102897"/>
            <a:ext cx="759799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A858267C-9AA9-4F07-80E3-5DB2F362019E}"/>
              </a:ext>
            </a:extLst>
          </p:cNvPr>
          <p:cNvSpPr/>
          <p:nvPr/>
        </p:nvSpPr>
        <p:spPr>
          <a:xfrm rot="6170782" flipH="1">
            <a:off x="-58807" y="2582989"/>
            <a:ext cx="2514172" cy="4573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F4F8B6-B4DD-4D86-99B1-E0896C045C49}"/>
              </a:ext>
            </a:extLst>
          </p:cNvPr>
          <p:cNvSpPr txBox="1"/>
          <p:nvPr/>
        </p:nvSpPr>
        <p:spPr>
          <a:xfrm>
            <a:off x="5050759" y="184477"/>
            <a:ext cx="239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Computational thinking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3E02F6-8EAF-48F5-97EF-4DFFBF7A65D6}"/>
              </a:ext>
            </a:extLst>
          </p:cNvPr>
          <p:cNvSpPr txBox="1"/>
          <p:nvPr/>
        </p:nvSpPr>
        <p:spPr>
          <a:xfrm>
            <a:off x="10312106" y="184477"/>
            <a:ext cx="1448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Programming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A68165-5B0E-4A72-9CF4-A6765F4D7216}"/>
              </a:ext>
            </a:extLst>
          </p:cNvPr>
          <p:cNvSpPr txBox="1"/>
          <p:nvPr/>
        </p:nvSpPr>
        <p:spPr>
          <a:xfrm>
            <a:off x="5882128" y="3732590"/>
            <a:ext cx="11144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Beginning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55273A-6180-47C0-882D-053286FE3AF3}"/>
              </a:ext>
            </a:extLst>
          </p:cNvPr>
          <p:cNvSpPr txBox="1"/>
          <p:nvPr/>
        </p:nvSpPr>
        <p:spPr>
          <a:xfrm>
            <a:off x="10884128" y="539993"/>
            <a:ext cx="110780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Advanced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C10E09-2F48-4D09-B6B8-BD3EA9DF4B2A}"/>
              </a:ext>
            </a:extLst>
          </p:cNvPr>
          <p:cNvSpPr txBox="1"/>
          <p:nvPr/>
        </p:nvSpPr>
        <p:spPr>
          <a:xfrm>
            <a:off x="5282178" y="675610"/>
            <a:ext cx="140493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Intermediate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918AEC06-0027-4858-9E59-8AF1E7C51DE9}"/>
              </a:ext>
            </a:extLst>
          </p:cNvPr>
          <p:cNvSpPr/>
          <p:nvPr/>
        </p:nvSpPr>
        <p:spPr>
          <a:xfrm>
            <a:off x="6158690" y="1489570"/>
            <a:ext cx="567998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38A973-0187-4278-ABC4-95C22CA80F19}"/>
              </a:ext>
            </a:extLst>
          </p:cNvPr>
          <p:cNvSpPr txBox="1"/>
          <p:nvPr/>
        </p:nvSpPr>
        <p:spPr>
          <a:xfrm>
            <a:off x="10398314" y="5774929"/>
            <a:ext cx="17624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(Rich et al. 2017)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27A30B-C227-4A99-8198-29E22AA34EC3}"/>
              </a:ext>
            </a:extLst>
          </p:cNvPr>
          <p:cNvSpPr txBox="1"/>
          <p:nvPr/>
        </p:nvSpPr>
        <p:spPr>
          <a:xfrm>
            <a:off x="306087" y="5937072"/>
            <a:ext cx="49309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Key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12B15A-0392-4E0C-BAD5-91A859A4EA07}"/>
              </a:ext>
            </a:extLst>
          </p:cNvPr>
          <p:cNvSpPr txBox="1"/>
          <p:nvPr/>
        </p:nvSpPr>
        <p:spPr>
          <a:xfrm>
            <a:off x="9087774" y="1100536"/>
            <a:ext cx="168429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Variables can be used to control the number of repetitions (1,S)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82DD8322-1167-402D-AE93-B54C02A78A3B}"/>
              </a:ext>
            </a:extLst>
          </p:cNvPr>
          <p:cNvSpPr/>
          <p:nvPr/>
        </p:nvSpPr>
        <p:spPr>
          <a:xfrm rot="7587361" flipH="1">
            <a:off x="1398805" y="3227428"/>
            <a:ext cx="1194076" cy="4573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270F5CDA-CA44-41AA-BA6A-7317A746D42E}"/>
              </a:ext>
            </a:extLst>
          </p:cNvPr>
          <p:cNvSpPr/>
          <p:nvPr/>
        </p:nvSpPr>
        <p:spPr>
          <a:xfrm>
            <a:off x="8421052" y="1445858"/>
            <a:ext cx="658241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87A5746-41B7-41A6-BCF6-64CA30469634}"/>
              </a:ext>
            </a:extLst>
          </p:cNvPr>
          <p:cNvSpPr/>
          <p:nvPr/>
        </p:nvSpPr>
        <p:spPr>
          <a:xfrm rot="3384271">
            <a:off x="7700730" y="2655970"/>
            <a:ext cx="937582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9EA79CBB-6E50-4174-8C03-5C78C40E8CC9}"/>
              </a:ext>
            </a:extLst>
          </p:cNvPr>
          <p:cNvSpPr/>
          <p:nvPr/>
        </p:nvSpPr>
        <p:spPr>
          <a:xfrm rot="5400000">
            <a:off x="9359079" y="2747898"/>
            <a:ext cx="657917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1818515-74E2-463A-B838-384015F333DD}"/>
              </a:ext>
            </a:extLst>
          </p:cNvPr>
          <p:cNvSpPr/>
          <p:nvPr/>
        </p:nvSpPr>
        <p:spPr>
          <a:xfrm rot="20351452">
            <a:off x="7170396" y="3880817"/>
            <a:ext cx="731557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83D9152B-AF11-430D-AA00-44B9B4BED25C}"/>
              </a:ext>
            </a:extLst>
          </p:cNvPr>
          <p:cNvSpPr/>
          <p:nvPr/>
        </p:nvSpPr>
        <p:spPr>
          <a:xfrm rot="1413670">
            <a:off x="6213293" y="2976921"/>
            <a:ext cx="1670839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7866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/>
          <p:nvPr/>
        </p:nvSpPr>
        <p:spPr>
          <a:xfrm>
            <a:off x="2631694" y="1779924"/>
            <a:ext cx="4730739" cy="632848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If then else</a:t>
            </a:r>
          </a:p>
          <a:p>
            <a:endParaRPr sz="2400" dirty="0"/>
          </a:p>
        </p:txBody>
      </p:sp>
      <p:sp>
        <p:nvSpPr>
          <p:cNvPr id="403" name="Shape 403"/>
          <p:cNvSpPr txBox="1"/>
          <p:nvPr/>
        </p:nvSpPr>
        <p:spPr>
          <a:xfrm>
            <a:off x="424136" y="1208566"/>
            <a:ext cx="3713599" cy="481999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If then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5405099" y="2502131"/>
            <a:ext cx="3404932" cy="452788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Nested </a:t>
            </a:r>
          </a:p>
        </p:txBody>
      </p:sp>
      <p:sp>
        <p:nvSpPr>
          <p:cNvPr id="406" name="Shape 406"/>
          <p:cNvSpPr txBox="1">
            <a:spLocks noGrp="1"/>
          </p:cNvSpPr>
          <p:nvPr>
            <p:ph type="title"/>
          </p:nvPr>
        </p:nvSpPr>
        <p:spPr>
          <a:xfrm>
            <a:off x="262801" y="342084"/>
            <a:ext cx="7159599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Selection - progression?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212336" y="6273508"/>
            <a:ext cx="4962800" cy="5792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In other programming languages...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02" y="4819372"/>
            <a:ext cx="1074085" cy="82775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84906" y="4844027"/>
            <a:ext cx="1906597" cy="1323054"/>
          </a:xfrm>
          <a:prstGeom prst="rect">
            <a:avLst/>
          </a:prstGeom>
          <a:solidFill>
            <a:srgbClr val="92D05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1333" dirty="0">
                <a:solidFill>
                  <a:srgbClr val="0070C0"/>
                </a:solidFill>
                <a:latin typeface="Segoe Script" panose="020B0504020000000003" pitchFamily="34" charset="0"/>
              </a:rPr>
              <a:t>Use design annotations rather than copy code to scaffold independence</a:t>
            </a:r>
          </a:p>
          <a:p>
            <a:r>
              <a:rPr lang="en-GB" sz="1333" dirty="0">
                <a:solidFill>
                  <a:srgbClr val="0070C0"/>
                </a:solidFill>
                <a:latin typeface="Segoe Script" panose="020B0504020000000003" pitchFamily="34" charset="0"/>
              </a:rPr>
              <a:t>and ragging</a:t>
            </a:r>
          </a:p>
        </p:txBody>
      </p:sp>
      <p:sp>
        <p:nvSpPr>
          <p:cNvPr id="13" name="Shape 404"/>
          <p:cNvSpPr txBox="1"/>
          <p:nvPr/>
        </p:nvSpPr>
        <p:spPr>
          <a:xfrm>
            <a:off x="7509300" y="3039845"/>
            <a:ext cx="4433655" cy="622816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/>
              <a:t>Event handling/ Forever/ Conditional loops? </a:t>
            </a:r>
          </a:p>
        </p:txBody>
      </p:sp>
      <p:pic>
        <p:nvPicPr>
          <p:cNvPr id="14" name="Shape 3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8381" y="3662661"/>
            <a:ext cx="1596345" cy="1325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120" descr="Screen Shot 2014-07-22 at 19.49.4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602" y="2019402"/>
            <a:ext cx="1731439" cy="69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122" descr="Screen Shot 2014-07-22 at 13.15.2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93736" y="2521497"/>
            <a:ext cx="2493200" cy="160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123" descr="Screen Shot 2015-02-02 at 15.19.2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9300" y="3774218"/>
            <a:ext cx="1352573" cy="2227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55" y="2992008"/>
            <a:ext cx="1674210" cy="3295801"/>
          </a:xfrm>
          <a:prstGeom prst="rect">
            <a:avLst/>
          </a:prstGeom>
        </p:spPr>
      </p:pic>
      <p:pic>
        <p:nvPicPr>
          <p:cNvPr id="20" name="Shape 15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98381" y="5075240"/>
            <a:ext cx="2015852" cy="860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821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04292947-F432-4D68-9FD5-50B80069A0B0}"/>
              </a:ext>
            </a:extLst>
          </p:cNvPr>
          <p:cNvSpPr/>
          <p:nvPr/>
        </p:nvSpPr>
        <p:spPr>
          <a:xfrm>
            <a:off x="288070" y="502238"/>
            <a:ext cx="11801281" cy="5340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5FB90F-DB94-4ECF-B807-BC3C95EE9FE1}"/>
              </a:ext>
            </a:extLst>
          </p:cNvPr>
          <p:cNvSpPr/>
          <p:nvPr/>
        </p:nvSpPr>
        <p:spPr>
          <a:xfrm>
            <a:off x="341110" y="1332655"/>
            <a:ext cx="9688790" cy="44451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C13523C-BA48-48A7-AA38-37AEA024CC1C}"/>
              </a:ext>
            </a:extLst>
          </p:cNvPr>
          <p:cNvSpPr/>
          <p:nvPr/>
        </p:nvSpPr>
        <p:spPr>
          <a:xfrm>
            <a:off x="321635" y="5959595"/>
            <a:ext cx="6674901" cy="8538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FCB8D10-CEFA-4960-8AE3-1CC3038D3731}"/>
              </a:ext>
            </a:extLst>
          </p:cNvPr>
          <p:cNvSpPr/>
          <p:nvPr/>
        </p:nvSpPr>
        <p:spPr>
          <a:xfrm>
            <a:off x="433219" y="2598331"/>
            <a:ext cx="7125793" cy="31412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11500-7E6C-42A5-B4B5-925E8F87CFA2}"/>
              </a:ext>
            </a:extLst>
          </p:cNvPr>
          <p:cNvSpPr txBox="1"/>
          <p:nvPr/>
        </p:nvSpPr>
        <p:spPr>
          <a:xfrm>
            <a:off x="592511" y="2804430"/>
            <a:ext cx="1386368" cy="14773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 condition is something that can be true or false (3,S)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9824A9-8E20-4945-ADA7-382AE29D2884}"/>
              </a:ext>
            </a:extLst>
          </p:cNvPr>
          <p:cNvSpPr txBox="1"/>
          <p:nvPr/>
        </p:nvSpPr>
        <p:spPr>
          <a:xfrm>
            <a:off x="445276" y="6202019"/>
            <a:ext cx="931686" cy="1692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Unplugged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861B81F-CA13-4DC2-8B21-2E2992A0B2F7}"/>
              </a:ext>
            </a:extLst>
          </p:cNvPr>
          <p:cNvSpPr/>
          <p:nvPr/>
        </p:nvSpPr>
        <p:spPr>
          <a:xfrm>
            <a:off x="1504813" y="6056454"/>
            <a:ext cx="1069207" cy="4420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Necessary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780142A-B3DB-425A-9849-715FB885B87D}"/>
              </a:ext>
            </a:extLst>
          </p:cNvPr>
          <p:cNvSpPr/>
          <p:nvPr/>
        </p:nvSpPr>
        <p:spPr>
          <a:xfrm>
            <a:off x="1557515" y="6381638"/>
            <a:ext cx="993714" cy="40563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Helpful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02A717-069D-4F1A-B4EE-6831BAB2459E}"/>
              </a:ext>
            </a:extLst>
          </p:cNvPr>
          <p:cNvSpPr txBox="1"/>
          <p:nvPr/>
        </p:nvSpPr>
        <p:spPr>
          <a:xfrm>
            <a:off x="406218" y="6459823"/>
            <a:ext cx="74578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tIns="0" bIns="0" rtlCol="0">
            <a:spAutoFit/>
          </a:bodyPr>
          <a:lstStyle/>
          <a:p>
            <a:r>
              <a:rPr lang="en-GB" sz="1100" dirty="0"/>
              <a:t>Plugged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B5F69-FE58-4E16-A1B4-F76EA329D8D4}"/>
              </a:ext>
            </a:extLst>
          </p:cNvPr>
          <p:cNvSpPr txBox="1"/>
          <p:nvPr/>
        </p:nvSpPr>
        <p:spPr>
          <a:xfrm>
            <a:off x="2668808" y="6029737"/>
            <a:ext cx="42557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Consensus goal (n, S/T)</a:t>
            </a:r>
          </a:p>
          <a:p>
            <a:r>
              <a:rPr lang="en-GB" sz="1100" dirty="0"/>
              <a:t>n = number of concepts coalesced</a:t>
            </a:r>
          </a:p>
          <a:p>
            <a:r>
              <a:rPr lang="en-GB" sz="1100" dirty="0"/>
              <a:t>S = evidence that students able to engage with the learning goal</a:t>
            </a:r>
          </a:p>
          <a:p>
            <a:r>
              <a:rPr lang="en-GB" sz="1100" dirty="0"/>
              <a:t>T= theory  based goal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22970-489C-4D63-A913-25FF99A39F98}"/>
              </a:ext>
            </a:extLst>
          </p:cNvPr>
          <p:cNvSpPr txBox="1"/>
          <p:nvPr/>
        </p:nvSpPr>
        <p:spPr>
          <a:xfrm>
            <a:off x="2568423" y="3355507"/>
            <a:ext cx="1335225" cy="175432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 conditional connects a condition to an outcome (11,S)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D7FA6-78BB-42F9-BB5C-956EDF53D841}"/>
              </a:ext>
            </a:extLst>
          </p:cNvPr>
          <p:cNvSpPr txBox="1"/>
          <p:nvPr/>
        </p:nvSpPr>
        <p:spPr>
          <a:xfrm>
            <a:off x="2236376" y="1437267"/>
            <a:ext cx="2564448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Sometimes multiple conditions must be considered (3,S)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40BDC0-20CB-4F0B-A279-EABE7763135C}"/>
              </a:ext>
            </a:extLst>
          </p:cNvPr>
          <p:cNvSpPr txBox="1"/>
          <p:nvPr/>
        </p:nvSpPr>
        <p:spPr>
          <a:xfrm>
            <a:off x="533845" y="4444350"/>
            <a:ext cx="1423971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Actions often result from specific causes. (2,T)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6895F6-6449-4D0A-A8F3-711AC3039037}"/>
              </a:ext>
            </a:extLst>
          </p:cNvPr>
          <p:cNvSpPr txBox="1"/>
          <p:nvPr/>
        </p:nvSpPr>
        <p:spPr>
          <a:xfrm>
            <a:off x="4479238" y="2674062"/>
            <a:ext cx="2302025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Each of two states of a condition may have its own action (4,S)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E1112-84E0-4D9E-8885-A527CECED84D}"/>
              </a:ext>
            </a:extLst>
          </p:cNvPr>
          <p:cNvSpPr txBox="1"/>
          <p:nvPr/>
        </p:nvSpPr>
        <p:spPr>
          <a:xfrm>
            <a:off x="1655547" y="567346"/>
            <a:ext cx="292814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 Boolean is a variable that can be true or false  (4,S)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0E71AD-8734-4742-BC01-3A7BEDE09178}"/>
              </a:ext>
            </a:extLst>
          </p:cNvPr>
          <p:cNvSpPr txBox="1"/>
          <p:nvPr/>
        </p:nvSpPr>
        <p:spPr>
          <a:xfrm>
            <a:off x="8232082" y="2381995"/>
            <a:ext cx="157875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Computers require all actions to be specified (4,S)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C3CB7B-B352-4B1A-8DC3-D37B691C3958}"/>
              </a:ext>
            </a:extLst>
          </p:cNvPr>
          <p:cNvSpPr txBox="1"/>
          <p:nvPr/>
        </p:nvSpPr>
        <p:spPr>
          <a:xfrm>
            <a:off x="10474052" y="3430735"/>
            <a:ext cx="1542204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Conditional statements can be combined in several ways (2,S)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B9470-9796-4478-AB32-1B82811AE7D3}"/>
              </a:ext>
            </a:extLst>
          </p:cNvPr>
          <p:cNvSpPr txBox="1"/>
          <p:nvPr/>
        </p:nvSpPr>
        <p:spPr>
          <a:xfrm>
            <a:off x="4887703" y="4200234"/>
            <a:ext cx="2525522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Conditional statements are computer commands to evaluate conditions and complete connected actions (18,S)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40DD46B-CA10-4CF2-A806-8F22C7923466}"/>
              </a:ext>
            </a:extLst>
          </p:cNvPr>
          <p:cNvSpPr/>
          <p:nvPr/>
        </p:nvSpPr>
        <p:spPr>
          <a:xfrm rot="17825306">
            <a:off x="726096" y="1678794"/>
            <a:ext cx="109200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2205548-7178-4564-881D-C9EB02E8DFD8}"/>
              </a:ext>
            </a:extLst>
          </p:cNvPr>
          <p:cNvSpPr/>
          <p:nvPr/>
        </p:nvSpPr>
        <p:spPr>
          <a:xfrm>
            <a:off x="2052911" y="4524900"/>
            <a:ext cx="477865" cy="529073"/>
          </a:xfrm>
          <a:prstGeom prst="rightArrow">
            <a:avLst>
              <a:gd name="adj1" fmla="val 50000"/>
              <a:gd name="adj2" fmla="val 538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5F2C02-842E-4693-A487-FC690EBC312E}"/>
              </a:ext>
            </a:extLst>
          </p:cNvPr>
          <p:cNvSpPr txBox="1"/>
          <p:nvPr/>
        </p:nvSpPr>
        <p:spPr>
          <a:xfrm>
            <a:off x="317387" y="168493"/>
            <a:ext cx="102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Everyday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66878FF-A64C-4759-AF4B-48C9B5F1DD77}"/>
              </a:ext>
            </a:extLst>
          </p:cNvPr>
          <p:cNvSpPr/>
          <p:nvPr/>
        </p:nvSpPr>
        <p:spPr>
          <a:xfrm rot="20748930">
            <a:off x="4027639" y="3360497"/>
            <a:ext cx="50294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3FF3721-67C9-4421-8078-F8680350B0B8}"/>
              </a:ext>
            </a:extLst>
          </p:cNvPr>
          <p:cNvSpPr/>
          <p:nvPr/>
        </p:nvSpPr>
        <p:spPr>
          <a:xfrm>
            <a:off x="9794580" y="4367408"/>
            <a:ext cx="707065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2BBC3AD5-6C58-4D27-A482-50432534B6F1}"/>
              </a:ext>
            </a:extLst>
          </p:cNvPr>
          <p:cNvSpPr/>
          <p:nvPr/>
        </p:nvSpPr>
        <p:spPr>
          <a:xfrm rot="19819302">
            <a:off x="2031126" y="2445335"/>
            <a:ext cx="759799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F4F8B6-B4DD-4D86-99B1-E0896C045C49}"/>
              </a:ext>
            </a:extLst>
          </p:cNvPr>
          <p:cNvSpPr txBox="1"/>
          <p:nvPr/>
        </p:nvSpPr>
        <p:spPr>
          <a:xfrm>
            <a:off x="5050759" y="184477"/>
            <a:ext cx="239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Computational thinking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3E02F6-8EAF-48F5-97EF-4DFFBF7A65D6}"/>
              </a:ext>
            </a:extLst>
          </p:cNvPr>
          <p:cNvSpPr txBox="1"/>
          <p:nvPr/>
        </p:nvSpPr>
        <p:spPr>
          <a:xfrm>
            <a:off x="10312106" y="184477"/>
            <a:ext cx="1448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Programming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A68165-5B0E-4A72-9CF4-A6765F4D7216}"/>
              </a:ext>
            </a:extLst>
          </p:cNvPr>
          <p:cNvSpPr txBox="1"/>
          <p:nvPr/>
        </p:nvSpPr>
        <p:spPr>
          <a:xfrm>
            <a:off x="532311" y="2481249"/>
            <a:ext cx="11144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Beginning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55273A-6180-47C0-882D-053286FE3AF3}"/>
              </a:ext>
            </a:extLst>
          </p:cNvPr>
          <p:cNvSpPr txBox="1"/>
          <p:nvPr/>
        </p:nvSpPr>
        <p:spPr>
          <a:xfrm>
            <a:off x="414225" y="552005"/>
            <a:ext cx="110780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Advanced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C10E09-2F48-4D09-B6B8-BD3EA9DF4B2A}"/>
              </a:ext>
            </a:extLst>
          </p:cNvPr>
          <p:cNvSpPr txBox="1"/>
          <p:nvPr/>
        </p:nvSpPr>
        <p:spPr>
          <a:xfrm>
            <a:off x="533845" y="1273067"/>
            <a:ext cx="140493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Intermediate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918AEC06-0027-4858-9E59-8AF1E7C51DE9}"/>
              </a:ext>
            </a:extLst>
          </p:cNvPr>
          <p:cNvSpPr/>
          <p:nvPr/>
        </p:nvSpPr>
        <p:spPr>
          <a:xfrm rot="3315640">
            <a:off x="5883104" y="3703874"/>
            <a:ext cx="439699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38A973-0187-4278-ABC4-95C22CA80F19}"/>
              </a:ext>
            </a:extLst>
          </p:cNvPr>
          <p:cNvSpPr txBox="1"/>
          <p:nvPr/>
        </p:nvSpPr>
        <p:spPr>
          <a:xfrm>
            <a:off x="10398314" y="5774929"/>
            <a:ext cx="17624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(Rich et al. 2017)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27A30B-C227-4A99-8198-29E22AA34EC3}"/>
              </a:ext>
            </a:extLst>
          </p:cNvPr>
          <p:cNvSpPr txBox="1"/>
          <p:nvPr/>
        </p:nvSpPr>
        <p:spPr>
          <a:xfrm>
            <a:off x="306087" y="5937072"/>
            <a:ext cx="49309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Key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12B15A-0392-4E0C-BAD5-91A859A4EA07}"/>
              </a:ext>
            </a:extLst>
          </p:cNvPr>
          <p:cNvSpPr txBox="1"/>
          <p:nvPr/>
        </p:nvSpPr>
        <p:spPr>
          <a:xfrm>
            <a:off x="10234184" y="634723"/>
            <a:ext cx="1616707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Logical operators can be used to combine conditions (5,S)</a:t>
            </a: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270F5CDA-CA44-41AA-BA6A-7317A746D42E}"/>
              </a:ext>
            </a:extLst>
          </p:cNvPr>
          <p:cNvSpPr/>
          <p:nvPr/>
        </p:nvSpPr>
        <p:spPr>
          <a:xfrm>
            <a:off x="4887703" y="676887"/>
            <a:ext cx="5275112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87A5746-41B7-41A6-BCF6-64CA30469634}"/>
              </a:ext>
            </a:extLst>
          </p:cNvPr>
          <p:cNvSpPr/>
          <p:nvPr/>
        </p:nvSpPr>
        <p:spPr>
          <a:xfrm rot="19904326">
            <a:off x="9012668" y="1412058"/>
            <a:ext cx="661960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9EA79CBB-6E50-4174-8C03-5C78C40E8CC9}"/>
              </a:ext>
            </a:extLst>
          </p:cNvPr>
          <p:cNvSpPr/>
          <p:nvPr/>
        </p:nvSpPr>
        <p:spPr>
          <a:xfrm rot="4327298">
            <a:off x="10720100" y="2747350"/>
            <a:ext cx="817911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0BDC569D-03E7-4C17-82CB-7531EAA873A2}"/>
              </a:ext>
            </a:extLst>
          </p:cNvPr>
          <p:cNvSpPr/>
          <p:nvPr/>
        </p:nvSpPr>
        <p:spPr>
          <a:xfrm>
            <a:off x="1992200" y="3303648"/>
            <a:ext cx="477865" cy="529073"/>
          </a:xfrm>
          <a:prstGeom prst="rightArrow">
            <a:avLst>
              <a:gd name="adj1" fmla="val 50000"/>
              <a:gd name="adj2" fmla="val 538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3CCB137-0199-4013-A192-12022E5305B9}"/>
              </a:ext>
            </a:extLst>
          </p:cNvPr>
          <p:cNvSpPr txBox="1"/>
          <p:nvPr/>
        </p:nvSpPr>
        <p:spPr>
          <a:xfrm>
            <a:off x="5733627" y="1455758"/>
            <a:ext cx="3147218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Conditionals can overlap and more than one can apply (2,S)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10CCCF-CE89-456F-A805-793169E9054F}"/>
              </a:ext>
            </a:extLst>
          </p:cNvPr>
          <p:cNvSpPr txBox="1"/>
          <p:nvPr/>
        </p:nvSpPr>
        <p:spPr>
          <a:xfrm>
            <a:off x="8274886" y="3668050"/>
            <a:ext cx="146774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Conditional statements can create branches in the flow of execution (7,S)</a:t>
            </a:r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91ACA14-83FC-434E-AF04-C8224CFB91A5}"/>
              </a:ext>
            </a:extLst>
          </p:cNvPr>
          <p:cNvSpPr/>
          <p:nvPr/>
        </p:nvSpPr>
        <p:spPr>
          <a:xfrm rot="1741740">
            <a:off x="9881115" y="2943202"/>
            <a:ext cx="665983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B56B48D5-32DD-4F8E-8BFE-907D63A452C3}"/>
              </a:ext>
            </a:extLst>
          </p:cNvPr>
          <p:cNvSpPr/>
          <p:nvPr/>
        </p:nvSpPr>
        <p:spPr>
          <a:xfrm rot="2849911">
            <a:off x="7496602" y="2158597"/>
            <a:ext cx="661960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4CC69A79-DEA1-4B64-AC16-7B33F3AC4325}"/>
              </a:ext>
            </a:extLst>
          </p:cNvPr>
          <p:cNvSpPr/>
          <p:nvPr/>
        </p:nvSpPr>
        <p:spPr>
          <a:xfrm>
            <a:off x="4002006" y="4524900"/>
            <a:ext cx="567998" cy="52907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EAA5997B-1B07-4089-B195-5758162A55DF}"/>
              </a:ext>
            </a:extLst>
          </p:cNvPr>
          <p:cNvSpPr/>
          <p:nvPr/>
        </p:nvSpPr>
        <p:spPr>
          <a:xfrm>
            <a:off x="5017330" y="1537089"/>
            <a:ext cx="567998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9CBF7701-B72E-4195-B094-DE44B43324BF}"/>
              </a:ext>
            </a:extLst>
          </p:cNvPr>
          <p:cNvSpPr/>
          <p:nvPr/>
        </p:nvSpPr>
        <p:spPr>
          <a:xfrm rot="20331068">
            <a:off x="7003765" y="2842410"/>
            <a:ext cx="1016343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Arrow: Right 66">
            <a:extLst>
              <a:ext uri="{FF2B5EF4-FFF2-40B4-BE49-F238E27FC236}">
                <a16:creationId xmlns:a16="http://schemas.microsoft.com/office/drawing/2014/main" id="{6434B60B-3EC0-4D3D-B2BD-1C019849CB28}"/>
              </a:ext>
            </a:extLst>
          </p:cNvPr>
          <p:cNvSpPr/>
          <p:nvPr/>
        </p:nvSpPr>
        <p:spPr>
          <a:xfrm rot="19208894">
            <a:off x="7322063" y="3529035"/>
            <a:ext cx="911120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8E37D2DC-43A6-4179-8E86-1B9F7F3DC829}"/>
              </a:ext>
            </a:extLst>
          </p:cNvPr>
          <p:cNvSpPr/>
          <p:nvPr/>
        </p:nvSpPr>
        <p:spPr>
          <a:xfrm>
            <a:off x="7427948" y="4423462"/>
            <a:ext cx="567998" cy="52907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553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834274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variables </a:t>
            </a:r>
            <a:r>
              <a:rPr lang="en-GB" sz="1200" dirty="0"/>
              <a:t> (ideas to spark discussion only)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Physical computing e.g. Makey, makey, Lego Wedo, Picoboard, TTS controller/LED etc….</a:t>
            </a:r>
          </a:p>
          <a:p>
            <a:endParaRPr sz="240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8778257" y="3438817"/>
            <a:ext cx="3201328" cy="997332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Use variable to:  Control internal working of the program e.g. difficulty level 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4" y="3378649"/>
            <a:ext cx="3885492" cy="1117669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Display a value that changes during the program e.g. score/lives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2784" y="4900148"/>
            <a:ext cx="2356487" cy="66583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create a variable 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7664410" y="4904025"/>
            <a:ext cx="1616880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use variables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3442251" y="4924543"/>
            <a:ext cx="2094032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initialise a variable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6" name="Shape 266"/>
          <p:cNvSpPr txBox="1"/>
          <p:nvPr/>
        </p:nvSpPr>
        <p:spPr>
          <a:xfrm rot="-5400000">
            <a:off x="63688" y="3757670"/>
            <a:ext cx="1042096" cy="4352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Use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a variable is, can predict what variables will do, can change code with variables, can add a variable….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4879625" y="3414698"/>
            <a:ext cx="3735045" cy="104557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 Facilitate user to control an aspect  of a program e.g. difficulty/ speed/size/colour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0" name="Shape 264"/>
          <p:cNvSpPr txBox="1"/>
          <p:nvPr/>
        </p:nvSpPr>
        <p:spPr>
          <a:xfrm>
            <a:off x="5705735" y="4924543"/>
            <a:ext cx="1699335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update variables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3" name="Shape 263"/>
          <p:cNvSpPr txBox="1"/>
          <p:nvPr/>
        </p:nvSpPr>
        <p:spPr>
          <a:xfrm>
            <a:off x="9674287" y="4904025"/>
            <a:ext cx="2139043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exhaustively test variables</a:t>
            </a:r>
          </a:p>
        </p:txBody>
      </p:sp>
    </p:spTree>
    <p:extLst>
      <p:ext uri="{BB962C8B-B14F-4D97-AF65-F5344CB8AC3E}">
        <p14:creationId xmlns:p14="http://schemas.microsoft.com/office/powerpoint/2010/main" val="19224057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1123199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make your own blocks and lists </a:t>
            </a:r>
            <a:r>
              <a:rPr lang="en-GB" sz="1200" dirty="0"/>
              <a:t> 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Physical computing e.g. </a:t>
            </a:r>
            <a:r>
              <a:rPr lang="en-GB" sz="2400" dirty="0" err="1"/>
              <a:t>Makey</a:t>
            </a:r>
            <a:r>
              <a:rPr lang="en-GB" sz="2400" dirty="0"/>
              <a:t>, </a:t>
            </a:r>
            <a:r>
              <a:rPr lang="en-GB" sz="2400" dirty="0" err="1"/>
              <a:t>makey</a:t>
            </a:r>
            <a:r>
              <a:rPr lang="en-GB" sz="2400" dirty="0"/>
              <a:t>, Lego </a:t>
            </a:r>
            <a:r>
              <a:rPr lang="en-GB" sz="2400" dirty="0" err="1"/>
              <a:t>Wedo</a:t>
            </a:r>
            <a:r>
              <a:rPr lang="en-GB" sz="2400" dirty="0"/>
              <a:t>, </a:t>
            </a:r>
            <a:r>
              <a:rPr lang="en-GB" sz="2400" dirty="0" err="1"/>
              <a:t>Picoboard</a:t>
            </a:r>
            <a:r>
              <a:rPr lang="en-GB" sz="2400" dirty="0"/>
              <a:t>, TTS controller/LED </a:t>
            </a:r>
            <a:r>
              <a:rPr lang="en-GB" sz="2400" dirty="0" err="1"/>
              <a:t>etc</a:t>
            </a:r>
            <a:r>
              <a:rPr lang="en-GB" sz="2400" dirty="0"/>
              <a:t>….</a:t>
            </a:r>
          </a:p>
          <a:p>
            <a:endParaRPr sz="2400" dirty="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6061776" y="4967915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matching activities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3" y="3378649"/>
            <a:ext cx="5252073" cy="742305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Make your own block for simple games, for initialisation </a:t>
            </a:r>
            <a:r>
              <a:rPr lang="en-GB" sz="2000" dirty="0" err="1">
                <a:solidFill>
                  <a:schemeClr val="dk1"/>
                </a:solidFill>
              </a:rPr>
              <a:t>etc</a:t>
            </a:r>
            <a:endParaRPr lang="en-GB" sz="20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one  is, can predict what it does , can change code with them , can add them 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6319157" y="3414698"/>
            <a:ext cx="5494173" cy="69214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Suggests using make your own blocks to reuse code, make code readable.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3" name="Shape 263"/>
          <p:cNvSpPr txBox="1"/>
          <p:nvPr/>
        </p:nvSpPr>
        <p:spPr>
          <a:xfrm>
            <a:off x="9552462" y="4960920"/>
            <a:ext cx="2383971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For handling data – arrays – Snap/Python </a:t>
            </a:r>
          </a:p>
        </p:txBody>
      </p:sp>
      <p:sp>
        <p:nvSpPr>
          <p:cNvPr id="15" name="Shape 260"/>
          <p:cNvSpPr txBox="1"/>
          <p:nvPr/>
        </p:nvSpPr>
        <p:spPr>
          <a:xfrm>
            <a:off x="2571090" y="4993519"/>
            <a:ext cx="3201328" cy="644094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Lists for simple random selection activities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6662067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01" y="381611"/>
            <a:ext cx="11360799" cy="763599"/>
          </a:xfrm>
        </p:spPr>
        <p:txBody>
          <a:bodyPr>
            <a:normAutofit fontScale="90000"/>
          </a:bodyPr>
          <a:lstStyle/>
          <a:p>
            <a:r>
              <a:rPr lang="en-GB" dirty="0"/>
              <a:t>Un-progress the implementation of this design!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601" y="975166"/>
            <a:ext cx="11981738" cy="4555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Gradually remove progression from the implementation of this design.</a:t>
            </a:r>
          </a:p>
          <a:p>
            <a:pPr marL="0" indent="0">
              <a:buNone/>
            </a:pPr>
            <a:r>
              <a:rPr lang="en-GB" i="1" dirty="0"/>
              <a:t>The code is shown on the next 2 pages or look online.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scratch.mit.edu</a:t>
            </a:r>
            <a:r>
              <a:rPr lang="en-GB" dirty="0">
                <a:hlinkClick r:id="rId2"/>
              </a:rPr>
              <a:t>/projects/207255264/</a:t>
            </a:r>
            <a:r>
              <a:rPr lang="en-GB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B7F50-CA58-4639-8CFC-A6264AB2341F}"/>
              </a:ext>
            </a:extLst>
          </p:cNvPr>
          <p:cNvSpPr txBox="1"/>
          <p:nvPr/>
        </p:nvSpPr>
        <p:spPr>
          <a:xfrm>
            <a:off x="454101" y="3146888"/>
            <a:ext cx="1128379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task for this program is : Make a quiz that asks a few questions.</a:t>
            </a:r>
          </a:p>
          <a:p>
            <a:r>
              <a:rPr lang="en-GB" dirty="0"/>
              <a:t>The design is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Ask for the user name and whether they want an easy or hard quiz.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the say they want easy questions ask several easy questions and add 1 to the score when the player gets a correct answer but take a point away when they get it wrong. Show the correct answer if they get it right or wrong.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Do the same for the hard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 the end, show the player how many points they got and include their name and whether they did the easy or hard quiz. </a:t>
            </a:r>
          </a:p>
        </p:txBody>
      </p:sp>
    </p:spTree>
    <p:extLst>
      <p:ext uri="{BB962C8B-B14F-4D97-AF65-F5344CB8AC3E}">
        <p14:creationId xmlns:p14="http://schemas.microsoft.com/office/powerpoint/2010/main" val="295042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8B8EF5-3D2C-49FB-8759-B26157C65A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800"/>
          <a:stretch/>
        </p:blipFill>
        <p:spPr>
          <a:xfrm>
            <a:off x="323700" y="433989"/>
            <a:ext cx="3925621" cy="3377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0A5A88-28DF-4D12-9C2E-D38890683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5" r="-385"/>
          <a:stretch/>
        </p:blipFill>
        <p:spPr>
          <a:xfrm>
            <a:off x="4321743" y="433990"/>
            <a:ext cx="7719461" cy="32490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B9A10C-768F-4DCB-87CE-9A1927943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6" y="4412456"/>
            <a:ext cx="9168064" cy="141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23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A9EFB1-78D3-409B-93D6-6F2FED34A5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19" t="1499" r="6749" b="-1499"/>
          <a:stretch/>
        </p:blipFill>
        <p:spPr>
          <a:xfrm>
            <a:off x="152758" y="529389"/>
            <a:ext cx="11457716" cy="51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38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6FC860-2CDB-4A84-B720-E3827CA8C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62" y="538323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767171"/>
                </a:solidFill>
              </a:rPr>
              <a:t>Progression</a:t>
            </a:r>
            <a:br>
              <a:rPr lang="en-GB" dirty="0"/>
            </a:br>
            <a:endParaRPr lang="en-GB" dirty="0"/>
          </a:p>
        </p:txBody>
      </p:sp>
      <p:sp>
        <p:nvSpPr>
          <p:cNvPr id="26" name="Shape 641">
            <a:extLst>
              <a:ext uri="{FF2B5EF4-FFF2-40B4-BE49-F238E27FC236}">
                <a16:creationId xmlns:a16="http://schemas.microsoft.com/office/drawing/2014/main" id="{88FE8F8E-D221-47E3-8100-6FB6F58CB457}"/>
              </a:ext>
            </a:extLst>
          </p:cNvPr>
          <p:cNvSpPr txBox="1">
            <a:spLocks/>
          </p:cNvSpPr>
          <p:nvPr/>
        </p:nvSpPr>
        <p:spPr>
          <a:xfrm>
            <a:off x="603374" y="3406391"/>
            <a:ext cx="9947395" cy="2310448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GB" sz="2800" dirty="0">
                <a:latin typeface="+mn-lt"/>
              </a:rPr>
              <a:t>Progression is dependant on lesson plan objectives</a:t>
            </a:r>
          </a:p>
          <a:p>
            <a:pPr marL="514350" indent="-514350">
              <a:buAutoNum type="arabicPeriod"/>
            </a:pPr>
            <a:endParaRPr lang="en-GB" sz="2800" dirty="0">
              <a:latin typeface="+mn-lt"/>
            </a:endParaRPr>
          </a:p>
          <a:p>
            <a:pPr marL="514350" indent="-514350">
              <a:buAutoNum type="arabicPeriod"/>
            </a:pPr>
            <a:r>
              <a:rPr lang="en-GB" sz="2800" dirty="0">
                <a:latin typeface="+mn-lt"/>
              </a:rPr>
              <a:t>Are lesson plan objectives the same across our plans? </a:t>
            </a:r>
          </a:p>
          <a:p>
            <a:pPr marL="514350" indent="-514350">
              <a:buAutoNum type="arabicPeriod"/>
            </a:pPr>
            <a:endParaRPr lang="en-GB" sz="2800" dirty="0">
              <a:latin typeface="+mn-lt"/>
            </a:endParaRPr>
          </a:p>
          <a:p>
            <a:pPr marL="514350" indent="-514350">
              <a:buAutoNum type="arabicPeriod"/>
            </a:pPr>
            <a:r>
              <a:rPr lang="en-GB" sz="2800" dirty="0">
                <a:latin typeface="+mn-lt"/>
              </a:rPr>
              <a:t>What factors influence the creation of lesson plan objectives? </a:t>
            </a:r>
          </a:p>
          <a:p>
            <a:r>
              <a:rPr lang="en-GB" sz="2800" dirty="0">
                <a:latin typeface="+mn-lt"/>
              </a:rPr>
              <a:t>	For the next session.</a:t>
            </a:r>
          </a:p>
          <a:p>
            <a:endParaRPr lang="en-GB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		</a:t>
            </a:r>
          </a:p>
          <a:p>
            <a:endParaRPr lang="en-GB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1860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62801" y="213392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Differentiation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550044" y="1191990"/>
            <a:ext cx="10412799" cy="3305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What forms of differentiation do you use for programming work?</a:t>
            </a:r>
          </a:p>
          <a:p>
            <a:br>
              <a:rPr lang="en-GB" sz="2400" dirty="0"/>
            </a:br>
            <a:r>
              <a:rPr lang="en-GB" sz="2400" dirty="0"/>
              <a:t>How is this the same or different to non computing related work?</a:t>
            </a:r>
          </a:p>
          <a:p>
            <a:br>
              <a:rPr lang="en-GB" sz="2400" dirty="0"/>
            </a:br>
            <a:r>
              <a:rPr lang="en-GB" sz="2400" dirty="0"/>
              <a:t>What are the biggest challenges for differentiation?</a:t>
            </a:r>
          </a:p>
          <a:p>
            <a:endParaRPr lang="en-GB" sz="2400" dirty="0"/>
          </a:p>
          <a:p>
            <a:r>
              <a:rPr lang="en-GB" sz="2400" dirty="0"/>
              <a:t>What is the relationship between differentiation, scaffolding and progression?</a:t>
            </a:r>
            <a:endParaRPr sz="2400" dirty="0"/>
          </a:p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131302053"/>
      </p:ext>
    </p:extLst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62801" y="240622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Differentiation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602789" y="1004221"/>
            <a:ext cx="112013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Differentiation requires assessment, understanding of progression and an appreciation of possible barriers to learning.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r>
              <a:rPr lang="en-GB" sz="3200" dirty="0">
                <a:latin typeface="Calibri" panose="020F0502020204030204" pitchFamily="34" charset="0"/>
              </a:rPr>
              <a:t>Differentiate by </a:t>
            </a:r>
          </a:p>
          <a:p>
            <a:pPr marL="609585" lvl="1" indent="-609585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By task </a:t>
            </a:r>
          </a:p>
          <a:p>
            <a:pPr marL="609585" lvl="1" indent="-609585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By outcome</a:t>
            </a:r>
          </a:p>
          <a:p>
            <a:pPr marL="609585" lvl="1" indent="-609585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By support – grouping, resources, pace, scaffolding, questioning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r>
              <a:rPr lang="en-GB" sz="3200" dirty="0">
                <a:latin typeface="Calibri" panose="020F0502020204030204" pitchFamily="34" charset="0"/>
              </a:rPr>
              <a:t>Reasons to differentiate</a:t>
            </a:r>
          </a:p>
          <a:p>
            <a:r>
              <a:rPr lang="en-GB" sz="3200" dirty="0">
                <a:latin typeface="Calibri" panose="020F0502020204030204" pitchFamily="34" charset="0"/>
              </a:rPr>
              <a:t>Ready to learn, </a:t>
            </a:r>
            <a:r>
              <a:rPr lang="en-GB" sz="3200" dirty="0" err="1">
                <a:latin typeface="Calibri" panose="020F0502020204030204" pitchFamily="34" charset="0"/>
              </a:rPr>
              <a:t>EAL</a:t>
            </a:r>
            <a:r>
              <a:rPr lang="en-GB" sz="3200" dirty="0">
                <a:latin typeface="Calibri" panose="020F0502020204030204" pitchFamily="34" charset="0"/>
              </a:rPr>
              <a:t>/SEND, Interest?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2011199"/>
      </p:ext>
    </p:extLst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17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assessment, differentiation &amp; progression specifically: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Forms of assessment for programming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in programming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Approaches for differentiation for programming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039150" y="1915428"/>
            <a:ext cx="58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R</a:t>
            </a:r>
            <a:r>
              <a:rPr lang="en-GB" dirty="0">
                <a:highlight>
                  <a:srgbClr val="FFFF00"/>
                </a:highlight>
              </a:rPr>
              <a:t>A</a:t>
            </a:r>
            <a:r>
              <a:rPr lang="en-GB" dirty="0">
                <a:highlight>
                  <a:srgbClr val="00FF0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187491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15600" y="285608"/>
            <a:ext cx="11776400" cy="915284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25000"/>
              </a:lnSpc>
              <a:buClr>
                <a:schemeClr val="dk1"/>
              </a:buClr>
              <a:buSzPct val="73333"/>
            </a:pPr>
            <a:r>
              <a:rPr lang="en-GB" dirty="0"/>
              <a:t>Homework</a:t>
            </a:r>
            <a:br>
              <a:rPr lang="en-GB" dirty="0"/>
            </a:br>
            <a:r>
              <a:rPr lang="en-GB" dirty="0"/>
              <a:t>	</a:t>
            </a:r>
            <a:endParaRPr sz="1867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89" y="2592141"/>
            <a:ext cx="4226056" cy="29738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706" y="1391812"/>
            <a:ext cx="11538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Review your planning for levels of abstraction and scaffolding.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9CB5D-7D88-488E-A635-7BAB9AF33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944" y="2783061"/>
            <a:ext cx="645795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56205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2542</TotalTime>
  <Words>2216</Words>
  <Application>Microsoft Office PowerPoint</Application>
  <PresentationFormat>Widescreen</PresentationFormat>
  <Paragraphs>364</Paragraphs>
  <Slides>32</Slides>
  <Notes>17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Segoe Script</vt:lpstr>
      <vt:lpstr>Times New Roman</vt:lpstr>
      <vt:lpstr>Office Theme</vt:lpstr>
      <vt:lpstr>Teaching Primary Computing  Diving Deep into Programming</vt:lpstr>
      <vt:lpstr>Course outline</vt:lpstr>
      <vt:lpstr>Days outline</vt:lpstr>
      <vt:lpstr>Objectives of this session</vt:lpstr>
      <vt:lpstr> Assessment</vt:lpstr>
      <vt:lpstr>Assessment activities</vt:lpstr>
      <vt:lpstr> Assessment</vt:lpstr>
      <vt:lpstr>Progression – theory – general progression</vt:lpstr>
      <vt:lpstr> Assessment</vt:lpstr>
      <vt:lpstr> Assessment</vt:lpstr>
      <vt:lpstr>Design as a work artefact</vt:lpstr>
      <vt:lpstr>Unpicking Progression</vt:lpstr>
      <vt:lpstr>PowerPoint Presentation</vt:lpstr>
      <vt:lpstr>Bad smells</vt:lpstr>
      <vt:lpstr>PowerPoint Presentation</vt:lpstr>
      <vt:lpstr>Which relate to smells, bugs, progress What year group might you teach these to?</vt:lpstr>
      <vt:lpstr>Sequence - progression? </vt:lpstr>
      <vt:lpstr>PowerPoint Presentation</vt:lpstr>
      <vt:lpstr>Repetition - progression?</vt:lpstr>
      <vt:lpstr>PowerPoint Presentation</vt:lpstr>
      <vt:lpstr>Selection - progression?</vt:lpstr>
      <vt:lpstr>PowerPoint Presentation</vt:lpstr>
      <vt:lpstr>Progression in variables  (ideas to spark discussion only)</vt:lpstr>
      <vt:lpstr>Progression in make your own blocks and lists  </vt:lpstr>
      <vt:lpstr>Un-progress the implementation of this design!</vt:lpstr>
      <vt:lpstr>PowerPoint Presentation</vt:lpstr>
      <vt:lpstr>PowerPoint Presentation</vt:lpstr>
      <vt:lpstr>Progression </vt:lpstr>
      <vt:lpstr> Differentiation</vt:lpstr>
      <vt:lpstr> Differentiation</vt:lpstr>
      <vt:lpstr>Objectives of this session</vt:lpstr>
      <vt:lpstr>Homework  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Waite</cp:lastModifiedBy>
  <cp:revision>122</cp:revision>
  <cp:lastPrinted>2018-02-04T18:55:02Z</cp:lastPrinted>
  <dcterms:created xsi:type="dcterms:W3CDTF">2016-10-31T22:10:00Z</dcterms:created>
  <dcterms:modified xsi:type="dcterms:W3CDTF">2018-04-10T11:58:27Z</dcterms:modified>
</cp:coreProperties>
</file>