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306" r:id="rId2"/>
    <p:sldId id="366" r:id="rId3"/>
    <p:sldId id="367" r:id="rId4"/>
    <p:sldId id="312" r:id="rId5"/>
    <p:sldId id="383" r:id="rId6"/>
    <p:sldId id="373" r:id="rId7"/>
    <p:sldId id="354" r:id="rId8"/>
    <p:sldId id="358" r:id="rId9"/>
    <p:sldId id="359" r:id="rId10"/>
    <p:sldId id="360" r:id="rId11"/>
    <p:sldId id="345" r:id="rId12"/>
    <p:sldId id="362" r:id="rId13"/>
    <p:sldId id="347" r:id="rId14"/>
    <p:sldId id="313" r:id="rId15"/>
    <p:sldId id="375" r:id="rId16"/>
    <p:sldId id="382" r:id="rId17"/>
    <p:sldId id="314" r:id="rId18"/>
    <p:sldId id="319" r:id="rId19"/>
    <p:sldId id="315" r:id="rId20"/>
    <p:sldId id="380" r:id="rId21"/>
    <p:sldId id="316" r:id="rId22"/>
    <p:sldId id="349" r:id="rId23"/>
    <p:sldId id="350" r:id="rId24"/>
    <p:sldId id="351" r:id="rId25"/>
    <p:sldId id="381" r:id="rId26"/>
    <p:sldId id="318" r:id="rId27"/>
    <p:sldId id="352" r:id="rId28"/>
    <p:sldId id="325" r:id="rId29"/>
    <p:sldId id="326" r:id="rId30"/>
    <p:sldId id="374" r:id="rId31"/>
    <p:sldId id="368" r:id="rId32"/>
    <p:sldId id="369" r:id="rId33"/>
    <p:sldId id="370" r:id="rId34"/>
    <p:sldId id="371" r:id="rId35"/>
    <p:sldId id="372" r:id="rId36"/>
    <p:sldId id="353" r:id="rId37"/>
    <p:sldId id="324" r:id="rId38"/>
    <p:sldId id="320" r:id="rId39"/>
    <p:sldId id="322" r:id="rId40"/>
    <p:sldId id="323" r:id="rId41"/>
    <p:sldId id="334" r:id="rId42"/>
    <p:sldId id="335" r:id="rId43"/>
    <p:sldId id="336" r:id="rId44"/>
    <p:sldId id="361" r:id="rId45"/>
    <p:sldId id="337" r:id="rId46"/>
    <p:sldId id="379" r:id="rId47"/>
    <p:sldId id="376" r:id="rId48"/>
    <p:sldId id="377" r:id="rId49"/>
    <p:sldId id="329" r:id="rId50"/>
    <p:sldId id="297" r:id="rId51"/>
    <p:sldId id="363" r:id="rId52"/>
    <p:sldId id="330" r:id="rId53"/>
  </p:sldIdLst>
  <p:sldSz cx="12192000" cy="6858000"/>
  <p:notesSz cx="10234613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86" d="100"/>
          <a:sy n="86" d="100"/>
        </p:scale>
        <p:origin x="90" y="4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435304" cy="355682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024" y="2"/>
            <a:ext cx="4435304" cy="355682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743621"/>
            <a:ext cx="4435304" cy="355682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024" y="6743621"/>
            <a:ext cx="4435304" cy="355682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4999" cy="356198"/>
          </a:xfrm>
          <a:prstGeom prst="rect">
            <a:avLst/>
          </a:prstGeom>
        </p:spPr>
        <p:txBody>
          <a:bodyPr vert="horz" lIns="99033" tIns="49518" rIns="99033" bIns="4951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9" y="0"/>
            <a:ext cx="4434999" cy="356198"/>
          </a:xfrm>
          <a:prstGeom prst="rect">
            <a:avLst/>
          </a:prstGeom>
        </p:spPr>
        <p:txBody>
          <a:bodyPr vert="horz" lIns="99033" tIns="49518" rIns="99033" bIns="49518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89263" y="887413"/>
            <a:ext cx="4256087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3" tIns="49518" rIns="99033" bIns="4951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416540"/>
            <a:ext cx="8187690" cy="2795349"/>
          </a:xfrm>
          <a:prstGeom prst="rect">
            <a:avLst/>
          </a:prstGeom>
        </p:spPr>
        <p:txBody>
          <a:bodyPr vert="horz" lIns="99033" tIns="49518" rIns="99033" bIns="495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743107"/>
            <a:ext cx="4434999" cy="356197"/>
          </a:xfrm>
          <a:prstGeom prst="rect">
            <a:avLst/>
          </a:prstGeom>
        </p:spPr>
        <p:txBody>
          <a:bodyPr vert="horz" lIns="99033" tIns="49518" rIns="99033" bIns="4951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9" y="6743107"/>
            <a:ext cx="4434999" cy="356197"/>
          </a:xfrm>
          <a:prstGeom prst="rect">
            <a:avLst/>
          </a:prstGeom>
        </p:spPr>
        <p:txBody>
          <a:bodyPr vert="horz" lIns="99033" tIns="49518" rIns="99033" bIns="49518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5670550" y="395288"/>
            <a:ext cx="3494088" cy="19669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483788" y="2493417"/>
            <a:ext cx="11870252" cy="2362181"/>
          </a:xfrm>
          <a:prstGeom prst="rect">
            <a:avLst/>
          </a:prstGeom>
        </p:spPr>
        <p:txBody>
          <a:bodyPr lIns="99017" tIns="99017" rIns="99017" bIns="99017" anchor="t" anchorCtr="0">
            <a:noAutofit/>
          </a:bodyPr>
          <a:lstStyle/>
          <a:p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376553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9975" y="561975"/>
            <a:ext cx="4989513" cy="2808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/>
            <a:r>
              <a:rPr lang="en-GB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GB" sz="13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Read predict, compare code, fix buggy code etc)</a:t>
            </a:r>
          </a:p>
          <a:p>
            <a:pPr lvl="0" algn="l"/>
            <a:r>
              <a:rPr lang="en-GB" sz="13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Live coding, T</a:t>
            </a:r>
            <a:r>
              <a:rPr lang="en-GB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hink aloud, cognitive apprenticeship)</a:t>
            </a:r>
          </a:p>
          <a:p>
            <a:pPr defTabSz="955571">
              <a:defRPr/>
            </a:pPr>
            <a:r>
              <a:rPr lang="en-GB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(Limited commands/  clearly defined goal/remixing)</a:t>
            </a:r>
          </a:p>
          <a:p>
            <a:pPr lvl="0" algn="l"/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7E0C-2E45-4CD9-BD1A-39C2D79231E2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885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3992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2749550" y="531813"/>
            <a:ext cx="4735513" cy="266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1023464" y="3372168"/>
            <a:ext cx="8187690" cy="3194685"/>
          </a:xfrm>
          <a:prstGeom prst="rect">
            <a:avLst/>
          </a:prstGeom>
        </p:spPr>
        <p:txBody>
          <a:bodyPr lIns="94736" tIns="94736" rIns="94736" bIns="94736" anchor="t" anchorCtr="0">
            <a:noAutofit/>
          </a:bodyPr>
          <a:lstStyle/>
          <a:p>
            <a:r>
              <a:rPr lang="en-GB" dirty="0"/>
              <a:t>Find the terms related to control – inputs, outputs. Write them on </a:t>
            </a:r>
            <a:r>
              <a:rPr lang="en-GB" dirty="0" err="1"/>
              <a:t>postit</a:t>
            </a:r>
            <a:r>
              <a:rPr lang="en-GB" dirty="0"/>
              <a:t> notes. Can you create a model or diagram relating these objects.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056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8129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258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1431292" y="2239744"/>
            <a:ext cx="11450317" cy="2121863"/>
          </a:xfrm>
          <a:prstGeom prst="rect">
            <a:avLst/>
          </a:prstGeom>
        </p:spPr>
        <p:txBody>
          <a:bodyPr lIns="91411" tIns="91411" rIns="91411" bIns="9141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7754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1431292" y="2239744"/>
            <a:ext cx="11450317" cy="2121863"/>
          </a:xfrm>
          <a:prstGeom prst="rect">
            <a:avLst/>
          </a:prstGeom>
        </p:spPr>
        <p:txBody>
          <a:bodyPr lIns="91411" tIns="91411" rIns="91411" bIns="9141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3142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1431292" y="2239744"/>
            <a:ext cx="11450317" cy="2121863"/>
          </a:xfrm>
          <a:prstGeom prst="rect">
            <a:avLst/>
          </a:prstGeom>
        </p:spPr>
        <p:txBody>
          <a:bodyPr lIns="91411" tIns="91411" rIns="91411" bIns="91411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900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pPr>
              <a:buClr>
                <a:schemeClr val="dk1"/>
              </a:buClr>
              <a:buSzPct val="1000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903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pPr>
              <a:buClr>
                <a:schemeClr val="dk1"/>
              </a:buClr>
              <a:buSzPct val="1000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470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pPr>
              <a:buClr>
                <a:schemeClr val="dk1"/>
              </a:buClr>
              <a:buSzPct val="1000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0950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pPr>
              <a:buClr>
                <a:schemeClr val="dk1"/>
              </a:buClr>
              <a:buSzPct val="1000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0421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9413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9560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4855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3750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9473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28710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2423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4542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Shape 368"/>
          <p:cNvSpPr txBox="1">
            <a:spLocks noGrp="1"/>
          </p:cNvSpPr>
          <p:nvPr>
            <p:ph type="body" idx="1"/>
          </p:nvPr>
        </p:nvSpPr>
        <p:spPr>
          <a:xfrm>
            <a:off x="1431292" y="2239744"/>
            <a:ext cx="11450317" cy="2121863"/>
          </a:xfrm>
          <a:prstGeom prst="rect">
            <a:avLst/>
          </a:prstGeom>
        </p:spPr>
        <p:txBody>
          <a:bodyPr lIns="91411" tIns="91411" rIns="91411" bIns="91411" anchor="t" anchorCtr="0">
            <a:noAutofit/>
          </a:bodyPr>
          <a:lstStyle/>
          <a:p>
            <a:r>
              <a:rPr lang="en-GB" dirty="0"/>
              <a:t>https://</a:t>
            </a:r>
            <a:r>
              <a:rPr lang="en-GB" dirty="0" err="1"/>
              <a:t>www.youtube.com</a:t>
            </a:r>
            <a:r>
              <a:rPr lang="en-GB" dirty="0"/>
              <a:t>/v/</a:t>
            </a:r>
            <a:r>
              <a:rPr lang="en-GB" dirty="0" err="1"/>
              <a:t>nVyTTv6AqFk</a:t>
            </a:r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www.youtube.com</a:t>
            </a:r>
            <a:r>
              <a:rPr lang="en-GB" dirty="0"/>
              <a:t>/v/</a:t>
            </a:r>
            <a:r>
              <a:rPr lang="en-GB" dirty="0" err="1"/>
              <a:t>rfQqh7iCcOU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4430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r>
              <a:rPr lang="en-GB"/>
              <a:t>slide objective: Now people have an idea of how things go together some of them may want to try othe projects or continue with existing ones</a:t>
            </a:r>
          </a:p>
          <a:p>
            <a:endParaRPr/>
          </a:p>
          <a:p>
            <a:r>
              <a:rPr lang="en-GB"/>
              <a:t>Explain they have 15 minutes</a:t>
            </a:r>
          </a:p>
        </p:txBody>
      </p:sp>
    </p:spTree>
    <p:extLst>
      <p:ext uri="{BB962C8B-B14F-4D97-AF65-F5344CB8AC3E}">
        <p14:creationId xmlns:p14="http://schemas.microsoft.com/office/powerpoint/2010/main" val="24455204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87612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119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r>
              <a:rPr lang="en-GB"/>
              <a:t>Firstly we need to wire up. Your wire colors will be different.</a:t>
            </a:r>
          </a:p>
        </p:txBody>
      </p:sp>
    </p:spTree>
    <p:extLst>
      <p:ext uri="{BB962C8B-B14F-4D97-AF65-F5344CB8AC3E}">
        <p14:creationId xmlns:p14="http://schemas.microsoft.com/office/powerpoint/2010/main" val="3503012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r>
              <a:rPr lang="en-GB"/>
              <a:t>Firstly we need to wire up. Your wire colors will be different.</a:t>
            </a:r>
          </a:p>
        </p:txBody>
      </p:sp>
    </p:spTree>
    <p:extLst>
      <p:ext uri="{BB962C8B-B14F-4D97-AF65-F5344CB8AC3E}">
        <p14:creationId xmlns:p14="http://schemas.microsoft.com/office/powerpoint/2010/main" val="36478416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r>
              <a:rPr lang="en-GB"/>
              <a:t>Firstly we need to wire up. Your wire colors will be different.</a:t>
            </a:r>
          </a:p>
        </p:txBody>
      </p:sp>
    </p:spTree>
    <p:extLst>
      <p:ext uri="{BB962C8B-B14F-4D97-AF65-F5344CB8AC3E}">
        <p14:creationId xmlns:p14="http://schemas.microsoft.com/office/powerpoint/2010/main" val="12941147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86583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94687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5235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49598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5584825" y="352425"/>
            <a:ext cx="3144838" cy="17700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1431294" y="2239744"/>
            <a:ext cx="11450317" cy="2121863"/>
          </a:xfrm>
          <a:prstGeom prst="rect">
            <a:avLst/>
          </a:prstGeom>
        </p:spPr>
        <p:txBody>
          <a:bodyPr lIns="91404" tIns="91404" rIns="91404" bIns="91404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74467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65806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5670550" y="395288"/>
            <a:ext cx="3494088" cy="19669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1483788" y="2493417"/>
            <a:ext cx="11870252" cy="2362181"/>
          </a:xfrm>
          <a:prstGeom prst="rect">
            <a:avLst/>
          </a:prstGeom>
        </p:spPr>
        <p:txBody>
          <a:bodyPr lIns="99017" tIns="99017" rIns="99017" bIns="99017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7197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517525"/>
            <a:ext cx="4597400" cy="2586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974718" y="3275927"/>
            <a:ext cx="7797813" cy="3103554"/>
          </a:xfrm>
          <a:prstGeom prst="rect">
            <a:avLst/>
          </a:prstGeom>
          <a:noFill/>
          <a:ln>
            <a:noFill/>
          </a:ln>
        </p:spPr>
        <p:txBody>
          <a:bodyPr lIns="91411" tIns="91411" rIns="91411" bIns="91411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1739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l">
              <a:buClr>
                <a:srgbClr val="000000"/>
              </a:buClr>
              <a:buSzPct val="25000"/>
            </a:pPr>
            <a:fld id="{00000000-1234-1234-1234-123412341234}" type="slidenum">
              <a:rPr lang="en-GB" sz="1867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algn="l">
                <a:buClr>
                  <a:srgbClr val="000000"/>
                </a:buClr>
                <a:buSzPct val="25000"/>
              </a:pPr>
              <a:t>‹#›</a:t>
            </a:fld>
            <a:endParaRPr lang="en-GB"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158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435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80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  <p:sldLayoutId id="2147483676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ddpp/" TargetMode="External"/><Relationship Id="rId2" Type="http://schemas.openxmlformats.org/officeDocument/2006/relationships/hyperlink" Target="https://docs.google.com/document/d/1FWB3U5lKEraNZUSXzvhpLnNUfrahf9gALBGyTa5074U/edit#heading=h.75hkyu3le4b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document/d/11D98ddc0l7LseWLoEDD8dsaXM4xUFLQwPhEyUD9Fmqc/edit#heading=h.m6z12hsla3v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ddpp/ddpp-cohort-2/" TargetMode="External"/><Relationship Id="rId2" Type="http://schemas.openxmlformats.org/officeDocument/2006/relationships/hyperlink" Target="https://docs.google.com/document/d/1ytNw3DJzkTPRn6IIWtd03M_DjrYQiviP1xpagGifldU/edit#heading=h.87gs5u2kpnc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document/d/1jmjElqb35e8jxQoOkyE0LdwC6JrsJ9RzE0sF4lj7ry4/edit#heading=h.q525715xbaj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eachinglondoncomputing.org/ddpp" TargetMode="External"/><Relationship Id="rId2" Type="http://schemas.openxmlformats.org/officeDocument/2006/relationships/hyperlink" Target="https://docs.google.com/document/d/127q3RqdDwG-5KqA6v0hf7epwsRd04bl8hT0AQguXrVc/edi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s_certificate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1D98ddc0l7LseWLoEDD8dsaXM4xUFLQwPhEyUD9Fmqc/edit#heading=h.m6z12hsla3v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0.png"/><Relationship Id="rId18" Type="http://schemas.openxmlformats.org/officeDocument/2006/relationships/image" Target="../media/image41.png"/><Relationship Id="rId26" Type="http://schemas.openxmlformats.org/officeDocument/2006/relationships/image" Target="../media/image44.jpeg"/><Relationship Id="rId3" Type="http://schemas.openxmlformats.org/officeDocument/2006/relationships/image" Target="../media/image33.png"/><Relationship Id="rId21" Type="http://schemas.openxmlformats.org/officeDocument/2006/relationships/image" Target="../media/image26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17" Type="http://schemas.openxmlformats.org/officeDocument/2006/relationships/image" Target="../media/image24.png"/><Relationship Id="rId25" Type="http://schemas.openxmlformats.org/officeDocument/2006/relationships/image" Target="../media/image31.jpeg"/><Relationship Id="rId2" Type="http://schemas.openxmlformats.org/officeDocument/2006/relationships/image" Target="../media/image32.png"/><Relationship Id="rId16" Type="http://schemas.openxmlformats.org/officeDocument/2006/relationships/image" Target="../media/image23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11" Type="http://schemas.openxmlformats.org/officeDocument/2006/relationships/image" Target="../media/image19.png"/><Relationship Id="rId24" Type="http://schemas.openxmlformats.org/officeDocument/2006/relationships/image" Target="../media/image43.jpeg"/><Relationship Id="rId5" Type="http://schemas.openxmlformats.org/officeDocument/2006/relationships/image" Target="../media/image35.png"/><Relationship Id="rId15" Type="http://schemas.openxmlformats.org/officeDocument/2006/relationships/image" Target="../media/image22.png"/><Relationship Id="rId23" Type="http://schemas.openxmlformats.org/officeDocument/2006/relationships/image" Target="../media/image28.png"/><Relationship Id="rId10" Type="http://schemas.openxmlformats.org/officeDocument/2006/relationships/image" Target="../media/image18.png"/><Relationship Id="rId19" Type="http://schemas.openxmlformats.org/officeDocument/2006/relationships/image" Target="../media/image42.jpeg"/><Relationship Id="rId4" Type="http://schemas.openxmlformats.org/officeDocument/2006/relationships/image" Target="../media/image34.png"/><Relationship Id="rId9" Type="http://schemas.openxmlformats.org/officeDocument/2006/relationships/image" Target="../media/image30.png"/><Relationship Id="rId14" Type="http://schemas.openxmlformats.org/officeDocument/2006/relationships/image" Target="../media/image21.png"/><Relationship Id="rId22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2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33.png"/><Relationship Id="rId10" Type="http://schemas.openxmlformats.org/officeDocument/2006/relationships/image" Target="../media/image54.png"/><Relationship Id="rId4" Type="http://schemas.openxmlformats.org/officeDocument/2006/relationships/image" Target="../media/image25.png"/><Relationship Id="rId9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31.jpeg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97039379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hyperlink" Target="https://scratch.mit.edu/projects/97038386/#player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studios/70145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36133098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image" Target="../media/image10.png"/><Relationship Id="rId4" Type="http://schemas.openxmlformats.org/officeDocument/2006/relationships/hyperlink" Target="https://scratch.mit.edu/studios/701450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81940153/#player" TargetMode="External"/><Relationship Id="rId3" Type="http://schemas.openxmlformats.org/officeDocument/2006/relationships/hyperlink" Target="https://scratch.mit.edu/projects/36138902/" TargetMode="Externa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10.png"/><Relationship Id="rId4" Type="http://schemas.openxmlformats.org/officeDocument/2006/relationships/hyperlink" Target="https://scratch.mit.edu/studios/701450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studios/701450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docs.google.com/document/d/1ibi3VseyOIAH13vEoRAplg_r-zLCIa4DFdoHDUn--pY/edit#heading=h.iva3bj5uuljv" TargetMode="Externa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barefootcas.org.uk/programme-of-study/control-physical-systems/ks2-classroom-sound-monitor-activity/" TargetMode="External"/><Relationship Id="rId3" Type="http://schemas.openxmlformats.org/officeDocument/2006/relationships/hyperlink" Target="http://wiki.scratch.mit.edu/wiki/Hardware_That_Can_Connect_to_Scratch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code-it.co.uk/crumble/crumble" TargetMode="External"/><Relationship Id="rId5" Type="http://schemas.openxmlformats.org/officeDocument/2006/relationships/hyperlink" Target="https://creative-computing.appspot.com/videos" TargetMode="Externa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control/CrumbleCarousel1%20(2).mp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jpg"/><Relationship Id="rId5" Type="http://schemas.openxmlformats.org/officeDocument/2006/relationships/hyperlink" Target="control/MaKey%20MaKey%20-%20An%20Invention%20Kit%20for%20Everyone.mp4" TargetMode="External"/><Relationship Id="rId4" Type="http://schemas.openxmlformats.org/officeDocument/2006/relationships/image" Target="../media/image6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RedfernElec" TargetMode="External"/><Relationship Id="rId13" Type="http://schemas.openxmlformats.org/officeDocument/2006/relationships/image" Target="../media/image81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17" Type="http://schemas.openxmlformats.org/officeDocument/2006/relationships/hyperlink" Target="http://t.co/7acfqMx8th" TargetMode="External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11" Type="http://schemas.openxmlformats.org/officeDocument/2006/relationships/image" Target="../media/image79.png"/><Relationship Id="rId5" Type="http://schemas.openxmlformats.org/officeDocument/2006/relationships/image" Target="../media/image74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3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gif"/><Relationship Id="rId3" Type="http://schemas.openxmlformats.org/officeDocument/2006/relationships/image" Target="../media/image85.png"/><Relationship Id="rId7" Type="http://schemas.openxmlformats.org/officeDocument/2006/relationships/image" Target="../media/image88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gif"/><Relationship Id="rId5" Type="http://schemas.openxmlformats.org/officeDocument/2006/relationships/hyperlink" Target="https://twitter.com/RedfernElec" TargetMode="External"/><Relationship Id="rId4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2.png"/><Relationship Id="rId4" Type="http://schemas.openxmlformats.org/officeDocument/2006/relationships/image" Target="../media/image9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ase.tufts.edu/devtech/tangiblek/Classroom%20Curriculum%20Version%201.02%20Nov%208%202010.pdf" TargetMode="External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2.png"/><Relationship Id="rId3" Type="http://schemas.openxmlformats.org/officeDocument/2006/relationships/image" Target="../media/image2.png"/><Relationship Id="rId7" Type="http://schemas.openxmlformats.org/officeDocument/2006/relationships/image" Target="../media/image107.jp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6.jp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3.png"/><Relationship Id="rId10" Type="http://schemas.openxmlformats.org/officeDocument/2006/relationships/image" Target="../media/image110.jpg"/><Relationship Id="rId4" Type="http://schemas.openxmlformats.org/officeDocument/2006/relationships/image" Target="../media/image104.png"/><Relationship Id="rId9" Type="http://schemas.openxmlformats.org/officeDocument/2006/relationships/image" Target="../media/image109.jpg"/><Relationship Id="rId1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7.png"/><Relationship Id="rId5" Type="http://schemas.openxmlformats.org/officeDocument/2006/relationships/image" Target="../media/image10.png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Day 3</a:t>
            </a:r>
          </a:p>
          <a:p>
            <a:r>
              <a:rPr lang="en-GB" dirty="0"/>
              <a:t>Overview and housekeeping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47024" y="1832053"/>
          <a:ext cx="11059226" cy="2754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8525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8260701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Computing,  Assessment, Progression &amp; Differentiation, Planning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523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Days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541805"/>
              </p:ext>
            </p:extLst>
          </p:nvPr>
        </p:nvGraphicFramePr>
        <p:xfrm>
          <a:off x="952500" y="1299385"/>
          <a:ext cx="8111124" cy="4020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51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05861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+mn-lt"/>
                        </a:rPr>
                        <a:t>Day- Session</a:t>
                      </a: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housekeeping, revision &amp; update of reflective diary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56874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12:00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 (90 mins)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12:00 -12:45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12:45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2:15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Assessment, Progression &amp; Differentiation 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(90 mins)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2:15 to 2:30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4:00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Review 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(90 mins)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497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4:00 to 4:30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 assessment 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92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Usernames, passwords and link page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67856" y="1760872"/>
            <a:ext cx="1216685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Short cuts to the google doc  cohort 4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docs.google.com</a:t>
            </a:r>
            <a:r>
              <a:rPr lang="en-GB" dirty="0">
                <a:hlinkClick r:id="rId2"/>
              </a:rPr>
              <a:t>/document/d/</a:t>
            </a:r>
            <a:r>
              <a:rPr lang="en-GB" dirty="0" err="1">
                <a:hlinkClick r:id="rId2"/>
              </a:rPr>
              <a:t>1FWB3U5lKEraNZUSXzvhpLnNUfrahf9gALBGyTa5074U</a:t>
            </a:r>
            <a:r>
              <a:rPr lang="en-GB" dirty="0">
                <a:hlinkClick r:id="rId2"/>
              </a:rPr>
              <a:t>/</a:t>
            </a:r>
            <a:r>
              <a:rPr lang="en-GB" dirty="0" err="1">
                <a:hlinkClick r:id="rId2"/>
              </a:rPr>
              <a:t>edit#heading</a:t>
            </a:r>
            <a:r>
              <a:rPr lang="en-GB" dirty="0">
                <a:hlinkClick r:id="rId2"/>
              </a:rPr>
              <a:t>=</a:t>
            </a:r>
            <a:r>
              <a:rPr lang="en-GB" dirty="0" err="1">
                <a:hlinkClick r:id="rId2"/>
              </a:rPr>
              <a:t>h.75hkyu3le4bz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TLC webpage</a:t>
            </a:r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teachinglondoncomputing.org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ddpp</a:t>
            </a:r>
            <a:r>
              <a:rPr lang="en-GB" dirty="0">
                <a:hlinkClick r:id="rId3"/>
              </a:rPr>
              <a:t>/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And reflective diary cohort 4</a:t>
            </a:r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err="1">
                <a:hlinkClick r:id="rId4"/>
              </a:rPr>
              <a:t>docs.google.com</a:t>
            </a:r>
            <a:r>
              <a:rPr lang="en-GB" dirty="0">
                <a:hlinkClick r:id="rId4"/>
              </a:rPr>
              <a:t>/document/d/</a:t>
            </a:r>
            <a:r>
              <a:rPr lang="en-GB" dirty="0" err="1">
                <a:hlinkClick r:id="rId4"/>
              </a:rPr>
              <a:t>11D98ddc0l7LseWLoEDD8dsaXM4xUFLQwPhEyUD9Fmqc</a:t>
            </a:r>
            <a:r>
              <a:rPr lang="en-GB" dirty="0">
                <a:hlinkClick r:id="rId4"/>
              </a:rPr>
              <a:t>/</a:t>
            </a:r>
            <a:r>
              <a:rPr lang="en-GB" dirty="0" err="1">
                <a:hlinkClick r:id="rId4"/>
              </a:rPr>
              <a:t>edit#heading</a:t>
            </a:r>
            <a:r>
              <a:rPr lang="en-GB" dirty="0">
                <a:hlinkClick r:id="rId4"/>
              </a:rPr>
              <a:t>=</a:t>
            </a:r>
            <a:r>
              <a:rPr lang="en-GB" dirty="0" err="1">
                <a:hlinkClick r:id="rId4"/>
              </a:rPr>
              <a:t>h.m6z12hsla3v9</a:t>
            </a:r>
            <a:r>
              <a:rPr lang="en-GB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0500" y="2746410"/>
            <a:ext cx="107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Password</a:t>
            </a:r>
          </a:p>
          <a:p>
            <a:r>
              <a:rPr lang="en-GB" dirty="0" err="1"/>
              <a:t>tlcddpp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169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Usernames, passwords and link page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67856" y="1760872"/>
            <a:ext cx="1167704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r>
              <a:rPr lang="en-GB" dirty="0"/>
              <a:t>Short cuts to the google doc and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docs.google.com</a:t>
            </a:r>
            <a:r>
              <a:rPr lang="en-GB" dirty="0">
                <a:hlinkClick r:id="rId2"/>
              </a:rPr>
              <a:t>/document/d/</a:t>
            </a:r>
            <a:r>
              <a:rPr lang="en-GB" dirty="0" err="1">
                <a:hlinkClick r:id="rId2"/>
              </a:rPr>
              <a:t>1ytNw3DJzkTPRn6IIWtd03M_DjrYQiviP1xpagGifldU</a:t>
            </a:r>
            <a:r>
              <a:rPr lang="en-GB" dirty="0">
                <a:hlinkClick r:id="rId2"/>
              </a:rPr>
              <a:t>/</a:t>
            </a:r>
            <a:r>
              <a:rPr lang="en-GB" dirty="0" err="1">
                <a:hlinkClick r:id="rId2"/>
              </a:rPr>
              <a:t>edit#heading</a:t>
            </a:r>
            <a:r>
              <a:rPr lang="en-GB" dirty="0">
                <a:hlinkClick r:id="rId2"/>
              </a:rPr>
              <a:t>=</a:t>
            </a:r>
            <a:r>
              <a:rPr lang="en-GB" dirty="0" err="1">
                <a:hlinkClick r:id="rId2"/>
              </a:rPr>
              <a:t>h.87gs5u2kpncu</a:t>
            </a:r>
            <a:r>
              <a:rPr lang="en-GB" dirty="0"/>
              <a:t> </a:t>
            </a:r>
          </a:p>
          <a:p>
            <a:r>
              <a:rPr lang="en-GB" dirty="0"/>
              <a:t>TLC webpage</a:t>
            </a:r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teachinglondoncomputing.org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ddpp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ddpp</a:t>
            </a:r>
            <a:r>
              <a:rPr lang="en-GB" dirty="0">
                <a:hlinkClick r:id="rId3"/>
              </a:rPr>
              <a:t>-cohort-2/</a:t>
            </a: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And reflective diary</a:t>
            </a:r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err="1">
                <a:hlinkClick r:id="rId4"/>
              </a:rPr>
              <a:t>docs.google.com</a:t>
            </a:r>
            <a:r>
              <a:rPr lang="en-GB" dirty="0">
                <a:hlinkClick r:id="rId4"/>
              </a:rPr>
              <a:t>/document/d/</a:t>
            </a:r>
            <a:r>
              <a:rPr lang="en-GB" dirty="0" err="1">
                <a:hlinkClick r:id="rId4"/>
              </a:rPr>
              <a:t>1jmjElqb35e8jxQoOkyE0LdwC6JrsJ9RzE0sF4lj7ry4</a:t>
            </a:r>
            <a:r>
              <a:rPr lang="en-GB" dirty="0">
                <a:hlinkClick r:id="rId4"/>
              </a:rPr>
              <a:t>/</a:t>
            </a:r>
            <a:r>
              <a:rPr lang="en-GB" dirty="0" err="1">
                <a:hlinkClick r:id="rId4"/>
              </a:rPr>
              <a:t>edit#heading</a:t>
            </a:r>
            <a:r>
              <a:rPr lang="en-GB" dirty="0">
                <a:hlinkClick r:id="rId4"/>
              </a:rPr>
              <a:t>=</a:t>
            </a:r>
            <a:r>
              <a:rPr lang="en-GB" dirty="0" err="1">
                <a:hlinkClick r:id="rId4"/>
              </a:rPr>
              <a:t>h.q525715xbajw</a:t>
            </a:r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304547" y="3308385"/>
            <a:ext cx="107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Password</a:t>
            </a:r>
          </a:p>
          <a:p>
            <a:r>
              <a:rPr lang="en-GB" dirty="0" err="1"/>
              <a:t>tlcddpp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57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Usernames, passwords and link page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90687"/>
          <a:ext cx="7511980" cy="2007105"/>
        </p:xfrm>
        <a:graphic>
          <a:graphicData uri="http://schemas.openxmlformats.org/drawingml/2006/table">
            <a:tbl>
              <a:tblPr/>
              <a:tblGrid>
                <a:gridCol w="1877995">
                  <a:extLst>
                    <a:ext uri="{9D8B030D-6E8A-4147-A177-3AD203B41FA5}">
                      <a16:colId xmlns:a16="http://schemas.microsoft.com/office/drawing/2014/main" val="4225032211"/>
                    </a:ext>
                  </a:extLst>
                </a:gridCol>
                <a:gridCol w="1877995">
                  <a:extLst>
                    <a:ext uri="{9D8B030D-6E8A-4147-A177-3AD203B41FA5}">
                      <a16:colId xmlns:a16="http://schemas.microsoft.com/office/drawing/2014/main" val="3331227450"/>
                    </a:ext>
                  </a:extLst>
                </a:gridCol>
                <a:gridCol w="1877995">
                  <a:extLst>
                    <a:ext uri="{9D8B030D-6E8A-4147-A177-3AD203B41FA5}">
                      <a16:colId xmlns:a16="http://schemas.microsoft.com/office/drawing/2014/main" val="3774512855"/>
                    </a:ext>
                  </a:extLst>
                </a:gridCol>
                <a:gridCol w="1877995">
                  <a:extLst>
                    <a:ext uri="{9D8B030D-6E8A-4147-A177-3AD203B41FA5}">
                      <a16:colId xmlns:a16="http://schemas.microsoft.com/office/drawing/2014/main" val="2328394798"/>
                    </a:ext>
                  </a:extLst>
                </a:gridCol>
              </a:tblGrid>
              <a:tr h="1184474"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>
                          <a:effectLst/>
                        </a:rPr>
                        <a:t>Kings Username</a:t>
                      </a: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>
                          <a:effectLst/>
                        </a:rPr>
                        <a:t>Password</a:t>
                      </a: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Diving deep delegate number</a:t>
                      </a: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2000" b="1">
                        <a:effectLst/>
                      </a:endParaRP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706551"/>
                  </a:ext>
                </a:extLst>
              </a:tr>
              <a:tr h="822631"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 err="1">
                          <a:effectLst/>
                        </a:rPr>
                        <a:t>A12345</a:t>
                      </a:r>
                      <a:endParaRPr lang="en-GB" sz="2000" b="1" dirty="0">
                        <a:effectLst/>
                      </a:endParaRP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 err="1">
                          <a:effectLst/>
                        </a:rPr>
                        <a:t>xyz</a:t>
                      </a:r>
                      <a:endParaRPr lang="en-GB" sz="2000" b="1" dirty="0">
                        <a:effectLst/>
                      </a:endParaRP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Your name</a:t>
                      </a:r>
                    </a:p>
                  </a:txBody>
                  <a:tcPr marL="24360" marR="24360" marT="16240" marB="1624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532425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266092" y="3788229"/>
            <a:ext cx="9514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Short cut on your desk top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docs.google.com</a:t>
            </a:r>
            <a:r>
              <a:rPr lang="en-GB" dirty="0">
                <a:hlinkClick r:id="rId2"/>
              </a:rPr>
              <a:t>/document/d/</a:t>
            </a:r>
            <a:r>
              <a:rPr lang="en-GB" dirty="0" err="1">
                <a:hlinkClick r:id="rId2"/>
              </a:rPr>
              <a:t>127q3RqdDwG-5KqA6v0hf7epwsRd04bl8hT0AQguXrVc</a:t>
            </a:r>
            <a:r>
              <a:rPr lang="en-GB" dirty="0">
                <a:hlinkClick r:id="rId2"/>
              </a:rPr>
              <a:t>/edit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Or </a:t>
            </a:r>
            <a:r>
              <a:rPr lang="en-GB" dirty="0">
                <a:hlinkClick r:id="rId3"/>
              </a:rPr>
              <a:t>http://</a:t>
            </a:r>
            <a:r>
              <a:rPr lang="en-GB" dirty="0" err="1">
                <a:hlinkClick r:id="rId3"/>
              </a:rPr>
              <a:t>teachinglondoncomputing.org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ddpp</a:t>
            </a:r>
            <a:r>
              <a:rPr lang="en-GB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3187" y="4831882"/>
            <a:ext cx="107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Password</a:t>
            </a:r>
          </a:p>
          <a:p>
            <a:r>
              <a:rPr lang="en-GB" dirty="0" err="1"/>
              <a:t>tlcddpp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62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/>
        </p:nvSpPr>
        <p:spPr>
          <a:xfrm>
            <a:off x="10486967" y="300101"/>
            <a:ext cx="1430400" cy="314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1200" u="sng" dirty="0">
                <a:solidFill>
                  <a:srgbClr val="FF9900"/>
                </a:solidFill>
                <a:hlinkClick r:id="rId3"/>
              </a:rPr>
              <a:t>@cas_certificate</a:t>
            </a:r>
            <a:r>
              <a:rPr lang="en-GB" sz="1400" dirty="0">
                <a:solidFill>
                  <a:srgbClr val="8899A6"/>
                </a:solidFill>
              </a:rPr>
              <a:t> </a:t>
            </a:r>
          </a:p>
        </p:txBody>
      </p:sp>
      <p:pic>
        <p:nvPicPr>
          <p:cNvPr id="77" name="Shape 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800" y="6170799"/>
            <a:ext cx="1307299" cy="48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/>
          <p:cNvSpPr/>
          <p:nvPr/>
        </p:nvSpPr>
        <p:spPr>
          <a:xfrm>
            <a:off x="1196892" y="1876479"/>
            <a:ext cx="4008320" cy="2787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Content Knowledge</a:t>
            </a:r>
          </a:p>
        </p:txBody>
      </p:sp>
      <p:sp>
        <p:nvSpPr>
          <p:cNvPr id="14" name="Oval 13"/>
          <p:cNvSpPr/>
          <p:nvPr/>
        </p:nvSpPr>
        <p:spPr>
          <a:xfrm>
            <a:off x="7149291" y="1813276"/>
            <a:ext cx="3939812" cy="299869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Pedagogical Knowledge</a:t>
            </a:r>
          </a:p>
        </p:txBody>
      </p:sp>
      <p:sp>
        <p:nvSpPr>
          <p:cNvPr id="15" name="Oval 14"/>
          <p:cNvSpPr/>
          <p:nvPr/>
        </p:nvSpPr>
        <p:spPr>
          <a:xfrm>
            <a:off x="4256877" y="467970"/>
            <a:ext cx="3688376" cy="288996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Pedagogical Content Knowledge 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(PCK)</a:t>
            </a:r>
          </a:p>
        </p:txBody>
      </p:sp>
      <p:pic>
        <p:nvPicPr>
          <p:cNvPr id="72" name="Shape 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5674" y="2953805"/>
            <a:ext cx="564332" cy="7143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950694" y="3718978"/>
            <a:ext cx="1387873" cy="54386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467" i="1" dirty="0"/>
              <a:t>Sequence</a:t>
            </a:r>
          </a:p>
          <a:p>
            <a:r>
              <a:rPr lang="en-GB" sz="1467" i="1" dirty="0"/>
              <a:t>Repetition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78420" y="3111713"/>
            <a:ext cx="1311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/>
              <a:t>Software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74162" y="4334007"/>
            <a:ext cx="2431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i="1" dirty="0"/>
              <a:t>Programming</a:t>
            </a:r>
          </a:p>
          <a:p>
            <a:pPr algn="ctr"/>
            <a:r>
              <a:rPr lang="en-GB" sz="2400" i="1" dirty="0"/>
              <a:t>concepts/features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297" y="3375814"/>
            <a:ext cx="1701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/>
              <a:t>Computational</a:t>
            </a:r>
          </a:p>
          <a:p>
            <a:pPr algn="ctr"/>
            <a:r>
              <a:rPr lang="en-GB" sz="1600" i="1" dirty="0"/>
              <a:t>Thinking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496" y="2926602"/>
            <a:ext cx="904743" cy="772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6297" y="276367"/>
            <a:ext cx="4240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 order to teach programming…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5142" y="4182454"/>
            <a:ext cx="1525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/>
              <a:t>Data types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86" y="3924162"/>
            <a:ext cx="571255" cy="31823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42991" y="4941909"/>
            <a:ext cx="5559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Adapted version of pedagogical content knowledge (PCK) (Shulman, 1986)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59673" y="3111713"/>
            <a:ext cx="3445565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dirty="0"/>
              <a:t>planning, progression, assessment, relationships, interventions, differentiation, inclusion, relevance, feedback, questioning, scaffolding, visualisations, active learning, direct teaching, discovery learning,  resources…</a:t>
            </a:r>
          </a:p>
        </p:txBody>
      </p:sp>
    </p:spTree>
    <p:extLst>
      <p:ext uri="{BB962C8B-B14F-4D97-AF65-F5344CB8AC3E}">
        <p14:creationId xmlns:p14="http://schemas.microsoft.com/office/powerpoint/2010/main" val="2822537541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10996" y="580571"/>
            <a:ext cx="7903861" cy="5428343"/>
          </a:xfrm>
          <a:prstGeom prst="rect">
            <a:avLst/>
          </a:prstGeom>
          <a:solidFill>
            <a:srgbClr val="4472C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788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61" y="738422"/>
            <a:ext cx="3844341" cy="20424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22"/>
          <a:stretch/>
        </p:blipFill>
        <p:spPr>
          <a:xfrm>
            <a:off x="2465370" y="3117952"/>
            <a:ext cx="3513533" cy="2623674"/>
          </a:xfrm>
          <a:prstGeom prst="rect">
            <a:avLst/>
          </a:prstGeom>
          <a:ln>
            <a:solidFill>
              <a:srgbClr val="499BC9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4"/>
          <a:stretch/>
        </p:blipFill>
        <p:spPr bwMode="auto">
          <a:xfrm>
            <a:off x="6366220" y="685726"/>
            <a:ext cx="3416257" cy="2176681"/>
          </a:xfrm>
          <a:prstGeom prst="rect">
            <a:avLst/>
          </a:prstGeom>
          <a:ln w="9525" cap="flat" cmpd="sng" algn="ctr">
            <a:solidFill>
              <a:srgbClr val="499BC9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D8CCE5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66220" y="3136765"/>
            <a:ext cx="3349333" cy="25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6732" y="859566"/>
            <a:ext cx="9415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GB" dirty="0"/>
            </a:b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92491" y="1012487"/>
            <a:ext cx="7537443" cy="4093428"/>
          </a:xfrm>
          <a:prstGeom prst="rect">
            <a:avLst/>
          </a:prstGeom>
          <a:ln w="73025">
            <a:solidFill>
              <a:srgbClr val="4472C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Levels of abstraction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 (including algorithms)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Code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the code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32851" y="5161436"/>
            <a:ext cx="2678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(Waite, Curzon, Sentence and Marsh, 2011)</a:t>
            </a:r>
          </a:p>
        </p:txBody>
      </p:sp>
    </p:spTree>
    <p:extLst>
      <p:ext uri="{BB962C8B-B14F-4D97-AF65-F5344CB8AC3E}">
        <p14:creationId xmlns:p14="http://schemas.microsoft.com/office/powerpoint/2010/main" val="2956897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hape 241"/>
          <p:cNvGraphicFramePr/>
          <p:nvPr>
            <p:extLst/>
          </p:nvPr>
        </p:nvGraphicFramePr>
        <p:xfrm>
          <a:off x="1655076" y="1590819"/>
          <a:ext cx="8848628" cy="269690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9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96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Targeted tasks </a:t>
                      </a:r>
                    </a:p>
                    <a:p>
                      <a:pPr lvl="0" algn="ctr"/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Shared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coding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Guided exploration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Project design and code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Tinker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714318" y="2851926"/>
            <a:ext cx="11138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Imitate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Innovate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Invent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Vs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Remix</a:t>
            </a:r>
          </a:p>
        </p:txBody>
      </p:sp>
      <p:sp>
        <p:nvSpPr>
          <p:cNvPr id="8" name="Shape 641"/>
          <p:cNvSpPr txBox="1">
            <a:spLocks noGrp="1"/>
          </p:cNvSpPr>
          <p:nvPr>
            <p:ph type="title"/>
          </p:nvPr>
        </p:nvSpPr>
        <p:spPr>
          <a:xfrm>
            <a:off x="1655075" y="201911"/>
            <a:ext cx="8229600" cy="857400"/>
          </a:xfrm>
          <a:prstGeom prst="rect">
            <a:avLst/>
          </a:prstGeom>
        </p:spPr>
        <p:txBody>
          <a:bodyPr vert="horz" lIns="91425" tIns="91425" rIns="91425" bIns="91425" rtlCol="0" anchor="b" anchorCtr="0">
            <a:noAutofit/>
          </a:bodyPr>
          <a:lstStyle/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Scaffolding</a:t>
            </a:r>
          </a:p>
        </p:txBody>
      </p:sp>
      <p:sp>
        <p:nvSpPr>
          <p:cNvPr id="9" name="Shape 641"/>
          <p:cNvSpPr txBox="1">
            <a:spLocks/>
          </p:cNvSpPr>
          <p:nvPr/>
        </p:nvSpPr>
        <p:spPr>
          <a:xfrm>
            <a:off x="1655075" y="4534871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Compare to other subjects.</a:t>
            </a:r>
          </a:p>
        </p:txBody>
      </p:sp>
    </p:spTree>
    <p:extLst>
      <p:ext uri="{BB962C8B-B14F-4D97-AF65-F5344CB8AC3E}">
        <p14:creationId xmlns:p14="http://schemas.microsoft.com/office/powerpoint/2010/main" val="317018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446" y="336249"/>
            <a:ext cx="10515600" cy="1325563"/>
          </a:xfrm>
        </p:spPr>
        <p:txBody>
          <a:bodyPr/>
          <a:lstStyle/>
          <a:p>
            <a:r>
              <a:rPr lang="en-GB" dirty="0"/>
              <a:t>What did you try? 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5417"/>
            <a:ext cx="10515600" cy="5252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What did you try in school as a result of the last workshop?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worked well?</a:t>
            </a:r>
            <a:b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did not work so well?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are you going to do next?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WOULD YOU LIKE TO SEE FROM GUIDANCE ON USING DESIGN?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D09504-4A05-4913-9701-7B65144BB0D7}"/>
              </a:ext>
            </a:extLst>
          </p:cNvPr>
          <p:cNvSpPr txBox="1"/>
          <p:nvPr/>
        </p:nvSpPr>
        <p:spPr>
          <a:xfrm>
            <a:off x="8478078" y="2281100"/>
            <a:ext cx="3505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Please update your reflective diary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docs.google.com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/document/d/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11D98ddc0l7LseWLoEDD8dsaXM4xUFLQwPhEyUD9Fmqc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edit#heading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=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h.m6z12hsla3v9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And we will share too.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1515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7</a:t>
            </a:r>
          </a:p>
          <a:p>
            <a:r>
              <a:rPr lang="en-GB" dirty="0"/>
              <a:t>Control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248815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17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control specifically: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Vocabulary associated with control and the control model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Examples of real world and school control (including physical devices)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control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control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Pedagogy for teaching control</a:t>
            </a: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9150" y="1915428"/>
            <a:ext cx="58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R</a:t>
            </a:r>
            <a:r>
              <a:rPr lang="en-GB" dirty="0">
                <a:highlight>
                  <a:srgbClr val="FFFF00"/>
                </a:highlight>
              </a:rPr>
              <a:t>A</a:t>
            </a:r>
            <a:r>
              <a:rPr lang="en-GB" dirty="0">
                <a:highlight>
                  <a:srgbClr val="00FF0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56972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23400" y="531266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Control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989919" y="1513166"/>
            <a:ext cx="10412799" cy="3305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buAutoNum type="arabicPeriod"/>
            </a:pPr>
            <a:r>
              <a:rPr lang="en-GB" sz="2400" dirty="0"/>
              <a:t>What is a control?</a:t>
            </a:r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Name some examples of control. Real world and in school. </a:t>
            </a:r>
          </a:p>
          <a:p>
            <a:pPr marL="457189" indent="-457189">
              <a:buFont typeface="+mj-lt"/>
              <a:buAutoNum type="arabicPeriod"/>
            </a:pPr>
            <a:endParaRPr sz="2400" dirty="0">
              <a:solidFill>
                <a:schemeClr val="dk1"/>
              </a:solidFill>
            </a:endParaRPr>
          </a:p>
          <a:p>
            <a:pPr marL="609585" indent="-304792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How might control be </a:t>
            </a:r>
            <a:r>
              <a:rPr lang="en-GB" sz="2400" b="1" dirty="0">
                <a:solidFill>
                  <a:schemeClr val="dk1"/>
                </a:solidFill>
              </a:rPr>
              <a:t>represented</a:t>
            </a:r>
            <a:r>
              <a:rPr lang="en-GB" sz="2400" dirty="0">
                <a:solidFill>
                  <a:schemeClr val="dk1"/>
                </a:solidFill>
              </a:rPr>
              <a:t> by pupils as an </a:t>
            </a:r>
            <a:r>
              <a:rPr lang="en-GB" sz="2400" b="1" dirty="0">
                <a:solidFill>
                  <a:schemeClr val="dk1"/>
                </a:solidFill>
              </a:rPr>
              <a:t>algorithm</a:t>
            </a:r>
            <a:r>
              <a:rPr lang="en-GB" sz="2400" dirty="0">
                <a:solidFill>
                  <a:schemeClr val="dk1"/>
                </a:solidFill>
              </a:rPr>
              <a:t> /design?</a:t>
            </a:r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/>
              <a:t>What </a:t>
            </a:r>
            <a:r>
              <a:rPr lang="en-GB" sz="2400" b="1" dirty="0"/>
              <a:t>techniques/ commands</a:t>
            </a:r>
            <a:r>
              <a:rPr lang="en-GB" sz="2400" dirty="0"/>
              <a:t> are often used to implement (code) control?</a:t>
            </a:r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How do you </a:t>
            </a:r>
            <a:r>
              <a:rPr lang="en-GB" sz="2400" b="1" dirty="0">
                <a:solidFill>
                  <a:schemeClr val="dk1"/>
                </a:solidFill>
              </a:rPr>
              <a:t>teach</a:t>
            </a:r>
            <a:r>
              <a:rPr lang="en-GB" sz="2400" dirty="0">
                <a:solidFill>
                  <a:schemeClr val="dk1"/>
                </a:solidFill>
              </a:rPr>
              <a:t> control?</a:t>
            </a:r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/>
              <a:t>What might the </a:t>
            </a:r>
            <a:r>
              <a:rPr lang="en-GB" sz="2400" b="1" dirty="0"/>
              <a:t>progression</a:t>
            </a:r>
            <a:r>
              <a:rPr lang="en-GB" sz="2400" dirty="0"/>
              <a:t> of these implementations be?</a:t>
            </a:r>
          </a:p>
          <a:p>
            <a:endParaRPr sz="2400" dirty="0"/>
          </a:p>
          <a:p>
            <a:endParaRPr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11599" y="527253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69754517"/>
      </p:ext>
    </p:extLst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title"/>
          </p:nvPr>
        </p:nvSpPr>
        <p:spPr>
          <a:xfrm>
            <a:off x="133996" y="59556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Science, DT and Computing</a:t>
            </a:r>
          </a:p>
        </p:txBody>
      </p:sp>
      <p:graphicFrame>
        <p:nvGraphicFramePr>
          <p:cNvPr id="352" name="Shape 352"/>
          <p:cNvGraphicFramePr/>
          <p:nvPr>
            <p:extLst>
              <p:ext uri="{D42A27DB-BD31-4B8C-83A1-F6EECF244321}">
                <p14:modId xmlns:p14="http://schemas.microsoft.com/office/powerpoint/2010/main" val="619029703"/>
              </p:ext>
            </p:extLst>
          </p:nvPr>
        </p:nvGraphicFramePr>
        <p:xfrm>
          <a:off x="133998" y="823157"/>
          <a:ext cx="12093588" cy="588048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9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3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3621">
                  <a:extLst>
                    <a:ext uri="{9D8B030D-6E8A-4147-A177-3AD203B41FA5}">
                      <a16:colId xmlns:a16="http://schemas.microsoft.com/office/drawing/2014/main" val="3577359983"/>
                    </a:ext>
                  </a:extLst>
                </a:gridCol>
                <a:gridCol w="2797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lang="en-GB" sz="2100" b="1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1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Science - Electricity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1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DT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1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Computing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444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Year 4</a:t>
                      </a:r>
                    </a:p>
                  </a:txBody>
                  <a:tcPr marL="121900" marR="121900" marT="121900" marB="121900" vert="vert"/>
                </a:tc>
                <a:tc>
                  <a:txBody>
                    <a:bodyPr/>
                    <a:lstStyle/>
                    <a:p>
                      <a:pPr marL="457200" lvl="0" indent="-304800" rtl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B0C0C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 a simple series electrical circuit, identifying and naming its basic parts, including cells, wires, bulbs, switches and buzzers</a:t>
                      </a:r>
                    </a:p>
                    <a:p>
                      <a:pPr marL="457200" lvl="0" indent="-304800" rtl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B0C0C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identify whether or not a lamp will light in a simple series circuit, based on whether or not the lamp is part of a complete loop with a battery</a:t>
                      </a:r>
                    </a:p>
                    <a:p>
                      <a:pPr marL="457200" lvl="0" indent="-304800" rtl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B0C0C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recognise that a switch opens and closes a circuit and associate this with whether or not a lamp lights in a simple series circuit</a:t>
                      </a:r>
                    </a:p>
                    <a:p>
                      <a:pPr marL="457200" lvl="0" indent="-304800" rtl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B0C0C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recognise some common conductors and insulators, and associate metals with being good conductors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simple electrical circuits and components can be used to create functional products</a:t>
                      </a:r>
                    </a:p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to program a computer to control their products</a:t>
                      </a:r>
                    </a:p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endParaRPr lang="en-GB" sz="16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3335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None/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(split by data.org)</a:t>
                      </a:r>
                    </a:p>
                  </a:txBody>
                  <a:tcPr marL="121900" marR="121900" marT="121900" marB="121900"/>
                </a:tc>
                <a:tc rowSpan="2">
                  <a:txBody>
                    <a:bodyPr/>
                    <a:lstStyle/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i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Design, write and debug programs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that accomplish specific goals, including controlling physical systems</a:t>
                      </a:r>
                    </a:p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 sequence, selection and repetition in programs</a:t>
                      </a:r>
                    </a:p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 with variables and various forms of input and output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128">
                <a:tc>
                  <a:txBody>
                    <a:bodyPr/>
                    <a:lstStyle/>
                    <a:p>
                      <a:pPr lvl="0" rtl="0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GB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Year 6</a:t>
                      </a:r>
                    </a:p>
                  </a:txBody>
                  <a:tcPr marL="121900" marR="121900" marT="121900" marB="121900" vert="vert"/>
                </a:tc>
                <a:tc>
                  <a:txBody>
                    <a:bodyPr/>
                    <a:lstStyle/>
                    <a:p>
                      <a:pPr marL="457200" lvl="0" indent="-304800" rtl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B0C0C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compare and give reasons for variations in how components function, including the brightness of bulbs, the loudness of buzzers and the on/off position of switches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more complex electrical circuits and components can be used to create functional products</a:t>
                      </a:r>
                    </a:p>
                    <a:p>
                      <a:pPr marL="457200" lvl="0" indent="-323850" rtl="0">
                        <a:lnSpc>
                          <a:spcPct val="115000"/>
                        </a:lnSpc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Calibri"/>
                        <a:buChar char="●"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to program a computer to monitor changes in the environment and control their products</a:t>
                      </a:r>
                    </a:p>
                  </a:txBody>
                  <a:tcPr marL="121900" marR="121900" marT="121900" marB="12190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4" name="Shape 35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15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7D180-F5F3-43F5-BD54-FDC0A7970F60}"/>
              </a:ext>
            </a:extLst>
          </p:cNvPr>
          <p:cNvSpPr txBox="1"/>
          <p:nvPr/>
        </p:nvSpPr>
        <p:spPr>
          <a:xfrm>
            <a:off x="10745037" y="87397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Activity 4</a:t>
            </a:r>
          </a:p>
        </p:txBody>
      </p:sp>
    </p:spTree>
    <p:extLst>
      <p:ext uri="{BB962C8B-B14F-4D97-AF65-F5344CB8AC3E}">
        <p14:creationId xmlns:p14="http://schemas.microsoft.com/office/powerpoint/2010/main" val="2604025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69D8E3-23C9-4D77-BEA7-9206E038C08B}"/>
              </a:ext>
            </a:extLst>
          </p:cNvPr>
          <p:cNvSpPr/>
          <p:nvPr/>
        </p:nvSpPr>
        <p:spPr>
          <a:xfrm>
            <a:off x="288235" y="1015239"/>
            <a:ext cx="11817626" cy="38715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BCA285-4311-466D-BD24-6F32DB7BDD2A}"/>
              </a:ext>
            </a:extLst>
          </p:cNvPr>
          <p:cNvSpPr/>
          <p:nvPr/>
        </p:nvSpPr>
        <p:spPr>
          <a:xfrm>
            <a:off x="9312966" y="1993520"/>
            <a:ext cx="2638655" cy="1559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Output(Computing POS)</a:t>
            </a:r>
          </a:p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Bulbs, lamp, buzzers (Science POS)</a:t>
            </a:r>
          </a:p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Components (DT POS)</a:t>
            </a:r>
          </a:p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Control (Computing &amp; DT)</a:t>
            </a:r>
          </a:p>
        </p:txBody>
      </p:sp>
      <p:pic>
        <p:nvPicPr>
          <p:cNvPr id="7" name="Shape 169">
            <a:extLst>
              <a:ext uri="{FF2B5EF4-FFF2-40B4-BE49-F238E27FC236}">
                <a16:creationId xmlns:a16="http://schemas.microsoft.com/office/drawing/2014/main" id="{138631F4-66D8-4B50-8B71-F148735DAB5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71525" y="1572187"/>
            <a:ext cx="6241774" cy="235055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351">
            <a:extLst>
              <a:ext uri="{FF2B5EF4-FFF2-40B4-BE49-F238E27FC236}">
                <a16:creationId xmlns:a16="http://schemas.microsoft.com/office/drawing/2014/main" id="{2E0E4D8A-D468-4B97-9B07-3836968F9BD1}"/>
              </a:ext>
            </a:extLst>
          </p:cNvPr>
          <p:cNvSpPr txBox="1">
            <a:spLocks/>
          </p:cNvSpPr>
          <p:nvPr/>
        </p:nvSpPr>
        <p:spPr>
          <a:xfrm>
            <a:off x="153247" y="251639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Science, DT and Computing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692FBC-C63F-4E13-A01E-3A1D3C92E86A}"/>
              </a:ext>
            </a:extLst>
          </p:cNvPr>
          <p:cNvSpPr txBox="1"/>
          <p:nvPr/>
        </p:nvSpPr>
        <p:spPr>
          <a:xfrm>
            <a:off x="408875" y="1067049"/>
            <a:ext cx="11103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Physical systems (Computing POS) = Functional Product (DT POS) = Circuit (Science POS)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75BA9D-5BE9-47CE-B322-CA68DC8A1863}"/>
              </a:ext>
            </a:extLst>
          </p:cNvPr>
          <p:cNvSpPr txBox="1"/>
          <p:nvPr/>
        </p:nvSpPr>
        <p:spPr>
          <a:xfrm flipH="1">
            <a:off x="348554" y="4886771"/>
            <a:ext cx="116969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Physical systems </a:t>
            </a:r>
            <a:r>
              <a:rPr lang="en-GB" dirty="0"/>
              <a:t>include a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process which is a 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</a:rPr>
              <a:t>hard wired circuit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 or a program which runs on a processor (on a computer or microcontroller)  </a:t>
            </a:r>
            <a:r>
              <a:rPr lang="en-GB" dirty="0"/>
              <a:t>which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monitors or controls inputs and outputs. The inputs and outputs are electronic components which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work with 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fabricated parts (mechanical and user interface).</a:t>
            </a:r>
          </a:p>
          <a:p>
            <a:r>
              <a:rPr lang="en-GB" i="1" dirty="0"/>
              <a:t>Designs perhaps include:  algorithm design; data structure design; user interface design; electronic component design; fabrication/mechanical design  - however some of these are perhaps not design choices but implementation choices.</a:t>
            </a:r>
          </a:p>
          <a:p>
            <a:endParaRPr lang="en-GB" i="1" dirty="0"/>
          </a:p>
          <a:p>
            <a:r>
              <a:rPr lang="en-GB" i="1" dirty="0"/>
              <a:t>With thanks to Phil Bagge on ideas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A97D82-BF22-4358-B02C-85F47AD52390}"/>
              </a:ext>
            </a:extLst>
          </p:cNvPr>
          <p:cNvSpPr txBox="1"/>
          <p:nvPr/>
        </p:nvSpPr>
        <p:spPr>
          <a:xfrm>
            <a:off x="474169" y="2072037"/>
            <a:ext cx="2697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Input (Computing POS)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Switches (Science POS)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Components (DT &amp; Science POS)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Monitor (DT POS)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0BA597-C824-4B3B-9B2A-D32EF9C976B0}"/>
              </a:ext>
            </a:extLst>
          </p:cNvPr>
          <p:cNvSpPr txBox="1"/>
          <p:nvPr/>
        </p:nvSpPr>
        <p:spPr>
          <a:xfrm>
            <a:off x="5033581" y="3307442"/>
            <a:ext cx="2626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3">
                    <a:lumMod val="75000"/>
                  </a:schemeClr>
                </a:solidFill>
              </a:rPr>
              <a:t>A circuit (Science POS)</a:t>
            </a:r>
          </a:p>
          <a:p>
            <a:pPr algn="ctr"/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or a program (Computing POS) </a:t>
            </a:r>
          </a:p>
          <a:p>
            <a:pPr algn="ctr"/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which runs on a </a:t>
            </a:r>
          </a:p>
          <a:p>
            <a:pPr algn="ctr"/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processor (on a computer or microcontroller)  </a:t>
            </a:r>
          </a:p>
          <a:p>
            <a:pPr algn="ctr"/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(Component (Science &amp; DT POS))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555036-A56D-4FBC-B94F-B54F091EAD76}"/>
              </a:ext>
            </a:extLst>
          </p:cNvPr>
          <p:cNvSpPr/>
          <p:nvPr/>
        </p:nvSpPr>
        <p:spPr>
          <a:xfrm>
            <a:off x="7907991" y="3999940"/>
            <a:ext cx="1404975" cy="68639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Fabricated parts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458787-E408-4AF0-8E9B-B1EEE5AC3301}"/>
              </a:ext>
            </a:extLst>
          </p:cNvPr>
          <p:cNvSpPr/>
          <p:nvPr/>
        </p:nvSpPr>
        <p:spPr>
          <a:xfrm>
            <a:off x="3271858" y="4023282"/>
            <a:ext cx="1404975" cy="68639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Fabricated parts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3D3DB24-75DB-43B0-99C3-DF8A582DF610}"/>
              </a:ext>
            </a:extLst>
          </p:cNvPr>
          <p:cNvCxnSpPr>
            <a:endCxn id="23" idx="0"/>
          </p:cNvCxnSpPr>
          <p:nvPr/>
        </p:nvCxnSpPr>
        <p:spPr>
          <a:xfrm>
            <a:off x="8610478" y="3811979"/>
            <a:ext cx="1" cy="18796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58F44A-DB37-47B9-A80D-6C2EF9C34ECA}"/>
              </a:ext>
            </a:extLst>
          </p:cNvPr>
          <p:cNvCxnSpPr>
            <a:cxnSpLocks/>
          </p:cNvCxnSpPr>
          <p:nvPr/>
        </p:nvCxnSpPr>
        <p:spPr>
          <a:xfrm>
            <a:off x="3974345" y="3716977"/>
            <a:ext cx="0" cy="26861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395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415601" y="1961001"/>
            <a:ext cx="8435999" cy="6499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2400"/>
              <a:t>Control is making instructions that change the physical world </a:t>
            </a:r>
          </a:p>
          <a:p>
            <a:endParaRPr sz="1867"/>
          </a:p>
        </p:txBody>
      </p:sp>
      <p:sp>
        <p:nvSpPr>
          <p:cNvPr id="166" name="Shape 166"/>
          <p:cNvSpPr txBox="1"/>
          <p:nvPr/>
        </p:nvSpPr>
        <p:spPr>
          <a:xfrm>
            <a:off x="948801" y="1513167"/>
            <a:ext cx="3813199" cy="537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buAutoNum type="arabicPeriod"/>
            </a:pPr>
            <a:r>
              <a:rPr lang="en-GB" sz="2400"/>
              <a:t>What is a control? </a:t>
            </a:r>
          </a:p>
          <a:p>
            <a:endParaRPr sz="2400"/>
          </a:p>
          <a:p>
            <a:endParaRPr sz="2400"/>
          </a:p>
          <a:p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pPr>
              <a:lnSpc>
                <a:spcPct val="115000"/>
              </a:lnSpc>
            </a:pPr>
            <a:endParaRPr sz="2400"/>
          </a:p>
        </p:txBody>
      </p:sp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415600" y="749567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390333" y="2691917"/>
            <a:ext cx="10262000" cy="6499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GB" sz="2400"/>
              <a:t>and in KS2 it includes using sensors to influence what needs to be done.</a:t>
            </a:r>
          </a:p>
          <a:p>
            <a:endParaRPr sz="1867"/>
          </a:p>
        </p:txBody>
      </p:sp>
      <p:pic>
        <p:nvPicPr>
          <p:cNvPr id="169" name="Shape 1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3201" y="3755700"/>
            <a:ext cx="5114100" cy="1927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/>
          <p:nvPr/>
        </p:nvSpPr>
        <p:spPr>
          <a:xfrm>
            <a:off x="2931601" y="3566467"/>
            <a:ext cx="1830399" cy="24563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/>
          </a:p>
        </p:txBody>
      </p:sp>
      <p:pic>
        <p:nvPicPr>
          <p:cNvPr id="171" name="Shape 1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36401" y="1019416"/>
            <a:ext cx="1255265" cy="152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/>
          <p:nvPr/>
        </p:nvSpPr>
        <p:spPr>
          <a:xfrm>
            <a:off x="10920201" y="1091834"/>
            <a:ext cx="3467999" cy="404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KS1</a:t>
            </a:r>
          </a:p>
        </p:txBody>
      </p:sp>
      <p:pic>
        <p:nvPicPr>
          <p:cNvPr id="173" name="Shape 1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49501" y="1252800"/>
            <a:ext cx="967865" cy="105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8">
            <a:alphaModFix/>
          </a:blip>
          <a:srcRect l="29844"/>
          <a:stretch/>
        </p:blipFill>
        <p:spPr>
          <a:xfrm>
            <a:off x="9046034" y="3541701"/>
            <a:ext cx="2871333" cy="955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12.jpg" descr="IMG_1527.JPG"/>
          <p:cNvPicPr/>
          <p:nvPr/>
        </p:nvPicPr>
        <p:blipFill rotWithShape="1">
          <a:blip r:embed="rId9"/>
          <a:srcRect t="26465"/>
          <a:stretch/>
        </p:blipFill>
        <p:spPr>
          <a:xfrm>
            <a:off x="9271180" y="4696719"/>
            <a:ext cx="930441" cy="1021829"/>
          </a:xfrm>
          <a:prstGeom prst="rect">
            <a:avLst/>
          </a:prstGeom>
          <a:ln/>
        </p:spPr>
      </p:pic>
      <p:pic>
        <p:nvPicPr>
          <p:cNvPr id="2" name="crumbleredgree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19991" y="5010244"/>
            <a:ext cx="1072735" cy="60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586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415600" y="749567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pic>
        <p:nvPicPr>
          <p:cNvPr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666" y="3026032"/>
            <a:ext cx="6655933" cy="25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/>
          <p:nvPr/>
        </p:nvSpPr>
        <p:spPr>
          <a:xfrm>
            <a:off x="521633" y="1416634"/>
            <a:ext cx="4824800" cy="537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2. Name some examples of control? </a:t>
            </a:r>
          </a:p>
          <a:p>
            <a:endParaRPr sz="2400" dirty="0"/>
          </a:p>
          <a:p>
            <a:endParaRPr sz="2400" dirty="0"/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pPr>
              <a:lnSpc>
                <a:spcPct val="115000"/>
              </a:lnSpc>
            </a:pPr>
            <a:endParaRPr sz="2400" dirty="0"/>
          </a:p>
        </p:txBody>
      </p:sp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340" y="3026032"/>
            <a:ext cx="2393133" cy="236043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 txBox="1"/>
          <p:nvPr/>
        </p:nvSpPr>
        <p:spPr>
          <a:xfrm>
            <a:off x="5284251" y="1423521"/>
            <a:ext cx="3615200" cy="429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Real world</a:t>
            </a:r>
          </a:p>
        </p:txBody>
      </p:sp>
      <p:pic>
        <p:nvPicPr>
          <p:cNvPr id="190" name="Shape 1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051" y="883067"/>
            <a:ext cx="1844516" cy="69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997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Shape 3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5699" y="414533"/>
            <a:ext cx="1270000" cy="1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3476645" y="5483555"/>
            <a:ext cx="7915977" cy="6928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endParaRPr lang="en-GB" dirty="0"/>
          </a:p>
        </p:txBody>
      </p:sp>
      <p:pic>
        <p:nvPicPr>
          <p:cNvPr id="342" name="Shape 3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840" y="3719000"/>
            <a:ext cx="1895867" cy="16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Shape 3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6334" y="468716"/>
            <a:ext cx="1161660" cy="1161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Shape 3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0427" y="389527"/>
            <a:ext cx="1962800" cy="1266048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Shape 346"/>
          <p:cNvSpPr txBox="1"/>
          <p:nvPr/>
        </p:nvSpPr>
        <p:spPr>
          <a:xfrm>
            <a:off x="548633" y="389533"/>
            <a:ext cx="424400" cy="507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/>
              <a:t>A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3214768" y="1049532"/>
            <a:ext cx="6308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/>
              <a:t>B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6595177" y="930391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/>
              <a:t>C</a:t>
            </a:r>
          </a:p>
        </p:txBody>
      </p:sp>
      <p:sp>
        <p:nvSpPr>
          <p:cNvPr id="349" name="Shape 349"/>
          <p:cNvSpPr txBox="1"/>
          <p:nvPr/>
        </p:nvSpPr>
        <p:spPr>
          <a:xfrm>
            <a:off x="9821569" y="839378"/>
            <a:ext cx="5800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 dirty="0"/>
              <a:t>D</a:t>
            </a:r>
          </a:p>
        </p:txBody>
      </p:sp>
      <p:pic>
        <p:nvPicPr>
          <p:cNvPr id="350" name="Shape 3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46734" y="4081160"/>
            <a:ext cx="1895865" cy="1161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Shape 3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8353" y="2355470"/>
            <a:ext cx="1752767" cy="981549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Shape 352"/>
          <p:cNvSpPr txBox="1"/>
          <p:nvPr/>
        </p:nvSpPr>
        <p:spPr>
          <a:xfrm>
            <a:off x="510300" y="2352720"/>
            <a:ext cx="4244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 dirty="0"/>
              <a:t>E</a:t>
            </a:r>
          </a:p>
        </p:txBody>
      </p:sp>
      <p:sp>
        <p:nvSpPr>
          <p:cNvPr id="353" name="Shape 353"/>
          <p:cNvSpPr txBox="1"/>
          <p:nvPr/>
        </p:nvSpPr>
        <p:spPr>
          <a:xfrm>
            <a:off x="3476645" y="2206723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/>
              <a:t>F</a:t>
            </a:r>
          </a:p>
        </p:txBody>
      </p:sp>
      <p:sp>
        <p:nvSpPr>
          <p:cNvPr id="355" name="Shape 355"/>
          <p:cNvSpPr txBox="1"/>
          <p:nvPr/>
        </p:nvSpPr>
        <p:spPr>
          <a:xfrm flipH="1">
            <a:off x="6770235" y="2662814"/>
            <a:ext cx="402215" cy="872017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 dirty="0"/>
              <a:t>G</a:t>
            </a:r>
          </a:p>
        </p:txBody>
      </p:sp>
      <p:sp>
        <p:nvSpPr>
          <p:cNvPr id="356" name="Shape 356"/>
          <p:cNvSpPr txBox="1"/>
          <p:nvPr/>
        </p:nvSpPr>
        <p:spPr>
          <a:xfrm>
            <a:off x="9761588" y="2094971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 dirty="0"/>
              <a:t>H</a:t>
            </a:r>
          </a:p>
        </p:txBody>
      </p:sp>
      <p:sp>
        <p:nvSpPr>
          <p:cNvPr id="357" name="Shape 357"/>
          <p:cNvSpPr txBox="1"/>
          <p:nvPr/>
        </p:nvSpPr>
        <p:spPr>
          <a:xfrm>
            <a:off x="361236" y="3965140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/>
              <a:t>I</a:t>
            </a:r>
          </a:p>
        </p:txBody>
      </p:sp>
      <p:pic>
        <p:nvPicPr>
          <p:cNvPr id="359" name="Shape 3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36508" y="2120631"/>
            <a:ext cx="1752765" cy="116637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Shape 361"/>
          <p:cNvSpPr txBox="1"/>
          <p:nvPr/>
        </p:nvSpPr>
        <p:spPr>
          <a:xfrm>
            <a:off x="3639531" y="3845139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 dirty="0"/>
              <a:t>J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6798530" y="3924479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 dirty="0"/>
              <a:t>K</a:t>
            </a:r>
          </a:p>
        </p:txBody>
      </p:sp>
      <p:sp>
        <p:nvSpPr>
          <p:cNvPr id="363" name="Shape 363"/>
          <p:cNvSpPr txBox="1"/>
          <p:nvPr/>
        </p:nvSpPr>
        <p:spPr>
          <a:xfrm>
            <a:off x="9217267" y="3828067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2400"/>
              <a:t>L</a:t>
            </a:r>
          </a:p>
        </p:txBody>
      </p:sp>
      <p:sp>
        <p:nvSpPr>
          <p:cNvPr id="29" name="Shape 363">
            <a:extLst>
              <a:ext uri="{FF2B5EF4-FFF2-40B4-BE49-F238E27FC236}">
                <a16:creationId xmlns:a16="http://schemas.microsoft.com/office/drawing/2014/main" id="{BC3499E6-E6D7-410F-97EC-7396C9463483}"/>
              </a:ext>
            </a:extLst>
          </p:cNvPr>
          <p:cNvSpPr txBox="1"/>
          <p:nvPr/>
        </p:nvSpPr>
        <p:spPr>
          <a:xfrm>
            <a:off x="263500" y="5549620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M</a:t>
            </a:r>
            <a:endParaRPr lang="en" sz="2400" dirty="0"/>
          </a:p>
        </p:txBody>
      </p:sp>
      <p:pic>
        <p:nvPicPr>
          <p:cNvPr id="31" name="Shape 323">
            <a:extLst>
              <a:ext uri="{FF2B5EF4-FFF2-40B4-BE49-F238E27FC236}">
                <a16:creationId xmlns:a16="http://schemas.microsoft.com/office/drawing/2014/main" id="{C2FB4D1D-18B5-481F-8892-1664BB7805F6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05497" y="419212"/>
            <a:ext cx="2188283" cy="113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Shape 319">
            <a:extLst>
              <a:ext uri="{FF2B5EF4-FFF2-40B4-BE49-F238E27FC236}">
                <a16:creationId xmlns:a16="http://schemas.microsoft.com/office/drawing/2014/main" id="{289DDFB5-93B3-4CFC-9B87-67914FAD4AB0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r="38214"/>
          <a:stretch/>
        </p:blipFill>
        <p:spPr>
          <a:xfrm>
            <a:off x="4048375" y="3600160"/>
            <a:ext cx="1917700" cy="17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Shape 317" descr="The Raspberry Pi 2 Model B in ...">
            <a:extLst>
              <a:ext uri="{FF2B5EF4-FFF2-40B4-BE49-F238E27FC236}">
                <a16:creationId xmlns:a16="http://schemas.microsoft.com/office/drawing/2014/main" id="{F3872A18-3F53-4F04-A9A9-1596A51B9853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72450" y="3914683"/>
            <a:ext cx="1917697" cy="127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Shape 324">
            <a:extLst>
              <a:ext uri="{FF2B5EF4-FFF2-40B4-BE49-F238E27FC236}">
                <a16:creationId xmlns:a16="http://schemas.microsoft.com/office/drawing/2014/main" id="{7D78D41D-FE48-4BED-93FE-C82854EEBEB3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261260" y="5317147"/>
            <a:ext cx="1621133" cy="13686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4" descr="Logitech C270 720p HD Webcam">
            <a:extLst>
              <a:ext uri="{FF2B5EF4-FFF2-40B4-BE49-F238E27FC236}">
                <a16:creationId xmlns:a16="http://schemas.microsoft.com/office/drawing/2014/main" id="{602E7534-DA85-48C4-B79B-2D22C038DD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81243" y="2072799"/>
            <a:ext cx="151384" cy="15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https://i1.adis.ws/i/maplin/A72LC_1?w=350&amp;h=350&amp;qlt=80&amp;img404=A72LC_set&amp;v=1&amp;locale=en-gb">
            <a:extLst>
              <a:ext uri="{FF2B5EF4-FFF2-40B4-BE49-F238E27FC236}">
                <a16:creationId xmlns:a16="http://schemas.microsoft.com/office/drawing/2014/main" id="{E1CD2930-9DBB-4C80-9902-A44DEB92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469" y="2094971"/>
            <a:ext cx="1655768" cy="165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Shape 360">
            <a:extLst>
              <a:ext uri="{FF2B5EF4-FFF2-40B4-BE49-F238E27FC236}">
                <a16:creationId xmlns:a16="http://schemas.microsoft.com/office/drawing/2014/main" id="{565EF75D-641D-4003-8346-7A2A2BA80FB2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397251" y="315793"/>
            <a:ext cx="1567295" cy="165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4" descr="LOGITECH Z150 Multimedia 2.0 PC Speakers">
            <a:extLst>
              <a:ext uri="{FF2B5EF4-FFF2-40B4-BE49-F238E27FC236}">
                <a16:creationId xmlns:a16="http://schemas.microsoft.com/office/drawing/2014/main" id="{F352809D-3284-4D92-AFD1-EB1886AE4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29" y="2175289"/>
            <a:ext cx="1369954" cy="136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100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Shape 318"/>
          <p:cNvPicPr preferRelativeResize="0"/>
          <p:nvPr/>
        </p:nvPicPr>
        <p:blipFill rotWithShape="1">
          <a:blip r:embed="rId3">
            <a:alphaModFix/>
          </a:blip>
          <a:srcRect l="3217" r="36183"/>
          <a:stretch/>
        </p:blipFill>
        <p:spPr>
          <a:xfrm>
            <a:off x="586848" y="2294474"/>
            <a:ext cx="2188300" cy="162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Shape 3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047" y="372025"/>
            <a:ext cx="1743278" cy="1587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8328" y="537221"/>
            <a:ext cx="1837721" cy="16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Shape 3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7047" y="2558876"/>
            <a:ext cx="1837732" cy="1303613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Shape 325"/>
          <p:cNvSpPr txBox="1"/>
          <p:nvPr/>
        </p:nvSpPr>
        <p:spPr>
          <a:xfrm>
            <a:off x="417138" y="523083"/>
            <a:ext cx="424400" cy="507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N</a:t>
            </a:r>
            <a:endParaRPr lang="en" sz="2400" dirty="0"/>
          </a:p>
        </p:txBody>
      </p:sp>
      <p:sp>
        <p:nvSpPr>
          <p:cNvPr id="326" name="Shape 326"/>
          <p:cNvSpPr txBox="1"/>
          <p:nvPr/>
        </p:nvSpPr>
        <p:spPr>
          <a:xfrm>
            <a:off x="3073303" y="453045"/>
            <a:ext cx="555812" cy="888176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O</a:t>
            </a:r>
            <a:endParaRPr lang="en" sz="2400" dirty="0"/>
          </a:p>
        </p:txBody>
      </p:sp>
      <p:sp>
        <p:nvSpPr>
          <p:cNvPr id="327" name="Shape 327"/>
          <p:cNvSpPr txBox="1"/>
          <p:nvPr/>
        </p:nvSpPr>
        <p:spPr>
          <a:xfrm>
            <a:off x="6099210" y="428921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</a:t>
            </a:r>
            <a:endParaRPr lang="en" sz="2400" dirty="0"/>
          </a:p>
        </p:txBody>
      </p:sp>
      <p:sp>
        <p:nvSpPr>
          <p:cNvPr id="328" name="Shape 328"/>
          <p:cNvSpPr txBox="1"/>
          <p:nvPr/>
        </p:nvSpPr>
        <p:spPr>
          <a:xfrm>
            <a:off x="8401057" y="453045"/>
            <a:ext cx="5800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</a:t>
            </a:r>
            <a:endParaRPr lang="en" sz="2400" dirty="0"/>
          </a:p>
        </p:txBody>
      </p:sp>
      <p:sp>
        <p:nvSpPr>
          <p:cNvPr id="329" name="Shape 329"/>
          <p:cNvSpPr txBox="1"/>
          <p:nvPr/>
        </p:nvSpPr>
        <p:spPr>
          <a:xfrm>
            <a:off x="491210" y="2947245"/>
            <a:ext cx="400446" cy="943074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R</a:t>
            </a:r>
            <a:endParaRPr lang="en" sz="2400" dirty="0"/>
          </a:p>
        </p:txBody>
      </p:sp>
      <p:sp>
        <p:nvSpPr>
          <p:cNvPr id="330" name="Shape 330"/>
          <p:cNvSpPr txBox="1"/>
          <p:nvPr/>
        </p:nvSpPr>
        <p:spPr>
          <a:xfrm>
            <a:off x="5819436" y="2467904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T</a:t>
            </a:r>
            <a:endParaRPr lang="en" sz="2400" dirty="0"/>
          </a:p>
        </p:txBody>
      </p:sp>
      <p:sp>
        <p:nvSpPr>
          <p:cNvPr id="331" name="Shape 331"/>
          <p:cNvSpPr txBox="1"/>
          <p:nvPr/>
        </p:nvSpPr>
        <p:spPr>
          <a:xfrm>
            <a:off x="8891055" y="2626061"/>
            <a:ext cx="513215" cy="875261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U</a:t>
            </a:r>
            <a:endParaRPr lang="en" sz="2400" dirty="0"/>
          </a:p>
        </p:txBody>
      </p:sp>
      <p:sp>
        <p:nvSpPr>
          <p:cNvPr id="333" name="Shape 333"/>
          <p:cNvSpPr txBox="1"/>
          <p:nvPr/>
        </p:nvSpPr>
        <p:spPr>
          <a:xfrm>
            <a:off x="3416915" y="2840985"/>
            <a:ext cx="4244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</a:t>
            </a:r>
            <a:endParaRPr lang="en" sz="2400" dirty="0"/>
          </a:p>
        </p:txBody>
      </p:sp>
      <p:pic>
        <p:nvPicPr>
          <p:cNvPr id="334" name="Shape 334"/>
          <p:cNvPicPr preferRelativeResize="0"/>
          <p:nvPr/>
        </p:nvPicPr>
        <p:blipFill rotWithShape="1">
          <a:blip r:embed="rId7">
            <a:alphaModFix/>
          </a:blip>
          <a:srcRect t="14690"/>
          <a:stretch/>
        </p:blipFill>
        <p:spPr>
          <a:xfrm>
            <a:off x="9356235" y="655978"/>
            <a:ext cx="1985700" cy="1303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Shape 358">
            <a:extLst>
              <a:ext uri="{FF2B5EF4-FFF2-40B4-BE49-F238E27FC236}">
                <a16:creationId xmlns:a16="http://schemas.microsoft.com/office/drawing/2014/main" id="{DC55B40D-8AFF-4E04-9FC7-625E03CFD18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3536" y="653564"/>
            <a:ext cx="1893594" cy="137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Shape 354">
            <a:extLst>
              <a:ext uri="{FF2B5EF4-FFF2-40B4-BE49-F238E27FC236}">
                <a16:creationId xmlns:a16="http://schemas.microsoft.com/office/drawing/2014/main" id="{F8A14F51-7113-4BAB-BDFB-2D13E3D146A4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01833" y="2254586"/>
            <a:ext cx="2035132" cy="17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341">
            <a:extLst>
              <a:ext uri="{FF2B5EF4-FFF2-40B4-BE49-F238E27FC236}">
                <a16:creationId xmlns:a16="http://schemas.microsoft.com/office/drawing/2014/main" id="{9659F139-771C-4DB7-83E5-9702EFA380B5}"/>
              </a:ext>
            </a:extLst>
          </p:cNvPr>
          <p:cNvSpPr txBox="1">
            <a:spLocks/>
          </p:cNvSpPr>
          <p:nvPr/>
        </p:nvSpPr>
        <p:spPr>
          <a:xfrm>
            <a:off x="189403" y="4131641"/>
            <a:ext cx="12002597" cy="1659946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400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kern="1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000" dirty="0"/>
              <a:t>Step 1 Name the items (please don’t write on the cards).</a:t>
            </a:r>
          </a:p>
          <a:p>
            <a:r>
              <a:rPr lang="en-GB" sz="2000" dirty="0"/>
              <a:t>Step 2 Group the items by </a:t>
            </a:r>
          </a:p>
          <a:p>
            <a:pPr marL="781035" lvl="1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group 1 Microcontrollers, </a:t>
            </a:r>
          </a:p>
          <a:p>
            <a:pPr marL="781035" lvl="1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group 2 programmed on a separate device, </a:t>
            </a:r>
          </a:p>
          <a:p>
            <a:pPr marL="781035" lvl="1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group 3 tangible interface (programmed on the device)</a:t>
            </a:r>
          </a:p>
          <a:p>
            <a:r>
              <a:rPr lang="en-GB" sz="2000" dirty="0"/>
              <a:t>Step 3 Which have inputs and which have outputs or both</a:t>
            </a:r>
          </a:p>
          <a:p>
            <a:r>
              <a:rPr lang="en-GB" sz="2000" dirty="0"/>
              <a:t>Step 4 In each group order by ‘progression’</a:t>
            </a:r>
          </a:p>
          <a:p>
            <a:endParaRPr lang="en" dirty="0"/>
          </a:p>
        </p:txBody>
      </p:sp>
      <p:sp>
        <p:nvSpPr>
          <p:cNvPr id="2" name="AutoShape 6" descr="data:image/jpeg;base64,/9j/4AAQSkZJRgABAQAAAQABAAD/2wCEAAkGBwgHBgkIBwgKCgkLDRYPDQwMDRsUFRAWIB0iIiAdHx8kKDQsJCYxJx8fLT0tMTU3Ojo6Iys/RD84QzQ5OjcBCgoKDQwNGg8PGjclHyU3Nzc3Nzc3Nzc3Nzc3Nzc3Nzc3Nzc3Nzc3Nzc3Nzc3Nzc3Nzc3Nzc3Nzc3Nzc3Nzc3N//AABEIAGMAawMBIgACEQEDEQH/xAAcAAEAAgMBAQEAAAAAAAAAAAAAAwcBAgQFCAb/xABCEAABAwIDAwoCBgYLAAAAAAABAAIDBBEFEiETMVEGBxQXIiNBYXHSgZMyVFWRkqEkM1KDsdEVNENFYmOio8Hi8P/EABYBAQEBAAAAAAAAAAAAAAAAAAABAv/EABgRAQEBAQEAAAAAAAAAAAAAAAARARIx/9oADAMBAAIRAxEAPwC8UREBERAREQEREBERAREQEREBFW9Xzz8moKiSKOnxKoDHFu0ihbldbxF3DRQHnu5P+GGYuf3UfvRZqz0VXdd+BfZGMfLi96wefDAx/c+L/gi96E1aSKqZOfXAYxd2EYsPVsfvWnX1yf8AsrFPuj9yJFsoql6+cCsSMIxQgbzaPT/UsdfWBfZGJ/7fuQW2iqVnPvg0htHg2JE+sfuUnXfhfhgeJfij9yLNWsiqnrvw3wwLEfxx+5Ou7D/sHEPmR/zQmrWRVOee+g+wa/5kf817+Gc6fJ2uoY6iQ1FM99w6GRgLmkEjwNvBEj5wkE1PTCokgdsXPLWvDhqbnzv4LojhrHtgLKN5FR+q7be1pfjwUT6enfka6R5zSOziz7N1P/tEMFMIJy2WUuY79HaA/tDKNRory11qd0NY1j5HUTw1kmycc7dH3Atv4kKKpbU09ZHRzUrm1ElsjM7Te5sNb23rY09Dt3DbSGLLfNaTV/Dd+1otBT0jxSOlfLn/ALclsl4xY+XHgpydaxWYdXvZODSFvRgHy94zsi1+PDVQtwLE3TRwilvJIwvY3aM1At5+YUxgpNlLd8xlzjI3LJ2meJUggoOkO76YxiMZHBkurtbt/grEqDDBiMtNXYZRwtkZIWvnaZLatuAfpAGxceO9QswbEHx072wDLUG0R2je1oTx00B3rphp6Jradz5JWOc29QdnJ2NPHj8FkwUghflMxlbINmzLKLtvqfz/ADSFRR4ZX0jameSBuSmOWXvW3abA8dd43L0RhuI9Kjp+jR7WSMyNaahg7It4381HXnCTQzdDoqtspabOe52UeuqMiw5lZDear2Zidmc2OUFp008xv+9SL1rV0VW2kjqjTs2Mkuya7bN1de1reoUvQsQzZeiszZc1tu3da9/u1XLJDRNoYpGdIE/SLG7ZLZc28ab/AI304qeVtGKydkM1ZsWxtLS5st7m97pzh1o2nq3Os6BoGtyJL2/JSUeZkAbIMrg51xe9u0VzNEBbTkyVV3i7+zLp6cfgpYS1rCIy7KHOtmvfeeOqsibu76mcyV+HHv6bKyZ5DDGS8angfLxXNFJUNbTTNNN2CYWAxb7G1yL6qQUzJGPc6GId9IBIXgE2cdNVpDSZn1TtnE9sMQLiH6NBOhuBxIHqQFUaSNmjpp2ZqctppM/0NXG97A33f8KZ4nfUzRl1NeeMvcdnYC1jp2t+qijp2NZhxeyKzxqdpbNofLTgpOgjYuZnpcxkDs228L7tyDDHz3pZwaYk5omt2f5kZvL+K1Iljp5xmp7UspOrdXE9rjuXQaOMzTPApcr2BrG7c9ki+u7VYZRtHR/6qNm2z7T/AEjx1GiDWUVEktRE59PeoZmeWsGg8u1otWzTF9LO51MC8GId3oARvPa8lGYB0GSS0VmVFic/+PduXXUUppWvq5YoDTyt7FpTc2NiRYC9iUogrWSwUE8TnwOYQTmaASfQ38+C4f6dqxPFPlgD42Fg7u2hte+u/Rd+I0uwo5iNkO7vYzXJHkMq8+hpn01U0yM2gfG4gNLhw13IMDFamanhonbLYicSCzNbk338F6b5JRW1Xe093QNBytGUi53a7/FeMaaQSCc2yGbTf+16L0ngNnmOwFiwNAz3yka3uGoNw9xioM0sIAb2ctgW6+Ovx+KjzgOdlIIzOsR6rSNzSKW0AuG2cS42fp5AW+9auOV7xa3aO71UF+1vMvyaqqyaobU4lBtXl5jilZlBJubXaT+ah6j+TV7muxU/vY/YrPRQViOZDkyLfpuLabu+j9i3HMnya+uYr82P2Ky0QVr1KcmvrmKfOZ7E6leTX1vFPnM9ispEFadSfJixHSsUsdf17PYsnmU5MOBBqcUIP+ez2KykQVq7mU5MOBDqjEyDvG3b7Vt1L8mswd0zF7gWB6UNB+FWQiCtepTkuW5TU4sW3vbpQtfj9Fbu5mOTbvpVmMH1q/8AqrHRBW/UtyZs0dLxazNGjpQ7Pp2V7FDzaclqOlZAMPM2S/eTSFz3XN9T8V+wRAREQEREBERAREQEREBERAREQEREBERAREQEREBERAREQEREH//Z">
            <a:extLst>
              <a:ext uri="{FF2B5EF4-FFF2-40B4-BE49-F238E27FC236}">
                <a16:creationId xmlns:a16="http://schemas.microsoft.com/office/drawing/2014/main" id="{97B3CAC4-73A5-497F-A6BD-0DD1A07340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" name="Picture 8" descr="ADVENT K112 Keyboard - Black">
            <a:extLst>
              <a:ext uri="{FF2B5EF4-FFF2-40B4-BE49-F238E27FC236}">
                <a16:creationId xmlns:a16="http://schemas.microsoft.com/office/drawing/2014/main" id="{EEA1FBCF-5D4F-4443-A497-7734A4206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1" b="19674"/>
          <a:stretch/>
        </p:blipFill>
        <p:spPr bwMode="auto">
          <a:xfrm>
            <a:off x="9356235" y="2680706"/>
            <a:ext cx="2162269" cy="1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36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Shape 318"/>
          <p:cNvPicPr preferRelativeResize="0"/>
          <p:nvPr/>
        </p:nvPicPr>
        <p:blipFill rotWithShape="1">
          <a:blip r:embed="rId3">
            <a:alphaModFix/>
          </a:blip>
          <a:srcRect l="3217" r="36183"/>
          <a:stretch/>
        </p:blipFill>
        <p:spPr>
          <a:xfrm>
            <a:off x="586848" y="2294474"/>
            <a:ext cx="2188300" cy="162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Shape 3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047" y="372025"/>
            <a:ext cx="1743278" cy="1587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8328" y="537221"/>
            <a:ext cx="1837721" cy="16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Shape 3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7047" y="2558876"/>
            <a:ext cx="1837732" cy="1303613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Shape 325"/>
          <p:cNvSpPr txBox="1"/>
          <p:nvPr/>
        </p:nvSpPr>
        <p:spPr>
          <a:xfrm>
            <a:off x="417138" y="523083"/>
            <a:ext cx="424400" cy="507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N</a:t>
            </a:r>
            <a:endParaRPr lang="en" sz="2400" dirty="0"/>
          </a:p>
        </p:txBody>
      </p:sp>
      <p:sp>
        <p:nvSpPr>
          <p:cNvPr id="326" name="Shape 326"/>
          <p:cNvSpPr txBox="1"/>
          <p:nvPr/>
        </p:nvSpPr>
        <p:spPr>
          <a:xfrm>
            <a:off x="3073303" y="453045"/>
            <a:ext cx="555812" cy="888176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O</a:t>
            </a:r>
            <a:endParaRPr lang="en" sz="2400" dirty="0"/>
          </a:p>
        </p:txBody>
      </p:sp>
      <p:sp>
        <p:nvSpPr>
          <p:cNvPr id="327" name="Shape 327"/>
          <p:cNvSpPr txBox="1"/>
          <p:nvPr/>
        </p:nvSpPr>
        <p:spPr>
          <a:xfrm>
            <a:off x="6099210" y="428921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</a:t>
            </a:r>
            <a:endParaRPr lang="en" sz="2400" dirty="0"/>
          </a:p>
        </p:txBody>
      </p:sp>
      <p:sp>
        <p:nvSpPr>
          <p:cNvPr id="328" name="Shape 328"/>
          <p:cNvSpPr txBox="1"/>
          <p:nvPr/>
        </p:nvSpPr>
        <p:spPr>
          <a:xfrm>
            <a:off x="8401057" y="453045"/>
            <a:ext cx="5800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</a:t>
            </a:r>
            <a:endParaRPr lang="en" sz="2400" dirty="0"/>
          </a:p>
        </p:txBody>
      </p:sp>
      <p:sp>
        <p:nvSpPr>
          <p:cNvPr id="329" name="Shape 329"/>
          <p:cNvSpPr txBox="1"/>
          <p:nvPr/>
        </p:nvSpPr>
        <p:spPr>
          <a:xfrm>
            <a:off x="491210" y="2947245"/>
            <a:ext cx="400446" cy="943074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R</a:t>
            </a:r>
            <a:endParaRPr lang="en" sz="2400" dirty="0"/>
          </a:p>
        </p:txBody>
      </p:sp>
      <p:sp>
        <p:nvSpPr>
          <p:cNvPr id="330" name="Shape 330"/>
          <p:cNvSpPr txBox="1"/>
          <p:nvPr/>
        </p:nvSpPr>
        <p:spPr>
          <a:xfrm>
            <a:off x="5819436" y="2467904"/>
            <a:ext cx="4936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T</a:t>
            </a:r>
            <a:endParaRPr lang="en" sz="2400" dirty="0"/>
          </a:p>
        </p:txBody>
      </p:sp>
      <p:sp>
        <p:nvSpPr>
          <p:cNvPr id="331" name="Shape 331"/>
          <p:cNvSpPr txBox="1"/>
          <p:nvPr/>
        </p:nvSpPr>
        <p:spPr>
          <a:xfrm>
            <a:off x="8891055" y="2626061"/>
            <a:ext cx="513215" cy="875261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U</a:t>
            </a:r>
            <a:endParaRPr lang="en" sz="2400" dirty="0"/>
          </a:p>
        </p:txBody>
      </p:sp>
      <p:sp>
        <p:nvSpPr>
          <p:cNvPr id="333" name="Shape 333"/>
          <p:cNvSpPr txBox="1"/>
          <p:nvPr/>
        </p:nvSpPr>
        <p:spPr>
          <a:xfrm>
            <a:off x="3416915" y="2840985"/>
            <a:ext cx="424400" cy="921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</a:t>
            </a:r>
            <a:endParaRPr lang="en" sz="2400" dirty="0"/>
          </a:p>
        </p:txBody>
      </p:sp>
      <p:pic>
        <p:nvPicPr>
          <p:cNvPr id="334" name="Shape 334"/>
          <p:cNvPicPr preferRelativeResize="0"/>
          <p:nvPr/>
        </p:nvPicPr>
        <p:blipFill rotWithShape="1">
          <a:blip r:embed="rId7">
            <a:alphaModFix/>
          </a:blip>
          <a:srcRect t="14690"/>
          <a:stretch/>
        </p:blipFill>
        <p:spPr>
          <a:xfrm>
            <a:off x="9356235" y="655978"/>
            <a:ext cx="1985700" cy="1303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Shape 358">
            <a:extLst>
              <a:ext uri="{FF2B5EF4-FFF2-40B4-BE49-F238E27FC236}">
                <a16:creationId xmlns:a16="http://schemas.microsoft.com/office/drawing/2014/main" id="{DC55B40D-8AFF-4E04-9FC7-625E03CFD18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3536" y="653564"/>
            <a:ext cx="1893594" cy="137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Shape 354">
            <a:extLst>
              <a:ext uri="{FF2B5EF4-FFF2-40B4-BE49-F238E27FC236}">
                <a16:creationId xmlns:a16="http://schemas.microsoft.com/office/drawing/2014/main" id="{F8A14F51-7113-4BAB-BDFB-2D13E3D146A4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01833" y="2254586"/>
            <a:ext cx="2035132" cy="17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6" descr="data:image/jpeg;base64,/9j/4AAQSkZJRgABAQAAAQABAAD/2wCEAAkGBwgHBgkIBwgKCgkLDRYPDQwMDRsUFRAWIB0iIiAdHx8kKDQsJCYxJx8fLT0tMTU3Ojo6Iys/RD84QzQ5OjcBCgoKDQwNGg8PGjclHyU3Nzc3Nzc3Nzc3Nzc3Nzc3Nzc3Nzc3Nzc3Nzc3Nzc3Nzc3Nzc3Nzc3Nzc3Nzc3Nzc3N//AABEIAGMAawMBIgACEQEDEQH/xAAcAAEAAgMBAQEAAAAAAAAAAAAAAwcBAgQFCAb/xABCEAABAwIDAwoCBgYLAAAAAAABAAIDBBEFEiETMVEGBxQXIiNBYXHSgZMyVFWRkqEkM1KDsdEVNENFYmOio8Hi8P/EABYBAQEBAAAAAAAAAAAAAAAAAAABAv/EABgRAQEBAQEAAAAAAAAAAAAAAAARARIx/9oADAMBAAIRAxEAPwC8UREBERAREQEREBERAREQEREBFW9Xzz8moKiSKOnxKoDHFu0ihbldbxF3DRQHnu5P+GGYuf3UfvRZqz0VXdd+BfZGMfLi96wefDAx/c+L/gi96E1aSKqZOfXAYxd2EYsPVsfvWnX1yf8AsrFPuj9yJFsoql6+cCsSMIxQgbzaPT/UsdfWBfZGJ/7fuQW2iqVnPvg0htHg2JE+sfuUnXfhfhgeJfij9yLNWsiqnrvw3wwLEfxx+5Ou7D/sHEPmR/zQmrWRVOee+g+wa/5kf817+Gc6fJ2uoY6iQ1FM99w6GRgLmkEjwNvBEj5wkE1PTCokgdsXPLWvDhqbnzv4LojhrHtgLKN5FR+q7be1pfjwUT6enfka6R5zSOziz7N1P/tEMFMIJy2WUuY79HaA/tDKNRory11qd0NY1j5HUTw1kmycc7dH3Atv4kKKpbU09ZHRzUrm1ElsjM7Te5sNb23rY09Dt3DbSGLLfNaTV/Dd+1otBT0jxSOlfLn/ALclsl4xY+XHgpydaxWYdXvZODSFvRgHy94zsi1+PDVQtwLE3TRwilvJIwvY3aM1At5+YUxgpNlLd8xlzjI3LJ2meJUggoOkO76YxiMZHBkurtbt/grEqDDBiMtNXYZRwtkZIWvnaZLatuAfpAGxceO9QswbEHx072wDLUG0R2je1oTx00B3rphp6Jradz5JWOc29QdnJ2NPHj8FkwUghflMxlbINmzLKLtvqfz/ADSFRR4ZX0jameSBuSmOWXvW3abA8dd43L0RhuI9Kjp+jR7WSMyNaahg7It4381HXnCTQzdDoqtspabOe52UeuqMiw5lZDear2Zidmc2OUFp008xv+9SL1rV0VW2kjqjTs2Mkuya7bN1de1reoUvQsQzZeiszZc1tu3da9/u1XLJDRNoYpGdIE/SLG7ZLZc28ab/AI304qeVtGKydkM1ZsWxtLS5st7m97pzh1o2nq3Os6BoGtyJL2/JSUeZkAbIMrg51xe9u0VzNEBbTkyVV3i7+zLp6cfgpYS1rCIy7KHOtmvfeeOqsibu76mcyV+HHv6bKyZ5DDGS8angfLxXNFJUNbTTNNN2CYWAxb7G1yL6qQUzJGPc6GId9IBIXgE2cdNVpDSZn1TtnE9sMQLiH6NBOhuBxIHqQFUaSNmjpp2ZqctppM/0NXG97A33f8KZ4nfUzRl1NeeMvcdnYC1jp2t+qijp2NZhxeyKzxqdpbNofLTgpOgjYuZnpcxkDs228L7tyDDHz3pZwaYk5omt2f5kZvL+K1Iljp5xmp7UspOrdXE9rjuXQaOMzTPApcr2BrG7c9ki+u7VYZRtHR/6qNm2z7T/AEjx1GiDWUVEktRE59PeoZmeWsGg8u1otWzTF9LO51MC8GId3oARvPa8lGYB0GSS0VmVFic/+PduXXUUppWvq5YoDTyt7FpTc2NiRYC9iUogrWSwUE8TnwOYQTmaASfQ38+C4f6dqxPFPlgD42Fg7u2hte+u/Rd+I0uwo5iNkO7vYzXJHkMq8+hpn01U0yM2gfG4gNLhw13IMDFamanhonbLYicSCzNbk338F6b5JRW1Xe093QNBytGUi53a7/FeMaaQSCc2yGbTf+16L0ngNnmOwFiwNAz3yka3uGoNw9xioM0sIAb2ctgW6+Ovx+KjzgOdlIIzOsR6rSNzSKW0AuG2cS42fp5AW+9auOV7xa3aO71UF+1vMvyaqqyaobU4lBtXl5jilZlBJubXaT+ah6j+TV7muxU/vY/YrPRQViOZDkyLfpuLabu+j9i3HMnya+uYr82P2Ky0QVr1KcmvrmKfOZ7E6leTX1vFPnM9ispEFadSfJixHSsUsdf17PYsnmU5MOBBqcUIP+ez2KykQVq7mU5MOBDqjEyDvG3b7Vt1L8mswd0zF7gWB6UNB+FWQiCtepTkuW5TU4sW3vbpQtfj9Fbu5mOTbvpVmMH1q/8AqrHRBW/UtyZs0dLxazNGjpQ7Pp2V7FDzaclqOlZAMPM2S/eTSFz3XN9T8V+wRAREQEREBERAREQEREBERAREQEREBERAREQEREBERAREQEREH//Z">
            <a:extLst>
              <a:ext uri="{FF2B5EF4-FFF2-40B4-BE49-F238E27FC236}">
                <a16:creationId xmlns:a16="http://schemas.microsoft.com/office/drawing/2014/main" id="{97B3CAC4-73A5-497F-A6BD-0DD1A07340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" name="Picture 8" descr="ADVENT K112 Keyboard - Black">
            <a:extLst>
              <a:ext uri="{FF2B5EF4-FFF2-40B4-BE49-F238E27FC236}">
                <a16:creationId xmlns:a16="http://schemas.microsoft.com/office/drawing/2014/main" id="{EEA1FBCF-5D4F-4443-A497-7734A4206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1" b="19674"/>
          <a:stretch/>
        </p:blipFill>
        <p:spPr bwMode="auto">
          <a:xfrm>
            <a:off x="9356235" y="2680706"/>
            <a:ext cx="2162269" cy="1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707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489E35-AC1B-4DB0-A80F-E5F4C4A5537C}"/>
              </a:ext>
            </a:extLst>
          </p:cNvPr>
          <p:cNvSpPr txBox="1"/>
          <p:nvPr/>
        </p:nvSpPr>
        <p:spPr>
          <a:xfrm>
            <a:off x="247170" y="243411"/>
            <a:ext cx="2268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Include a tangible interfaces that PROGRAMS the device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48C2E0-3515-42CB-923C-222C433A1E76}"/>
              </a:ext>
            </a:extLst>
          </p:cNvPr>
          <p:cNvSpPr txBox="1"/>
          <p:nvPr/>
        </p:nvSpPr>
        <p:spPr>
          <a:xfrm>
            <a:off x="247170" y="2817420"/>
            <a:ext cx="1860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Devices that are programmed on a separate device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11A76D-82E8-4208-BA8F-8BB37EB39CA4}"/>
              </a:ext>
            </a:extLst>
          </p:cNvPr>
          <p:cNvSpPr txBox="1"/>
          <p:nvPr/>
        </p:nvSpPr>
        <p:spPr>
          <a:xfrm>
            <a:off x="311" y="5181866"/>
            <a:ext cx="2498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Microcontrollers</a:t>
            </a:r>
          </a:p>
        </p:txBody>
      </p:sp>
      <p:pic>
        <p:nvPicPr>
          <p:cNvPr id="7" name="Shape 318">
            <a:extLst>
              <a:ext uri="{FF2B5EF4-FFF2-40B4-BE49-F238E27FC236}">
                <a16:creationId xmlns:a16="http://schemas.microsoft.com/office/drawing/2014/main" id="{58D54AA8-A02A-4E21-8EC6-482A828229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217" r="36183"/>
          <a:stretch/>
        </p:blipFill>
        <p:spPr>
          <a:xfrm>
            <a:off x="6667833" y="4888243"/>
            <a:ext cx="879909" cy="93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320">
            <a:extLst>
              <a:ext uri="{FF2B5EF4-FFF2-40B4-BE49-F238E27FC236}">
                <a16:creationId xmlns:a16="http://schemas.microsoft.com/office/drawing/2014/main" id="{2C20E40E-95FB-4C06-8122-88AE54DA56A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6415" y="3435195"/>
            <a:ext cx="781926" cy="645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321">
            <a:extLst>
              <a:ext uri="{FF2B5EF4-FFF2-40B4-BE49-F238E27FC236}">
                <a16:creationId xmlns:a16="http://schemas.microsoft.com/office/drawing/2014/main" id="{2AA7CABF-15B1-43AF-81FA-0984DC569DD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1763" y="2817420"/>
            <a:ext cx="813013" cy="80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322">
            <a:extLst>
              <a:ext uri="{FF2B5EF4-FFF2-40B4-BE49-F238E27FC236}">
                <a16:creationId xmlns:a16="http://schemas.microsoft.com/office/drawing/2014/main" id="{F2E7841F-7A8D-4E1B-9FB8-F01362F9A51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93104" y="5046414"/>
            <a:ext cx="1015503" cy="7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334">
            <a:extLst>
              <a:ext uri="{FF2B5EF4-FFF2-40B4-BE49-F238E27FC236}">
                <a16:creationId xmlns:a16="http://schemas.microsoft.com/office/drawing/2014/main" id="{5356B3F7-B8AE-4149-AEEB-DD60F99DAF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14690"/>
          <a:stretch/>
        </p:blipFill>
        <p:spPr>
          <a:xfrm>
            <a:off x="5418742" y="4869549"/>
            <a:ext cx="950917" cy="80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358">
            <a:extLst>
              <a:ext uri="{FF2B5EF4-FFF2-40B4-BE49-F238E27FC236}">
                <a16:creationId xmlns:a16="http://schemas.microsoft.com/office/drawing/2014/main" id="{DE8295E6-B249-4785-8BC9-E0F1643F0C1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83320" y="479367"/>
            <a:ext cx="1087845" cy="86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354">
            <a:extLst>
              <a:ext uri="{FF2B5EF4-FFF2-40B4-BE49-F238E27FC236}">
                <a16:creationId xmlns:a16="http://schemas.microsoft.com/office/drawing/2014/main" id="{53C0763E-DC0A-480C-849C-B5CA96CA98EE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25640" y="3296916"/>
            <a:ext cx="1296648" cy="1034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360">
            <a:extLst>
              <a:ext uri="{FF2B5EF4-FFF2-40B4-BE49-F238E27FC236}">
                <a16:creationId xmlns:a16="http://schemas.microsoft.com/office/drawing/2014/main" id="{F089A1A9-9BD5-4061-BD69-DD8F3A8B3AA3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06857" y="2372246"/>
            <a:ext cx="569809" cy="754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hape 340">
            <a:extLst>
              <a:ext uri="{FF2B5EF4-FFF2-40B4-BE49-F238E27FC236}">
                <a16:creationId xmlns:a16="http://schemas.microsoft.com/office/drawing/2014/main" id="{DEA87DCB-A767-422E-B127-675821BDEDD7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6416" y="961932"/>
            <a:ext cx="819455" cy="82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342">
            <a:extLst>
              <a:ext uri="{FF2B5EF4-FFF2-40B4-BE49-F238E27FC236}">
                <a16:creationId xmlns:a16="http://schemas.microsoft.com/office/drawing/2014/main" id="{032A74C7-6583-459C-B821-B448872BB76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21404729">
            <a:off x="8841092" y="2870555"/>
            <a:ext cx="781521" cy="69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343">
            <a:extLst>
              <a:ext uri="{FF2B5EF4-FFF2-40B4-BE49-F238E27FC236}">
                <a16:creationId xmlns:a16="http://schemas.microsoft.com/office/drawing/2014/main" id="{22A3F1F1-0D82-4067-A016-D80A8926CD1D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22634" y="1284365"/>
            <a:ext cx="931045" cy="6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hape 344">
            <a:extLst>
              <a:ext uri="{FF2B5EF4-FFF2-40B4-BE49-F238E27FC236}">
                <a16:creationId xmlns:a16="http://schemas.microsoft.com/office/drawing/2014/main" id="{547D0133-EB52-49CE-83F3-6C0C0B1DE444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62736" y="1041629"/>
            <a:ext cx="837490" cy="810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345">
            <a:extLst>
              <a:ext uri="{FF2B5EF4-FFF2-40B4-BE49-F238E27FC236}">
                <a16:creationId xmlns:a16="http://schemas.microsoft.com/office/drawing/2014/main" id="{7DEDE026-AF3D-4676-A543-E2F6B6864406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08416" y="419862"/>
            <a:ext cx="1026844" cy="724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hape 350">
            <a:extLst>
              <a:ext uri="{FF2B5EF4-FFF2-40B4-BE49-F238E27FC236}">
                <a16:creationId xmlns:a16="http://schemas.microsoft.com/office/drawing/2014/main" id="{D35E487F-04E0-468D-A4F9-411C776B02DD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54087" y="3560776"/>
            <a:ext cx="841081" cy="62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Shape 351">
            <a:extLst>
              <a:ext uri="{FF2B5EF4-FFF2-40B4-BE49-F238E27FC236}">
                <a16:creationId xmlns:a16="http://schemas.microsoft.com/office/drawing/2014/main" id="{C3CD241C-C7ED-4E6A-AB5A-E8D0BB7120E1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709609" y="592328"/>
            <a:ext cx="1040501" cy="637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Shape 359">
            <a:extLst>
              <a:ext uri="{FF2B5EF4-FFF2-40B4-BE49-F238E27FC236}">
                <a16:creationId xmlns:a16="http://schemas.microsoft.com/office/drawing/2014/main" id="{E920E175-B757-45D0-878F-E5AE1EF27DB1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494568" y="588880"/>
            <a:ext cx="1131523" cy="62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Shape 365">
            <a:extLst>
              <a:ext uri="{FF2B5EF4-FFF2-40B4-BE49-F238E27FC236}">
                <a16:creationId xmlns:a16="http://schemas.microsoft.com/office/drawing/2014/main" id="{A8DDE3F1-517E-418B-8CAF-D5FAB2BAC88E}"/>
              </a:ext>
            </a:extLst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918034" y="3837101"/>
            <a:ext cx="1147457" cy="605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" descr="KIBO 10 Kit">
            <a:extLst>
              <a:ext uri="{FF2B5EF4-FFF2-40B4-BE49-F238E27FC236}">
                <a16:creationId xmlns:a16="http://schemas.microsoft.com/office/drawing/2014/main" id="{6012F1AE-798F-40E3-BB1C-D5FEE6B49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038" y="497469"/>
            <a:ext cx="905711" cy="67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Shape 323">
            <a:extLst>
              <a:ext uri="{FF2B5EF4-FFF2-40B4-BE49-F238E27FC236}">
                <a16:creationId xmlns:a16="http://schemas.microsoft.com/office/drawing/2014/main" id="{6DE7AD89-9257-4BD8-8E02-748063BC6EDD}"/>
              </a:ext>
            </a:extLst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937790" y="2770068"/>
            <a:ext cx="1118619" cy="58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Shape 319">
            <a:extLst>
              <a:ext uri="{FF2B5EF4-FFF2-40B4-BE49-F238E27FC236}">
                <a16:creationId xmlns:a16="http://schemas.microsoft.com/office/drawing/2014/main" id="{03AAF077-22B5-4455-AF88-8EA004D0798F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 r="38214"/>
          <a:stretch/>
        </p:blipFill>
        <p:spPr>
          <a:xfrm>
            <a:off x="7805069" y="4939376"/>
            <a:ext cx="1187933" cy="95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Shape 317" descr="The Raspberry Pi 2 Model B in ...">
            <a:extLst>
              <a:ext uri="{FF2B5EF4-FFF2-40B4-BE49-F238E27FC236}">
                <a16:creationId xmlns:a16="http://schemas.microsoft.com/office/drawing/2014/main" id="{B6E19D8D-1DFC-42AB-8377-AE06CD7DE04A}"/>
              </a:ext>
            </a:extLst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9680412" y="4767478"/>
            <a:ext cx="694655" cy="557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hape 324">
            <a:extLst>
              <a:ext uri="{FF2B5EF4-FFF2-40B4-BE49-F238E27FC236}">
                <a16:creationId xmlns:a16="http://schemas.microsoft.com/office/drawing/2014/main" id="{791CB640-7AC8-47B7-BB64-8CD0112D42AC}"/>
              </a:ext>
            </a:extLst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9250329" y="5252565"/>
            <a:ext cx="637728" cy="60591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F486A62-D4C0-4869-B1D8-3D4F75FAFD2C}"/>
              </a:ext>
            </a:extLst>
          </p:cNvPr>
          <p:cNvSpPr txBox="1"/>
          <p:nvPr/>
        </p:nvSpPr>
        <p:spPr>
          <a:xfrm>
            <a:off x="234488" y="6422283"/>
            <a:ext cx="29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makes a robot a robot?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C396C8-65E4-46AF-ACBB-3877F941D140}"/>
              </a:ext>
            </a:extLst>
          </p:cNvPr>
          <p:cNvSpPr txBox="1"/>
          <p:nvPr/>
        </p:nvSpPr>
        <p:spPr>
          <a:xfrm>
            <a:off x="3518079" y="5798597"/>
            <a:ext cx="1148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Yr</a:t>
            </a:r>
            <a:r>
              <a:rPr lang="en-GB" dirty="0"/>
              <a:t> R &amp; </a:t>
            </a:r>
            <a:r>
              <a:rPr lang="en-GB" dirty="0" err="1"/>
              <a:t>KS1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883602-3EA9-4686-84CE-1C015D5C62DF}"/>
              </a:ext>
            </a:extLst>
          </p:cNvPr>
          <p:cNvSpPr txBox="1"/>
          <p:nvPr/>
        </p:nvSpPr>
        <p:spPr>
          <a:xfrm>
            <a:off x="6760734" y="5983263"/>
            <a:ext cx="52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KS2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D332BD-1248-4595-833A-689F76A0A4BD}"/>
              </a:ext>
            </a:extLst>
          </p:cNvPr>
          <p:cNvSpPr txBox="1"/>
          <p:nvPr/>
        </p:nvSpPr>
        <p:spPr>
          <a:xfrm>
            <a:off x="10323488" y="5892655"/>
            <a:ext cx="939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KS3</a:t>
            </a:r>
            <a:r>
              <a:rPr lang="en-GB" dirty="0"/>
              <a:t>/4/5</a:t>
            </a:r>
          </a:p>
        </p:txBody>
      </p:sp>
      <p:pic>
        <p:nvPicPr>
          <p:cNvPr id="42" name="Picture 6" descr="https://i1.adis.ws/i/maplin/A72LC_1?w=350&amp;h=350&amp;qlt=80&amp;img404=A72LC_set&amp;v=1&amp;locale=en-gb">
            <a:extLst>
              <a:ext uri="{FF2B5EF4-FFF2-40B4-BE49-F238E27FC236}">
                <a16:creationId xmlns:a16="http://schemas.microsoft.com/office/drawing/2014/main" id="{181B584C-08FD-42E5-B18F-C96A5D3D6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401" y="3103535"/>
            <a:ext cx="794281" cy="79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OGITECH Z150 Multimedia 2.0 PC Speakers">
            <a:extLst>
              <a:ext uri="{FF2B5EF4-FFF2-40B4-BE49-F238E27FC236}">
                <a16:creationId xmlns:a16="http://schemas.microsoft.com/office/drawing/2014/main" id="{F9958EB1-504A-43F4-A8DE-56A6102F1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861" y="3423115"/>
            <a:ext cx="845202" cy="83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ADVENT K112 Keyboard - Black">
            <a:extLst>
              <a:ext uri="{FF2B5EF4-FFF2-40B4-BE49-F238E27FC236}">
                <a16:creationId xmlns:a16="http://schemas.microsoft.com/office/drawing/2014/main" id="{A6EB1831-9FF6-4AB5-BFA4-0E3B16697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1" b="19674"/>
          <a:stretch/>
        </p:blipFill>
        <p:spPr bwMode="auto">
          <a:xfrm>
            <a:off x="2326619" y="2718497"/>
            <a:ext cx="1137917" cy="53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Shape 334">
            <a:extLst>
              <a:ext uri="{FF2B5EF4-FFF2-40B4-BE49-F238E27FC236}">
                <a16:creationId xmlns:a16="http://schemas.microsoft.com/office/drawing/2014/main" id="{D08CFFA2-B49C-4A53-9D5C-66767E19097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14690"/>
          <a:stretch/>
        </p:blipFill>
        <p:spPr>
          <a:xfrm>
            <a:off x="5616461" y="1735004"/>
            <a:ext cx="950917" cy="805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6233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4341733" y="1919733"/>
            <a:ext cx="3196400" cy="3894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/>
          </a:p>
          <a:p>
            <a:pPr algn="ctr"/>
            <a:r>
              <a:rPr lang="en-GB" sz="3200"/>
              <a:t>Microcontroller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8640133" y="1081100"/>
            <a:ext cx="3196400" cy="5290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/>
              <a:t>Output</a:t>
            </a:r>
          </a:p>
          <a:p>
            <a:endParaRPr sz="2400" b="1"/>
          </a:p>
          <a:p>
            <a:endParaRPr sz="2400" b="1"/>
          </a:p>
          <a:p>
            <a:pPr algn="ctr"/>
            <a:endParaRPr sz="2400"/>
          </a:p>
          <a:p>
            <a:pPr algn="ctr"/>
            <a:endParaRPr sz="2400"/>
          </a:p>
        </p:txBody>
      </p:sp>
      <p:sp>
        <p:nvSpPr>
          <p:cNvPr id="91" name="Shape 91"/>
          <p:cNvSpPr txBox="1"/>
          <p:nvPr/>
        </p:nvSpPr>
        <p:spPr>
          <a:xfrm>
            <a:off x="8833467" y="1854100"/>
            <a:ext cx="2977200" cy="374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</a:rPr>
              <a:t>Light - Sparkle, Led</a:t>
            </a: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r>
              <a:rPr lang="en-GB" sz="2400">
                <a:solidFill>
                  <a:schemeClr val="dk1"/>
                </a:solidFill>
              </a:rPr>
              <a:t>Movement - motor</a:t>
            </a:r>
          </a:p>
          <a:p>
            <a:pPr algn="ctr"/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r>
              <a:rPr lang="en-GB" sz="2400">
                <a:solidFill>
                  <a:schemeClr val="dk1"/>
                </a:solidFill>
              </a:rPr>
              <a:t>Sound - buzzer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378694">
            <a:off x="9598766" y="2510271"/>
            <a:ext cx="911665" cy="837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19701" y="4108334"/>
            <a:ext cx="1018065" cy="101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28967" y="2443134"/>
            <a:ext cx="1166333" cy="971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40476" y="4876661"/>
            <a:ext cx="687733" cy="68773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262533" y="1325100"/>
            <a:ext cx="3105600" cy="4802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/>
              <a:t>Input </a:t>
            </a:r>
          </a:p>
          <a:p>
            <a:pPr algn="ctr"/>
            <a:r>
              <a:rPr lang="en-GB" sz="3200" b="1"/>
              <a:t>Sensors</a:t>
            </a:r>
          </a:p>
          <a:p>
            <a:pPr algn="ctr"/>
            <a:endParaRPr sz="3200" b="1"/>
          </a:p>
          <a:p>
            <a:pPr algn="ctr"/>
            <a:endParaRPr sz="2400"/>
          </a:p>
          <a:p>
            <a:endParaRPr sz="2400" b="1"/>
          </a:p>
          <a:p>
            <a:endParaRPr sz="2400" b="1"/>
          </a:p>
          <a:p>
            <a:pPr algn="ctr"/>
            <a:endParaRPr sz="2400"/>
          </a:p>
          <a:p>
            <a:pPr algn="ctr"/>
            <a:endParaRPr sz="2400"/>
          </a:p>
        </p:txBody>
      </p:sp>
      <p:pic>
        <p:nvPicPr>
          <p:cNvPr id="97" name="Shape 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8539" y="3058565"/>
            <a:ext cx="1502795" cy="112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 rotWithShape="1">
          <a:blip r:embed="rId8">
            <a:alphaModFix/>
          </a:blip>
          <a:srcRect l="23789" t="8343" r="22179" b="13170"/>
          <a:stretch/>
        </p:blipFill>
        <p:spPr>
          <a:xfrm>
            <a:off x="4723465" y="4623667"/>
            <a:ext cx="930201" cy="76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63754" y="4623667"/>
            <a:ext cx="1357413" cy="101806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217133" y="2674533"/>
            <a:ext cx="3196400" cy="3139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</a:rPr>
              <a:t>Button or toggle switch</a:t>
            </a: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r>
              <a:rPr lang="en-GB" sz="2400">
                <a:solidFill>
                  <a:schemeClr val="dk1"/>
                </a:solidFill>
              </a:rPr>
              <a:t>LDR - light dependent resistor (light sensor)</a:t>
            </a: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r>
              <a:rPr lang="en-GB" sz="2400">
                <a:solidFill>
                  <a:schemeClr val="dk1"/>
                </a:solidFill>
              </a:rPr>
              <a:t>Tilt switch</a:t>
            </a: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r>
              <a:rPr lang="en-GB" sz="2400">
                <a:solidFill>
                  <a:schemeClr val="dk1"/>
                </a:solidFill>
              </a:rPr>
              <a:t>Distance sensor</a:t>
            </a:r>
          </a:p>
          <a:p>
            <a:pPr algn="ctr"/>
            <a:endParaRPr sz="2400">
              <a:solidFill>
                <a:schemeClr val="dk1"/>
              </a:solidFill>
            </a:endParaRPr>
          </a:p>
          <a:p>
            <a:pPr algn="ctr"/>
            <a:r>
              <a:rPr lang="en-GB" sz="2400">
                <a:solidFill>
                  <a:schemeClr val="dk1"/>
                </a:solidFill>
              </a:rPr>
              <a:t>….</a:t>
            </a:r>
          </a:p>
        </p:txBody>
      </p:sp>
      <p:sp>
        <p:nvSpPr>
          <p:cNvPr id="101" name="Shape 101"/>
          <p:cNvSpPr/>
          <p:nvPr/>
        </p:nvSpPr>
        <p:spPr>
          <a:xfrm>
            <a:off x="3368067" y="3480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2" name="Shape 102"/>
          <p:cNvSpPr/>
          <p:nvPr/>
        </p:nvSpPr>
        <p:spPr>
          <a:xfrm>
            <a:off x="7602600" y="3415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15600" y="138300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Clr>
                <a:srgbClr val="000000"/>
              </a:buClr>
              <a:buSzPct val="39285"/>
            </a:pPr>
            <a:r>
              <a:rPr lang="en-GB"/>
              <a:t>Concepts and Vocabulary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23</a:t>
            </a:fld>
            <a:endParaRPr lang="en-GB"/>
          </a:p>
        </p:txBody>
      </p:sp>
      <p:pic>
        <p:nvPicPr>
          <p:cNvPr id="105" name="Shape 10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840266" y="176234"/>
            <a:ext cx="1835420" cy="687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20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4406200" y="1606977"/>
            <a:ext cx="3196400" cy="339436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 dirty="0"/>
              <a:t>Programmable device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Including a tangible interface to program it</a:t>
            </a:r>
          </a:p>
          <a:p>
            <a:pPr algn="ctr"/>
            <a:endParaRPr lang="en-GB" sz="3200" dirty="0"/>
          </a:p>
        </p:txBody>
      </p:sp>
      <p:sp>
        <p:nvSpPr>
          <p:cNvPr id="90" name="Shape 90"/>
          <p:cNvSpPr txBox="1"/>
          <p:nvPr/>
        </p:nvSpPr>
        <p:spPr>
          <a:xfrm>
            <a:off x="8723867" y="1606977"/>
            <a:ext cx="3196400" cy="423904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/>
              <a:t>Output</a:t>
            </a:r>
          </a:p>
          <a:p>
            <a:endParaRPr sz="2400" b="1"/>
          </a:p>
          <a:p>
            <a:endParaRPr sz="2400" b="1"/>
          </a:p>
          <a:p>
            <a:pPr algn="ctr"/>
            <a:endParaRPr sz="2400"/>
          </a:p>
          <a:p>
            <a:pPr algn="ctr"/>
            <a:endParaRPr sz="2400"/>
          </a:p>
        </p:txBody>
      </p:sp>
      <p:sp>
        <p:nvSpPr>
          <p:cNvPr id="91" name="Shape 91"/>
          <p:cNvSpPr txBox="1"/>
          <p:nvPr/>
        </p:nvSpPr>
        <p:spPr>
          <a:xfrm>
            <a:off x="8833467" y="1854100"/>
            <a:ext cx="2977200" cy="374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3600" dirty="0">
                <a:solidFill>
                  <a:schemeClr val="dk1"/>
                </a:solidFill>
              </a:rPr>
              <a:t>Light</a:t>
            </a:r>
            <a:endParaRPr sz="3600" dirty="0">
              <a:solidFill>
                <a:schemeClr val="dk1"/>
              </a:solidFill>
            </a:endParaRPr>
          </a:p>
          <a:p>
            <a:pPr algn="ctr"/>
            <a:endParaRPr sz="3600" dirty="0">
              <a:solidFill>
                <a:schemeClr val="dk1"/>
              </a:solidFill>
            </a:endParaRPr>
          </a:p>
          <a:p>
            <a:pPr algn="ctr"/>
            <a:r>
              <a:rPr lang="en-GB" sz="3600" dirty="0">
                <a:solidFill>
                  <a:schemeClr val="dk1"/>
                </a:solidFill>
              </a:rPr>
              <a:t>Movement</a:t>
            </a:r>
          </a:p>
          <a:p>
            <a:pPr algn="ctr"/>
            <a:endParaRPr sz="3600" dirty="0">
              <a:solidFill>
                <a:schemeClr val="dk1"/>
              </a:solidFill>
            </a:endParaRPr>
          </a:p>
          <a:p>
            <a:pPr algn="ctr"/>
            <a:r>
              <a:rPr lang="en-GB" sz="3600" dirty="0">
                <a:solidFill>
                  <a:schemeClr val="dk1"/>
                </a:solidFill>
              </a:rPr>
              <a:t>Sound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366679" y="1606977"/>
            <a:ext cx="3105600" cy="461064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 dirty="0"/>
              <a:t> </a:t>
            </a:r>
          </a:p>
          <a:p>
            <a:pPr algn="ctr"/>
            <a:endParaRPr sz="2400" dirty="0"/>
          </a:p>
        </p:txBody>
      </p:sp>
      <p:sp>
        <p:nvSpPr>
          <p:cNvPr id="100" name="Shape 100"/>
          <p:cNvSpPr txBox="1"/>
          <p:nvPr/>
        </p:nvSpPr>
        <p:spPr>
          <a:xfrm>
            <a:off x="393557" y="1811683"/>
            <a:ext cx="3196400" cy="4131917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r>
              <a:rPr lang="en-GB" sz="4000" b="1" dirty="0"/>
              <a:t>Input - Sensors</a:t>
            </a:r>
            <a:endParaRPr lang="en-GB" sz="40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Button or toggle switch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 err="1">
                <a:solidFill>
                  <a:schemeClr val="dk1"/>
                </a:solidFill>
              </a:rPr>
              <a:t>LDR</a:t>
            </a:r>
            <a:r>
              <a:rPr lang="en-GB" sz="2400" dirty="0">
                <a:solidFill>
                  <a:schemeClr val="dk1"/>
                </a:solidFill>
              </a:rPr>
              <a:t> - light dependent resistor (light sensor)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Tilt switch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Distance sensor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3368067" y="3480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2" name="Shape 102"/>
          <p:cNvSpPr/>
          <p:nvPr/>
        </p:nvSpPr>
        <p:spPr>
          <a:xfrm>
            <a:off x="7602600" y="3415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15600" y="138300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Clr>
                <a:srgbClr val="000000"/>
              </a:buClr>
              <a:buSzPct val="39285"/>
            </a:pPr>
            <a:r>
              <a:rPr lang="en-GB"/>
              <a:t>Concepts and Vocabulary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24</a:t>
            </a:fld>
            <a:endParaRPr lang="en-GB"/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0969" y="304800"/>
            <a:ext cx="2365431" cy="102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351">
            <a:extLst>
              <a:ext uri="{FF2B5EF4-FFF2-40B4-BE49-F238E27FC236}">
                <a16:creationId xmlns:a16="http://schemas.microsoft.com/office/drawing/2014/main" id="{6C318E85-7643-4DEA-866F-443E162B278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50877" y="4037900"/>
            <a:ext cx="1040501" cy="714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344">
            <a:extLst>
              <a:ext uri="{FF2B5EF4-FFF2-40B4-BE49-F238E27FC236}">
                <a16:creationId xmlns:a16="http://schemas.microsoft.com/office/drawing/2014/main" id="{C0D11C62-DACB-4198-B85C-62B7295EB9D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77864" y="2639344"/>
            <a:ext cx="837490" cy="84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KIBO 10 Kit">
            <a:extLst>
              <a:ext uri="{FF2B5EF4-FFF2-40B4-BE49-F238E27FC236}">
                <a16:creationId xmlns:a16="http://schemas.microsoft.com/office/drawing/2014/main" id="{35E43E63-24EE-42E4-8464-3AE9C0440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71" y="5108056"/>
            <a:ext cx="905711" cy="67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KIBO 10 Kit">
            <a:extLst>
              <a:ext uri="{FF2B5EF4-FFF2-40B4-BE49-F238E27FC236}">
                <a16:creationId xmlns:a16="http://schemas.microsoft.com/office/drawing/2014/main" id="{85093B4E-8DB8-4E64-8503-C793DC148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79" y="5001342"/>
            <a:ext cx="905711" cy="67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Shape 334">
            <a:extLst>
              <a:ext uri="{FF2B5EF4-FFF2-40B4-BE49-F238E27FC236}">
                <a16:creationId xmlns:a16="http://schemas.microsoft.com/office/drawing/2014/main" id="{91976593-470C-429A-97AA-6D542881123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14690"/>
          <a:stretch/>
        </p:blipFill>
        <p:spPr>
          <a:xfrm>
            <a:off x="3063505" y="4858771"/>
            <a:ext cx="690987" cy="58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hape 358">
            <a:extLst>
              <a:ext uri="{FF2B5EF4-FFF2-40B4-BE49-F238E27FC236}">
                <a16:creationId xmlns:a16="http://schemas.microsoft.com/office/drawing/2014/main" id="{14524FE5-F156-4E9C-A3B9-BC4B0646101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3557" y="6078601"/>
            <a:ext cx="745831" cy="663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497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4406200" y="1606977"/>
            <a:ext cx="3196400" cy="339436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 dirty="0"/>
              <a:t>Programmable device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That is programmed on a separate device</a:t>
            </a:r>
          </a:p>
          <a:p>
            <a:pPr algn="ctr"/>
            <a:endParaRPr lang="en-GB" sz="3200" dirty="0"/>
          </a:p>
        </p:txBody>
      </p:sp>
      <p:sp>
        <p:nvSpPr>
          <p:cNvPr id="90" name="Shape 90"/>
          <p:cNvSpPr txBox="1"/>
          <p:nvPr/>
        </p:nvSpPr>
        <p:spPr>
          <a:xfrm>
            <a:off x="8723867" y="1606977"/>
            <a:ext cx="3196400" cy="423904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/>
              <a:t>Output</a:t>
            </a:r>
          </a:p>
          <a:p>
            <a:endParaRPr sz="2400" b="1"/>
          </a:p>
          <a:p>
            <a:endParaRPr sz="2400" b="1"/>
          </a:p>
          <a:p>
            <a:pPr algn="ctr"/>
            <a:endParaRPr sz="2400"/>
          </a:p>
          <a:p>
            <a:pPr algn="ctr"/>
            <a:endParaRPr sz="2400"/>
          </a:p>
        </p:txBody>
      </p:sp>
      <p:sp>
        <p:nvSpPr>
          <p:cNvPr id="91" name="Shape 91"/>
          <p:cNvSpPr txBox="1"/>
          <p:nvPr/>
        </p:nvSpPr>
        <p:spPr>
          <a:xfrm>
            <a:off x="8833467" y="1854100"/>
            <a:ext cx="2977200" cy="374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3600" dirty="0">
                <a:solidFill>
                  <a:schemeClr val="dk1"/>
                </a:solidFill>
              </a:rPr>
              <a:t>Light</a:t>
            </a:r>
            <a:endParaRPr sz="3600" dirty="0">
              <a:solidFill>
                <a:schemeClr val="dk1"/>
              </a:solidFill>
            </a:endParaRPr>
          </a:p>
          <a:p>
            <a:pPr algn="ctr"/>
            <a:endParaRPr sz="3600" dirty="0">
              <a:solidFill>
                <a:schemeClr val="dk1"/>
              </a:solidFill>
            </a:endParaRPr>
          </a:p>
          <a:p>
            <a:pPr algn="ctr"/>
            <a:r>
              <a:rPr lang="en-GB" sz="3600" dirty="0">
                <a:solidFill>
                  <a:schemeClr val="dk1"/>
                </a:solidFill>
              </a:rPr>
              <a:t>Movement</a:t>
            </a:r>
          </a:p>
          <a:p>
            <a:pPr algn="ctr"/>
            <a:endParaRPr sz="3600" dirty="0">
              <a:solidFill>
                <a:schemeClr val="dk1"/>
              </a:solidFill>
            </a:endParaRPr>
          </a:p>
          <a:p>
            <a:pPr algn="ctr"/>
            <a:r>
              <a:rPr lang="en-GB" sz="3600" dirty="0">
                <a:solidFill>
                  <a:schemeClr val="dk1"/>
                </a:solidFill>
              </a:rPr>
              <a:t>Sound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366679" y="1606977"/>
            <a:ext cx="3105600" cy="461064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 dirty="0"/>
              <a:t> </a:t>
            </a:r>
          </a:p>
          <a:p>
            <a:pPr algn="ctr"/>
            <a:endParaRPr sz="2400" dirty="0"/>
          </a:p>
        </p:txBody>
      </p:sp>
      <p:sp>
        <p:nvSpPr>
          <p:cNvPr id="100" name="Shape 100"/>
          <p:cNvSpPr txBox="1"/>
          <p:nvPr/>
        </p:nvSpPr>
        <p:spPr>
          <a:xfrm>
            <a:off x="393557" y="1811683"/>
            <a:ext cx="3196400" cy="4131917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r>
              <a:rPr lang="en-GB" sz="4000" b="1" dirty="0"/>
              <a:t>Input - Sensors</a:t>
            </a:r>
            <a:endParaRPr lang="en-GB" sz="40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Button or toggle switch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 err="1">
                <a:solidFill>
                  <a:schemeClr val="dk1"/>
                </a:solidFill>
              </a:rPr>
              <a:t>LDR</a:t>
            </a:r>
            <a:r>
              <a:rPr lang="en-GB" sz="2400" dirty="0">
                <a:solidFill>
                  <a:schemeClr val="dk1"/>
                </a:solidFill>
              </a:rPr>
              <a:t> - light dependent resistor (light sensor)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Tilt switch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Distance sensor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3368067" y="3480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2" name="Shape 102"/>
          <p:cNvSpPr/>
          <p:nvPr/>
        </p:nvSpPr>
        <p:spPr>
          <a:xfrm>
            <a:off x="7602600" y="3415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15600" y="138300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Clr>
                <a:srgbClr val="000000"/>
              </a:buClr>
              <a:buSzPct val="39285"/>
            </a:pPr>
            <a:r>
              <a:rPr lang="en-GB"/>
              <a:t>Concepts and Vocabulary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25</a:t>
            </a:fld>
            <a:endParaRPr lang="en-GB"/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0969" y="304800"/>
            <a:ext cx="2365431" cy="102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342">
            <a:extLst>
              <a:ext uri="{FF2B5EF4-FFF2-40B4-BE49-F238E27FC236}">
                <a16:creationId xmlns:a16="http://schemas.microsoft.com/office/drawing/2014/main" id="{F5B46D67-5840-4A09-A031-2F7ED3ED9C3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9119" y="4970388"/>
            <a:ext cx="781521" cy="69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342">
            <a:extLst>
              <a:ext uri="{FF2B5EF4-FFF2-40B4-BE49-F238E27FC236}">
                <a16:creationId xmlns:a16="http://schemas.microsoft.com/office/drawing/2014/main" id="{FB86439C-D2E6-414B-BE45-BB2C85117AA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57649" y="2320200"/>
            <a:ext cx="781521" cy="69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hape 354">
            <a:extLst>
              <a:ext uri="{FF2B5EF4-FFF2-40B4-BE49-F238E27FC236}">
                <a16:creationId xmlns:a16="http://schemas.microsoft.com/office/drawing/2014/main" id="{A32721B2-0A57-460D-827A-CD90FDC296D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77876" y="4871223"/>
            <a:ext cx="1014124" cy="89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354">
            <a:extLst>
              <a:ext uri="{FF2B5EF4-FFF2-40B4-BE49-F238E27FC236}">
                <a16:creationId xmlns:a16="http://schemas.microsoft.com/office/drawing/2014/main" id="{0470B427-B3F3-4062-8FEB-851954B2205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9773" y="5744322"/>
            <a:ext cx="1014124" cy="89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hape 350">
            <a:extLst>
              <a:ext uri="{FF2B5EF4-FFF2-40B4-BE49-F238E27FC236}">
                <a16:creationId xmlns:a16="http://schemas.microsoft.com/office/drawing/2014/main" id="{E20AA88A-D03E-4F6D-A1CB-29672D8A8F0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27868" y="3988579"/>
            <a:ext cx="841081" cy="62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Shape 350">
            <a:extLst>
              <a:ext uri="{FF2B5EF4-FFF2-40B4-BE49-F238E27FC236}">
                <a16:creationId xmlns:a16="http://schemas.microsoft.com/office/drawing/2014/main" id="{A6B5036E-A461-4860-8E13-5C71CED4106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77548" y="4201226"/>
            <a:ext cx="841081" cy="628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30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4373967" y="1371599"/>
            <a:ext cx="3196400" cy="351263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 dirty="0"/>
              <a:t>Computer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With input and output ‘peripherals’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8723867" y="1606977"/>
            <a:ext cx="3196400" cy="423904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/>
              <a:t>Output</a:t>
            </a:r>
          </a:p>
          <a:p>
            <a:endParaRPr sz="2400" b="1"/>
          </a:p>
          <a:p>
            <a:endParaRPr sz="2400" b="1"/>
          </a:p>
          <a:p>
            <a:pPr algn="ctr"/>
            <a:endParaRPr sz="2400"/>
          </a:p>
          <a:p>
            <a:pPr algn="ctr"/>
            <a:endParaRPr sz="2400"/>
          </a:p>
        </p:txBody>
      </p:sp>
      <p:sp>
        <p:nvSpPr>
          <p:cNvPr id="91" name="Shape 91"/>
          <p:cNvSpPr txBox="1"/>
          <p:nvPr/>
        </p:nvSpPr>
        <p:spPr>
          <a:xfrm>
            <a:off x="8833467" y="1854100"/>
            <a:ext cx="2977200" cy="374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3600" dirty="0">
                <a:solidFill>
                  <a:schemeClr val="dk1"/>
                </a:solidFill>
              </a:rPr>
              <a:t>Light</a:t>
            </a:r>
            <a:endParaRPr sz="3600" dirty="0">
              <a:solidFill>
                <a:schemeClr val="dk1"/>
              </a:solidFill>
            </a:endParaRPr>
          </a:p>
          <a:p>
            <a:pPr algn="ctr"/>
            <a:endParaRPr sz="3600" dirty="0">
              <a:solidFill>
                <a:schemeClr val="dk1"/>
              </a:solidFill>
            </a:endParaRPr>
          </a:p>
          <a:p>
            <a:pPr algn="ctr"/>
            <a:r>
              <a:rPr lang="en-GB" sz="3600" dirty="0">
                <a:solidFill>
                  <a:schemeClr val="dk1"/>
                </a:solidFill>
              </a:rPr>
              <a:t>Movement</a:t>
            </a:r>
          </a:p>
          <a:p>
            <a:pPr algn="ctr"/>
            <a:endParaRPr sz="3600" dirty="0">
              <a:solidFill>
                <a:schemeClr val="dk1"/>
              </a:solidFill>
            </a:endParaRPr>
          </a:p>
          <a:p>
            <a:pPr algn="ctr"/>
            <a:r>
              <a:rPr lang="en-GB" sz="3600" dirty="0">
                <a:solidFill>
                  <a:schemeClr val="dk1"/>
                </a:solidFill>
              </a:rPr>
              <a:t>Sound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366679" y="1606977"/>
            <a:ext cx="3105600" cy="461064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3200" b="1" dirty="0"/>
              <a:t> </a:t>
            </a:r>
          </a:p>
          <a:p>
            <a:pPr algn="ctr"/>
            <a:endParaRPr sz="2400" dirty="0"/>
          </a:p>
        </p:txBody>
      </p:sp>
      <p:sp>
        <p:nvSpPr>
          <p:cNvPr id="100" name="Shape 100"/>
          <p:cNvSpPr txBox="1"/>
          <p:nvPr/>
        </p:nvSpPr>
        <p:spPr>
          <a:xfrm>
            <a:off x="393557" y="1811683"/>
            <a:ext cx="3196400" cy="4131917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r>
              <a:rPr lang="en-GB" sz="4000" b="1" dirty="0"/>
              <a:t>Input - Sensors</a:t>
            </a:r>
            <a:endParaRPr lang="en-GB" sz="40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Button or toggle switch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 err="1">
                <a:solidFill>
                  <a:schemeClr val="dk1"/>
                </a:solidFill>
              </a:rPr>
              <a:t>LDR</a:t>
            </a:r>
            <a:r>
              <a:rPr lang="en-GB" sz="2400" dirty="0">
                <a:solidFill>
                  <a:schemeClr val="dk1"/>
                </a:solidFill>
              </a:rPr>
              <a:t> - light dependent resistor (light sensor)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Tilt switch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r>
              <a:rPr lang="en-GB" sz="2400" dirty="0">
                <a:solidFill>
                  <a:schemeClr val="dk1"/>
                </a:solidFill>
              </a:rPr>
              <a:t>Distance sensor</a:t>
            </a:r>
          </a:p>
          <a:p>
            <a:pPr algn="ctr"/>
            <a:endParaRPr sz="2400" dirty="0">
              <a:solidFill>
                <a:schemeClr val="dk1"/>
              </a:solidFill>
            </a:endParaRPr>
          </a:p>
          <a:p>
            <a:pPr algn="ctr"/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3368067" y="3480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2" name="Shape 102"/>
          <p:cNvSpPr/>
          <p:nvPr/>
        </p:nvSpPr>
        <p:spPr>
          <a:xfrm>
            <a:off x="7602600" y="3415100"/>
            <a:ext cx="1166400" cy="62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15600" y="138300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buClr>
                <a:srgbClr val="000000"/>
              </a:buClr>
              <a:buSzPct val="39285"/>
            </a:pPr>
            <a:r>
              <a:rPr lang="en-GB"/>
              <a:t>Concepts and Vocabulary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26</a:t>
            </a:fld>
            <a:endParaRPr lang="en-GB"/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0969" y="304800"/>
            <a:ext cx="2365431" cy="10288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147C4C7-EFE6-4BC0-9F72-9F4ED4510DEA}"/>
              </a:ext>
            </a:extLst>
          </p:cNvPr>
          <p:cNvGrpSpPr/>
          <p:nvPr/>
        </p:nvGrpSpPr>
        <p:grpSpPr>
          <a:xfrm>
            <a:off x="283957" y="2581763"/>
            <a:ext cx="3784119" cy="3133170"/>
            <a:chOff x="283957" y="2581763"/>
            <a:chExt cx="3784119" cy="3133170"/>
          </a:xfrm>
        </p:grpSpPr>
        <p:pic>
          <p:nvPicPr>
            <p:cNvPr id="26" name="Shape 323">
              <a:extLst>
                <a:ext uri="{FF2B5EF4-FFF2-40B4-BE49-F238E27FC236}">
                  <a16:creationId xmlns:a16="http://schemas.microsoft.com/office/drawing/2014/main" id="{8B0C90E7-33D8-4016-A14B-BB1073E9FA55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49457" y="2581763"/>
              <a:ext cx="1118619" cy="5865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Shape 320">
              <a:extLst>
                <a:ext uri="{FF2B5EF4-FFF2-40B4-BE49-F238E27FC236}">
                  <a16:creationId xmlns:a16="http://schemas.microsoft.com/office/drawing/2014/main" id="{CAB40F4E-ABBF-49C1-BBF7-8B4DDA5C196F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38033" y="4682568"/>
              <a:ext cx="781926" cy="6456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6" descr="https://i1.adis.ws/i/maplin/A72LC_1?w=350&amp;h=350&amp;qlt=80&amp;img404=A72LC_set&amp;v=1&amp;locale=en-gb">
              <a:extLst>
                <a:ext uri="{FF2B5EF4-FFF2-40B4-BE49-F238E27FC236}">
                  <a16:creationId xmlns:a16="http://schemas.microsoft.com/office/drawing/2014/main" id="{3006CAEB-E0D6-4D0C-B53C-D6C1F62B0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9577" y="4736552"/>
              <a:ext cx="978381" cy="978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8" descr="ADVENT K112 Keyboard - Black">
              <a:extLst>
                <a:ext uri="{FF2B5EF4-FFF2-40B4-BE49-F238E27FC236}">
                  <a16:creationId xmlns:a16="http://schemas.microsoft.com/office/drawing/2014/main" id="{BE8EBAED-70BE-4E41-BCE3-B0E686843D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31" b="19674"/>
            <a:stretch/>
          </p:blipFill>
          <p:spPr bwMode="auto">
            <a:xfrm>
              <a:off x="283957" y="2787419"/>
              <a:ext cx="918684" cy="432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2B15A34-C4E9-4CA1-B9BB-747B38EFB46A}"/>
              </a:ext>
            </a:extLst>
          </p:cNvPr>
          <p:cNvGrpSpPr/>
          <p:nvPr/>
        </p:nvGrpSpPr>
        <p:grpSpPr>
          <a:xfrm>
            <a:off x="11195660" y="2148671"/>
            <a:ext cx="1100616" cy="3821828"/>
            <a:chOff x="11195660" y="2148671"/>
            <a:chExt cx="1100616" cy="3821828"/>
          </a:xfrm>
        </p:grpSpPr>
        <p:pic>
          <p:nvPicPr>
            <p:cNvPr id="28" name="Shape 321">
              <a:extLst>
                <a:ext uri="{FF2B5EF4-FFF2-40B4-BE49-F238E27FC236}">
                  <a16:creationId xmlns:a16="http://schemas.microsoft.com/office/drawing/2014/main" id="{302A0F20-5D10-44AE-A771-1A37252110E8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1369893" y="3293427"/>
              <a:ext cx="813013" cy="8094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4" descr="LOGITECH Z150 Multimedia 2.0 PC Speakers">
              <a:extLst>
                <a:ext uri="{FF2B5EF4-FFF2-40B4-BE49-F238E27FC236}">
                  <a16:creationId xmlns:a16="http://schemas.microsoft.com/office/drawing/2014/main" id="{65A7EA91-3BC7-4D71-AAFB-C505DBDF3A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5058" y="5005389"/>
              <a:ext cx="971218" cy="965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E903F9-8476-403A-BC64-F28C08D30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5660" y="2148671"/>
              <a:ext cx="987246" cy="8128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262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00909-F193-402B-8952-CB8CBA58A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Interlude….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87CB0-DFA5-4CB1-B290-AA3E4B949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1" y="1308156"/>
            <a:ext cx="11360799" cy="5549844"/>
          </a:xfrm>
        </p:spPr>
        <p:txBody>
          <a:bodyPr>
            <a:normAutofit/>
          </a:bodyPr>
          <a:lstStyle/>
          <a:p>
            <a:r>
              <a:rPr lang="en-GB" dirty="0"/>
              <a:t>When you are teaching control do you draw attention to the inputs and outputs?</a:t>
            </a:r>
          </a:p>
          <a:p>
            <a:r>
              <a:rPr lang="en-GB" dirty="0"/>
              <a:t>Why not?</a:t>
            </a:r>
          </a:p>
          <a:p>
            <a:r>
              <a:rPr lang="en-GB" dirty="0"/>
              <a:t>What are we teaching with the devices?</a:t>
            </a:r>
          </a:p>
          <a:p>
            <a:r>
              <a:rPr lang="en-GB" dirty="0"/>
              <a:t>Could we teach the requirements of the POS with only?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Why don’t we?</a:t>
            </a:r>
          </a:p>
          <a:p>
            <a:endParaRPr lang="en-GB" dirty="0"/>
          </a:p>
        </p:txBody>
      </p:sp>
      <p:pic>
        <p:nvPicPr>
          <p:cNvPr id="4" name="Picture 8" descr="ADVENT K112 Keyboard - Black">
            <a:extLst>
              <a:ext uri="{FF2B5EF4-FFF2-40B4-BE49-F238E27FC236}">
                <a16:creationId xmlns:a16="http://schemas.microsoft.com/office/drawing/2014/main" id="{3127448F-E656-4C78-8529-53047C590A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1" b="19674"/>
          <a:stretch/>
        </p:blipFill>
        <p:spPr bwMode="auto">
          <a:xfrm>
            <a:off x="2394233" y="3943057"/>
            <a:ext cx="2162269" cy="1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i1.adis.ws/i/maplin/A72LC_1?w=350&amp;h=350&amp;qlt=80&amp;img404=A72LC_set&amp;v=1&amp;locale=en-gb">
            <a:extLst>
              <a:ext uri="{FF2B5EF4-FFF2-40B4-BE49-F238E27FC236}">
                <a16:creationId xmlns:a16="http://schemas.microsoft.com/office/drawing/2014/main" id="{82907548-CC91-4ADA-B6D6-E093B0BDB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632" y="3759170"/>
            <a:ext cx="1655768" cy="165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lantronics Audio 300 Microphone">
            <a:extLst>
              <a:ext uri="{FF2B5EF4-FFF2-40B4-BE49-F238E27FC236}">
                <a16:creationId xmlns:a16="http://schemas.microsoft.com/office/drawing/2014/main" id="{B03C46D4-5DCA-4B94-B1AC-53B80E51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320" y="3650310"/>
            <a:ext cx="1946831" cy="194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ITECH Z150 Multimedia 2.0 PC Speakers">
            <a:extLst>
              <a:ext uri="{FF2B5EF4-FFF2-40B4-BE49-F238E27FC236}">
                <a16:creationId xmlns:a16="http://schemas.microsoft.com/office/drawing/2014/main" id="{7D03A642-1310-49DA-9DEC-C3EFB72E1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885" y="3943057"/>
            <a:ext cx="1369954" cy="136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hape 344">
            <a:extLst>
              <a:ext uri="{FF2B5EF4-FFF2-40B4-BE49-F238E27FC236}">
                <a16:creationId xmlns:a16="http://schemas.microsoft.com/office/drawing/2014/main" id="{79658577-9545-4083-A993-81DB4287597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190" y="4183673"/>
            <a:ext cx="1161660" cy="1161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228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hape 1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01" y="6170798"/>
            <a:ext cx="1307199" cy="4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 txBox="1"/>
          <p:nvPr/>
        </p:nvSpPr>
        <p:spPr>
          <a:xfrm>
            <a:off x="239276" y="2312640"/>
            <a:ext cx="1694399" cy="1452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3. How might control be </a:t>
            </a:r>
            <a:r>
              <a:rPr lang="en-GB" sz="2400" b="1" dirty="0">
                <a:solidFill>
                  <a:schemeClr val="dk1"/>
                </a:solidFill>
              </a:rPr>
              <a:t>represented</a:t>
            </a:r>
            <a:r>
              <a:rPr lang="en-GB" sz="2400" dirty="0">
                <a:solidFill>
                  <a:schemeClr val="dk1"/>
                </a:solidFill>
              </a:rPr>
              <a:t> by pupils as an </a:t>
            </a:r>
            <a:r>
              <a:rPr lang="en-GB" sz="2400" b="1" dirty="0">
                <a:solidFill>
                  <a:schemeClr val="dk1"/>
                </a:solidFill>
              </a:rPr>
              <a:t>algorithm</a:t>
            </a:r>
            <a:r>
              <a:rPr lang="en-GB" sz="2400" dirty="0">
                <a:solidFill>
                  <a:schemeClr val="dk1"/>
                </a:solidFill>
              </a:rPr>
              <a:t> /design?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421900" y="805101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sp>
        <p:nvSpPr>
          <p:cNvPr id="202" name="Shape 202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203" name="Shape 203"/>
          <p:cNvSpPr txBox="1"/>
          <p:nvPr/>
        </p:nvSpPr>
        <p:spPr>
          <a:xfrm>
            <a:off x="6845401" y="938601"/>
            <a:ext cx="3674799" cy="428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Do you have better examples?</a:t>
            </a:r>
          </a:p>
        </p:txBody>
      </p:sp>
      <p:pic>
        <p:nvPicPr>
          <p:cNvPr id="204" name="Shape 2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8737" y="1838409"/>
            <a:ext cx="3902439" cy="2958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" name="Shape 2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1299" y="1796645"/>
            <a:ext cx="2206743" cy="2949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6" name="Shape 2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7818" y="905633"/>
            <a:ext cx="1844516" cy="6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8165" y="1793632"/>
            <a:ext cx="3437344" cy="18467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2385" y="3782740"/>
            <a:ext cx="2063943" cy="20727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76693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title"/>
          </p:nvPr>
        </p:nvSpPr>
        <p:spPr>
          <a:xfrm>
            <a:off x="516120" y="724076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x="5399538" y="5749160"/>
            <a:ext cx="722270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lvl="0"/>
            <a:r>
              <a:rPr lang="en-GB" sz="2400" i="1" dirty="0">
                <a:hlinkClick r:id="rId3"/>
              </a:rPr>
              <a:t>https://</a:t>
            </a:r>
            <a:r>
              <a:rPr lang="en-GB" sz="2400" i="1" dirty="0" err="1">
                <a:hlinkClick r:id="rId3"/>
              </a:rPr>
              <a:t>scratch.mit.edu</a:t>
            </a:r>
            <a:r>
              <a:rPr lang="en-GB" sz="2400" i="1" dirty="0">
                <a:hlinkClick r:id="rId3"/>
              </a:rPr>
              <a:t>/projects/97039379/</a:t>
            </a:r>
            <a:endParaRPr lang="en-GB" sz="2400" i="1" dirty="0"/>
          </a:p>
          <a:p>
            <a:pPr lvl="0"/>
            <a:endParaRPr sz="2400" i="1" dirty="0"/>
          </a:p>
        </p:txBody>
      </p:sp>
      <p:sp>
        <p:nvSpPr>
          <p:cNvPr id="218" name="Shape 218"/>
          <p:cNvSpPr txBox="1"/>
          <p:nvPr/>
        </p:nvSpPr>
        <p:spPr>
          <a:xfrm>
            <a:off x="469034" y="1771531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4.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4974936" y="5189537"/>
            <a:ext cx="6990878" cy="763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u="sng" dirty="0">
                <a:solidFill>
                  <a:schemeClr val="hlink"/>
                </a:solidFill>
                <a:hlinkClick r:id="rId4"/>
              </a:rPr>
              <a:t>https://</a:t>
            </a:r>
            <a:r>
              <a:rPr lang="en-GB" sz="2400" u="sng" dirty="0" err="1">
                <a:solidFill>
                  <a:schemeClr val="hlink"/>
                </a:solidFill>
                <a:hlinkClick r:id="rId4"/>
              </a:rPr>
              <a:t>scratch.mit.edu</a:t>
            </a:r>
            <a:r>
              <a:rPr lang="en-GB" sz="2400" u="sng" dirty="0">
                <a:solidFill>
                  <a:schemeClr val="hlink"/>
                </a:solidFill>
                <a:hlinkClick r:id="rId4"/>
              </a:rPr>
              <a:t>/projects/97038386/#player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343320" y="5038146"/>
            <a:ext cx="4504799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Predict what code has been used.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3039067" y="1685383"/>
            <a:ext cx="8390933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Predict what this code will do.</a:t>
            </a:r>
          </a:p>
          <a:p>
            <a:endParaRPr sz="2400" dirty="0"/>
          </a:p>
          <a:p>
            <a:r>
              <a:rPr lang="en-GB" sz="2400" dirty="0"/>
              <a:t>Say what are the inputs and what are the outputs.</a:t>
            </a:r>
          </a:p>
          <a:p>
            <a:endParaRPr sz="2400" dirty="0"/>
          </a:p>
          <a:p>
            <a:endParaRPr sz="2400" dirty="0"/>
          </a:p>
        </p:txBody>
      </p:sp>
      <p:pic>
        <p:nvPicPr>
          <p:cNvPr id="222" name="Shape 2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6167" y="2989667"/>
            <a:ext cx="3088416" cy="202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08841" y="2989667"/>
            <a:ext cx="3365500" cy="184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Shape 2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30145" y="686665"/>
            <a:ext cx="2603846" cy="10848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0D8A11-36BB-4F50-AB85-C587E3646789}"/>
              </a:ext>
            </a:extLst>
          </p:cNvPr>
          <p:cNvSpPr/>
          <p:nvPr/>
        </p:nvSpPr>
        <p:spPr>
          <a:xfrm>
            <a:off x="283707" y="5518307"/>
            <a:ext cx="4624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Scratch control code  1 guess what code is used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3E6A32-79A2-407F-A8EB-9D76E2678158}"/>
              </a:ext>
            </a:extLst>
          </p:cNvPr>
          <p:cNvSpPr/>
          <p:nvPr/>
        </p:nvSpPr>
        <p:spPr>
          <a:xfrm>
            <a:off x="269817" y="5919499"/>
            <a:ext cx="5278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Scratch control code 2 guess what code has been used</a:t>
            </a:r>
          </a:p>
        </p:txBody>
      </p:sp>
    </p:spTree>
    <p:extLst>
      <p:ext uri="{BB962C8B-B14F-4D97-AF65-F5344CB8AC3E}">
        <p14:creationId xmlns:p14="http://schemas.microsoft.com/office/powerpoint/2010/main" val="208212284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88D4-46CB-4B44-84EF-DD61FD37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Control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A2D748-78C2-4D1E-8D4F-98F1BF6D1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903023"/>
              </p:ext>
            </p:extLst>
          </p:nvPr>
        </p:nvGraphicFramePr>
        <p:xfrm>
          <a:off x="1371599" y="2497366"/>
          <a:ext cx="8296506" cy="4360634"/>
        </p:xfrm>
        <a:graphic>
          <a:graphicData uri="http://schemas.openxmlformats.org/drawingml/2006/table">
            <a:tbl>
              <a:tblPr/>
              <a:tblGrid>
                <a:gridCol w="1382751">
                  <a:extLst>
                    <a:ext uri="{9D8B030D-6E8A-4147-A177-3AD203B41FA5}">
                      <a16:colId xmlns:a16="http://schemas.microsoft.com/office/drawing/2014/main" val="656239076"/>
                    </a:ext>
                  </a:extLst>
                </a:gridCol>
                <a:gridCol w="1382751">
                  <a:extLst>
                    <a:ext uri="{9D8B030D-6E8A-4147-A177-3AD203B41FA5}">
                      <a16:colId xmlns:a16="http://schemas.microsoft.com/office/drawing/2014/main" val="3619650918"/>
                    </a:ext>
                  </a:extLst>
                </a:gridCol>
                <a:gridCol w="1382751">
                  <a:extLst>
                    <a:ext uri="{9D8B030D-6E8A-4147-A177-3AD203B41FA5}">
                      <a16:colId xmlns:a16="http://schemas.microsoft.com/office/drawing/2014/main" val="3426008649"/>
                    </a:ext>
                  </a:extLst>
                </a:gridCol>
                <a:gridCol w="1382751">
                  <a:extLst>
                    <a:ext uri="{9D8B030D-6E8A-4147-A177-3AD203B41FA5}">
                      <a16:colId xmlns:a16="http://schemas.microsoft.com/office/drawing/2014/main" val="3008901268"/>
                    </a:ext>
                  </a:extLst>
                </a:gridCol>
                <a:gridCol w="1382751">
                  <a:extLst>
                    <a:ext uri="{9D8B030D-6E8A-4147-A177-3AD203B41FA5}">
                      <a16:colId xmlns:a16="http://schemas.microsoft.com/office/drawing/2014/main" val="1072241762"/>
                    </a:ext>
                  </a:extLst>
                </a:gridCol>
                <a:gridCol w="1382751">
                  <a:extLst>
                    <a:ext uri="{9D8B030D-6E8A-4147-A177-3AD203B41FA5}">
                      <a16:colId xmlns:a16="http://schemas.microsoft.com/office/drawing/2014/main" val="4253106163"/>
                    </a:ext>
                  </a:extLst>
                </a:gridCol>
              </a:tblGrid>
              <a:tr h="94705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  <a:endParaRPr lang="en-GB" sz="1300" dirty="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Option 1</a:t>
                      </a:r>
                      <a:endParaRPr lang="en-GB" sz="13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Innovate (project)</a:t>
                      </a: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Option 2</a:t>
                      </a:r>
                      <a:endParaRPr lang="en-GB" sz="13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Copy Code</a:t>
                      </a: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Option 3</a:t>
                      </a:r>
                      <a:endParaRPr lang="en-GB" sz="13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Predict/Run/Investigate</a:t>
                      </a:r>
                      <a:endParaRPr lang="en-GB" sz="1300">
                        <a:effectLst/>
                      </a:endParaRPr>
                    </a:p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Option 4</a:t>
                      </a:r>
                      <a:endParaRPr lang="en-GB" sz="13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Guided discovery</a:t>
                      </a: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Option 5</a:t>
                      </a:r>
                      <a:endParaRPr lang="en-GB" sz="13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Evaluation</a:t>
                      </a: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836341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 dirty="0">
                          <a:effectLst/>
                        </a:rPr>
                      </a:br>
                      <a:endParaRPr lang="en-GB" sz="1300" dirty="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310990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266955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108876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917710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598960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737153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>
                          <a:effectLst/>
                        </a:rPr>
                      </a:br>
                      <a:endParaRPr lang="en-GB" sz="130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en-GB" sz="1300" dirty="0">
                          <a:effectLst/>
                        </a:rPr>
                      </a:br>
                      <a:endParaRPr lang="en-GB" sz="1300" dirty="0">
                        <a:effectLst/>
                      </a:endParaRPr>
                    </a:p>
                  </a:txBody>
                  <a:tcPr marL="45707" marR="45707" marT="45707" marB="4570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09432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52B373F-2C34-4D3D-8BAB-C49B4A96E0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4699919" y="3352568"/>
            <a:ext cx="190939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hape 256">
            <a:extLst>
              <a:ext uri="{FF2B5EF4-FFF2-40B4-BE49-F238E27FC236}">
                <a16:creationId xmlns:a16="http://schemas.microsoft.com/office/drawing/2014/main" id="{5424A704-B27C-49D2-B66D-1AECE17D6517}"/>
              </a:ext>
            </a:extLst>
          </p:cNvPr>
          <p:cNvSpPr txBox="1"/>
          <p:nvPr/>
        </p:nvSpPr>
        <p:spPr>
          <a:xfrm>
            <a:off x="415601" y="975166"/>
            <a:ext cx="12562080" cy="2055848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Add your name to the table in the google doc </a:t>
            </a:r>
          </a:p>
          <a:p>
            <a:pPr marL="457200" indent="-457200">
              <a:buAutoNum type="arabicPeriod"/>
            </a:pPr>
            <a:r>
              <a:rPr lang="en-GB" sz="2400" dirty="0"/>
              <a:t>Try some of the options. </a:t>
            </a:r>
          </a:p>
          <a:p>
            <a:pPr marL="457200" indent="-457200">
              <a:buAutoNum type="arabicPeriod"/>
            </a:pPr>
            <a:r>
              <a:rPr lang="en-GB" sz="2400" dirty="0"/>
              <a:t>Make a note in the table of advantages and disadvantages of each instructional approach.</a:t>
            </a:r>
          </a:p>
          <a:p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675333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540801" y="780634"/>
            <a:ext cx="8665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248408" y="2181771"/>
            <a:ext cx="3934400" cy="2046799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/>
              <a:t>Sound monitor algorithm</a:t>
            </a:r>
          </a:p>
          <a:p>
            <a:endParaRPr sz="2400" dirty="0"/>
          </a:p>
          <a:p>
            <a:r>
              <a:rPr lang="en-GB" sz="2400" dirty="0"/>
              <a:t>If quiet say that is ok</a:t>
            </a:r>
          </a:p>
          <a:p>
            <a:endParaRPr sz="2400" dirty="0"/>
          </a:p>
          <a:p>
            <a:r>
              <a:rPr lang="en-GB" sz="2400" dirty="0"/>
              <a:t>else say that is too noisy</a:t>
            </a:r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256" name="Shape 256"/>
          <p:cNvSpPr txBox="1"/>
          <p:nvPr/>
        </p:nvSpPr>
        <p:spPr>
          <a:xfrm>
            <a:off x="5614408" y="767701"/>
            <a:ext cx="6930639" cy="2055848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What code do you think you would need?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/>
              <a:t>Build it!</a:t>
            </a:r>
          </a:p>
          <a:p>
            <a:endParaRPr sz="2400" dirty="0"/>
          </a:p>
        </p:txBody>
      </p:sp>
      <p:sp>
        <p:nvSpPr>
          <p:cNvPr id="258" name="Shape 258"/>
          <p:cNvSpPr txBox="1"/>
          <p:nvPr/>
        </p:nvSpPr>
        <p:spPr>
          <a:xfrm>
            <a:off x="4430500" y="4596601"/>
            <a:ext cx="53564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lang="en-GB" sz="2400" u="sng" dirty="0">
              <a:solidFill>
                <a:schemeClr val="hlink"/>
              </a:solidFill>
              <a:hlinkClick r:id="rId3"/>
            </a:endParaRPr>
          </a:p>
        </p:txBody>
      </p:sp>
      <p:pic>
        <p:nvPicPr>
          <p:cNvPr id="259" name="Shape 2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518" y="849033"/>
            <a:ext cx="1844516" cy="6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Shape 2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7502" y="2236191"/>
            <a:ext cx="1754511" cy="24540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113B15-C4AA-4B1D-807E-EEB87E1D9140}"/>
              </a:ext>
            </a:extLst>
          </p:cNvPr>
          <p:cNvSpPr txBox="1"/>
          <p:nvPr/>
        </p:nvSpPr>
        <p:spPr>
          <a:xfrm>
            <a:off x="635267" y="558265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Option 1</a:t>
            </a:r>
          </a:p>
        </p:txBody>
      </p:sp>
    </p:spTree>
    <p:extLst>
      <p:ext uri="{BB962C8B-B14F-4D97-AF65-F5344CB8AC3E}">
        <p14:creationId xmlns:p14="http://schemas.microsoft.com/office/powerpoint/2010/main" val="332148982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635267" y="780634"/>
            <a:ext cx="8665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Control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388670" y="725627"/>
            <a:ext cx="6930639" cy="5302192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Copy this code.</a:t>
            </a:r>
          </a:p>
          <a:p>
            <a:endParaRPr lang="en-GB" sz="2400" dirty="0"/>
          </a:p>
          <a:p>
            <a:r>
              <a:rPr lang="en-GB" sz="2400" dirty="0"/>
              <a:t>Well done you have made a sound monitor.</a:t>
            </a:r>
          </a:p>
          <a:p>
            <a:endParaRPr lang="en-GB" sz="2400" dirty="0"/>
          </a:p>
        </p:txBody>
      </p:sp>
      <p:pic>
        <p:nvPicPr>
          <p:cNvPr id="259" name="Shape 2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3518" y="849033"/>
            <a:ext cx="1844516" cy="6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AA5D44-AC97-4859-A800-13B92F237C89}"/>
              </a:ext>
            </a:extLst>
          </p:cNvPr>
          <p:cNvSpPr txBox="1"/>
          <p:nvPr/>
        </p:nvSpPr>
        <p:spPr>
          <a:xfrm>
            <a:off x="635267" y="558265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Option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FCF5B5-54D8-48B3-99AA-222EE90AF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556" y="2288490"/>
            <a:ext cx="26098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9688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540801" y="780634"/>
            <a:ext cx="8665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Control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388670" y="725627"/>
            <a:ext cx="6930639" cy="5302192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457200" lvl="0" indent="-457200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Predict what this code will do</a:t>
            </a:r>
          </a:p>
          <a:p>
            <a:pPr marL="457200" lvl="0" indent="-457200">
              <a:buAutoNum type="arabicPeriod"/>
            </a:pPr>
            <a:endParaRPr lang="en-GB" sz="2400" dirty="0">
              <a:solidFill>
                <a:schemeClr val="dk1"/>
              </a:solidFill>
            </a:endParaRPr>
          </a:p>
          <a:p>
            <a:pPr marL="457200" lvl="0" indent="-457200">
              <a:buAutoNum type="arabicPeriod"/>
            </a:pPr>
            <a:endParaRPr lang="en-GB" sz="2400" dirty="0">
              <a:solidFill>
                <a:schemeClr val="dk1"/>
              </a:solidFill>
            </a:endParaRPr>
          </a:p>
          <a:p>
            <a:pPr lvl="0"/>
            <a:r>
              <a:rPr lang="en-GB" sz="2400" dirty="0">
                <a:solidFill>
                  <a:schemeClr val="dk1"/>
                </a:solidFill>
              </a:rPr>
              <a:t>2 Run it </a:t>
            </a:r>
            <a:r>
              <a:rPr lang="en-GB" u="sng" dirty="0">
                <a:hlinkClick r:id="rId3"/>
              </a:rPr>
              <a:t>https://</a:t>
            </a:r>
            <a:r>
              <a:rPr lang="en-GB" u="sng" dirty="0" err="1">
                <a:hlinkClick r:id="rId3"/>
              </a:rPr>
              <a:t>scratch.mit.edu</a:t>
            </a:r>
            <a:r>
              <a:rPr lang="en-GB" u="sng" dirty="0">
                <a:hlinkClick r:id="rId3"/>
              </a:rPr>
              <a:t>/projects/36133098/</a:t>
            </a:r>
            <a:r>
              <a:rPr lang="en-GB" dirty="0"/>
              <a:t>  </a:t>
            </a:r>
            <a:endParaRPr lang="en-GB" sz="2400" dirty="0">
              <a:solidFill>
                <a:schemeClr val="dk1"/>
              </a:solidFill>
            </a:endParaRPr>
          </a:p>
          <a:p>
            <a:pPr lvl="0"/>
            <a:r>
              <a:rPr lang="en-GB" sz="2400" dirty="0">
                <a:solidFill>
                  <a:schemeClr val="dk1"/>
                </a:solidFill>
              </a:rPr>
              <a:t>3. Investigate the values 3 and 167.</a:t>
            </a:r>
          </a:p>
          <a:p>
            <a:pPr indent="609585"/>
            <a:endParaRPr lang="en-GB" sz="2400" dirty="0">
              <a:solidFill>
                <a:schemeClr val="dk1"/>
              </a:solidFill>
            </a:endParaRPr>
          </a:p>
          <a:p>
            <a:pPr indent="609585"/>
            <a:endParaRPr sz="2400" dirty="0"/>
          </a:p>
          <a:p>
            <a:pPr indent="609585"/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258" name="Shape 258"/>
          <p:cNvSpPr txBox="1"/>
          <p:nvPr/>
        </p:nvSpPr>
        <p:spPr>
          <a:xfrm>
            <a:off x="4430500" y="4596601"/>
            <a:ext cx="53564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lang="en-GB" sz="2400" u="sng" dirty="0">
              <a:solidFill>
                <a:schemeClr val="hlink"/>
              </a:solidFill>
              <a:hlinkClick r:id="rId4"/>
            </a:endParaRPr>
          </a:p>
        </p:txBody>
      </p:sp>
      <p:pic>
        <p:nvPicPr>
          <p:cNvPr id="259" name="Shape 2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3518" y="849033"/>
            <a:ext cx="1844516" cy="6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14BB7C-315A-43EA-8725-9624F380C4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19" y="1988024"/>
            <a:ext cx="3143250" cy="1866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0E67F6-7DA4-4809-A7C7-A0EA8DB99988}"/>
              </a:ext>
            </a:extLst>
          </p:cNvPr>
          <p:cNvSpPr txBox="1"/>
          <p:nvPr/>
        </p:nvSpPr>
        <p:spPr>
          <a:xfrm>
            <a:off x="635267" y="558265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Option 3</a:t>
            </a:r>
          </a:p>
        </p:txBody>
      </p:sp>
    </p:spTree>
    <p:extLst>
      <p:ext uri="{BB962C8B-B14F-4D97-AF65-F5344CB8AC3E}">
        <p14:creationId xmlns:p14="http://schemas.microsoft.com/office/powerpoint/2010/main" val="218645455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540801" y="780634"/>
            <a:ext cx="8665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Control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511942" y="422394"/>
            <a:ext cx="4606891" cy="3704595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457200" lvl="0" indent="-457200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Explore these commands</a:t>
            </a:r>
            <a:endParaRPr lang="en-GB" sz="2400" dirty="0">
              <a:solidFill>
                <a:schemeClr val="dk1"/>
              </a:solidFill>
              <a:hlinkClick r:id="rId3"/>
            </a:endParaRPr>
          </a:p>
          <a:p>
            <a:pPr marL="457200" lvl="0" indent="-457200">
              <a:buAutoNum type="arabicPeriod"/>
            </a:pPr>
            <a:endParaRPr lang="en-GB" sz="2400" dirty="0">
              <a:solidFill>
                <a:schemeClr val="dk1"/>
              </a:solidFill>
              <a:hlinkClick r:id="rId3"/>
            </a:endParaRPr>
          </a:p>
          <a:p>
            <a:pPr marL="457200" lvl="0" indent="-457200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Can you make a sound monitor that </a:t>
            </a:r>
          </a:p>
          <a:p>
            <a:pPr marL="457200" lvl="0" indent="-457200">
              <a:buAutoNum type="arabicPeriod"/>
            </a:pPr>
            <a:r>
              <a:rPr lang="en-GB" sz="2400" dirty="0">
                <a:solidFill>
                  <a:schemeClr val="dk1"/>
                </a:solidFill>
              </a:rPr>
              <a:t>Implements this algorithm?</a:t>
            </a:r>
            <a:endParaRPr lang="en-GB" sz="2400" dirty="0">
              <a:solidFill>
                <a:schemeClr val="dk1"/>
              </a:solidFill>
              <a:hlinkClick r:id="rId3"/>
            </a:endParaRPr>
          </a:p>
          <a:p>
            <a:endParaRPr sz="2400" dirty="0"/>
          </a:p>
        </p:txBody>
      </p:sp>
      <p:sp>
        <p:nvSpPr>
          <p:cNvPr id="258" name="Shape 258"/>
          <p:cNvSpPr txBox="1"/>
          <p:nvPr/>
        </p:nvSpPr>
        <p:spPr>
          <a:xfrm>
            <a:off x="4430500" y="4596601"/>
            <a:ext cx="53564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lang="en-GB" sz="2400" u="sng" dirty="0">
              <a:solidFill>
                <a:schemeClr val="hlink"/>
              </a:solidFill>
              <a:hlinkClick r:id="rId4"/>
            </a:endParaRPr>
          </a:p>
        </p:txBody>
      </p:sp>
      <p:pic>
        <p:nvPicPr>
          <p:cNvPr id="259" name="Shape 2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3518" y="849033"/>
            <a:ext cx="1844516" cy="6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0E67F6-7DA4-4809-A7C7-A0EA8DB99988}"/>
              </a:ext>
            </a:extLst>
          </p:cNvPr>
          <p:cNvSpPr txBox="1"/>
          <p:nvPr/>
        </p:nvSpPr>
        <p:spPr>
          <a:xfrm>
            <a:off x="635267" y="558265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Option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AE4810-881A-4CEC-B343-093B363C1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267" y="2018137"/>
            <a:ext cx="3876675" cy="2343150"/>
          </a:xfrm>
          <a:prstGeom prst="rect">
            <a:avLst/>
          </a:prstGeom>
        </p:spPr>
      </p:pic>
      <p:pic>
        <p:nvPicPr>
          <p:cNvPr id="10" name="Shape 260">
            <a:extLst>
              <a:ext uri="{FF2B5EF4-FFF2-40B4-BE49-F238E27FC236}">
                <a16:creationId xmlns:a16="http://schemas.microsoft.com/office/drawing/2014/main" id="{61E49CEC-ACC3-4B90-B8ED-B2FEB340230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84707" y="1962695"/>
            <a:ext cx="1754511" cy="24540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255">
            <a:extLst>
              <a:ext uri="{FF2B5EF4-FFF2-40B4-BE49-F238E27FC236}">
                <a16:creationId xmlns:a16="http://schemas.microsoft.com/office/drawing/2014/main" id="{F8F17528-FC61-49F6-9321-9D401651A2C0}"/>
              </a:ext>
            </a:extLst>
          </p:cNvPr>
          <p:cNvSpPr txBox="1"/>
          <p:nvPr/>
        </p:nvSpPr>
        <p:spPr>
          <a:xfrm>
            <a:off x="4794171" y="4036027"/>
            <a:ext cx="3934400" cy="2046799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/>
              <a:t>Sound monitor algorithm</a:t>
            </a:r>
          </a:p>
          <a:p>
            <a:endParaRPr sz="2400" dirty="0"/>
          </a:p>
          <a:p>
            <a:r>
              <a:rPr lang="en-GB" sz="2400" dirty="0"/>
              <a:t>If  noisy say that’s  too noisy</a:t>
            </a:r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D423D1-B626-458C-835F-2647483C2D0A}"/>
              </a:ext>
            </a:extLst>
          </p:cNvPr>
          <p:cNvSpPr/>
          <p:nvPr/>
        </p:nvSpPr>
        <p:spPr>
          <a:xfrm>
            <a:off x="433145" y="6188052"/>
            <a:ext cx="5352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>
                <a:solidFill>
                  <a:srgbClr val="1155CC"/>
                </a:solidFill>
                <a:latin typeface="Arial" panose="020B0604020202020204" pitchFamily="34" charset="0"/>
                <a:hlinkClick r:id="rId8"/>
              </a:rPr>
              <a:t>https://</a:t>
            </a:r>
            <a:r>
              <a:rPr lang="en-GB" u="sng" dirty="0" err="1">
                <a:solidFill>
                  <a:srgbClr val="1155CC"/>
                </a:solidFill>
                <a:latin typeface="Arial" panose="020B0604020202020204" pitchFamily="34" charset="0"/>
                <a:hlinkClick r:id="rId8"/>
              </a:rPr>
              <a:t>scratch.mit.edu</a:t>
            </a:r>
            <a:r>
              <a:rPr lang="en-GB" u="sng" dirty="0">
                <a:solidFill>
                  <a:srgbClr val="1155CC"/>
                </a:solidFill>
                <a:latin typeface="Arial" panose="020B0604020202020204" pitchFamily="34" charset="0"/>
                <a:hlinkClick r:id="rId8"/>
              </a:rPr>
              <a:t>/projects/181940153/#player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2653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540801" y="780634"/>
            <a:ext cx="8665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388670" y="725627"/>
            <a:ext cx="6930639" cy="5302192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indent="609585"/>
            <a:endParaRPr lang="en-GB" sz="2400" dirty="0">
              <a:solidFill>
                <a:schemeClr val="dk1"/>
              </a:solidFill>
            </a:endParaRPr>
          </a:p>
          <a:p>
            <a:pPr indent="609585"/>
            <a:endParaRPr sz="2400" dirty="0"/>
          </a:p>
          <a:p>
            <a:pPr indent="609585"/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258" name="Shape 258"/>
          <p:cNvSpPr txBox="1"/>
          <p:nvPr/>
        </p:nvSpPr>
        <p:spPr>
          <a:xfrm>
            <a:off x="4430500" y="4596601"/>
            <a:ext cx="53564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lang="en-GB" sz="2400" u="sng" dirty="0">
              <a:solidFill>
                <a:schemeClr val="hlink"/>
              </a:solidFill>
              <a:hlinkClick r:id="rId3"/>
            </a:endParaRPr>
          </a:p>
        </p:txBody>
      </p:sp>
      <p:pic>
        <p:nvPicPr>
          <p:cNvPr id="259" name="Shape 2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518" y="849033"/>
            <a:ext cx="1844516" cy="6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/>
          <p:nvPr/>
        </p:nvSpPr>
        <p:spPr>
          <a:xfrm>
            <a:off x="2609201" y="2233061"/>
            <a:ext cx="6597199" cy="3470445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hlink"/>
                </a:solidFill>
              </a:rPr>
              <a:t>Look at the code in these programs in this studio, which is the best sound monitor? Why? Explain to the group the difference between the sound monitors.</a:t>
            </a:r>
            <a:endParaRPr lang="en-GB" sz="2400" dirty="0">
              <a:solidFill>
                <a:schemeClr val="hlink"/>
              </a:solidFill>
              <a:hlinkClick r:id="rId3"/>
            </a:endParaRPr>
          </a:p>
          <a:p>
            <a:endParaRPr lang="en-GB" sz="2400" u="sng" dirty="0">
              <a:solidFill>
                <a:schemeClr val="hlink"/>
              </a:solidFill>
              <a:hlinkClick r:id="rId3"/>
            </a:endParaRPr>
          </a:p>
          <a:p>
            <a:r>
              <a:rPr lang="en-GB" sz="2400" u="sng" dirty="0">
                <a:solidFill>
                  <a:schemeClr val="hlink"/>
                </a:solidFill>
                <a:hlinkClick r:id="rId3"/>
              </a:rPr>
              <a:t>https://</a:t>
            </a:r>
            <a:r>
              <a:rPr lang="en-GB" sz="2400" u="sng" dirty="0" err="1">
                <a:solidFill>
                  <a:schemeClr val="hlink"/>
                </a:solidFill>
                <a:hlinkClick r:id="rId3"/>
              </a:rPr>
              <a:t>scratch.mit.edu</a:t>
            </a:r>
            <a:r>
              <a:rPr lang="en-GB" sz="2400" u="sng" dirty="0">
                <a:solidFill>
                  <a:schemeClr val="hlink"/>
                </a:solidFill>
                <a:hlinkClick r:id="rId3"/>
              </a:rPr>
              <a:t>/studios/701450/</a:t>
            </a:r>
          </a:p>
          <a:p>
            <a:endParaRPr lang="en-GB" sz="2400" u="sng" dirty="0">
              <a:solidFill>
                <a:schemeClr val="hlink"/>
              </a:solidFill>
              <a:hlinkClick r:id="rId3"/>
            </a:endParaRPr>
          </a:p>
          <a:p>
            <a:r>
              <a:rPr lang="en-GB" sz="2400" u="sng" dirty="0">
                <a:solidFill>
                  <a:schemeClr val="hlink"/>
                </a:solidFill>
                <a:hlinkClick r:id="rId5"/>
              </a:rPr>
              <a:t>Barefoot classroom sound monitor</a:t>
            </a:r>
          </a:p>
          <a:p>
            <a:endParaRPr lang="en-GB" sz="2400" u="sng" dirty="0">
              <a:solidFill>
                <a:schemeClr val="hlink"/>
              </a:solidFill>
              <a:hlinkClick r:id="rId3"/>
            </a:endParaRPr>
          </a:p>
          <a:p>
            <a:endParaRPr lang="en-GB" sz="2400" dirty="0">
              <a:solidFill>
                <a:schemeClr val="dk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0E67F6-7DA4-4809-A7C7-A0EA8DB99988}"/>
              </a:ext>
            </a:extLst>
          </p:cNvPr>
          <p:cNvSpPr txBox="1"/>
          <p:nvPr/>
        </p:nvSpPr>
        <p:spPr>
          <a:xfrm>
            <a:off x="635267" y="558265"/>
            <a:ext cx="1054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Option 5</a:t>
            </a:r>
          </a:p>
        </p:txBody>
      </p:sp>
    </p:spTree>
    <p:extLst>
      <p:ext uri="{BB962C8B-B14F-4D97-AF65-F5344CB8AC3E}">
        <p14:creationId xmlns:p14="http://schemas.microsoft.com/office/powerpoint/2010/main" val="959362443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415600" y="749567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236" name="Shape 236"/>
          <p:cNvSpPr txBox="1"/>
          <p:nvPr/>
        </p:nvSpPr>
        <p:spPr>
          <a:xfrm>
            <a:off x="474371" y="1429267"/>
            <a:ext cx="26431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>
                <a:solidFill>
                  <a:schemeClr val="dk1"/>
                </a:solidFill>
              </a:rPr>
              <a:t>4. How might you teach control?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2822167" y="2336583"/>
            <a:ext cx="56528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>
                <a:solidFill>
                  <a:schemeClr val="hlink"/>
                </a:solidFill>
                <a:hlinkClick r:id="rId3"/>
              </a:rPr>
              <a:t>Hardware that can be connected to Scratch</a:t>
            </a:r>
          </a:p>
        </p:txBody>
      </p:sp>
      <p:pic>
        <p:nvPicPr>
          <p:cNvPr id="238" name="Shape 2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33767" y="1819666"/>
            <a:ext cx="2994699" cy="304296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x="588867" y="3692383"/>
            <a:ext cx="8375024" cy="537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>
                <a:solidFill>
                  <a:schemeClr val="hlink"/>
                </a:solidFill>
                <a:hlinkClick r:id="rId5"/>
              </a:rPr>
              <a:t>https://creative-</a:t>
            </a:r>
            <a:r>
              <a:rPr lang="en-GB" sz="2400" u="sng" dirty="0" err="1">
                <a:solidFill>
                  <a:schemeClr val="hlink"/>
                </a:solidFill>
                <a:hlinkClick r:id="rId5"/>
              </a:rPr>
              <a:t>computing.appspot.com</a:t>
            </a:r>
            <a:r>
              <a:rPr lang="en-GB" sz="2400" u="sng" dirty="0">
                <a:solidFill>
                  <a:schemeClr val="hlink"/>
                </a:solidFill>
                <a:hlinkClick r:id="rId5"/>
              </a:rPr>
              <a:t>/videos</a:t>
            </a:r>
            <a:r>
              <a:rPr lang="en-GB" sz="2400" dirty="0"/>
              <a:t> - sensing 2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588867" y="4305348"/>
            <a:ext cx="5386400" cy="4244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>
                <a:solidFill>
                  <a:schemeClr val="hlink"/>
                </a:solidFill>
                <a:hlinkClick r:id="rId6"/>
              </a:rPr>
              <a:t>http://code-</a:t>
            </a:r>
            <a:r>
              <a:rPr lang="en-GB" sz="2400" u="sng" dirty="0" err="1">
                <a:solidFill>
                  <a:schemeClr val="hlink"/>
                </a:solidFill>
                <a:hlinkClick r:id="rId6"/>
              </a:rPr>
              <a:t>it.co.uk</a:t>
            </a:r>
            <a:r>
              <a:rPr lang="en-GB" sz="2400" u="sng" dirty="0">
                <a:solidFill>
                  <a:schemeClr val="hlink"/>
                </a:solidFill>
                <a:hlinkClick r:id="rId6"/>
              </a:rPr>
              <a:t>/crumble/crumble</a:t>
            </a:r>
          </a:p>
        </p:txBody>
      </p:sp>
      <p:pic>
        <p:nvPicPr>
          <p:cNvPr id="242" name="Shape 2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21218" y="749567"/>
            <a:ext cx="1844516" cy="6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16399" y="5172227"/>
            <a:ext cx="14270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hlinkClick r:id="rId8"/>
              </a:rPr>
              <a:t>http://</a:t>
            </a:r>
            <a:r>
              <a:rPr lang="en-GB" sz="2400" dirty="0" err="1">
                <a:hlinkClick r:id="rId8"/>
              </a:rPr>
              <a:t>barefootcas.org.uk</a:t>
            </a:r>
            <a:r>
              <a:rPr lang="en-GB" sz="2400" dirty="0">
                <a:hlinkClick r:id="rId8"/>
              </a:rPr>
              <a:t>/programme-of-study/control-physical-systems/</a:t>
            </a:r>
            <a:r>
              <a:rPr lang="en-GB" sz="2400" dirty="0" err="1">
                <a:hlinkClick r:id="rId8"/>
              </a:rPr>
              <a:t>ks2</a:t>
            </a:r>
            <a:r>
              <a:rPr lang="en-GB" sz="2400" dirty="0">
                <a:hlinkClick r:id="rId8"/>
              </a:rPr>
              <a:t>-classroom-sound-monitor-activity/</a:t>
            </a: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381679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 descr="Video tutorial on how to make a fairground ride using crumble controllers for KS2" title="CrumbleCarousel1">
            <a:hlinkClick r:id="rId3" action="ppaction://hlinkfile"/>
          </p:cNvPr>
          <p:cNvSpPr/>
          <p:nvPr/>
        </p:nvSpPr>
        <p:spPr>
          <a:xfrm>
            <a:off x="6005100" y="237733"/>
            <a:ext cx="6096000" cy="4572000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2" name="Shape 372" descr="Get yours at makeymakey.com   Make a piano out of bananas, play Mario on Play Dough, let your kitty take a picture of herself. This is a simple invention kit for beginners, experts, and everything inbetween." title="MaKey MaKey - An Invention Kit for Everyone">
            <a:hlinkClick r:id="rId5" action="ppaction://hlinkfile"/>
          </p:cNvPr>
          <p:cNvSpPr/>
          <p:nvPr/>
        </p:nvSpPr>
        <p:spPr>
          <a:xfrm>
            <a:off x="371367" y="340333"/>
            <a:ext cx="5486400" cy="4114800"/>
          </a:xfrm>
          <a:prstGeom prst="rect">
            <a:avLst/>
          </a:prstGeom>
          <a:blipFill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EC379-7373-4FAA-A9FE-2780031D5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4840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title"/>
          </p:nvPr>
        </p:nvSpPr>
        <p:spPr>
          <a:xfrm>
            <a:off x="370800" y="287904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dirty="0"/>
              <a:t>Example School Projects</a:t>
            </a:r>
          </a:p>
        </p:txBody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415600" y="1389800"/>
            <a:ext cx="4053600" cy="27092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 marL="609585" indent="-304792"/>
            <a:r>
              <a:rPr lang="en-GB"/>
              <a:t>Wearables</a:t>
            </a:r>
          </a:p>
          <a:p>
            <a:pPr marL="609585" indent="-304792"/>
            <a:r>
              <a:rPr lang="en-GB"/>
              <a:t>Props for assemblies</a:t>
            </a:r>
          </a:p>
          <a:p>
            <a:pPr marL="609585" indent="-304792"/>
            <a:r>
              <a:rPr lang="en-GB"/>
              <a:t>Display resources</a:t>
            </a:r>
          </a:p>
          <a:p>
            <a:pPr marL="609585" indent="-304792"/>
            <a:r>
              <a:rPr lang="en-GB"/>
              <a:t>Gifts - Flower wheel</a:t>
            </a:r>
          </a:p>
          <a:p>
            <a:pPr marL="609585" indent="-304792"/>
            <a:r>
              <a:rPr lang="en-GB"/>
              <a:t>Robots</a:t>
            </a:r>
          </a:p>
          <a:p>
            <a:pPr marL="609585" indent="-304792"/>
            <a:r>
              <a:rPr lang="en-GB"/>
              <a:t>Fairgrounds</a:t>
            </a:r>
          </a:p>
          <a:p>
            <a:pPr marL="609585" indent="-304792"/>
            <a:r>
              <a:rPr lang="en-GB"/>
              <a:t>Night lights ...</a:t>
            </a:r>
          </a:p>
        </p:txBody>
      </p:sp>
      <p:pic>
        <p:nvPicPr>
          <p:cNvPr id="375" name="Shape 3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4089" y="3909334"/>
            <a:ext cx="3463000" cy="259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Shape 376"/>
          <p:cNvPicPr preferRelativeResize="0"/>
          <p:nvPr/>
        </p:nvPicPr>
        <p:blipFill rotWithShape="1">
          <a:blip r:embed="rId4">
            <a:alphaModFix/>
          </a:blip>
          <a:srcRect b="17769"/>
          <a:stretch/>
        </p:blipFill>
        <p:spPr>
          <a:xfrm>
            <a:off x="5629900" y="3954300"/>
            <a:ext cx="2512200" cy="2505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Shape 3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801" y="4806400"/>
            <a:ext cx="2735468" cy="20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Shape 378"/>
          <p:cNvPicPr preferRelativeResize="0"/>
          <p:nvPr/>
        </p:nvPicPr>
        <p:blipFill rotWithShape="1">
          <a:blip r:embed="rId6">
            <a:alphaModFix/>
          </a:blip>
          <a:srcRect r="7054"/>
          <a:stretch/>
        </p:blipFill>
        <p:spPr>
          <a:xfrm>
            <a:off x="5596017" y="906740"/>
            <a:ext cx="2817399" cy="270926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Shape 381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38</a:t>
            </a:fld>
            <a:endParaRPr lang="en-GB"/>
          </a:p>
        </p:txBody>
      </p:sp>
      <p:pic>
        <p:nvPicPr>
          <p:cNvPr id="12" name="Shape 395"/>
          <p:cNvPicPr preferRelativeResize="0"/>
          <p:nvPr/>
        </p:nvPicPr>
        <p:blipFill rotWithShape="1">
          <a:blip r:embed="rId7">
            <a:alphaModFix/>
          </a:blip>
          <a:srcRect b="26900"/>
          <a:stretch/>
        </p:blipFill>
        <p:spPr>
          <a:xfrm>
            <a:off x="8706678" y="902865"/>
            <a:ext cx="3157444" cy="2713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069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Shape 395"/>
          <p:cNvPicPr preferRelativeResize="0"/>
          <p:nvPr/>
        </p:nvPicPr>
        <p:blipFill rotWithShape="1">
          <a:blip r:embed="rId3">
            <a:alphaModFix/>
          </a:blip>
          <a:srcRect b="26900"/>
          <a:stretch/>
        </p:blipFill>
        <p:spPr>
          <a:xfrm>
            <a:off x="396334" y="1059400"/>
            <a:ext cx="2705999" cy="263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Shape 3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17" y="1444417"/>
            <a:ext cx="927100" cy="9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Shape 3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1477" y="5766434"/>
            <a:ext cx="927100" cy="9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Shape 3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80634" y="4869883"/>
            <a:ext cx="962900" cy="9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Shape 399"/>
          <p:cNvPicPr preferRelativeResize="0"/>
          <p:nvPr/>
        </p:nvPicPr>
        <p:blipFill rotWithShape="1">
          <a:blip r:embed="rId7">
            <a:alphaModFix/>
          </a:blip>
          <a:srcRect l="36836"/>
          <a:stretch/>
        </p:blipFill>
        <p:spPr>
          <a:xfrm>
            <a:off x="3311228" y="1059401"/>
            <a:ext cx="2344833" cy="3712433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Shape 400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39</a:t>
            </a:fld>
            <a:endParaRPr lang="en-GB"/>
          </a:p>
        </p:txBody>
      </p:sp>
      <p:sp>
        <p:nvSpPr>
          <p:cNvPr id="401" name="Shape 401"/>
          <p:cNvSpPr txBox="1"/>
          <p:nvPr/>
        </p:nvSpPr>
        <p:spPr>
          <a:xfrm>
            <a:off x="396333" y="449200"/>
            <a:ext cx="8525994" cy="807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Things have moved on </a:t>
            </a:r>
            <a:r>
              <a:rPr lang="en-GB" sz="2400" u="sng" dirty="0">
                <a:solidFill>
                  <a:schemeClr val="hlink"/>
                </a:solidFill>
                <a:hlinkClick r:id="rId8"/>
              </a:rPr>
              <a:t>https://</a:t>
            </a:r>
            <a:r>
              <a:rPr lang="en-GB" sz="2400" u="sng" dirty="0" err="1">
                <a:solidFill>
                  <a:schemeClr val="hlink"/>
                </a:solidFill>
                <a:hlinkClick r:id="rId8"/>
              </a:rPr>
              <a:t>twitter.com</a:t>
            </a:r>
            <a:r>
              <a:rPr lang="en-GB" sz="2400" u="sng" dirty="0">
                <a:solidFill>
                  <a:schemeClr val="hlink"/>
                </a:solidFill>
                <a:hlinkClick r:id="rId8"/>
              </a:rPr>
              <a:t>/</a:t>
            </a:r>
            <a:r>
              <a:rPr lang="en-GB" sz="2400" u="sng" dirty="0" err="1">
                <a:solidFill>
                  <a:schemeClr val="hlink"/>
                </a:solidFill>
                <a:hlinkClick r:id="rId8"/>
              </a:rPr>
              <a:t>RedfernElec</a:t>
            </a:r>
            <a:endParaRPr lang="en-GB" sz="2400" u="sng" dirty="0">
              <a:solidFill>
                <a:schemeClr val="hlink"/>
              </a:solidFill>
              <a:hlinkClick r:id="rId8"/>
            </a:endParaRPr>
          </a:p>
        </p:txBody>
      </p:sp>
      <p:pic>
        <p:nvPicPr>
          <p:cNvPr id="402" name="Shape 402"/>
          <p:cNvPicPr preferRelativeResize="0"/>
          <p:nvPr/>
        </p:nvPicPr>
        <p:blipFill rotWithShape="1">
          <a:blip r:embed="rId9">
            <a:alphaModFix/>
          </a:blip>
          <a:srcRect l="9454" t="12979" r="43201" b="19067"/>
          <a:stretch/>
        </p:blipFill>
        <p:spPr>
          <a:xfrm>
            <a:off x="10088200" y="1059401"/>
            <a:ext cx="1940000" cy="3712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Shape 40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31765" y="1059399"/>
            <a:ext cx="1746307" cy="371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Shape 404"/>
          <p:cNvPicPr preferRelativeResize="0"/>
          <p:nvPr/>
        </p:nvPicPr>
        <p:blipFill rotWithShape="1">
          <a:blip r:embed="rId11">
            <a:alphaModFix/>
          </a:blip>
          <a:srcRect l="12960" t="-2970" r="15748" b="2970"/>
          <a:stretch/>
        </p:blipFill>
        <p:spPr>
          <a:xfrm>
            <a:off x="3378400" y="4771829"/>
            <a:ext cx="1445928" cy="1875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Shape 40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864967" y="1059401"/>
            <a:ext cx="1839027" cy="3712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Shape 406"/>
          <p:cNvPicPr preferRelativeResize="0"/>
          <p:nvPr/>
        </p:nvPicPr>
        <p:blipFill rotWithShape="1">
          <a:blip r:embed="rId13">
            <a:alphaModFix/>
          </a:blip>
          <a:srcRect l="17338" t="23465" r="10688"/>
          <a:stretch/>
        </p:blipFill>
        <p:spPr>
          <a:xfrm>
            <a:off x="4891332" y="4977833"/>
            <a:ext cx="2841533" cy="166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Shape 407"/>
          <p:cNvPicPr preferRelativeResize="0"/>
          <p:nvPr/>
        </p:nvPicPr>
        <p:blipFill rotWithShape="1">
          <a:blip r:embed="rId14">
            <a:alphaModFix/>
          </a:blip>
          <a:srcRect l="17113" r="7163"/>
          <a:stretch/>
        </p:blipFill>
        <p:spPr>
          <a:xfrm>
            <a:off x="396331" y="3844733"/>
            <a:ext cx="1347199" cy="1875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Shape 40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93183" y="5868117"/>
            <a:ext cx="927099" cy="9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Shape 40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822734" y="3869433"/>
            <a:ext cx="1224732" cy="1826032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Shape 410"/>
          <p:cNvSpPr txBox="1"/>
          <p:nvPr/>
        </p:nvSpPr>
        <p:spPr>
          <a:xfrm>
            <a:off x="1964200" y="6168732"/>
            <a:ext cx="1347200" cy="52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R="33866" algn="ctr"/>
            <a:r>
              <a:rPr lang="en-GB" sz="1600">
                <a:highlight>
                  <a:srgbClr val="F5F8FA"/>
                </a:highlight>
                <a:latin typeface="Calibri"/>
                <a:ea typeface="Calibri"/>
                <a:cs typeface="Calibri"/>
                <a:sym typeface="Calibri"/>
              </a:rPr>
              <a:t>MRELSECLASS</a:t>
            </a:r>
            <a:r>
              <a:rPr lang="en-GB" sz="1600">
                <a:solidFill>
                  <a:srgbClr val="657786"/>
                </a:solidFill>
                <a:highlight>
                  <a:srgbClr val="F5F8FA"/>
                </a:highlight>
                <a:latin typeface="Calibri"/>
                <a:ea typeface="Calibri"/>
                <a:cs typeface="Calibri"/>
                <a:sym typeface="Calibri"/>
              </a:rPr>
              <a:t> .com</a:t>
            </a:r>
          </a:p>
          <a:p>
            <a:pPr marR="33866" algn="ctr"/>
            <a:r>
              <a:rPr lang="en-GB" sz="1600">
                <a:solidFill>
                  <a:srgbClr val="14171A"/>
                </a:solidFill>
                <a:highlight>
                  <a:srgbClr val="F5F8FA"/>
                </a:highlight>
                <a:latin typeface="Calibri"/>
                <a:ea typeface="Calibri"/>
                <a:cs typeface="Calibri"/>
                <a:sym typeface="Calibri"/>
              </a:rPr>
              <a:t>Ontario,</a:t>
            </a:r>
          </a:p>
          <a:p>
            <a:pPr marR="33866" algn="ctr"/>
            <a:r>
              <a:rPr lang="en-GB" sz="1600">
                <a:solidFill>
                  <a:srgbClr val="14171A"/>
                </a:solidFill>
                <a:highlight>
                  <a:srgbClr val="F5F8FA"/>
                </a:highlight>
                <a:latin typeface="Calibri"/>
                <a:ea typeface="Calibri"/>
                <a:cs typeface="Calibri"/>
                <a:sym typeface="Calibri"/>
              </a:rPr>
              <a:t> Canada</a:t>
            </a:r>
          </a:p>
          <a:p>
            <a:pPr>
              <a:spcBef>
                <a:spcPts val="667"/>
              </a:spcBef>
            </a:pPr>
            <a:endParaRPr sz="1400">
              <a:solidFill>
                <a:schemeClr val="hlink"/>
              </a:solidFill>
              <a:highlight>
                <a:srgbClr val="F5F8FA"/>
              </a:highlight>
              <a:hlinkClick r:id="rId17"/>
            </a:endParaRPr>
          </a:p>
        </p:txBody>
      </p:sp>
    </p:spTree>
    <p:extLst>
      <p:ext uri="{BB962C8B-B14F-4D97-AF65-F5344CB8AC3E}">
        <p14:creationId xmlns:p14="http://schemas.microsoft.com/office/powerpoint/2010/main" val="2276686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/>
          <p:nvPr/>
        </p:nvSpPr>
        <p:spPr>
          <a:xfrm>
            <a:off x="9087533" y="5843433"/>
            <a:ext cx="1886400" cy="807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Brighton University students</a:t>
            </a:r>
          </a:p>
        </p:txBody>
      </p:sp>
      <p:sp>
        <p:nvSpPr>
          <p:cNvPr id="416" name="Shape 416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40</a:t>
            </a:fld>
            <a:endParaRPr lang="en-GB"/>
          </a:p>
        </p:txBody>
      </p:sp>
      <p:sp>
        <p:nvSpPr>
          <p:cNvPr id="417" name="Shape 417"/>
          <p:cNvSpPr txBox="1"/>
          <p:nvPr/>
        </p:nvSpPr>
        <p:spPr>
          <a:xfrm>
            <a:off x="4760665" y="5843433"/>
            <a:ext cx="2421600" cy="807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Gemma Taylor STEM</a:t>
            </a:r>
          </a:p>
        </p:txBody>
      </p:sp>
      <p:pic>
        <p:nvPicPr>
          <p:cNvPr id="418" name="Shape 418"/>
          <p:cNvPicPr preferRelativeResize="0"/>
          <p:nvPr/>
        </p:nvPicPr>
        <p:blipFill rotWithShape="1">
          <a:blip r:embed="rId3">
            <a:alphaModFix/>
          </a:blip>
          <a:srcRect l="7601" t="10437" r="-3460" b="22267"/>
          <a:stretch/>
        </p:blipFill>
        <p:spPr>
          <a:xfrm>
            <a:off x="434833" y="119001"/>
            <a:ext cx="11687035" cy="232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Shape 4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24202" y="2357834"/>
            <a:ext cx="927100" cy="9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Shape 420"/>
          <p:cNvSpPr txBox="1"/>
          <p:nvPr/>
        </p:nvSpPr>
        <p:spPr>
          <a:xfrm>
            <a:off x="1173866" y="5772333"/>
            <a:ext cx="1960799" cy="747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Mike Cargill</a:t>
            </a:r>
          </a:p>
          <a:p>
            <a:pPr algn="ctr"/>
            <a:r>
              <a:rPr lang="en-GB" sz="2400"/>
              <a:t> STEM</a:t>
            </a:r>
          </a:p>
        </p:txBody>
      </p:sp>
      <p:sp>
        <p:nvSpPr>
          <p:cNvPr id="421" name="Shape 421"/>
          <p:cNvSpPr txBox="1"/>
          <p:nvPr/>
        </p:nvSpPr>
        <p:spPr>
          <a:xfrm>
            <a:off x="264267" y="2617900"/>
            <a:ext cx="6918000" cy="807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 </a:t>
            </a:r>
            <a:r>
              <a:rPr lang="en-GB" sz="2400" u="sng">
                <a:solidFill>
                  <a:schemeClr val="hlink"/>
                </a:solidFill>
                <a:hlinkClick r:id="rId5"/>
              </a:rPr>
              <a:t>https://twitter.com/RedfernElec</a:t>
            </a:r>
          </a:p>
        </p:txBody>
      </p:sp>
      <p:pic>
        <p:nvPicPr>
          <p:cNvPr id="422" name="Shape 422" descr="ezgif.com-video-to-gif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10194" y="3497201"/>
            <a:ext cx="3441105" cy="193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Shape 4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0901" y="3425113"/>
            <a:ext cx="3441100" cy="1938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Shape 4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7501" y="3284934"/>
            <a:ext cx="2275500" cy="227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0147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" name="Shape 325"/>
          <p:cNvGraphicFramePr/>
          <p:nvPr>
            <p:extLst/>
          </p:nvPr>
        </p:nvGraphicFramePr>
        <p:xfrm>
          <a:off x="356501" y="854167"/>
          <a:ext cx="4634233" cy="9753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34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532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Follow these instructions and create a buggy.</a:t>
                      </a:r>
                      <a:endParaRPr lang="en-GB" sz="2400" dirty="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7" name="Shape 327"/>
          <p:cNvSpPr/>
          <p:nvPr/>
        </p:nvSpPr>
        <p:spPr>
          <a:xfrm>
            <a:off x="8899800" y="5277433"/>
            <a:ext cx="2882400" cy="148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1943" y="499664"/>
            <a:ext cx="6250257" cy="62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0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Shape 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789" y="96254"/>
            <a:ext cx="954741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Shape 321"/>
          <p:cNvSpPr/>
          <p:nvPr/>
        </p:nvSpPr>
        <p:spPr>
          <a:xfrm>
            <a:off x="4736100" y="2063335"/>
            <a:ext cx="1634083" cy="4199204"/>
          </a:xfrm>
          <a:custGeom>
            <a:avLst/>
            <a:gdLst/>
            <a:ahLst/>
            <a:cxnLst/>
            <a:rect l="0" t="0" r="0" b="0"/>
            <a:pathLst>
              <a:path w="49764" h="102989" extrusionOk="0">
                <a:moveTo>
                  <a:pt x="0" y="102989"/>
                </a:moveTo>
                <a:cubicBezTo>
                  <a:pt x="7535" y="101419"/>
                  <a:pt x="15891" y="98438"/>
                  <a:pt x="20426" y="92219"/>
                </a:cubicBezTo>
                <a:cubicBezTo>
                  <a:pt x="25025" y="85910"/>
                  <a:pt x="21753" y="76627"/>
                  <a:pt x="21540" y="68823"/>
                </a:cubicBezTo>
                <a:cubicBezTo>
                  <a:pt x="21187" y="55952"/>
                  <a:pt x="21460" y="43071"/>
                  <a:pt x="21168" y="30200"/>
                </a:cubicBezTo>
                <a:cubicBezTo>
                  <a:pt x="21041" y="24629"/>
                  <a:pt x="20037" y="18853"/>
                  <a:pt x="21540" y="13488"/>
                </a:cubicBezTo>
                <a:cubicBezTo>
                  <a:pt x="23145" y="7753"/>
                  <a:pt x="28018" y="1934"/>
                  <a:pt x="33795" y="490"/>
                </a:cubicBezTo>
                <a:cubicBezTo>
                  <a:pt x="39026" y="-818"/>
                  <a:pt x="44938" y="680"/>
                  <a:pt x="49764" y="309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22" name="Shape 322"/>
          <p:cNvSpPr/>
          <p:nvPr/>
        </p:nvSpPr>
        <p:spPr>
          <a:xfrm>
            <a:off x="4719467" y="2569837"/>
            <a:ext cx="1687800" cy="2926409"/>
          </a:xfrm>
          <a:custGeom>
            <a:avLst/>
            <a:gdLst/>
            <a:ahLst/>
            <a:cxnLst/>
            <a:rect l="0" t="0" r="0" b="0"/>
            <a:pathLst>
              <a:path w="51249" h="113047" extrusionOk="0">
                <a:moveTo>
                  <a:pt x="0" y="113047"/>
                </a:moveTo>
                <a:cubicBezTo>
                  <a:pt x="8325" y="111304"/>
                  <a:pt x="19183" y="110927"/>
                  <a:pt x="23768" y="103763"/>
                </a:cubicBezTo>
                <a:cubicBezTo>
                  <a:pt x="28507" y="96357"/>
                  <a:pt x="28090" y="86557"/>
                  <a:pt x="28224" y="77767"/>
                </a:cubicBezTo>
                <a:cubicBezTo>
                  <a:pt x="28467" y="61675"/>
                  <a:pt x="28135" y="45575"/>
                  <a:pt x="28596" y="29489"/>
                </a:cubicBezTo>
                <a:cubicBezTo>
                  <a:pt x="28852" y="20524"/>
                  <a:pt x="27048" y="10496"/>
                  <a:pt x="31567" y="2750"/>
                </a:cubicBezTo>
                <a:cubicBezTo>
                  <a:pt x="34873" y="-2917"/>
                  <a:pt x="44687" y="2379"/>
                  <a:pt x="51249" y="2379"/>
                </a:cubicBez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23" name="Shape 323"/>
          <p:cNvSpPr/>
          <p:nvPr/>
        </p:nvSpPr>
        <p:spPr>
          <a:xfrm>
            <a:off x="5960299" y="359001"/>
            <a:ext cx="3343667" cy="4939833"/>
          </a:xfrm>
          <a:custGeom>
            <a:avLst/>
            <a:gdLst/>
            <a:ahLst/>
            <a:cxnLst/>
            <a:rect l="0" t="0" r="0" b="0"/>
            <a:pathLst>
              <a:path w="100310" h="148195" extrusionOk="0">
                <a:moveTo>
                  <a:pt x="100310" y="0"/>
                </a:moveTo>
                <a:cubicBezTo>
                  <a:pt x="94586" y="0"/>
                  <a:pt x="87436" y="1498"/>
                  <a:pt x="84341" y="6313"/>
                </a:cubicBezTo>
                <a:cubicBezTo>
                  <a:pt x="77694" y="16653"/>
                  <a:pt x="79510" y="30466"/>
                  <a:pt x="78399" y="42708"/>
                </a:cubicBezTo>
                <a:cubicBezTo>
                  <a:pt x="77071" y="57330"/>
                  <a:pt x="75479" y="71927"/>
                  <a:pt x="73943" y="86529"/>
                </a:cubicBezTo>
                <a:cubicBezTo>
                  <a:pt x="72164" y="103434"/>
                  <a:pt x="74821" y="124273"/>
                  <a:pt x="62802" y="136293"/>
                </a:cubicBezTo>
                <a:cubicBezTo>
                  <a:pt x="51065" y="148029"/>
                  <a:pt x="26509" y="152799"/>
                  <a:pt x="13409" y="142607"/>
                </a:cubicBezTo>
                <a:cubicBezTo>
                  <a:pt x="3859" y="135177"/>
                  <a:pt x="-2672" y="119918"/>
                  <a:pt x="1154" y="108440"/>
                </a:cubicBezTo>
                <a:cubicBezTo>
                  <a:pt x="2157" y="105429"/>
                  <a:pt x="6894" y="105098"/>
                  <a:pt x="10067" y="105098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24" name="Shape 324"/>
          <p:cNvSpPr/>
          <p:nvPr/>
        </p:nvSpPr>
        <p:spPr>
          <a:xfrm>
            <a:off x="5824545" y="854167"/>
            <a:ext cx="3467067" cy="4910967"/>
          </a:xfrm>
          <a:custGeom>
            <a:avLst/>
            <a:gdLst/>
            <a:ahLst/>
            <a:cxnLst/>
            <a:rect l="0" t="0" r="0" b="0"/>
            <a:pathLst>
              <a:path w="104012" h="147329" extrusionOk="0">
                <a:moveTo>
                  <a:pt x="104012" y="0"/>
                </a:moveTo>
                <a:cubicBezTo>
                  <a:pt x="98707" y="1383"/>
                  <a:pt x="92445" y="2670"/>
                  <a:pt x="89157" y="7056"/>
                </a:cubicBezTo>
                <a:cubicBezTo>
                  <a:pt x="86067" y="11175"/>
                  <a:pt x="86984" y="17150"/>
                  <a:pt x="86557" y="22282"/>
                </a:cubicBezTo>
                <a:cubicBezTo>
                  <a:pt x="85466" y="35379"/>
                  <a:pt x="88055" y="48524"/>
                  <a:pt x="88786" y="61647"/>
                </a:cubicBezTo>
                <a:cubicBezTo>
                  <a:pt x="89343" y="71665"/>
                  <a:pt x="87905" y="81697"/>
                  <a:pt x="87672" y="91729"/>
                </a:cubicBezTo>
                <a:cubicBezTo>
                  <a:pt x="87493" y="99410"/>
                  <a:pt x="88668" y="107365"/>
                  <a:pt x="86557" y="114754"/>
                </a:cubicBezTo>
                <a:cubicBezTo>
                  <a:pt x="83468" y="125559"/>
                  <a:pt x="73920" y="134031"/>
                  <a:pt x="64646" y="140378"/>
                </a:cubicBezTo>
                <a:cubicBezTo>
                  <a:pt x="48634" y="151333"/>
                  <a:pt x="19912" y="149025"/>
                  <a:pt x="6712" y="134808"/>
                </a:cubicBezTo>
                <a:cubicBezTo>
                  <a:pt x="314" y="127917"/>
                  <a:pt x="-1947" y="115365"/>
                  <a:pt x="2256" y="106955"/>
                </a:cubicBezTo>
                <a:cubicBezTo>
                  <a:pt x="3917" y="103630"/>
                  <a:pt x="8360" y="102477"/>
                  <a:pt x="11912" y="101384"/>
                </a:cubicBezTo>
                <a:cubicBezTo>
                  <a:pt x="13690" y="100836"/>
                  <a:pt x="16650" y="100091"/>
                  <a:pt x="17482" y="101756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lg" len="lg"/>
            <a:tailEnd type="none" w="lg" len="lg"/>
          </a:ln>
        </p:spPr>
      </p:sp>
      <p:graphicFrame>
        <p:nvGraphicFramePr>
          <p:cNvPr id="325" name="Shape 325"/>
          <p:cNvGraphicFramePr/>
          <p:nvPr>
            <p:extLst>
              <p:ext uri="{D42A27DB-BD31-4B8C-83A1-F6EECF244321}">
                <p14:modId xmlns:p14="http://schemas.microsoft.com/office/powerpoint/2010/main" val="3710455743"/>
              </p:ext>
            </p:extLst>
          </p:nvPr>
        </p:nvGraphicFramePr>
        <p:xfrm>
          <a:off x="446403" y="2221853"/>
          <a:ext cx="4634233" cy="24383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34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6424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Use these commands to </a:t>
                      </a:r>
                    </a:p>
                    <a:p>
                      <a:pPr marL="457200" lvl="0" indent="-4572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Make 1 motor move</a:t>
                      </a:r>
                    </a:p>
                    <a:p>
                      <a:pPr marL="457200" lvl="0" indent="-4572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Make it turn on and off</a:t>
                      </a:r>
                    </a:p>
                    <a:p>
                      <a:pPr marL="457200" lvl="0" indent="-4572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Change direction/speed</a:t>
                      </a:r>
                    </a:p>
                    <a:p>
                      <a:pPr marL="457200" lvl="0" indent="-457200" rtl="0">
                        <a:spcBef>
                          <a:spcPts val="0"/>
                        </a:spcBef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Give your partner a challenge and get them to code it.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26" name="Shape 326"/>
          <p:cNvPicPr preferRelativeResize="0"/>
          <p:nvPr/>
        </p:nvPicPr>
        <p:blipFill rotWithShape="1">
          <a:blip r:embed="rId4">
            <a:alphaModFix/>
          </a:blip>
          <a:srcRect l="3571" t="2834" r="4853" b="17541"/>
          <a:stretch/>
        </p:blipFill>
        <p:spPr>
          <a:xfrm>
            <a:off x="497062" y="373420"/>
            <a:ext cx="3694816" cy="184843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27" name="Shape 327"/>
          <p:cNvSpPr/>
          <p:nvPr/>
        </p:nvSpPr>
        <p:spPr>
          <a:xfrm>
            <a:off x="8899800" y="5277433"/>
            <a:ext cx="2882400" cy="148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50881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" name="Shape 325"/>
          <p:cNvGraphicFramePr/>
          <p:nvPr>
            <p:extLst/>
          </p:nvPr>
        </p:nvGraphicFramePr>
        <p:xfrm>
          <a:off x="394705" y="854168"/>
          <a:ext cx="4596028" cy="13410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96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4108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Find</a:t>
                      </a:r>
                      <a:r>
                        <a:rPr lang="en-GB" sz="2400" baseline="0" dirty="0">
                          <a:solidFill>
                            <a:schemeClr val="dk1"/>
                          </a:solidFill>
                        </a:rPr>
                        <a:t> out what these components do! 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baseline="0" dirty="0">
                          <a:solidFill>
                            <a:schemeClr val="dk1"/>
                          </a:solidFill>
                        </a:rPr>
                        <a:t>Try them out. Make a project.</a:t>
                      </a:r>
                      <a:endParaRPr lang="en-GB" sz="2400" dirty="0">
                        <a:solidFill>
                          <a:schemeClr val="dk1"/>
                        </a:solidFill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7" name="Shape 327"/>
          <p:cNvSpPr/>
          <p:nvPr/>
        </p:nvSpPr>
        <p:spPr>
          <a:xfrm>
            <a:off x="8899800" y="5277433"/>
            <a:ext cx="2882400" cy="148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026" name="Picture 2" descr="IMG_01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878" y="1060770"/>
            <a:ext cx="4770997" cy="477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2489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/>
        </p:nvSpPr>
        <p:spPr>
          <a:xfrm>
            <a:off x="5644600" y="264400"/>
            <a:ext cx="1614000" cy="826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145654" y="58499"/>
            <a:ext cx="11241032" cy="1943555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dirty="0"/>
              <a:t>Pedagogy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approach do you use? Discuss in pairs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44</a:t>
            </a:fld>
            <a:endParaRPr lang="en-GB"/>
          </a:p>
        </p:txBody>
      </p:sp>
      <p:graphicFrame>
        <p:nvGraphicFramePr>
          <p:cNvPr id="241" name="Shape 241"/>
          <p:cNvGraphicFramePr/>
          <p:nvPr>
            <p:extLst/>
          </p:nvPr>
        </p:nvGraphicFramePr>
        <p:xfrm>
          <a:off x="145654" y="2869089"/>
          <a:ext cx="11798167" cy="327661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7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5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2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0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766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Copy code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lang="en-GB" sz="16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1600" dirty="0"/>
                        <a:t>Targeted tasks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1300" dirty="0"/>
                        <a:t>(e.g. read code</a:t>
                      </a:r>
                      <a:r>
                        <a:rPr lang="en-GB" sz="1300" baseline="0" dirty="0"/>
                        <a:t> + predict, fix buggy code, compare code </a:t>
                      </a:r>
                      <a:r>
                        <a:rPr lang="en-GB" sz="1300" baseline="0" dirty="0" err="1"/>
                        <a:t>etc</a:t>
                      </a:r>
                      <a:r>
                        <a:rPr lang="en-GB" sz="1300" baseline="0" dirty="0"/>
                        <a:t>…)</a:t>
                      </a:r>
                      <a:endParaRPr lang="en-GB" sz="13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1900" dirty="0"/>
                        <a:t>Shared coding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1900" dirty="0"/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GB" sz="1900" dirty="0"/>
                        <a:t>Demo followed by….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Guided exploration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Clr>
                          <a:schemeClr val="dk1"/>
                        </a:buClr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Make 1 motor move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Clr>
                          <a:schemeClr val="dk1"/>
                        </a:buClr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Make it turn on and off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Clr>
                          <a:schemeClr val="dk1"/>
                        </a:buClr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Change direction/speed</a:t>
                      </a:r>
                    </a:p>
                    <a:p>
                      <a:pPr marL="457200" lvl="0" indent="-228600" rtl="0">
                        <a:spcBef>
                          <a:spcPts val="0"/>
                        </a:spcBef>
                        <a:buClr>
                          <a:schemeClr val="dk1"/>
                        </a:buClr>
                        <a:buAutoNum type="arabicPeriod"/>
                      </a:pPr>
                      <a:r>
                        <a:rPr lang="en-GB" sz="2400" dirty="0">
                          <a:solidFill>
                            <a:schemeClr val="dk1"/>
                          </a:solidFill>
                        </a:rPr>
                        <a:t>Give your partner a challenge and get them to code it.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Design and</a:t>
                      </a:r>
                      <a:r>
                        <a:rPr lang="en-GB" sz="2400" baseline="0" dirty="0"/>
                        <a:t> build a</a:t>
                      </a:r>
                      <a:r>
                        <a:rPr lang="en-GB" sz="2400" dirty="0"/>
                        <a:t> project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Tinker - no guidance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 sz="2400" dirty="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45" name="Shape 245" descr="traffic light design.jpeg"/>
          <p:cNvPicPr preferRelativeResize="0"/>
          <p:nvPr/>
        </p:nvPicPr>
        <p:blipFill rotWithShape="1">
          <a:blip r:embed="rId3">
            <a:alphaModFix/>
          </a:blip>
          <a:srcRect l="4934" t="3855" r="14433" b="30579"/>
          <a:stretch/>
        </p:blipFill>
        <p:spPr>
          <a:xfrm>
            <a:off x="9353677" y="4027053"/>
            <a:ext cx="1291032" cy="159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41" y="3580407"/>
            <a:ext cx="1339832" cy="1343415"/>
          </a:xfrm>
          <a:prstGeom prst="rect">
            <a:avLst/>
          </a:prstGeom>
        </p:spPr>
      </p:pic>
      <p:pic>
        <p:nvPicPr>
          <p:cNvPr id="23" name="Shape 326"/>
          <p:cNvPicPr preferRelativeResize="0"/>
          <p:nvPr/>
        </p:nvPicPr>
        <p:blipFill rotWithShape="1">
          <a:blip r:embed="rId5">
            <a:alphaModFix/>
          </a:blip>
          <a:srcRect l="3571" t="2834" r="4853" b="17541"/>
          <a:stretch/>
        </p:blipFill>
        <p:spPr>
          <a:xfrm>
            <a:off x="5770498" y="5261720"/>
            <a:ext cx="2284067" cy="71581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632069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/>
          <p:nvPr/>
        </p:nvSpPr>
        <p:spPr>
          <a:xfrm>
            <a:off x="397019" y="704821"/>
            <a:ext cx="12224472" cy="551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lnSpc>
                <a:spcPct val="150000"/>
              </a:lnSpc>
              <a:buFontTx/>
              <a:buChar char="●"/>
            </a:pPr>
            <a:r>
              <a:rPr lang="en-GB" sz="2000" dirty="0">
                <a:solidFill>
                  <a:schemeClr val="dk1"/>
                </a:solidFill>
              </a:rPr>
              <a:t>Copy code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Read code - predict output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Run code - predict algorithm or code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Tinker - build logical reasoning and consolidate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Shared programming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Guided exploration – help cards, useful commands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Fix buggy code (make buggy code)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Pair programming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Purposeful makes (with audience and rubrics for </a:t>
            </a:r>
            <a:r>
              <a:rPr lang="en-GB" sz="2000" dirty="0" err="1"/>
              <a:t>AfL</a:t>
            </a:r>
            <a:r>
              <a:rPr lang="en-GB" sz="2000" dirty="0"/>
              <a:t>)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Plan before you program - incorporate designs (reduces cognitive load, manages process of making, differentiates between algorithm and code)</a:t>
            </a:r>
          </a:p>
          <a:p>
            <a:pPr marL="609585" indent="-304792">
              <a:lnSpc>
                <a:spcPct val="150000"/>
              </a:lnSpc>
              <a:buChar char="●"/>
            </a:pPr>
            <a:r>
              <a:rPr lang="en-GB" sz="2000" dirty="0"/>
              <a:t>Cross curricular </a:t>
            </a:r>
          </a:p>
          <a:p>
            <a:r>
              <a:rPr lang="en-GB" sz="2400" dirty="0"/>
              <a:t> </a:t>
            </a:r>
          </a:p>
        </p:txBody>
      </p:sp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269633" y="229000"/>
            <a:ext cx="6819200" cy="10084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/>
              <a:t>Pedagogy with physical</a:t>
            </a:r>
          </a:p>
        </p:txBody>
      </p:sp>
      <p:pic>
        <p:nvPicPr>
          <p:cNvPr id="335" name="Shape 3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6801" y="890661"/>
            <a:ext cx="2041767" cy="1658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Shape 3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2501" y="990101"/>
            <a:ext cx="2187383" cy="12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Shape 337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45</a:t>
            </a:fld>
            <a:endParaRPr lang="en-GB"/>
          </a:p>
        </p:txBody>
      </p:sp>
      <p:pic>
        <p:nvPicPr>
          <p:cNvPr id="338" name="Shape 3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39519" y="2358965"/>
            <a:ext cx="3086300" cy="234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53337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6FC860-2CDB-4A84-B720-E3827CA8C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40" y="260281"/>
            <a:ext cx="9967255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Top-down or bottom-up to programming</a:t>
            </a:r>
            <a:br>
              <a:rPr lang="en-GB" dirty="0">
                <a:solidFill>
                  <a:schemeClr val="bg2">
                    <a:lumMod val="50000"/>
                  </a:schemeClr>
                </a:solidFill>
              </a:rPr>
            </a:b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Circular Arrow 14"/>
          <p:cNvSpPr/>
          <p:nvPr/>
        </p:nvSpPr>
        <p:spPr>
          <a:xfrm>
            <a:off x="7602126" y="914333"/>
            <a:ext cx="4071735" cy="4071735"/>
          </a:xfrm>
          <a:prstGeom prst="circularArrow">
            <a:avLst>
              <a:gd name="adj1" fmla="val 6902"/>
              <a:gd name="adj2" fmla="val 465342"/>
              <a:gd name="adj3" fmla="val 549458"/>
              <a:gd name="adj4" fmla="val 20585200"/>
              <a:gd name="adj5" fmla="val 8052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Circular Arrow 18"/>
          <p:cNvSpPr/>
          <p:nvPr/>
        </p:nvSpPr>
        <p:spPr>
          <a:xfrm rot="396810">
            <a:off x="7497934" y="1070930"/>
            <a:ext cx="4071735" cy="4071735"/>
          </a:xfrm>
          <a:prstGeom prst="circularArrow">
            <a:avLst>
              <a:gd name="adj1" fmla="val 6902"/>
              <a:gd name="adj2" fmla="val 465342"/>
              <a:gd name="adj3" fmla="val 11349458"/>
              <a:gd name="adj4" fmla="val 9785200"/>
              <a:gd name="adj5" fmla="val 8052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Freeform 19"/>
          <p:cNvSpPr/>
          <p:nvPr/>
        </p:nvSpPr>
        <p:spPr>
          <a:xfrm>
            <a:off x="4658521" y="170743"/>
            <a:ext cx="1441171" cy="1441171"/>
          </a:xfrm>
          <a:custGeom>
            <a:avLst/>
            <a:gdLst>
              <a:gd name="connsiteX0" fmla="*/ 0 w 1441171"/>
              <a:gd name="connsiteY0" fmla="*/ 0 h 1441171"/>
              <a:gd name="connsiteX1" fmla="*/ 1441171 w 1441171"/>
              <a:gd name="connsiteY1" fmla="*/ 0 h 1441171"/>
              <a:gd name="connsiteX2" fmla="*/ 1441171 w 1441171"/>
              <a:gd name="connsiteY2" fmla="*/ 1441171 h 1441171"/>
              <a:gd name="connsiteX3" fmla="*/ 0 w 1441171"/>
              <a:gd name="connsiteY3" fmla="*/ 1441171 h 1441171"/>
              <a:gd name="connsiteX4" fmla="*/ 0 w 1441171"/>
              <a:gd name="connsiteY4" fmla="*/ 0 h 144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1171" h="1441171">
                <a:moveTo>
                  <a:pt x="0" y="0"/>
                </a:moveTo>
                <a:lnTo>
                  <a:pt x="1441171" y="0"/>
                </a:lnTo>
                <a:lnTo>
                  <a:pt x="1441171" y="1441171"/>
                </a:lnTo>
                <a:lnTo>
                  <a:pt x="0" y="144117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511" tIns="16511" rIns="16511" bIns="16511" numCol="1" spcCol="1270" anchor="ctr" anchorCtr="0">
            <a:noAutofit/>
          </a:bodyPr>
          <a:lstStyle/>
          <a:p>
            <a:pPr algn="ctr" defTabSz="57783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593409-2742-4A6E-8E6C-96ADA20FE1D2}"/>
              </a:ext>
            </a:extLst>
          </p:cNvPr>
          <p:cNvGrpSpPr/>
          <p:nvPr/>
        </p:nvGrpSpPr>
        <p:grpSpPr>
          <a:xfrm>
            <a:off x="6703197" y="1005777"/>
            <a:ext cx="5720921" cy="5024289"/>
            <a:chOff x="6703197" y="1005777"/>
            <a:chExt cx="5720921" cy="5024289"/>
          </a:xfrm>
        </p:grpSpPr>
        <p:sp>
          <p:nvSpPr>
            <p:cNvPr id="25" name="Freeform 24"/>
            <p:cNvSpPr/>
            <p:nvPr/>
          </p:nvSpPr>
          <p:spPr>
            <a:xfrm>
              <a:off x="7587400" y="1005777"/>
              <a:ext cx="1441171" cy="1441171"/>
            </a:xfrm>
            <a:custGeom>
              <a:avLst/>
              <a:gdLst>
                <a:gd name="connsiteX0" fmla="*/ 0 w 1441171"/>
                <a:gd name="connsiteY0" fmla="*/ 0 h 1441171"/>
                <a:gd name="connsiteX1" fmla="*/ 1441171 w 1441171"/>
                <a:gd name="connsiteY1" fmla="*/ 0 h 1441171"/>
                <a:gd name="connsiteX2" fmla="*/ 1441171 w 1441171"/>
                <a:gd name="connsiteY2" fmla="*/ 1441171 h 1441171"/>
                <a:gd name="connsiteX3" fmla="*/ 0 w 1441171"/>
                <a:gd name="connsiteY3" fmla="*/ 1441171 h 1441171"/>
                <a:gd name="connsiteX4" fmla="*/ 0 w 1441171"/>
                <a:gd name="connsiteY4" fmla="*/ 0 h 144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1171" h="1441171">
                  <a:moveTo>
                    <a:pt x="0" y="0"/>
                  </a:moveTo>
                  <a:lnTo>
                    <a:pt x="1441171" y="0"/>
                  </a:lnTo>
                  <a:lnTo>
                    <a:pt x="1441171" y="1441171"/>
                  </a:lnTo>
                  <a:lnTo>
                    <a:pt x="0" y="14411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1" tIns="16511" rIns="16511" bIns="16511" numCol="1" spcCol="1270" anchor="ctr" anchorCtr="0">
              <a:noAutofit/>
            </a:bodyPr>
            <a:lstStyle/>
            <a:p>
              <a:pPr algn="ctr" defTabSz="57783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i="1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58276C0-DDFA-4268-AC17-7B40C15DF5A2}"/>
                </a:ext>
              </a:extLst>
            </p:cNvPr>
            <p:cNvGrpSpPr/>
            <p:nvPr/>
          </p:nvGrpSpPr>
          <p:grpSpPr>
            <a:xfrm>
              <a:off x="6703197" y="1005777"/>
              <a:ext cx="5720921" cy="5024289"/>
              <a:chOff x="210282" y="1170653"/>
              <a:chExt cx="5720921" cy="5024289"/>
            </a:xfrm>
          </p:grpSpPr>
          <p:sp>
            <p:nvSpPr>
              <p:cNvPr id="16" name="Freeform 15"/>
              <p:cNvSpPr/>
              <p:nvPr/>
            </p:nvSpPr>
            <p:spPr>
              <a:xfrm>
                <a:off x="4207698" y="3563226"/>
                <a:ext cx="1441171" cy="1441171"/>
              </a:xfrm>
              <a:custGeom>
                <a:avLst/>
                <a:gdLst>
                  <a:gd name="connsiteX0" fmla="*/ 0 w 1441171"/>
                  <a:gd name="connsiteY0" fmla="*/ 0 h 1441171"/>
                  <a:gd name="connsiteX1" fmla="*/ 1441171 w 1441171"/>
                  <a:gd name="connsiteY1" fmla="*/ 0 h 1441171"/>
                  <a:gd name="connsiteX2" fmla="*/ 1441171 w 1441171"/>
                  <a:gd name="connsiteY2" fmla="*/ 1441171 h 1441171"/>
                  <a:gd name="connsiteX3" fmla="*/ 0 w 1441171"/>
                  <a:gd name="connsiteY3" fmla="*/ 1441171 h 1441171"/>
                  <a:gd name="connsiteX4" fmla="*/ 0 w 1441171"/>
                  <a:gd name="connsiteY4" fmla="*/ 0 h 1441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1171" h="1441171">
                    <a:moveTo>
                      <a:pt x="0" y="0"/>
                    </a:moveTo>
                    <a:lnTo>
                      <a:pt x="1441171" y="0"/>
                    </a:lnTo>
                    <a:lnTo>
                      <a:pt x="1441171" y="1441171"/>
                    </a:lnTo>
                    <a:lnTo>
                      <a:pt x="0" y="144117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511" tIns="16511" rIns="16511" bIns="16511" numCol="1" spcCol="1270" anchor="ctr" anchorCtr="0">
                <a:noAutofit/>
              </a:bodyPr>
              <a:lstStyle/>
              <a:p>
                <a:pPr algn="ctr" defTabSz="577836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dirty="0"/>
                  <a:t>Run it</a:t>
                </a:r>
              </a:p>
            </p:txBody>
          </p:sp>
          <p:sp>
            <p:nvSpPr>
              <p:cNvPr id="17" name="Circular Arrow 16"/>
              <p:cNvSpPr/>
              <p:nvPr/>
            </p:nvSpPr>
            <p:spPr>
              <a:xfrm>
                <a:off x="1034876" y="1170653"/>
                <a:ext cx="4071735" cy="4071735"/>
              </a:xfrm>
              <a:prstGeom prst="circularArrow">
                <a:avLst>
                  <a:gd name="adj1" fmla="val 6902"/>
                  <a:gd name="adj2" fmla="val 465342"/>
                  <a:gd name="adj3" fmla="val 5949458"/>
                  <a:gd name="adj4" fmla="val 4385200"/>
                  <a:gd name="adj5" fmla="val 8052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Circular Arrow 20"/>
              <p:cNvSpPr/>
              <p:nvPr/>
            </p:nvSpPr>
            <p:spPr>
              <a:xfrm>
                <a:off x="879182" y="1348566"/>
                <a:ext cx="4071735" cy="4071735"/>
              </a:xfrm>
              <a:prstGeom prst="circularArrow">
                <a:avLst>
                  <a:gd name="adj1" fmla="val 6902"/>
                  <a:gd name="adj2" fmla="val 465342"/>
                  <a:gd name="adj3" fmla="val 16749458"/>
                  <a:gd name="adj4" fmla="val 15185200"/>
                  <a:gd name="adj5" fmla="val 8052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8D31CA-B464-45C7-BC0E-537CCB0EBB8C}"/>
                  </a:ext>
                </a:extLst>
              </p:cNvPr>
              <p:cNvSpPr txBox="1"/>
              <p:nvPr/>
            </p:nvSpPr>
            <p:spPr>
              <a:xfrm>
                <a:off x="210282" y="5733277"/>
                <a:ext cx="5720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‘bottom-up’, tinkering approach </a:t>
                </a:r>
              </a:p>
            </p:txBody>
          </p:sp>
          <p:sp>
            <p:nvSpPr>
              <p:cNvPr id="24" name="Cloud Callout 23"/>
              <p:cNvSpPr/>
              <p:nvPr/>
            </p:nvSpPr>
            <p:spPr>
              <a:xfrm>
                <a:off x="1308679" y="1669820"/>
                <a:ext cx="1207663" cy="851519"/>
              </a:xfrm>
              <a:prstGeom prst="cloudCallou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/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9244" y="1548645"/>
                <a:ext cx="675428" cy="741465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73175" y="3878751"/>
                <a:ext cx="833771" cy="914504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3107" y="3704177"/>
                <a:ext cx="1384944" cy="1384944"/>
              </a:xfrm>
              <a:prstGeom prst="rect">
                <a:avLst/>
              </a:prstGeom>
            </p:spPr>
          </p:pic>
          <p:sp>
            <p:nvSpPr>
              <p:cNvPr id="23" name="Freeform 22"/>
              <p:cNvSpPr/>
              <p:nvPr/>
            </p:nvSpPr>
            <p:spPr>
              <a:xfrm>
                <a:off x="3274595" y="1353827"/>
                <a:ext cx="1201346" cy="1441171"/>
              </a:xfrm>
              <a:custGeom>
                <a:avLst/>
                <a:gdLst>
                  <a:gd name="connsiteX0" fmla="*/ 0 w 1441171"/>
                  <a:gd name="connsiteY0" fmla="*/ 0 h 1441171"/>
                  <a:gd name="connsiteX1" fmla="*/ 1441171 w 1441171"/>
                  <a:gd name="connsiteY1" fmla="*/ 0 h 1441171"/>
                  <a:gd name="connsiteX2" fmla="*/ 1441171 w 1441171"/>
                  <a:gd name="connsiteY2" fmla="*/ 1441171 h 1441171"/>
                  <a:gd name="connsiteX3" fmla="*/ 0 w 1441171"/>
                  <a:gd name="connsiteY3" fmla="*/ 1441171 h 1441171"/>
                  <a:gd name="connsiteX4" fmla="*/ 0 w 1441171"/>
                  <a:gd name="connsiteY4" fmla="*/ 0 h 1441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1171" h="1441171">
                    <a:moveTo>
                      <a:pt x="0" y="0"/>
                    </a:moveTo>
                    <a:lnTo>
                      <a:pt x="1441171" y="0"/>
                    </a:lnTo>
                    <a:lnTo>
                      <a:pt x="1441171" y="1441171"/>
                    </a:lnTo>
                    <a:lnTo>
                      <a:pt x="0" y="144117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511" tIns="16511" rIns="16511" bIns="16511" numCol="1" spcCol="1270" anchor="ctr" anchorCtr="0">
                <a:noAutofit/>
              </a:bodyPr>
              <a:lstStyle/>
              <a:p>
                <a:pPr algn="ctr" defTabSz="577836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dirty="0"/>
                  <a:t>Add, remix, change code</a:t>
                </a: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6730" y="3638969"/>
                <a:ext cx="986439" cy="868272"/>
              </a:xfrm>
              <a:prstGeom prst="rect">
                <a:avLst/>
              </a:prstGeom>
            </p:spPr>
          </p:pic>
        </p:grpSp>
        <p:sp>
          <p:nvSpPr>
            <p:cNvPr id="22" name="Circular Arrow 21"/>
            <p:cNvSpPr/>
            <p:nvPr/>
          </p:nvSpPr>
          <p:spPr>
            <a:xfrm rot="3509249">
              <a:off x="7294006" y="1362483"/>
              <a:ext cx="4071735" cy="4071735"/>
            </a:xfrm>
            <a:prstGeom prst="circularArrow">
              <a:avLst>
                <a:gd name="adj1" fmla="val 6902"/>
                <a:gd name="adj2" fmla="val 465342"/>
                <a:gd name="adj3" fmla="val 11349458"/>
                <a:gd name="adj4" fmla="val 9785200"/>
                <a:gd name="adj5" fmla="val 8052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0A4060F-DDA4-43DB-92A0-DA9F11B92B85}"/>
              </a:ext>
            </a:extLst>
          </p:cNvPr>
          <p:cNvGrpSpPr/>
          <p:nvPr/>
        </p:nvGrpSpPr>
        <p:grpSpPr>
          <a:xfrm>
            <a:off x="297173" y="891329"/>
            <a:ext cx="5017878" cy="5170806"/>
            <a:chOff x="297173" y="891327"/>
            <a:chExt cx="5017877" cy="517080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3570AA-B498-4A14-A718-EB105A246B79}"/>
                </a:ext>
              </a:extLst>
            </p:cNvPr>
            <p:cNvGrpSpPr/>
            <p:nvPr/>
          </p:nvGrpSpPr>
          <p:grpSpPr>
            <a:xfrm>
              <a:off x="297173" y="891327"/>
              <a:ext cx="5017877" cy="5170806"/>
              <a:chOff x="297173" y="891327"/>
              <a:chExt cx="5017877" cy="517080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56335E5-F1CE-452C-8064-1C6793FFD7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6577"/>
              <a:stretch/>
            </p:blipFill>
            <p:spPr>
              <a:xfrm>
                <a:off x="297173" y="891327"/>
                <a:ext cx="5017877" cy="4580901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8D31CA-B464-45C7-BC0E-537CCB0EBB8C}"/>
                  </a:ext>
                </a:extLst>
              </p:cNvPr>
              <p:cNvSpPr txBox="1"/>
              <p:nvPr/>
            </p:nvSpPr>
            <p:spPr>
              <a:xfrm>
                <a:off x="1305342" y="5600468"/>
                <a:ext cx="35549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  ‘top-down’ approach 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A501B69-DC26-4A3A-8938-57023F61340F}"/>
                </a:ext>
              </a:extLst>
            </p:cNvPr>
            <p:cNvSpPr/>
            <p:nvPr/>
          </p:nvSpPr>
          <p:spPr>
            <a:xfrm>
              <a:off x="3774575" y="5216964"/>
              <a:ext cx="137486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1400" dirty="0">
                  <a:hlinkClick r:id="rId8"/>
                </a:rPr>
                <a:t>(Bers et al 2010)</a:t>
              </a:r>
              <a:endParaRPr lang="en-GB" sz="1400" dirty="0"/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4BD8332-E77A-4EED-804A-46FE937E558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46</a:t>
            </a:fld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9D4265-F520-444C-B692-3B0D0E19D9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2733" y="4977744"/>
            <a:ext cx="1423572" cy="139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356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>
            <a:spLocks noGrp="1"/>
          </p:cNvSpPr>
          <p:nvPr>
            <p:ph type="title"/>
          </p:nvPr>
        </p:nvSpPr>
        <p:spPr>
          <a:xfrm>
            <a:off x="415600" y="287000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/>
              <a:t>Progression - ideas 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0" y="1050600"/>
            <a:ext cx="12502800" cy="5175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/>
            <a:r>
              <a:rPr lang="en-GB" sz="2400"/>
              <a:t>After year 4 science - electricity - circuits</a:t>
            </a:r>
          </a:p>
          <a:p>
            <a:pPr marL="609585"/>
            <a:r>
              <a:rPr lang="en-GB" sz="2400"/>
              <a:t>After year 4 computing - Scratch - sequence and repetition</a:t>
            </a:r>
          </a:p>
          <a:p>
            <a:endParaRPr sz="2400"/>
          </a:p>
          <a:p>
            <a:pPr marL="609585"/>
            <a:r>
              <a:rPr lang="en-GB" sz="2400"/>
              <a:t>Within a DT/Computing project (6 Weeks unit)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Familiarise with crumble software - control one output - a light (sparkle or LED)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Explore sequence  (including on/off/ varying colours and times)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Add a second light 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Introduce repetition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Make a simple project with light output e.g. a memory game, a flag quiz, 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Introduce an input (e.g. a light sensitive diode, or on/off switch, tilt switch, strip of copper to complete the circuit (slug tape))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Make a simple project with an input and light output</a:t>
            </a:r>
          </a:p>
          <a:p>
            <a:pPr marL="1219170"/>
            <a:endParaRPr sz="2400" i="1"/>
          </a:p>
          <a:p>
            <a:pPr marL="1219170"/>
            <a:r>
              <a:rPr lang="en-GB" sz="2400" i="1"/>
              <a:t>e.g. a Christmas card, a stay safe garment, an interactive map, a prop for a play, an augmented book, a halloween decoration, a tilt sensor game.	</a:t>
            </a:r>
          </a:p>
        </p:txBody>
      </p:sp>
      <p:sp>
        <p:nvSpPr>
          <p:cNvPr id="361" name="Shape 361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2355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title"/>
          </p:nvPr>
        </p:nvSpPr>
        <p:spPr>
          <a:xfrm>
            <a:off x="415600" y="287000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/>
              <a:t>Progression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-72067" y="1050600"/>
            <a:ext cx="12502800" cy="5175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/>
            <a:r>
              <a:rPr lang="en-GB" sz="2400"/>
              <a:t>After year 6 science - electricity - variation</a:t>
            </a:r>
          </a:p>
          <a:p>
            <a:pPr marL="609585"/>
            <a:r>
              <a:rPr lang="en-GB" sz="2400"/>
              <a:t>After year 5 computing - scratch - selection</a:t>
            </a:r>
          </a:p>
          <a:p>
            <a:endParaRPr sz="2400"/>
          </a:p>
          <a:p>
            <a:pPr marL="609585"/>
            <a:r>
              <a:rPr lang="en-GB" sz="2400"/>
              <a:t>Within a DT/Computing project (6 Weeks unit)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Revisit crumble software - control lights using sequence and repetition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Introduce output - motors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Explore speed, direction, on/off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Make a simple project with motor output using e.g. nodding head, decoration 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Introduce an input (e.g. a light sensitive diode, or on/off switch, tilt switch)</a:t>
            </a:r>
          </a:p>
          <a:p>
            <a:pPr marL="1219170" lvl="1" indent="-457189">
              <a:buSzPct val="100000"/>
              <a:buChar char="○"/>
            </a:pPr>
            <a:r>
              <a:rPr lang="en-GB" sz="2400"/>
              <a:t>Make a project with inputs, motors and lights outputs (and possibly sound)</a:t>
            </a:r>
          </a:p>
          <a:p>
            <a:pPr marL="1219170"/>
            <a:endParaRPr sz="2400" i="1"/>
          </a:p>
          <a:p>
            <a:pPr marL="1219170"/>
            <a:r>
              <a:rPr lang="en-GB" sz="2400" i="1"/>
              <a:t>E.g. a moving prop for a display (John C’s advertisements), a music machine(John C), make a mini fairground (Peter Gaynord), a vehicle, an artificial hand (STEM), a robotic nocturnal animal, a mini town/room </a:t>
            </a:r>
            <a:r>
              <a:rPr lang="en-GB" sz="2400" i="1">
                <a:solidFill>
                  <a:schemeClr val="dk1"/>
                </a:solidFill>
              </a:rPr>
              <a:t>(Helena Cheung), a paper aeroplane launcher (Phil Bagge)</a:t>
            </a:r>
          </a:p>
        </p:txBody>
      </p:sp>
      <p:sp>
        <p:nvSpPr>
          <p:cNvPr id="368" name="Shape 368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3901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448500" y="177833"/>
            <a:ext cx="7361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Control </a:t>
            </a:r>
            <a:r>
              <a:rPr lang="en-GB" sz="1200" dirty="0"/>
              <a:t> (ideas only)</a:t>
            </a:r>
          </a:p>
        </p:txBody>
      </p:sp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01" y="6170798"/>
            <a:ext cx="1307199" cy="4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3591" y="6170801"/>
            <a:ext cx="2342799" cy="4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 txBox="1"/>
          <p:nvPr/>
        </p:nvSpPr>
        <p:spPr>
          <a:xfrm>
            <a:off x="975733" y="3358134"/>
            <a:ext cx="11507212" cy="794799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      Makey, </a:t>
            </a:r>
            <a:r>
              <a:rPr lang="en-GB" sz="2400" dirty="0" err="1"/>
              <a:t>makey</a:t>
            </a:r>
            <a:r>
              <a:rPr lang="en-GB" sz="2400" dirty="0"/>
              <a:t>,  Lego Wedo, </a:t>
            </a:r>
            <a:r>
              <a:rPr lang="en-GB" sz="2400" dirty="0" err="1"/>
              <a:t>Picoboard</a:t>
            </a:r>
            <a:r>
              <a:rPr lang="en-GB" sz="2400" dirty="0"/>
              <a:t>, Crumble, TTS controller/LED etc, Pi, Arduino…</a:t>
            </a:r>
          </a:p>
          <a:p>
            <a:r>
              <a:rPr lang="en-GB" sz="2400" dirty="0"/>
              <a:t>          Visual or Text - Scratch, Lego, Python...</a:t>
            </a:r>
          </a:p>
          <a:p>
            <a:endParaRPr sz="2400" dirty="0"/>
          </a:p>
        </p:txBody>
      </p:sp>
      <p:sp>
        <p:nvSpPr>
          <p:cNvPr id="273" name="Shape 273"/>
          <p:cNvSpPr txBox="1"/>
          <p:nvPr/>
        </p:nvSpPr>
        <p:spPr>
          <a:xfrm>
            <a:off x="1542260" y="4220464"/>
            <a:ext cx="2297600" cy="481999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2400" dirty="0">
                <a:solidFill>
                  <a:schemeClr val="dk1"/>
                </a:solidFill>
              </a:rPr>
              <a:t>Input focus</a:t>
            </a:r>
          </a:p>
        </p:txBody>
      </p:sp>
      <p:sp>
        <p:nvSpPr>
          <p:cNvPr id="274" name="Shape 274"/>
          <p:cNvSpPr txBox="1"/>
          <p:nvPr/>
        </p:nvSpPr>
        <p:spPr>
          <a:xfrm>
            <a:off x="6113931" y="4354901"/>
            <a:ext cx="4096399" cy="481999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</a:rPr>
              <a:t>Input and Output</a:t>
            </a:r>
          </a:p>
          <a:p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</p:txBody>
      </p:sp>
      <p:sp>
        <p:nvSpPr>
          <p:cNvPr id="275" name="Shape 275"/>
          <p:cNvSpPr txBox="1"/>
          <p:nvPr/>
        </p:nvSpPr>
        <p:spPr>
          <a:xfrm rot="-5400000">
            <a:off x="-412855" y="1429275"/>
            <a:ext cx="1418714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 dirty="0"/>
              <a:t>Context</a:t>
            </a:r>
          </a:p>
        </p:txBody>
      </p:sp>
      <p:sp>
        <p:nvSpPr>
          <p:cNvPr id="276" name="Shape 276"/>
          <p:cNvSpPr txBox="1"/>
          <p:nvPr/>
        </p:nvSpPr>
        <p:spPr>
          <a:xfrm rot="-5400000">
            <a:off x="-231900" y="4790183"/>
            <a:ext cx="1360800" cy="739199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Inputs/ Outputs</a:t>
            </a:r>
          </a:p>
        </p:txBody>
      </p:sp>
      <p:sp>
        <p:nvSpPr>
          <p:cNvPr id="277" name="Shape 277"/>
          <p:cNvSpPr txBox="1"/>
          <p:nvPr/>
        </p:nvSpPr>
        <p:spPr>
          <a:xfrm>
            <a:off x="142001" y="5938899"/>
            <a:ext cx="11817199" cy="435200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/>
              <a:t>Knows what a control is, can predict what control programs will do, can change control projects, can create a control project….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142001" y="6331367"/>
            <a:ext cx="11694399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79" name="Shape 279"/>
          <p:cNvSpPr txBox="1"/>
          <p:nvPr/>
        </p:nvSpPr>
        <p:spPr>
          <a:xfrm>
            <a:off x="1654615" y="5385822"/>
            <a:ext cx="2589200" cy="481999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2400"/>
              <a:t>Output focus</a:t>
            </a:r>
          </a:p>
        </p:txBody>
      </p:sp>
      <p:sp>
        <p:nvSpPr>
          <p:cNvPr id="280" name="Shape 280"/>
          <p:cNvSpPr txBox="1"/>
          <p:nvPr/>
        </p:nvSpPr>
        <p:spPr>
          <a:xfrm rot="-5400000">
            <a:off x="-245657" y="3316928"/>
            <a:ext cx="1514511" cy="8104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rgbClr val="6FA8DC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Hardware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657400" y="937518"/>
            <a:ext cx="11473133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 --------------------------------&gt; simulations ---&gt; interactive simulations     </a:t>
            </a:r>
          </a:p>
          <a:p>
            <a:endParaRPr sz="2400" dirty="0"/>
          </a:p>
        </p:txBody>
      </p:sp>
      <p:sp>
        <p:nvSpPr>
          <p:cNvPr id="282" name="Shape 282"/>
          <p:cNvSpPr txBox="1"/>
          <p:nvPr/>
        </p:nvSpPr>
        <p:spPr>
          <a:xfrm>
            <a:off x="2336800" y="1851431"/>
            <a:ext cx="9499600" cy="435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83" name="Shape 283"/>
          <p:cNvSpPr txBox="1"/>
          <p:nvPr/>
        </p:nvSpPr>
        <p:spPr>
          <a:xfrm>
            <a:off x="1116000" y="1458963"/>
            <a:ext cx="10206399" cy="364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Quizzes  </a:t>
            </a:r>
          </a:p>
          <a:p>
            <a:endParaRPr sz="2400"/>
          </a:p>
        </p:txBody>
      </p:sp>
      <p:sp>
        <p:nvSpPr>
          <p:cNvPr id="284" name="Shape 284"/>
          <p:cNvSpPr txBox="1"/>
          <p:nvPr/>
        </p:nvSpPr>
        <p:spPr>
          <a:xfrm>
            <a:off x="10402401" y="4370567"/>
            <a:ext cx="1481199" cy="481999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GB" sz="2400">
                <a:solidFill>
                  <a:schemeClr val="dk1"/>
                </a:solidFill>
              </a:rPr>
              <a:t>Feedback</a:t>
            </a:r>
          </a:p>
        </p:txBody>
      </p:sp>
      <p:sp>
        <p:nvSpPr>
          <p:cNvPr id="287" name="Shape 287"/>
          <p:cNvSpPr txBox="1"/>
          <p:nvPr/>
        </p:nvSpPr>
        <p:spPr>
          <a:xfrm>
            <a:off x="657401" y="2298949"/>
            <a:ext cx="10786399" cy="4352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Design &amp; Tech project - user/purpose/functionality/</a:t>
            </a:r>
            <a:r>
              <a:rPr lang="en-GB" sz="2400" dirty="0" err="1"/>
              <a:t>inovation</a:t>
            </a:r>
            <a:r>
              <a:rPr lang="en-GB" sz="2400" dirty="0"/>
              <a:t>/design </a:t>
            </a:r>
            <a:r>
              <a:rPr lang="en-GB" sz="2400" dirty="0" err="1"/>
              <a:t>descions</a:t>
            </a:r>
            <a:r>
              <a:rPr lang="en-GB" sz="2400" dirty="0"/>
              <a:t>/authenticity</a:t>
            </a:r>
          </a:p>
          <a:p>
            <a:endParaRPr sz="2400" dirty="0"/>
          </a:p>
        </p:txBody>
      </p:sp>
      <p:sp>
        <p:nvSpPr>
          <p:cNvPr id="288" name="Shape 288"/>
          <p:cNvSpPr txBox="1"/>
          <p:nvPr/>
        </p:nvSpPr>
        <p:spPr>
          <a:xfrm rot="-5400000">
            <a:off x="218479" y="3316927"/>
            <a:ext cx="1514509" cy="8104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rgbClr val="6FA8DC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Software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657401" y="2782667"/>
            <a:ext cx="10786399" cy="435200"/>
          </a:xfrm>
          <a:prstGeom prst="rect">
            <a:avLst/>
          </a:prstGeom>
          <a:solidFill>
            <a:srgbClr val="A64D79"/>
          </a:solidFill>
          <a:ln w="9525" cap="flat" cmpd="sng">
            <a:solidFill>
              <a:srgbClr val="A64D7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Computational Thinking… abstraction, decomposition, pattern, algorithmic thinking...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146329-8067-4B7F-A9C4-13D63A030999}"/>
              </a:ext>
            </a:extLst>
          </p:cNvPr>
          <p:cNvGrpSpPr/>
          <p:nvPr/>
        </p:nvGrpSpPr>
        <p:grpSpPr>
          <a:xfrm>
            <a:off x="6218704" y="4831681"/>
            <a:ext cx="4057193" cy="1004379"/>
            <a:chOff x="6218704" y="4831681"/>
            <a:chExt cx="4057193" cy="1004379"/>
          </a:xfrm>
        </p:grpSpPr>
        <p:pic>
          <p:nvPicPr>
            <p:cNvPr id="286" name="Shape 28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18704" y="4831681"/>
              <a:ext cx="1193995" cy="52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Shape 29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081901" y="4924797"/>
              <a:ext cx="1193996" cy="7960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Shape 29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242146" y="4955086"/>
              <a:ext cx="969367" cy="725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Shape 29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400419" y="5388543"/>
              <a:ext cx="1032133" cy="4475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Shape 29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-5400000">
              <a:off x="7333432" y="4774935"/>
              <a:ext cx="778600" cy="103216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6" name="Shape 29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52550" y="5011603"/>
            <a:ext cx="435199" cy="4351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8E3BAB7-ADD3-4F84-BC3B-F4BF0A995465}"/>
              </a:ext>
            </a:extLst>
          </p:cNvPr>
          <p:cNvGrpSpPr/>
          <p:nvPr/>
        </p:nvGrpSpPr>
        <p:grpSpPr>
          <a:xfrm>
            <a:off x="3912388" y="5218125"/>
            <a:ext cx="2202429" cy="762391"/>
            <a:chOff x="3912388" y="5218125"/>
            <a:chExt cx="2202429" cy="762391"/>
          </a:xfrm>
        </p:grpSpPr>
        <p:pic>
          <p:nvPicPr>
            <p:cNvPr id="297" name="Shape 297"/>
            <p:cNvPicPr preferRelativeResize="0"/>
            <p:nvPr/>
          </p:nvPicPr>
          <p:blipFill rotWithShape="1">
            <a:blip r:embed="rId11">
              <a:alphaModFix/>
            </a:blip>
            <a:srcRect t="6641" r="33065" b="31115"/>
            <a:stretch/>
          </p:blipFill>
          <p:spPr>
            <a:xfrm>
              <a:off x="3912388" y="5333016"/>
              <a:ext cx="852076" cy="64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Shape 298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375618" y="5218125"/>
              <a:ext cx="739199" cy="739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Shape 299"/>
            <p:cNvPicPr preferRelativeResize="0"/>
            <p:nvPr/>
          </p:nvPicPr>
          <p:blipFill rotWithShape="1">
            <a:blip r:embed="rId13">
              <a:alphaModFix/>
            </a:blip>
            <a:srcRect l="9873" t="56759" r="79456" b="28338"/>
            <a:stretch/>
          </p:blipFill>
          <p:spPr>
            <a:xfrm>
              <a:off x="4859259" y="5282092"/>
              <a:ext cx="497599" cy="694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0" name="Shape 30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07183" y="531033"/>
            <a:ext cx="1844516" cy="695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3CFCE2-33AA-4D57-9C1F-533CCF24E46C}"/>
              </a:ext>
            </a:extLst>
          </p:cNvPr>
          <p:cNvGrpSpPr/>
          <p:nvPr/>
        </p:nvGrpSpPr>
        <p:grpSpPr>
          <a:xfrm>
            <a:off x="1406132" y="4284993"/>
            <a:ext cx="3448213" cy="1252079"/>
            <a:chOff x="1406132" y="4284993"/>
            <a:chExt cx="3448213" cy="1252079"/>
          </a:xfrm>
        </p:grpSpPr>
        <p:pic>
          <p:nvPicPr>
            <p:cNvPr id="285" name="Shape 285"/>
            <p:cNvPicPr preferRelativeResize="0"/>
            <p:nvPr/>
          </p:nvPicPr>
          <p:blipFill rotWithShape="1">
            <a:blip r:embed="rId11">
              <a:alphaModFix/>
            </a:blip>
            <a:srcRect t="68707" r="32198" b="4274"/>
            <a:stretch/>
          </p:blipFill>
          <p:spPr>
            <a:xfrm>
              <a:off x="2491168" y="4625594"/>
              <a:ext cx="1120217" cy="3647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Shape 293"/>
            <p:cNvPicPr preferRelativeResize="0"/>
            <p:nvPr/>
          </p:nvPicPr>
          <p:blipFill rotWithShape="1">
            <a:blip r:embed="rId15">
              <a:alphaModFix/>
            </a:blip>
            <a:srcRect l="26439" t="16789" r="28525" b="35593"/>
            <a:stretch/>
          </p:blipFill>
          <p:spPr>
            <a:xfrm>
              <a:off x="3827065" y="4284993"/>
              <a:ext cx="1027280" cy="853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Shape 351">
              <a:extLst>
                <a:ext uri="{FF2B5EF4-FFF2-40B4-BE49-F238E27FC236}">
                  <a16:creationId xmlns:a16="http://schemas.microsoft.com/office/drawing/2014/main" id="{6FD75A1A-D52A-4CFF-9AAA-76E305BB7F89}"/>
                </a:ext>
              </a:extLst>
            </p:cNvPr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1406132" y="4888477"/>
              <a:ext cx="959111" cy="64859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81911883"/>
      </p:ext>
    </p:extLst>
  </p:cSld>
  <p:clrMapOvr>
    <a:masterClrMapping/>
  </p:clrMapOvr>
  <p:transition spd="slow">
    <p:cut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15600" y="285608"/>
            <a:ext cx="11776400" cy="915284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25000"/>
              </a:lnSpc>
              <a:buClr>
                <a:schemeClr val="dk1"/>
              </a:buClr>
              <a:buSzPct val="73333"/>
            </a:pPr>
            <a:r>
              <a:rPr lang="en-GB" dirty="0"/>
              <a:t>Homework</a:t>
            </a:r>
            <a:br>
              <a:rPr lang="en-GB" dirty="0"/>
            </a:br>
            <a:r>
              <a:rPr lang="en-GB" dirty="0"/>
              <a:t>	</a:t>
            </a:r>
            <a:endParaRPr sz="1867" dirty="0"/>
          </a:p>
        </p:txBody>
      </p:sp>
      <p:pic>
        <p:nvPicPr>
          <p:cNvPr id="8" name="Picture 2" descr="Computational-Thinking-Poster-Barefoot-Comput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06" y="5141735"/>
            <a:ext cx="1942080" cy="137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271" y="5258229"/>
            <a:ext cx="1785549" cy="12564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4706" y="1391812"/>
            <a:ext cx="115381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Review your planning for using control.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type of physical control devices are you using?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Does it have a tangible interface, sensing input and/or controlling output  and in what form?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made you chose these devices?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are you trying to teach? (Selection/ Sequence/Repetition/Variables/Concurrency/ Input/Output/ D&amp;T/Science etc)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scaffolding do you use for the activities?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level of abstraction are you working at for the different activities?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computational thinking is being developed in each of your activities?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43056205"/>
      </p:ext>
    </p:extLst>
  </p:cSld>
  <p:clrMapOvr>
    <a:masterClrMapping/>
  </p:clrMapOvr>
  <p:transition spd="slow">
    <p:cut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17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control specifically: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Vocabulary associated with control and the control model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Examples of real world and school control (including physical devices)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control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control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Pedagogy for teaching control</a:t>
            </a: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9150" y="1915428"/>
            <a:ext cx="58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R</a:t>
            </a:r>
            <a:r>
              <a:rPr lang="en-GB" dirty="0">
                <a:highlight>
                  <a:srgbClr val="FFFF00"/>
                </a:highlight>
              </a:rPr>
              <a:t>A</a:t>
            </a:r>
            <a:r>
              <a:rPr lang="en-GB" dirty="0">
                <a:highlight>
                  <a:srgbClr val="00FF0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425128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Shape 3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01" y="6170798"/>
            <a:ext cx="1307199" cy="4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/>
        </p:nvSpPr>
        <p:spPr>
          <a:xfrm>
            <a:off x="948801" y="1513167"/>
            <a:ext cx="3813199" cy="537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What is feedback?   (KS3) </a:t>
            </a:r>
          </a:p>
          <a:p>
            <a:endParaRPr sz="2400"/>
          </a:p>
          <a:p>
            <a:endParaRPr sz="2400"/>
          </a:p>
          <a:p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  <a:p>
            <a:endParaRPr sz="2400">
              <a:solidFill>
                <a:schemeClr val="dk1"/>
              </a:solidFill>
            </a:endParaRPr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endParaRPr sz="2400"/>
          </a:p>
          <a:p>
            <a:pPr>
              <a:lnSpc>
                <a:spcPct val="115000"/>
              </a:lnSpc>
            </a:pPr>
            <a:endParaRPr sz="2400"/>
          </a:p>
        </p:txBody>
      </p:sp>
      <p:sp>
        <p:nvSpPr>
          <p:cNvPr id="311" name="Shape 311"/>
          <p:cNvSpPr txBox="1">
            <a:spLocks noGrp="1"/>
          </p:cNvSpPr>
          <p:nvPr>
            <p:ph type="title"/>
          </p:nvPr>
        </p:nvSpPr>
        <p:spPr>
          <a:xfrm>
            <a:off x="415600" y="749567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Control</a:t>
            </a:r>
          </a:p>
        </p:txBody>
      </p:sp>
      <p:pic>
        <p:nvPicPr>
          <p:cNvPr id="312" name="Shape 3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401" y="2128183"/>
            <a:ext cx="11416999" cy="27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Shape 3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31885" y="726067"/>
            <a:ext cx="1844516" cy="6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/>
          <p:cNvPicPr preferRelativeResize="0"/>
          <p:nvPr/>
        </p:nvPicPr>
        <p:blipFill>
          <a:blip r:embed="rId6">
            <a:alphaModFix amt="51000"/>
          </a:blip>
          <a:stretch>
            <a:fillRect/>
          </a:stretch>
        </p:blipFill>
        <p:spPr>
          <a:xfrm>
            <a:off x="7590934" y="507766"/>
            <a:ext cx="1805967" cy="1805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959599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2276</TotalTime>
  <Words>2826</Words>
  <Application>Microsoft Office PowerPoint</Application>
  <PresentationFormat>Widescreen</PresentationFormat>
  <Paragraphs>662</Paragraphs>
  <Slides>52</Slides>
  <Notes>36</Notes>
  <HiddenSlides>4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Helvetica Neue</vt:lpstr>
      <vt:lpstr>Times New Roman</vt:lpstr>
      <vt:lpstr>Office Theme</vt:lpstr>
      <vt:lpstr>Teaching Primary Computing  Diving Deep into Programming</vt:lpstr>
      <vt:lpstr>Course outline</vt:lpstr>
      <vt:lpstr>Days outline</vt:lpstr>
      <vt:lpstr>Usernames, passwords and link page</vt:lpstr>
      <vt:lpstr>Usernames, passwords and link page</vt:lpstr>
      <vt:lpstr>Usernames, passwords and link page</vt:lpstr>
      <vt:lpstr>PowerPoint Presentation</vt:lpstr>
      <vt:lpstr>PowerPoint Presentation</vt:lpstr>
      <vt:lpstr>PowerPoint Presentation</vt:lpstr>
      <vt:lpstr>Scaffolding</vt:lpstr>
      <vt:lpstr>What did you try?   </vt:lpstr>
      <vt:lpstr>Teaching Primary Computing  Diving Deep into Programming</vt:lpstr>
      <vt:lpstr>Objectives of this session</vt:lpstr>
      <vt:lpstr>Control</vt:lpstr>
      <vt:lpstr>Science, DT and Computing</vt:lpstr>
      <vt:lpstr>PowerPoint Presentation</vt:lpstr>
      <vt:lpstr>Control is making instructions that change the physical world  </vt:lpstr>
      <vt:lpstr>Control</vt:lpstr>
      <vt:lpstr>PowerPoint Presentation</vt:lpstr>
      <vt:lpstr>PowerPoint Presentation</vt:lpstr>
      <vt:lpstr>PowerPoint Presentation</vt:lpstr>
      <vt:lpstr>PowerPoint Presentation</vt:lpstr>
      <vt:lpstr>Concepts and Vocabulary</vt:lpstr>
      <vt:lpstr>Concepts and Vocabulary</vt:lpstr>
      <vt:lpstr>Concepts and Vocabulary</vt:lpstr>
      <vt:lpstr>Concepts and Vocabulary</vt:lpstr>
      <vt:lpstr>Interlude…. </vt:lpstr>
      <vt:lpstr>Control</vt:lpstr>
      <vt:lpstr>Control</vt:lpstr>
      <vt:lpstr>Control </vt:lpstr>
      <vt:lpstr>Control</vt:lpstr>
      <vt:lpstr>Control</vt:lpstr>
      <vt:lpstr>Control</vt:lpstr>
      <vt:lpstr>Control</vt:lpstr>
      <vt:lpstr>Control</vt:lpstr>
      <vt:lpstr>Control</vt:lpstr>
      <vt:lpstr>PowerPoint Presentation</vt:lpstr>
      <vt:lpstr>Example School Projects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Pedagogy  What approach do you use? Discuss in pairs</vt:lpstr>
      <vt:lpstr>Pedagogy with physical</vt:lpstr>
      <vt:lpstr>Top-down or bottom-up to programming </vt:lpstr>
      <vt:lpstr>Progression - ideas </vt:lpstr>
      <vt:lpstr>Progression</vt:lpstr>
      <vt:lpstr>Progression in Control  (ideas only)</vt:lpstr>
      <vt:lpstr>Homework  </vt:lpstr>
      <vt:lpstr>Objectives of this session</vt:lpstr>
      <vt:lpstr>Control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Waite</cp:lastModifiedBy>
  <cp:revision>123</cp:revision>
  <cp:lastPrinted>2018-04-08T11:06:58Z</cp:lastPrinted>
  <dcterms:created xsi:type="dcterms:W3CDTF">2016-10-31T22:10:00Z</dcterms:created>
  <dcterms:modified xsi:type="dcterms:W3CDTF">2018-04-10T11:51:34Z</dcterms:modified>
</cp:coreProperties>
</file>