
<file path=[Content_Types].xml><?xml version="1.0" encoding="utf-8"?>
<Types xmlns="http://schemas.openxmlformats.org/package/2006/content-types">
  <Default Extension="PNG" ContentType="image/png"/>
  <Default Extension="tmp"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handoutMasterIdLst>
    <p:handoutMasterId r:id="rId27"/>
  </p:handoutMasterIdLst>
  <p:sldIdLst>
    <p:sldId id="258" r:id="rId2"/>
    <p:sldId id="259" r:id="rId3"/>
    <p:sldId id="264" r:id="rId4"/>
    <p:sldId id="265" r:id="rId5"/>
    <p:sldId id="282" r:id="rId6"/>
    <p:sldId id="268" r:id="rId7"/>
    <p:sldId id="269" r:id="rId8"/>
    <p:sldId id="270" r:id="rId9"/>
    <p:sldId id="271" r:id="rId10"/>
    <p:sldId id="272" r:id="rId11"/>
    <p:sldId id="274" r:id="rId12"/>
    <p:sldId id="275" r:id="rId13"/>
    <p:sldId id="276" r:id="rId14"/>
    <p:sldId id="277" r:id="rId15"/>
    <p:sldId id="278" r:id="rId16"/>
    <p:sldId id="279" r:id="rId17"/>
    <p:sldId id="284" r:id="rId18"/>
    <p:sldId id="280" r:id="rId19"/>
    <p:sldId id="281" r:id="rId20"/>
    <p:sldId id="283" r:id="rId21"/>
    <p:sldId id="260" r:id="rId22"/>
    <p:sldId id="261" r:id="rId23"/>
    <p:sldId id="262" r:id="rId24"/>
    <p:sldId id="26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30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56" autoAdjust="0"/>
    <p:restoredTop sz="94660"/>
  </p:normalViewPr>
  <p:slideViewPr>
    <p:cSldViewPr snapToGrid="0">
      <p:cViewPr>
        <p:scale>
          <a:sx n="100" d="100"/>
          <a:sy n="100" d="100"/>
        </p:scale>
        <p:origin x="-160" y="3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A SCANDAL IN BOHEMIA, 12 buckets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val>
            <c:numRef>
              <c:f>Sheet1!$B$3:$M$3</c:f>
              <c:numCache>
                <c:formatCode>General</c:formatCode>
                <c:ptCount val="12"/>
                <c:pt idx="0">
                  <c:v>113</c:v>
                </c:pt>
                <c:pt idx="1">
                  <c:v>246</c:v>
                </c:pt>
                <c:pt idx="2">
                  <c:v>132</c:v>
                </c:pt>
                <c:pt idx="3">
                  <c:v>220</c:v>
                </c:pt>
                <c:pt idx="4">
                  <c:v>218</c:v>
                </c:pt>
                <c:pt idx="5">
                  <c:v>101</c:v>
                </c:pt>
                <c:pt idx="6">
                  <c:v>169</c:v>
                </c:pt>
                <c:pt idx="7">
                  <c:v>254</c:v>
                </c:pt>
                <c:pt idx="8">
                  <c:v>206</c:v>
                </c:pt>
                <c:pt idx="9">
                  <c:v>101</c:v>
                </c:pt>
                <c:pt idx="10">
                  <c:v>115</c:v>
                </c:pt>
                <c:pt idx="11">
                  <c:v>130</c:v>
                </c:pt>
              </c:numCache>
            </c:numRef>
          </c:val>
          <c:extLst>
            <c:ext xmlns:c16="http://schemas.microsoft.com/office/drawing/2014/chart" uri="{C3380CC4-5D6E-409C-BE32-E72D297353CC}">
              <c16:uniqueId val="{00000000-D563-4AA9-B301-D941F72C88B8}"/>
            </c:ext>
          </c:extLst>
        </c:ser>
        <c:dLbls>
          <c:showLegendKey val="0"/>
          <c:showVal val="0"/>
          <c:showCatName val="0"/>
          <c:showSerName val="0"/>
          <c:showPercent val="0"/>
          <c:showBubbleSize val="0"/>
        </c:dLbls>
        <c:gapWidth val="219"/>
        <c:overlap val="-27"/>
        <c:axId val="2046646264"/>
        <c:axId val="2046648856"/>
      </c:barChart>
      <c:catAx>
        <c:axId val="2046646264"/>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46648856"/>
        <c:crosses val="autoZero"/>
        <c:auto val="1"/>
        <c:lblAlgn val="ctr"/>
        <c:lblOffset val="100"/>
        <c:noMultiLvlLbl val="0"/>
      </c:catAx>
      <c:valAx>
        <c:axId val="204664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466462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800" b="0" i="0" baseline="0">
                <a:effectLst/>
              </a:rPr>
              <a:t>A SCANDAL IN BOHEMIA, 50 buckets</a:t>
            </a:r>
            <a:endParaRPr lang="en-GB">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2025371828521404E-2"/>
          <c:y val="0.16245370370370399"/>
          <c:w val="0.88725240594925603"/>
          <c:h val="0.720887649460484"/>
        </c:manualLayout>
      </c:layout>
      <c:barChart>
        <c:barDir val="col"/>
        <c:grouping val="clustered"/>
        <c:varyColors val="0"/>
        <c:ser>
          <c:idx val="0"/>
          <c:order val="0"/>
          <c:spPr>
            <a:solidFill>
              <a:schemeClr val="accent1"/>
            </a:solidFill>
            <a:ln>
              <a:noFill/>
            </a:ln>
            <a:effectLst/>
          </c:spPr>
          <c:invertIfNegative val="0"/>
          <c:val>
            <c:numRef>
              <c:f>Sheet1!$B$5:$AY$5</c:f>
              <c:numCache>
                <c:formatCode>General</c:formatCode>
                <c:ptCount val="50"/>
                <c:pt idx="0">
                  <c:v>96</c:v>
                </c:pt>
                <c:pt idx="1">
                  <c:v>62</c:v>
                </c:pt>
                <c:pt idx="2">
                  <c:v>78</c:v>
                </c:pt>
                <c:pt idx="3">
                  <c:v>41</c:v>
                </c:pt>
                <c:pt idx="4">
                  <c:v>91</c:v>
                </c:pt>
                <c:pt idx="5">
                  <c:v>70</c:v>
                </c:pt>
                <c:pt idx="6">
                  <c:v>4</c:v>
                </c:pt>
                <c:pt idx="7">
                  <c:v>12</c:v>
                </c:pt>
                <c:pt idx="8">
                  <c:v>76</c:v>
                </c:pt>
                <c:pt idx="9">
                  <c:v>98</c:v>
                </c:pt>
                <c:pt idx="10">
                  <c:v>42</c:v>
                </c:pt>
                <c:pt idx="11">
                  <c:v>50</c:v>
                </c:pt>
                <c:pt idx="12">
                  <c:v>110</c:v>
                </c:pt>
                <c:pt idx="13">
                  <c:v>9</c:v>
                </c:pt>
                <c:pt idx="14">
                  <c:v>70</c:v>
                </c:pt>
                <c:pt idx="15">
                  <c:v>205</c:v>
                </c:pt>
                <c:pt idx="16">
                  <c:v>119</c:v>
                </c:pt>
                <c:pt idx="17">
                  <c:v>34</c:v>
                </c:pt>
                <c:pt idx="18">
                  <c:v>24</c:v>
                </c:pt>
                <c:pt idx="19">
                  <c:v>96</c:v>
                </c:pt>
                <c:pt idx="20">
                  <c:v>5</c:v>
                </c:pt>
                <c:pt idx="21">
                  <c:v>28</c:v>
                </c:pt>
                <c:pt idx="22">
                  <c:v>20</c:v>
                </c:pt>
                <c:pt idx="23">
                  <c:v>14</c:v>
                </c:pt>
                <c:pt idx="24">
                  <c:v>5</c:v>
                </c:pt>
                <c:pt idx="25">
                  <c:v>4</c:v>
                </c:pt>
                <c:pt idx="26">
                  <c:v>11</c:v>
                </c:pt>
                <c:pt idx="27">
                  <c:v>15</c:v>
                </c:pt>
                <c:pt idx="28">
                  <c:v>6</c:v>
                </c:pt>
                <c:pt idx="29">
                  <c:v>9</c:v>
                </c:pt>
                <c:pt idx="30">
                  <c:v>5</c:v>
                </c:pt>
                <c:pt idx="31">
                  <c:v>0</c:v>
                </c:pt>
                <c:pt idx="32">
                  <c:v>5</c:v>
                </c:pt>
                <c:pt idx="33">
                  <c:v>20</c:v>
                </c:pt>
                <c:pt idx="34">
                  <c:v>100</c:v>
                </c:pt>
                <c:pt idx="35">
                  <c:v>0</c:v>
                </c:pt>
                <c:pt idx="36">
                  <c:v>1</c:v>
                </c:pt>
                <c:pt idx="37">
                  <c:v>15</c:v>
                </c:pt>
                <c:pt idx="38">
                  <c:v>1</c:v>
                </c:pt>
                <c:pt idx="39">
                  <c:v>18</c:v>
                </c:pt>
                <c:pt idx="40">
                  <c:v>1</c:v>
                </c:pt>
                <c:pt idx="41">
                  <c:v>0</c:v>
                </c:pt>
                <c:pt idx="42">
                  <c:v>0</c:v>
                </c:pt>
                <c:pt idx="43">
                  <c:v>0</c:v>
                </c:pt>
                <c:pt idx="44">
                  <c:v>0</c:v>
                </c:pt>
                <c:pt idx="45">
                  <c:v>0</c:v>
                </c:pt>
                <c:pt idx="46">
                  <c:v>0</c:v>
                </c:pt>
                <c:pt idx="47">
                  <c:v>114</c:v>
                </c:pt>
                <c:pt idx="48">
                  <c:v>83</c:v>
                </c:pt>
                <c:pt idx="49">
                  <c:v>138</c:v>
                </c:pt>
              </c:numCache>
            </c:numRef>
          </c:val>
          <c:extLst>
            <c:ext xmlns:c16="http://schemas.microsoft.com/office/drawing/2014/chart" uri="{C3380CC4-5D6E-409C-BE32-E72D297353CC}">
              <c16:uniqueId val="{00000000-B72E-433C-A29D-998D0F703F03}"/>
            </c:ext>
          </c:extLst>
        </c:ser>
        <c:dLbls>
          <c:showLegendKey val="0"/>
          <c:showVal val="0"/>
          <c:showCatName val="0"/>
          <c:showSerName val="0"/>
          <c:showPercent val="0"/>
          <c:showBubbleSize val="0"/>
        </c:dLbls>
        <c:gapWidth val="219"/>
        <c:overlap val="-27"/>
        <c:axId val="2020872088"/>
        <c:axId val="2020868312"/>
      </c:barChart>
      <c:catAx>
        <c:axId val="2020872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20868312"/>
        <c:crosses val="autoZero"/>
        <c:auto val="1"/>
        <c:lblAlgn val="ctr"/>
        <c:lblOffset val="100"/>
        <c:noMultiLvlLbl val="0"/>
      </c:catAx>
      <c:valAx>
        <c:axId val="2020868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208720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800" b="0" i="0" baseline="0">
                <a:effectLst/>
              </a:rPr>
              <a:t>A SCANDAL IN BOHEMIA, 50 buckets</a:t>
            </a:r>
            <a:endParaRPr lang="en-GB">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val>
            <c:numRef>
              <c:f>Sheet1!$B$8:$AY$8</c:f>
              <c:numCache>
                <c:formatCode>General</c:formatCode>
                <c:ptCount val="50"/>
                <c:pt idx="0">
                  <c:v>32</c:v>
                </c:pt>
                <c:pt idx="1">
                  <c:v>39</c:v>
                </c:pt>
                <c:pt idx="2">
                  <c:v>45</c:v>
                </c:pt>
                <c:pt idx="3">
                  <c:v>41</c:v>
                </c:pt>
                <c:pt idx="4">
                  <c:v>40</c:v>
                </c:pt>
                <c:pt idx="5">
                  <c:v>38</c:v>
                </c:pt>
                <c:pt idx="6">
                  <c:v>44</c:v>
                </c:pt>
                <c:pt idx="7">
                  <c:v>37</c:v>
                </c:pt>
                <c:pt idx="8">
                  <c:v>31</c:v>
                </c:pt>
                <c:pt idx="9">
                  <c:v>44</c:v>
                </c:pt>
                <c:pt idx="10">
                  <c:v>31</c:v>
                </c:pt>
                <c:pt idx="11">
                  <c:v>35</c:v>
                </c:pt>
                <c:pt idx="12">
                  <c:v>47</c:v>
                </c:pt>
                <c:pt idx="13">
                  <c:v>44</c:v>
                </c:pt>
                <c:pt idx="14">
                  <c:v>33</c:v>
                </c:pt>
                <c:pt idx="15">
                  <c:v>38</c:v>
                </c:pt>
                <c:pt idx="16">
                  <c:v>44</c:v>
                </c:pt>
                <c:pt idx="17">
                  <c:v>46</c:v>
                </c:pt>
                <c:pt idx="18">
                  <c:v>33</c:v>
                </c:pt>
                <c:pt idx="19">
                  <c:v>34</c:v>
                </c:pt>
                <c:pt idx="20">
                  <c:v>37</c:v>
                </c:pt>
                <c:pt idx="21">
                  <c:v>32</c:v>
                </c:pt>
                <c:pt idx="22">
                  <c:v>42</c:v>
                </c:pt>
                <c:pt idx="23">
                  <c:v>42</c:v>
                </c:pt>
                <c:pt idx="24">
                  <c:v>34</c:v>
                </c:pt>
                <c:pt idx="25">
                  <c:v>31</c:v>
                </c:pt>
                <c:pt idx="26">
                  <c:v>41</c:v>
                </c:pt>
                <c:pt idx="27">
                  <c:v>56</c:v>
                </c:pt>
                <c:pt idx="28">
                  <c:v>41</c:v>
                </c:pt>
                <c:pt idx="29">
                  <c:v>35</c:v>
                </c:pt>
                <c:pt idx="30">
                  <c:v>40</c:v>
                </c:pt>
                <c:pt idx="31">
                  <c:v>53</c:v>
                </c:pt>
                <c:pt idx="32">
                  <c:v>49</c:v>
                </c:pt>
                <c:pt idx="33">
                  <c:v>30</c:v>
                </c:pt>
                <c:pt idx="34">
                  <c:v>44</c:v>
                </c:pt>
                <c:pt idx="35">
                  <c:v>46</c:v>
                </c:pt>
                <c:pt idx="36">
                  <c:v>54</c:v>
                </c:pt>
                <c:pt idx="37">
                  <c:v>47</c:v>
                </c:pt>
                <c:pt idx="38">
                  <c:v>38</c:v>
                </c:pt>
                <c:pt idx="39">
                  <c:v>37</c:v>
                </c:pt>
                <c:pt idx="40">
                  <c:v>46</c:v>
                </c:pt>
                <c:pt idx="41">
                  <c:v>36</c:v>
                </c:pt>
                <c:pt idx="42">
                  <c:v>44</c:v>
                </c:pt>
                <c:pt idx="43">
                  <c:v>36</c:v>
                </c:pt>
                <c:pt idx="44">
                  <c:v>42</c:v>
                </c:pt>
                <c:pt idx="45">
                  <c:v>47</c:v>
                </c:pt>
                <c:pt idx="46">
                  <c:v>46</c:v>
                </c:pt>
                <c:pt idx="47">
                  <c:v>28</c:v>
                </c:pt>
                <c:pt idx="48">
                  <c:v>29</c:v>
                </c:pt>
                <c:pt idx="49">
                  <c:v>46</c:v>
                </c:pt>
              </c:numCache>
            </c:numRef>
          </c:val>
          <c:extLst>
            <c:ext xmlns:c16="http://schemas.microsoft.com/office/drawing/2014/chart" uri="{C3380CC4-5D6E-409C-BE32-E72D297353CC}">
              <c16:uniqueId val="{00000000-57AE-4353-B8E7-66D57ACD74FE}"/>
            </c:ext>
          </c:extLst>
        </c:ser>
        <c:dLbls>
          <c:showLegendKey val="0"/>
          <c:showVal val="0"/>
          <c:showCatName val="0"/>
          <c:showSerName val="0"/>
          <c:showPercent val="0"/>
          <c:showBubbleSize val="0"/>
        </c:dLbls>
        <c:gapWidth val="219"/>
        <c:overlap val="-27"/>
        <c:axId val="2046653304"/>
        <c:axId val="2046656680"/>
      </c:barChart>
      <c:catAx>
        <c:axId val="2046653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46656680"/>
        <c:crosses val="autoZero"/>
        <c:auto val="1"/>
        <c:lblAlgn val="ctr"/>
        <c:lblOffset val="100"/>
        <c:noMultiLvlLbl val="0"/>
      </c:catAx>
      <c:valAx>
        <c:axId val="2046656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466533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800" b="0" i="0" baseline="0">
                <a:effectLst/>
              </a:rPr>
              <a:t>A SCANDAL IN BOHEMIA, 50 buckets</a:t>
            </a:r>
            <a:endParaRPr lang="en-GB">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2025371828521404E-2"/>
          <c:y val="0.16245370370370399"/>
          <c:w val="0.88725240594925603"/>
          <c:h val="0.720887649460484"/>
        </c:manualLayout>
      </c:layout>
      <c:barChart>
        <c:barDir val="col"/>
        <c:grouping val="clustered"/>
        <c:varyColors val="0"/>
        <c:ser>
          <c:idx val="0"/>
          <c:order val="0"/>
          <c:spPr>
            <a:solidFill>
              <a:schemeClr val="accent1"/>
            </a:solidFill>
            <a:ln>
              <a:noFill/>
            </a:ln>
            <a:effectLst/>
          </c:spPr>
          <c:invertIfNegative val="0"/>
          <c:val>
            <c:numRef>
              <c:f>Sheet1!$B$5:$AY$5</c:f>
              <c:numCache>
                <c:formatCode>General</c:formatCode>
                <c:ptCount val="50"/>
                <c:pt idx="0">
                  <c:v>96</c:v>
                </c:pt>
                <c:pt idx="1">
                  <c:v>62</c:v>
                </c:pt>
                <c:pt idx="2">
                  <c:v>78</c:v>
                </c:pt>
                <c:pt idx="3">
                  <c:v>41</c:v>
                </c:pt>
                <c:pt idx="4">
                  <c:v>91</c:v>
                </c:pt>
                <c:pt idx="5">
                  <c:v>70</c:v>
                </c:pt>
                <c:pt idx="6">
                  <c:v>4</c:v>
                </c:pt>
                <c:pt idx="7">
                  <c:v>12</c:v>
                </c:pt>
                <c:pt idx="8">
                  <c:v>76</c:v>
                </c:pt>
                <c:pt idx="9">
                  <c:v>98</c:v>
                </c:pt>
                <c:pt idx="10">
                  <c:v>42</c:v>
                </c:pt>
                <c:pt idx="11">
                  <c:v>50</c:v>
                </c:pt>
                <c:pt idx="12">
                  <c:v>110</c:v>
                </c:pt>
                <c:pt idx="13">
                  <c:v>9</c:v>
                </c:pt>
                <c:pt idx="14">
                  <c:v>70</c:v>
                </c:pt>
                <c:pt idx="15">
                  <c:v>205</c:v>
                </c:pt>
                <c:pt idx="16">
                  <c:v>119</c:v>
                </c:pt>
                <c:pt idx="17">
                  <c:v>34</c:v>
                </c:pt>
                <c:pt idx="18">
                  <c:v>24</c:v>
                </c:pt>
                <c:pt idx="19">
                  <c:v>96</c:v>
                </c:pt>
                <c:pt idx="20">
                  <c:v>5</c:v>
                </c:pt>
                <c:pt idx="21">
                  <c:v>28</c:v>
                </c:pt>
                <c:pt idx="22">
                  <c:v>20</c:v>
                </c:pt>
                <c:pt idx="23">
                  <c:v>14</c:v>
                </c:pt>
                <c:pt idx="24">
                  <c:v>5</c:v>
                </c:pt>
                <c:pt idx="25">
                  <c:v>4</c:v>
                </c:pt>
                <c:pt idx="26">
                  <c:v>11</c:v>
                </c:pt>
                <c:pt idx="27">
                  <c:v>15</c:v>
                </c:pt>
                <c:pt idx="28">
                  <c:v>6</c:v>
                </c:pt>
                <c:pt idx="29">
                  <c:v>9</c:v>
                </c:pt>
                <c:pt idx="30">
                  <c:v>5</c:v>
                </c:pt>
                <c:pt idx="31">
                  <c:v>0</c:v>
                </c:pt>
                <c:pt idx="32">
                  <c:v>5</c:v>
                </c:pt>
                <c:pt idx="33">
                  <c:v>20</c:v>
                </c:pt>
                <c:pt idx="34">
                  <c:v>100</c:v>
                </c:pt>
                <c:pt idx="35">
                  <c:v>0</c:v>
                </c:pt>
                <c:pt idx="36">
                  <c:v>1</c:v>
                </c:pt>
                <c:pt idx="37">
                  <c:v>15</c:v>
                </c:pt>
                <c:pt idx="38">
                  <c:v>1</c:v>
                </c:pt>
                <c:pt idx="39">
                  <c:v>18</c:v>
                </c:pt>
                <c:pt idx="40">
                  <c:v>1</c:v>
                </c:pt>
                <c:pt idx="41">
                  <c:v>0</c:v>
                </c:pt>
                <c:pt idx="42">
                  <c:v>0</c:v>
                </c:pt>
                <c:pt idx="43">
                  <c:v>0</c:v>
                </c:pt>
                <c:pt idx="44">
                  <c:v>0</c:v>
                </c:pt>
                <c:pt idx="45">
                  <c:v>0</c:v>
                </c:pt>
                <c:pt idx="46">
                  <c:v>0</c:v>
                </c:pt>
                <c:pt idx="47">
                  <c:v>114</c:v>
                </c:pt>
                <c:pt idx="48">
                  <c:v>83</c:v>
                </c:pt>
                <c:pt idx="49">
                  <c:v>138</c:v>
                </c:pt>
              </c:numCache>
            </c:numRef>
          </c:val>
          <c:extLst>
            <c:ext xmlns:c16="http://schemas.microsoft.com/office/drawing/2014/chart" uri="{C3380CC4-5D6E-409C-BE32-E72D297353CC}">
              <c16:uniqueId val="{00000000-2820-44CE-929D-E5AC90010EC2}"/>
            </c:ext>
          </c:extLst>
        </c:ser>
        <c:dLbls>
          <c:showLegendKey val="0"/>
          <c:showVal val="0"/>
          <c:showCatName val="0"/>
          <c:showSerName val="0"/>
          <c:showPercent val="0"/>
          <c:showBubbleSize val="0"/>
        </c:dLbls>
        <c:gapWidth val="219"/>
        <c:overlap val="-27"/>
        <c:axId val="2046689704"/>
        <c:axId val="2046693320"/>
      </c:barChart>
      <c:catAx>
        <c:axId val="204668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46693320"/>
        <c:crosses val="autoZero"/>
        <c:auto val="1"/>
        <c:lblAlgn val="ctr"/>
        <c:lblOffset val="100"/>
        <c:noMultiLvlLbl val="0"/>
      </c:catAx>
      <c:valAx>
        <c:axId val="2046693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466897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GB"/>
              <a:t>Week 4: Finding Quickly</a:t>
            </a: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72CE20-E5C3-DD42-BBCF-DAD214388442}" type="datetime1">
              <a:rPr lang="en-GB" smtClean="0"/>
              <a:t>04/10/2017</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891F855-026D-B348-80B0-F2C527796FC7}" type="slidenum">
              <a:rPr lang="en-GB" smtClean="0"/>
              <a:t>‹#›</a:t>
            </a:fld>
            <a:endParaRPr lang="en-GB"/>
          </a:p>
        </p:txBody>
      </p:sp>
    </p:spTree>
    <p:extLst>
      <p:ext uri="{BB962C8B-B14F-4D97-AF65-F5344CB8AC3E}">
        <p14:creationId xmlns:p14="http://schemas.microsoft.com/office/powerpoint/2010/main" val="2288693549"/>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t>Week 4: Finding Quickly</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8E2EC0-794A-B741-B927-0CCCDF3F21A2}" type="datetime1">
              <a:rPr lang="en-GB" smtClean="0"/>
              <a:t>04/10/2017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E862AF-DD84-4820-B182-5C327E1627BE}" type="slidenum">
              <a:rPr lang="en-GB" smtClean="0"/>
              <a:t>‹#›</a:t>
            </a:fld>
            <a:endParaRPr lang="en-GB"/>
          </a:p>
        </p:txBody>
      </p:sp>
    </p:spTree>
    <p:extLst>
      <p:ext uri="{BB962C8B-B14F-4D97-AF65-F5344CB8AC3E}">
        <p14:creationId xmlns:p14="http://schemas.microsoft.com/office/powerpoint/2010/main" val="458271897"/>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7E862AF-DD84-4820-B182-5C327E1627BE}" type="slidenum">
              <a:rPr lang="en-GB" smtClean="0"/>
              <a:t>1</a:t>
            </a:fld>
            <a:endParaRPr lang="en-GB"/>
          </a:p>
        </p:txBody>
      </p:sp>
      <p:sp>
        <p:nvSpPr>
          <p:cNvPr id="5" name="Header Placeholder 4"/>
          <p:cNvSpPr>
            <a:spLocks noGrp="1"/>
          </p:cNvSpPr>
          <p:nvPr>
            <p:ph type="hdr" sz="quarter" idx="11"/>
          </p:nvPr>
        </p:nvSpPr>
        <p:spPr/>
        <p:txBody>
          <a:bodyPr/>
          <a:lstStyle/>
          <a:p>
            <a:r>
              <a:rPr lang="en-GB"/>
              <a:t>Week 4: Finding Quickly</a:t>
            </a:r>
          </a:p>
        </p:txBody>
      </p:sp>
    </p:spTree>
    <p:extLst>
      <p:ext uri="{BB962C8B-B14F-4D97-AF65-F5344CB8AC3E}">
        <p14:creationId xmlns:p14="http://schemas.microsoft.com/office/powerpoint/2010/main" val="1270948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r>
              <a:rPr lang="en-GB"/>
              <a:t>Week 4: Finding Quickly</a:t>
            </a:r>
          </a:p>
        </p:txBody>
      </p:sp>
      <p:sp>
        <p:nvSpPr>
          <p:cNvPr id="5" name="Slide Number Placeholder 4"/>
          <p:cNvSpPr>
            <a:spLocks noGrp="1"/>
          </p:cNvSpPr>
          <p:nvPr>
            <p:ph type="sldNum" sz="quarter" idx="11"/>
          </p:nvPr>
        </p:nvSpPr>
        <p:spPr/>
        <p:txBody>
          <a:bodyPr/>
          <a:lstStyle/>
          <a:p>
            <a:fld id="{87E862AF-DD84-4820-B182-5C327E1627BE}" type="slidenum">
              <a:rPr lang="en-GB" smtClean="0"/>
              <a:t>4</a:t>
            </a:fld>
            <a:endParaRPr lang="en-GB"/>
          </a:p>
        </p:txBody>
      </p:sp>
    </p:spTree>
    <p:extLst>
      <p:ext uri="{BB962C8B-B14F-4D97-AF65-F5344CB8AC3E}">
        <p14:creationId xmlns:p14="http://schemas.microsoft.com/office/powerpoint/2010/main" val="1678640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The answer is, all choices are true except for the first one.</a:t>
            </a:r>
            <a:endParaRPr lang="en-GB" dirty="0"/>
          </a:p>
          <a:p>
            <a:endParaRPr lang="en-GB" dirty="0"/>
          </a:p>
        </p:txBody>
      </p:sp>
      <p:sp>
        <p:nvSpPr>
          <p:cNvPr id="4" name="Slide Number Placeholder 3"/>
          <p:cNvSpPr>
            <a:spLocks noGrp="1"/>
          </p:cNvSpPr>
          <p:nvPr>
            <p:ph type="sldNum" sz="quarter" idx="10"/>
          </p:nvPr>
        </p:nvSpPr>
        <p:spPr/>
        <p:txBody>
          <a:bodyPr/>
          <a:lstStyle/>
          <a:p>
            <a:fld id="{87E862AF-DD84-4820-B182-5C327E1627BE}" type="slidenum">
              <a:rPr lang="en-GB" smtClean="0"/>
              <a:t>5</a:t>
            </a:fld>
            <a:endParaRPr lang="en-GB"/>
          </a:p>
        </p:txBody>
      </p:sp>
      <p:sp>
        <p:nvSpPr>
          <p:cNvPr id="5" name="Header Placeholder 4"/>
          <p:cNvSpPr>
            <a:spLocks noGrp="1"/>
          </p:cNvSpPr>
          <p:nvPr>
            <p:ph type="hdr" sz="quarter" idx="11"/>
          </p:nvPr>
        </p:nvSpPr>
        <p:spPr/>
        <p:txBody>
          <a:bodyPr/>
          <a:lstStyle/>
          <a:p>
            <a:r>
              <a:rPr lang="en-GB"/>
              <a:t>Week 4: Finding Quickly</a:t>
            </a:r>
          </a:p>
        </p:txBody>
      </p:sp>
    </p:spTree>
    <p:extLst>
      <p:ext uri="{BB962C8B-B14F-4D97-AF65-F5344CB8AC3E}">
        <p14:creationId xmlns:p14="http://schemas.microsoft.com/office/powerpoint/2010/main" val="2068873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FCAA72E-1602-4D3B-AAAE-F13F138EC8C3}" type="slidenum">
              <a:rPr lang="en-GB" smtClean="0"/>
              <a:t>7</a:t>
            </a:fld>
            <a:endParaRPr lang="en-GB"/>
          </a:p>
        </p:txBody>
      </p:sp>
      <p:sp>
        <p:nvSpPr>
          <p:cNvPr id="5" name="Header Placeholder 4"/>
          <p:cNvSpPr>
            <a:spLocks noGrp="1"/>
          </p:cNvSpPr>
          <p:nvPr>
            <p:ph type="hdr" sz="quarter" idx="11"/>
          </p:nvPr>
        </p:nvSpPr>
        <p:spPr/>
        <p:txBody>
          <a:bodyPr/>
          <a:lstStyle/>
          <a:p>
            <a:r>
              <a:rPr lang="en-GB"/>
              <a:t>Week 4: Finding Quickly</a:t>
            </a:r>
          </a:p>
        </p:txBody>
      </p:sp>
    </p:spTree>
    <p:extLst>
      <p:ext uri="{BB962C8B-B14F-4D97-AF65-F5344CB8AC3E}">
        <p14:creationId xmlns:p14="http://schemas.microsoft.com/office/powerpoint/2010/main" val="929982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 ] It takes too long to compute</a:t>
            </a:r>
          </a:p>
          <a:p>
            <a:r>
              <a:rPr lang="en-GB" sz="1200" b="0" i="0" u="none" strike="noStrike" kern="1200" baseline="0" dirty="0">
                <a:solidFill>
                  <a:schemeClr val="tx1"/>
                </a:solidFill>
                <a:latin typeface="+mn-lt"/>
                <a:ea typeface="+mn-ea"/>
                <a:cs typeface="+mn-cs"/>
              </a:rPr>
              <a:t>[x] It produces an error for one input keyword</a:t>
            </a:r>
          </a:p>
          <a:p>
            <a:r>
              <a:rPr lang="en-GB" sz="1200" b="0" i="0" u="none" strike="noStrike" kern="1200" baseline="0" dirty="0">
                <a:solidFill>
                  <a:schemeClr val="tx1"/>
                </a:solidFill>
                <a:latin typeface="+mn-lt"/>
                <a:ea typeface="+mn-ea"/>
                <a:cs typeface="+mn-cs"/>
              </a:rPr>
              <a:t>[x] If the keywords are distributed like words in English, some buckets will get too</a:t>
            </a:r>
          </a:p>
          <a:p>
            <a:r>
              <a:rPr lang="en-GB" sz="1200" b="0" i="0" u="none" strike="noStrike" kern="1200" baseline="0" dirty="0">
                <a:solidFill>
                  <a:schemeClr val="tx1"/>
                </a:solidFill>
                <a:latin typeface="+mn-lt"/>
                <a:ea typeface="+mn-ea"/>
                <a:cs typeface="+mn-cs"/>
              </a:rPr>
              <a:t>many words</a:t>
            </a:r>
          </a:p>
          <a:p>
            <a:r>
              <a:rPr lang="en-GB" sz="1200" b="0" i="0" u="none" strike="noStrike" kern="1200" baseline="0" dirty="0">
                <a:solidFill>
                  <a:schemeClr val="tx1"/>
                </a:solidFill>
                <a:latin typeface="+mn-lt"/>
                <a:ea typeface="+mn-ea"/>
                <a:cs typeface="+mn-cs"/>
              </a:rPr>
              <a:t>[x] If the number of buckets is large, some buckets will not get any keywords</a:t>
            </a:r>
            <a:endParaRPr lang="en-GB" dirty="0"/>
          </a:p>
        </p:txBody>
      </p:sp>
      <p:sp>
        <p:nvSpPr>
          <p:cNvPr id="4" name="Slide Number Placeholder 3"/>
          <p:cNvSpPr>
            <a:spLocks noGrp="1"/>
          </p:cNvSpPr>
          <p:nvPr>
            <p:ph type="sldNum" sz="quarter" idx="10"/>
          </p:nvPr>
        </p:nvSpPr>
        <p:spPr/>
        <p:txBody>
          <a:bodyPr/>
          <a:lstStyle/>
          <a:p>
            <a:fld id="{9FCAA72E-1602-4D3B-AAAE-F13F138EC8C3}" type="slidenum">
              <a:rPr lang="en-GB" smtClean="0"/>
              <a:t>9</a:t>
            </a:fld>
            <a:endParaRPr lang="en-GB"/>
          </a:p>
        </p:txBody>
      </p:sp>
      <p:sp>
        <p:nvSpPr>
          <p:cNvPr id="5" name="Header Placeholder 4"/>
          <p:cNvSpPr>
            <a:spLocks noGrp="1"/>
          </p:cNvSpPr>
          <p:nvPr>
            <p:ph type="hdr" sz="quarter" idx="11"/>
          </p:nvPr>
        </p:nvSpPr>
        <p:spPr/>
        <p:txBody>
          <a:bodyPr/>
          <a:lstStyle/>
          <a:p>
            <a:r>
              <a:rPr lang="en-GB"/>
              <a:t>Week 4: Finding Quickly</a:t>
            </a:r>
          </a:p>
        </p:txBody>
      </p:sp>
    </p:spTree>
    <p:extLst>
      <p:ext uri="{BB962C8B-B14F-4D97-AF65-F5344CB8AC3E}">
        <p14:creationId xmlns:p14="http://schemas.microsoft.com/office/powerpoint/2010/main" val="6434926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So</a:t>
            </a:r>
            <a:endParaRPr lang="en-GB" dirty="0"/>
          </a:p>
        </p:txBody>
      </p:sp>
      <p:sp>
        <p:nvSpPr>
          <p:cNvPr id="4" name="Slide Number Placeholder 3"/>
          <p:cNvSpPr>
            <a:spLocks noGrp="1"/>
          </p:cNvSpPr>
          <p:nvPr>
            <p:ph type="sldNum" sz="quarter" idx="10"/>
          </p:nvPr>
        </p:nvSpPr>
        <p:spPr/>
        <p:txBody>
          <a:bodyPr/>
          <a:lstStyle/>
          <a:p>
            <a:fld id="{9FCAA72E-1602-4D3B-AAAE-F13F138EC8C3}" type="slidenum">
              <a:rPr lang="en-GB" smtClean="0"/>
              <a:t>10</a:t>
            </a:fld>
            <a:endParaRPr lang="en-GB"/>
          </a:p>
        </p:txBody>
      </p:sp>
      <p:sp>
        <p:nvSpPr>
          <p:cNvPr id="5" name="Header Placeholder 4"/>
          <p:cNvSpPr>
            <a:spLocks noGrp="1"/>
          </p:cNvSpPr>
          <p:nvPr>
            <p:ph type="hdr" sz="quarter" idx="11"/>
          </p:nvPr>
        </p:nvSpPr>
        <p:spPr/>
        <p:txBody>
          <a:bodyPr/>
          <a:lstStyle/>
          <a:p>
            <a:r>
              <a:rPr lang="en-GB"/>
              <a:t>Week 4: Finding Quickly</a:t>
            </a:r>
          </a:p>
        </p:txBody>
      </p:sp>
    </p:spTree>
    <p:extLst>
      <p:ext uri="{BB962C8B-B14F-4D97-AF65-F5344CB8AC3E}">
        <p14:creationId xmlns:p14="http://schemas.microsoft.com/office/powerpoint/2010/main" val="585326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 ] Double number of keywords, same # of buckets</a:t>
            </a:r>
          </a:p>
          <a:p>
            <a:r>
              <a:rPr lang="en-GB" sz="1200" b="0" i="0" u="none" strike="noStrike" kern="1200" baseline="0" dirty="0">
                <a:solidFill>
                  <a:schemeClr val="tx1"/>
                </a:solidFill>
                <a:latin typeface="+mn-lt"/>
                <a:ea typeface="+mn-ea"/>
                <a:cs typeface="+mn-cs"/>
              </a:rPr>
              <a:t>[ ] Same number of keywords, double # of buckets</a:t>
            </a:r>
          </a:p>
          <a:p>
            <a:r>
              <a:rPr lang="en-GB" sz="1200" b="0" i="0" u="none" strike="noStrike" kern="1200" baseline="0" dirty="0">
                <a:solidFill>
                  <a:schemeClr val="tx1"/>
                </a:solidFill>
                <a:latin typeface="+mn-lt"/>
                <a:ea typeface="+mn-ea"/>
                <a:cs typeface="+mn-cs"/>
              </a:rPr>
              <a:t>[x] Double number of keywords, double # of buckets</a:t>
            </a:r>
          </a:p>
          <a:p>
            <a:r>
              <a:rPr lang="en-GB" sz="1200" b="0" i="0" u="none" strike="noStrike" kern="1200" baseline="0" dirty="0">
                <a:solidFill>
                  <a:schemeClr val="tx1"/>
                </a:solidFill>
                <a:latin typeface="+mn-lt"/>
                <a:ea typeface="+mn-ea"/>
                <a:cs typeface="+mn-cs"/>
              </a:rPr>
              <a:t>[ ] Halve number of keywords, same # of buckets</a:t>
            </a:r>
          </a:p>
          <a:p>
            <a:r>
              <a:rPr lang="en-GB" sz="1200" b="0" i="0" u="none" strike="noStrike" kern="1200" baseline="0" dirty="0">
                <a:solidFill>
                  <a:schemeClr val="tx1"/>
                </a:solidFill>
                <a:latin typeface="+mn-lt"/>
                <a:ea typeface="+mn-ea"/>
                <a:cs typeface="+mn-cs"/>
              </a:rPr>
              <a:t>[x] Halve number of keywords, halve # of buckets</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if we double the number of keywords and keep the same number of buckets,</a:t>
            </a:r>
          </a:p>
          <a:p>
            <a:r>
              <a:rPr lang="en-GB" sz="1200" b="0" i="0" u="none" strike="noStrike" kern="1200" baseline="0" dirty="0">
                <a:solidFill>
                  <a:schemeClr val="tx1"/>
                </a:solidFill>
                <a:latin typeface="+mn-lt"/>
                <a:ea typeface="+mn-ea"/>
                <a:cs typeface="+mn-cs"/>
              </a:rPr>
              <a:t>that's going to get slower because the number of keywords per bucket will approximately double</a:t>
            </a:r>
          </a:p>
          <a:p>
            <a:r>
              <a:rPr lang="en-GB" sz="1200" b="0" i="0" u="none" strike="noStrike" kern="1200" baseline="0" dirty="0">
                <a:solidFill>
                  <a:schemeClr val="tx1"/>
                </a:solidFill>
                <a:latin typeface="+mn-lt"/>
                <a:ea typeface="+mn-ea"/>
                <a:cs typeface="+mn-cs"/>
              </a:rPr>
              <a:t>If we keep the same number of keywords, but double the number of buckets, well then it's going to</a:t>
            </a:r>
          </a:p>
          <a:p>
            <a:r>
              <a:rPr lang="en-GB" sz="1200" b="0" i="0" u="none" strike="noStrike" kern="1200" baseline="0" dirty="0">
                <a:solidFill>
                  <a:schemeClr val="tx1"/>
                </a:solidFill>
                <a:latin typeface="+mn-lt"/>
                <a:ea typeface="+mn-ea"/>
                <a:cs typeface="+mn-cs"/>
              </a:rPr>
              <a:t>actually get faster. We'll have the same number of keywords, double the number of buckets. So, this</a:t>
            </a:r>
          </a:p>
          <a:p>
            <a:r>
              <a:rPr lang="en-GB" sz="1200" b="0" i="0" u="none" strike="noStrike" kern="1200" baseline="0" dirty="0">
                <a:solidFill>
                  <a:schemeClr val="tx1"/>
                </a:solidFill>
                <a:latin typeface="+mn-lt"/>
                <a:ea typeface="+mn-ea"/>
                <a:cs typeface="+mn-cs"/>
              </a:rPr>
              <a:t>value will be approximately half of what it was before</a:t>
            </a:r>
            <a:endParaRPr lang="en-GB" dirty="0"/>
          </a:p>
        </p:txBody>
      </p:sp>
      <p:sp>
        <p:nvSpPr>
          <p:cNvPr id="4" name="Slide Number Placeholder 3"/>
          <p:cNvSpPr>
            <a:spLocks noGrp="1"/>
          </p:cNvSpPr>
          <p:nvPr>
            <p:ph type="sldNum" sz="quarter" idx="10"/>
          </p:nvPr>
        </p:nvSpPr>
        <p:spPr/>
        <p:txBody>
          <a:bodyPr/>
          <a:lstStyle/>
          <a:p>
            <a:fld id="{9FCAA72E-1602-4D3B-AAAE-F13F138EC8C3}" type="slidenum">
              <a:rPr lang="en-GB" smtClean="0"/>
              <a:t>14</a:t>
            </a:fld>
            <a:endParaRPr lang="en-GB"/>
          </a:p>
        </p:txBody>
      </p:sp>
      <p:sp>
        <p:nvSpPr>
          <p:cNvPr id="5" name="Header Placeholder 4"/>
          <p:cNvSpPr>
            <a:spLocks noGrp="1"/>
          </p:cNvSpPr>
          <p:nvPr>
            <p:ph type="hdr" sz="quarter" idx="11"/>
          </p:nvPr>
        </p:nvSpPr>
        <p:spPr/>
        <p:txBody>
          <a:bodyPr/>
          <a:lstStyle/>
          <a:p>
            <a:r>
              <a:rPr lang="en-GB"/>
              <a:t>Week 4: Finding Quickly</a:t>
            </a:r>
          </a:p>
        </p:txBody>
      </p:sp>
    </p:spTree>
    <p:extLst>
      <p:ext uri="{BB962C8B-B14F-4D97-AF65-F5344CB8AC3E}">
        <p14:creationId xmlns:p14="http://schemas.microsoft.com/office/powerpoint/2010/main" val="4091000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F0703E1-5C4B-0349-A46B-AEA79E93153B}" type="datetime1">
              <a:rPr lang="en-GB" smtClean="0"/>
              <a:t>04/10/2017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654390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8BC325A-372F-8245-AD0F-7F6311E1EDAE}" type="datetime1">
              <a:rPr lang="en-GB" smtClean="0"/>
              <a:t>04/10/2017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979364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8DB60E3-020D-C344-B938-FB02B40DC3B8}" type="datetime1">
              <a:rPr lang="en-GB" smtClean="0"/>
              <a:t>04/10/2017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351356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746F222-92EC-154E-808D-BB7D19A587BB}" type="datetime1">
              <a:rPr lang="en-GB" smtClean="0"/>
              <a:t>04/10/2017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97557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969A690-5C2A-8040-8CD4-60A6A944E510}" type="datetime1">
              <a:rPr lang="en-GB" smtClean="0"/>
              <a:t>04/10/2017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246037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669DCA8-1DAD-7B45-B8BC-A1075C4AADF1}" type="datetime1">
              <a:rPr lang="en-GB" smtClean="0"/>
              <a:t>04/10/2017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530942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F4B822-233D-5749-8D5D-93C8B7846942}" type="datetime1">
              <a:rPr lang="en-GB" smtClean="0"/>
              <a:t>04/10/2017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168303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C30618B-15F0-924A-9ED0-FB8B959C4E83}" type="datetime1">
              <a:rPr lang="en-GB" smtClean="0"/>
              <a:t>04/10/2017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388477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06982D8-552C-BE43-A184-DDC6B39377D7}" type="datetime1">
              <a:rPr lang="en-GB" smtClean="0"/>
              <a:t>04/10/2017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887159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79FBD30-0AC8-CC4C-8498-5D121CDA478F}" type="datetime1">
              <a:rPr lang="en-GB" smtClean="0"/>
              <a:t>04/10/2017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356074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60707B0-B4F8-844B-96D8-6BAFFDE03B6C}" type="datetime1">
              <a:rPr lang="en-GB" smtClean="0"/>
              <a:t>04/10/2017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62572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3C0CA3-E58E-7842-84DC-36F3F0939EF0}" type="datetime1">
              <a:rPr lang="en-GB" smtClean="0"/>
              <a:t>04/10/2017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FCE1EE-7BC0-4847-9915-B5F33783511D}" type="slidenum">
              <a:rPr lang="en-GB" smtClean="0"/>
              <a:t>‹#›</a:t>
            </a:fld>
            <a:endParaRPr lang="en-GB"/>
          </a:p>
        </p:txBody>
      </p:sp>
      <p:sp>
        <p:nvSpPr>
          <p:cNvPr id="8" name="Rectangle 7"/>
          <p:cNvSpPr/>
          <p:nvPr userDrawn="1"/>
        </p:nvSpPr>
        <p:spPr>
          <a:xfrm>
            <a:off x="63553" y="117014"/>
            <a:ext cx="12240228" cy="6904299"/>
          </a:xfrm>
          <a:prstGeom prst="rect">
            <a:avLst/>
          </a:prstGeom>
          <a:noFill/>
          <a:ln w="2286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96000" y="5904721"/>
            <a:ext cx="6047525" cy="953279"/>
          </a:xfrm>
          <a:prstGeom prst="rect">
            <a:avLst/>
          </a:prstGeom>
        </p:spPr>
      </p:pic>
    </p:spTree>
    <p:extLst>
      <p:ext uri="{BB962C8B-B14F-4D97-AF65-F5344CB8AC3E}">
        <p14:creationId xmlns:p14="http://schemas.microsoft.com/office/powerpoint/2010/main" val="37354680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a:t>Teach A level Computing:</a:t>
            </a:r>
            <a:br>
              <a:rPr lang="en-GB" dirty="0"/>
            </a:br>
            <a:r>
              <a:rPr lang="en-GB" dirty="0"/>
              <a:t>Algorithms and Data</a:t>
            </a:r>
            <a:br>
              <a:rPr lang="en-GB" dirty="0"/>
            </a:br>
            <a:r>
              <a:rPr lang="en-GB" dirty="0"/>
              <a:t>Structures</a:t>
            </a:r>
          </a:p>
        </p:txBody>
      </p:sp>
      <p:sp>
        <p:nvSpPr>
          <p:cNvPr id="3" name="Subtitle 2"/>
          <p:cNvSpPr>
            <a:spLocks noGrp="1"/>
          </p:cNvSpPr>
          <p:nvPr>
            <p:ph type="subTitle" idx="1"/>
          </p:nvPr>
        </p:nvSpPr>
        <p:spPr/>
        <p:txBody>
          <a:bodyPr>
            <a:normAutofit lnSpcReduction="10000"/>
          </a:bodyPr>
          <a:lstStyle/>
          <a:p>
            <a:endParaRPr lang="en-GB" dirty="0"/>
          </a:p>
          <a:p>
            <a:r>
              <a:rPr lang="en-GB" dirty="0"/>
              <a:t>Eliot Williams</a:t>
            </a:r>
          </a:p>
          <a:p>
            <a:endParaRPr lang="en-GB" dirty="0"/>
          </a:p>
          <a:p>
            <a:r>
              <a:rPr lang="en-GB" dirty="0"/>
              <a:t>@</a:t>
            </a:r>
            <a:r>
              <a:rPr lang="en-GB" dirty="0" err="1"/>
              <a:t>MrEliotWilliams</a:t>
            </a:r>
            <a:endParaRPr lang="en-GB" dirty="0"/>
          </a:p>
        </p:txBody>
      </p:sp>
    </p:spTree>
    <p:extLst>
      <p:ext uri="{BB962C8B-B14F-4D97-AF65-F5344CB8AC3E}">
        <p14:creationId xmlns:p14="http://schemas.microsoft.com/office/powerpoint/2010/main" val="2940538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Course Outline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93339584"/>
              </p:ext>
            </p:extLst>
          </p:nvPr>
        </p:nvGraphicFramePr>
        <p:xfrm>
          <a:off x="1003300" y="1690688"/>
          <a:ext cx="7925117" cy="3935678"/>
        </p:xfrm>
        <a:graphic>
          <a:graphicData uri="http://schemas.openxmlformats.org/drawingml/2006/table">
            <a:tbl>
              <a:tblPr firstRow="1" firstCol="1" bandRow="1">
                <a:tableStyleId>{5C22544A-7EE6-4342-B048-85BDC9FD1C3A}</a:tableStyleId>
              </a:tblPr>
              <a:tblGrid>
                <a:gridCol w="842171">
                  <a:extLst>
                    <a:ext uri="{9D8B030D-6E8A-4147-A177-3AD203B41FA5}">
                      <a16:colId xmlns:a16="http://schemas.microsoft.com/office/drawing/2014/main" val="4201204637"/>
                    </a:ext>
                  </a:extLst>
                </a:gridCol>
                <a:gridCol w="7082946">
                  <a:extLst>
                    <a:ext uri="{9D8B030D-6E8A-4147-A177-3AD203B41FA5}">
                      <a16:colId xmlns:a16="http://schemas.microsoft.com/office/drawing/2014/main" val="4212699393"/>
                    </a:ext>
                  </a:extLst>
                </a:gridCol>
              </a:tblGrid>
              <a:tr h="884062">
                <a:tc>
                  <a:txBody>
                    <a:bodyPr/>
                    <a:lstStyle/>
                    <a:p>
                      <a:pPr>
                        <a:lnSpc>
                          <a:spcPct val="107000"/>
                        </a:lnSpc>
                        <a:spcAft>
                          <a:spcPts val="0"/>
                        </a:spcAft>
                      </a:pPr>
                      <a:r>
                        <a:rPr lang="en-GB" sz="2400" dirty="0">
                          <a:effectLst/>
                        </a:rPr>
                        <a:t>1</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2400" dirty="0">
                          <a:effectLst/>
                        </a:rPr>
                        <a:t>Representations of data structures:</a:t>
                      </a:r>
                    </a:p>
                    <a:p>
                      <a:pPr>
                        <a:lnSpc>
                          <a:spcPct val="107000"/>
                        </a:lnSpc>
                        <a:spcAft>
                          <a:spcPts val="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Arrays, tuples, Stacks, </a:t>
                      </a:r>
                      <a:r>
                        <a:rPr lang="en-GB" sz="2400" dirty="0" err="1">
                          <a:effectLst/>
                          <a:latin typeface="Calibri" panose="020F0502020204030204" pitchFamily="34" charset="0"/>
                          <a:ea typeface="Calibri" panose="020F0502020204030204" pitchFamily="34" charset="0"/>
                          <a:cs typeface="Times New Roman" panose="02020603050405020304" pitchFamily="18" charset="0"/>
                        </a:rPr>
                        <a:t>Queues,Lists</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898391142"/>
                  </a:ext>
                </a:extLst>
              </a:tr>
              <a:tr h="762838">
                <a:tc>
                  <a:txBody>
                    <a:bodyPr/>
                    <a:lstStyle/>
                    <a:p>
                      <a:pPr>
                        <a:lnSpc>
                          <a:spcPct val="107000"/>
                        </a:lnSpc>
                        <a:spcAft>
                          <a:spcPts val="0"/>
                        </a:spcAft>
                      </a:pPr>
                      <a:r>
                        <a:rPr lang="en-GB" sz="2400">
                          <a:effectLst/>
                        </a:rPr>
                        <a:t>2</a:t>
                      </a:r>
                      <a:endParaRPr lang="en-GB" sz="360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2400" dirty="0">
                          <a:effectLst/>
                        </a:rPr>
                        <a:t>Recursive Algorithms</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3693896935"/>
                  </a:ext>
                </a:extLst>
              </a:tr>
              <a:tr h="762838">
                <a:tc>
                  <a:txBody>
                    <a:bodyPr/>
                    <a:lstStyle/>
                    <a:p>
                      <a:pPr>
                        <a:lnSpc>
                          <a:spcPct val="107000"/>
                        </a:lnSpc>
                        <a:spcAft>
                          <a:spcPts val="0"/>
                        </a:spcAft>
                      </a:pPr>
                      <a:r>
                        <a:rPr lang="en-GB" sz="2400">
                          <a:effectLst/>
                        </a:rPr>
                        <a:t>3</a:t>
                      </a:r>
                      <a:endParaRPr lang="en-GB" sz="360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2400" dirty="0">
                          <a:effectLst/>
                        </a:rPr>
                        <a:t>Searching and Sorting - EW will be late!</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888706783"/>
                  </a:ext>
                </a:extLst>
              </a:tr>
              <a:tr h="762838">
                <a:tc>
                  <a:txBody>
                    <a:bodyPr/>
                    <a:lstStyle/>
                    <a:p>
                      <a:pPr>
                        <a:lnSpc>
                          <a:spcPct val="107000"/>
                        </a:lnSpc>
                        <a:spcAft>
                          <a:spcPts val="0"/>
                        </a:spcAft>
                      </a:pPr>
                      <a:r>
                        <a:rPr lang="en-GB" sz="2400">
                          <a:effectLst/>
                        </a:rPr>
                        <a:t>4</a:t>
                      </a:r>
                      <a:endParaRPr lang="en-GB" sz="360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2400" dirty="0">
                          <a:effectLst/>
                        </a:rPr>
                        <a:t>Hashing and Dictionaries, Graphs and Trees  </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3359318081"/>
                  </a:ext>
                </a:extLst>
              </a:tr>
              <a:tr h="762838">
                <a:tc>
                  <a:txBody>
                    <a:bodyPr/>
                    <a:lstStyle/>
                    <a:p>
                      <a:pPr>
                        <a:lnSpc>
                          <a:spcPct val="107000"/>
                        </a:lnSpc>
                        <a:spcAft>
                          <a:spcPts val="0"/>
                        </a:spcAft>
                      </a:pPr>
                      <a:r>
                        <a:rPr lang="en-GB" sz="2400">
                          <a:effectLst/>
                        </a:rPr>
                        <a:t>5</a:t>
                      </a:r>
                      <a:endParaRPr lang="en-GB" sz="360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2400" dirty="0">
                          <a:effectLst/>
                        </a:rPr>
                        <a:t>Depth and breadth first searching ; tree traversals</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1674364153"/>
                  </a:ext>
                </a:extLst>
              </a:tr>
            </a:tbl>
          </a:graphicData>
        </a:graphic>
      </p:graphicFrame>
    </p:spTree>
    <p:extLst>
      <p:ext uri="{BB962C8B-B14F-4D97-AF65-F5344CB8AC3E}">
        <p14:creationId xmlns:p14="http://schemas.microsoft.com/office/powerpoint/2010/main" val="2890622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Finding things quickly</a:t>
            </a:r>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3140175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947" y="973668"/>
            <a:ext cx="8761413" cy="706964"/>
          </a:xfrm>
        </p:spPr>
        <p:txBody>
          <a:bodyPr>
            <a:normAutofit fontScale="90000"/>
          </a:bodyPr>
          <a:lstStyle/>
          <a:p>
            <a:r>
              <a:rPr lang="en-GB" dirty="0"/>
              <a:t>Hash functions</a:t>
            </a:r>
            <a:br>
              <a:rPr lang="en-GB" dirty="0"/>
            </a:br>
            <a:r>
              <a:rPr lang="en-GB" sz="1800" dirty="0"/>
              <a:t>tells us where in the entry to look. And so instead of having to look through the whole index, the hash function will tell us where that entry belongs.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944194780"/>
              </p:ext>
            </p:extLst>
          </p:nvPr>
        </p:nvGraphicFramePr>
        <p:xfrm>
          <a:off x="9086850" y="2816225"/>
          <a:ext cx="1924050" cy="2595880"/>
        </p:xfrm>
        <a:graphic>
          <a:graphicData uri="http://schemas.openxmlformats.org/drawingml/2006/table">
            <a:tbl>
              <a:tblPr firstRow="1" bandRow="1">
                <a:tableStyleId>{5C22544A-7EE6-4342-B048-85BDC9FD1C3A}</a:tableStyleId>
              </a:tblPr>
              <a:tblGrid>
                <a:gridCol w="641350">
                  <a:extLst>
                    <a:ext uri="{9D8B030D-6E8A-4147-A177-3AD203B41FA5}">
                      <a16:colId xmlns:a16="http://schemas.microsoft.com/office/drawing/2014/main" val="3711610457"/>
                    </a:ext>
                  </a:extLst>
                </a:gridCol>
                <a:gridCol w="641350">
                  <a:extLst>
                    <a:ext uri="{9D8B030D-6E8A-4147-A177-3AD203B41FA5}">
                      <a16:colId xmlns:a16="http://schemas.microsoft.com/office/drawing/2014/main" val="1716835091"/>
                    </a:ext>
                  </a:extLst>
                </a:gridCol>
                <a:gridCol w="641350">
                  <a:extLst>
                    <a:ext uri="{9D8B030D-6E8A-4147-A177-3AD203B41FA5}">
                      <a16:colId xmlns:a16="http://schemas.microsoft.com/office/drawing/2014/main" val="1139887052"/>
                    </a:ext>
                  </a:extLst>
                </a:gridCol>
              </a:tblGrid>
              <a:tr h="370840">
                <a:tc gridSpan="3">
                  <a:txBody>
                    <a:bodyPr/>
                    <a:lstStyle/>
                    <a:p>
                      <a:endParaRPr lang="en-GB" dirty="0"/>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506889710"/>
                  </a:ext>
                </a:extLst>
              </a:tr>
              <a:tr h="370840">
                <a:tc gridSpan="3">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35406846"/>
                  </a:ext>
                </a:extLst>
              </a:tr>
              <a:tr h="370840">
                <a:tc gridSpan="3">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878703185"/>
                  </a:ext>
                </a:extLst>
              </a:tr>
              <a:tr h="370840">
                <a:tc gridSpan="3">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645744987"/>
                  </a:ext>
                </a:extLst>
              </a:tr>
              <a:tr h="370840">
                <a:tc gridSpan="3">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49218049"/>
                  </a:ext>
                </a:extLst>
              </a:tr>
              <a:tr h="370840">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3728447050"/>
                  </a:ext>
                </a:extLst>
              </a:tr>
              <a:tr h="370840">
                <a:tc gridSpan="3">
                  <a:txBody>
                    <a:bodyPr/>
                    <a:lstStyle/>
                    <a:p>
                      <a:endParaRPr lang="en-GB" dirty="0"/>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624604378"/>
                  </a:ext>
                </a:extLst>
              </a:tr>
            </a:tbl>
          </a:graphicData>
        </a:graphic>
      </p:graphicFrame>
      <p:sp>
        <p:nvSpPr>
          <p:cNvPr id="6" name="Rectangle: Rounded Corners 5"/>
          <p:cNvSpPr/>
          <p:nvPr/>
        </p:nvSpPr>
        <p:spPr>
          <a:xfrm>
            <a:off x="4133850" y="3276600"/>
            <a:ext cx="2714625" cy="13906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hash</a:t>
            </a:r>
          </a:p>
        </p:txBody>
      </p:sp>
      <p:sp>
        <p:nvSpPr>
          <p:cNvPr id="7" name="TextBox 6"/>
          <p:cNvSpPr txBox="1"/>
          <p:nvPr/>
        </p:nvSpPr>
        <p:spPr>
          <a:xfrm>
            <a:off x="2414947" y="3787259"/>
            <a:ext cx="599716" cy="369332"/>
          </a:xfrm>
          <a:prstGeom prst="rect">
            <a:avLst/>
          </a:prstGeom>
          <a:noFill/>
        </p:spPr>
        <p:txBody>
          <a:bodyPr wrap="none" rtlCol="0">
            <a:spAutoFit/>
          </a:bodyPr>
          <a:lstStyle/>
          <a:p>
            <a:r>
              <a:rPr lang="en-GB" dirty="0"/>
              <a:t>data</a:t>
            </a:r>
          </a:p>
        </p:txBody>
      </p:sp>
      <p:sp>
        <p:nvSpPr>
          <p:cNvPr id="8" name="TextBox 7"/>
          <p:cNvSpPr txBox="1"/>
          <p:nvPr/>
        </p:nvSpPr>
        <p:spPr>
          <a:xfrm>
            <a:off x="7272697" y="3436977"/>
            <a:ext cx="692562" cy="369332"/>
          </a:xfrm>
          <a:prstGeom prst="rect">
            <a:avLst/>
          </a:prstGeom>
          <a:noFill/>
        </p:spPr>
        <p:txBody>
          <a:bodyPr wrap="none" rtlCol="0">
            <a:spAutoFit/>
          </a:bodyPr>
          <a:lstStyle/>
          <a:p>
            <a:r>
              <a:rPr lang="en-GB" dirty="0"/>
              <a:t>index</a:t>
            </a:r>
          </a:p>
        </p:txBody>
      </p:sp>
      <p:sp>
        <p:nvSpPr>
          <p:cNvPr id="9" name="Arrow: Right 8"/>
          <p:cNvSpPr/>
          <p:nvPr/>
        </p:nvSpPr>
        <p:spPr>
          <a:xfrm>
            <a:off x="3012259" y="3733165"/>
            <a:ext cx="1121591"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Connector: Elbow 10"/>
          <p:cNvCxnSpPr/>
          <p:nvPr/>
        </p:nvCxnSpPr>
        <p:spPr>
          <a:xfrm>
            <a:off x="6848475" y="3787259"/>
            <a:ext cx="2152650" cy="1108591"/>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978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Thinking about hash functions</a:t>
            </a:r>
          </a:p>
        </p:txBody>
      </p:sp>
      <p:sp>
        <p:nvSpPr>
          <p:cNvPr id="5" name="Content Placeholder 4"/>
          <p:cNvSpPr>
            <a:spLocks noGrp="1"/>
          </p:cNvSpPr>
          <p:nvPr>
            <p:ph sz="half" idx="1"/>
          </p:nvPr>
        </p:nvSpPr>
        <p:spPr/>
        <p:txBody>
          <a:bodyPr>
            <a:normAutofit lnSpcReduction="10000"/>
          </a:bodyPr>
          <a:lstStyle/>
          <a:p>
            <a:r>
              <a:rPr lang="en-GB" dirty="0"/>
              <a:t>we have b buckets in our hash table, </a:t>
            </a:r>
          </a:p>
          <a:p>
            <a:r>
              <a:rPr lang="en-GB" dirty="0"/>
              <a:t>and we have n items, and we should assume that n is much greater than b</a:t>
            </a:r>
          </a:p>
          <a:p>
            <a:pPr marL="0" indent="0">
              <a:buNone/>
            </a:pPr>
            <a:r>
              <a:rPr lang="en-GB" dirty="0"/>
              <a:t>(more items than buckets)</a:t>
            </a:r>
          </a:p>
          <a:p>
            <a:pPr marL="0" indent="0">
              <a:buNone/>
            </a:pPr>
            <a:r>
              <a:rPr lang="en-GB" dirty="0"/>
              <a:t>What properties should the hash function have?</a:t>
            </a:r>
          </a:p>
        </p:txBody>
      </p:sp>
      <p:sp>
        <p:nvSpPr>
          <p:cNvPr id="6" name="Content Placeholder 5"/>
          <p:cNvSpPr>
            <a:spLocks noGrp="1"/>
          </p:cNvSpPr>
          <p:nvPr>
            <p:ph sz="half" idx="2"/>
          </p:nvPr>
        </p:nvSpPr>
        <p:spPr/>
        <p:txBody>
          <a:bodyPr>
            <a:normAutofit lnSpcReduction="10000"/>
          </a:bodyPr>
          <a:lstStyle/>
          <a:p>
            <a:pPr marL="514350" indent="-514350">
              <a:buFont typeface="+mj-lt"/>
              <a:buAutoNum type="alphaUcPeriod"/>
            </a:pPr>
            <a:r>
              <a:rPr lang="en-GB" dirty="0"/>
              <a:t>[ ] Output a unique number between 0 and n-1</a:t>
            </a:r>
          </a:p>
          <a:p>
            <a:pPr marL="514350" indent="-514350">
              <a:buFont typeface="+mj-lt"/>
              <a:buAutoNum type="alphaUcPeriod"/>
            </a:pPr>
            <a:r>
              <a:rPr lang="en-GB" dirty="0"/>
              <a:t>[ ] Output a number between 0 and b-1</a:t>
            </a:r>
          </a:p>
          <a:p>
            <a:pPr marL="514350" indent="-514350">
              <a:buFont typeface="+mj-lt"/>
              <a:buAutoNum type="alphaUcPeriod"/>
            </a:pPr>
            <a:r>
              <a:rPr lang="en-GB" dirty="0"/>
              <a:t>[ ] Map approximately n/b keywords to bucket 0</a:t>
            </a:r>
          </a:p>
          <a:p>
            <a:pPr marL="514350" indent="-514350">
              <a:buFont typeface="+mj-lt"/>
              <a:buAutoNum type="alphaUcPeriod"/>
            </a:pPr>
            <a:r>
              <a:rPr lang="en-GB" dirty="0"/>
              <a:t>[ ] Map approximately n/b keywords to bucker b-1</a:t>
            </a:r>
          </a:p>
          <a:p>
            <a:pPr marL="514350" indent="-514350">
              <a:buFont typeface="+mj-lt"/>
              <a:buAutoNum type="alphaUcPeriod"/>
            </a:pPr>
            <a:r>
              <a:rPr lang="en-GB" dirty="0"/>
              <a:t>[ ] Map more keywords to bucket 0 than to bucket 1</a:t>
            </a:r>
          </a:p>
          <a:p>
            <a:endParaRPr lang="en-GB" dirty="0"/>
          </a:p>
        </p:txBody>
      </p:sp>
      <p:graphicFrame>
        <p:nvGraphicFramePr>
          <p:cNvPr id="7" name="Content Placeholder 4"/>
          <p:cNvGraphicFramePr>
            <a:graphicFrameLocks/>
          </p:cNvGraphicFramePr>
          <p:nvPr>
            <p:extLst>
              <p:ext uri="{D42A27DB-BD31-4B8C-83A1-F6EECF244321}">
                <p14:modId xmlns:p14="http://schemas.microsoft.com/office/powerpoint/2010/main" val="3192004802"/>
              </p:ext>
            </p:extLst>
          </p:nvPr>
        </p:nvGraphicFramePr>
        <p:xfrm>
          <a:off x="5191125" y="4744051"/>
          <a:ext cx="624840" cy="182880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711610457"/>
                    </a:ext>
                  </a:extLst>
                </a:gridCol>
                <a:gridCol w="208280">
                  <a:extLst>
                    <a:ext uri="{9D8B030D-6E8A-4147-A177-3AD203B41FA5}">
                      <a16:colId xmlns:a16="http://schemas.microsoft.com/office/drawing/2014/main" val="1716835091"/>
                    </a:ext>
                  </a:extLst>
                </a:gridCol>
                <a:gridCol w="208280">
                  <a:extLst>
                    <a:ext uri="{9D8B030D-6E8A-4147-A177-3AD203B41FA5}">
                      <a16:colId xmlns:a16="http://schemas.microsoft.com/office/drawing/2014/main" val="1139887052"/>
                    </a:ext>
                  </a:extLst>
                </a:gridCol>
              </a:tblGrid>
              <a:tr h="238380">
                <a:tc gridSpan="3">
                  <a:txBody>
                    <a:bodyPr/>
                    <a:lstStyle/>
                    <a:p>
                      <a:endParaRPr lang="en-GB" sz="1000" dirty="0"/>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506889710"/>
                  </a:ext>
                </a:extLst>
              </a:tr>
              <a:tr h="238380">
                <a:tc gridSpan="3">
                  <a:txBody>
                    <a:bodyPr/>
                    <a:lstStyle/>
                    <a:p>
                      <a:endParaRPr lang="en-GB" sz="1000" dirty="0"/>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35406846"/>
                  </a:ext>
                </a:extLst>
              </a:tr>
              <a:tr h="238380">
                <a:tc gridSpan="3">
                  <a:txBody>
                    <a:bodyPr/>
                    <a:lstStyle/>
                    <a:p>
                      <a:endParaRPr lang="en-GB" sz="1000" dirty="0"/>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878703185"/>
                  </a:ext>
                </a:extLst>
              </a:tr>
              <a:tr h="238380">
                <a:tc gridSpan="3">
                  <a:txBody>
                    <a:bodyPr/>
                    <a:lstStyle/>
                    <a:p>
                      <a:endParaRPr lang="en-GB" sz="1000" dirty="0"/>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645744987"/>
                  </a:ext>
                </a:extLst>
              </a:tr>
              <a:tr h="238380">
                <a:tc gridSpan="3">
                  <a:txBody>
                    <a:bodyPr/>
                    <a:lstStyle/>
                    <a:p>
                      <a:endParaRPr lang="en-GB" sz="1000" dirty="0"/>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49218049"/>
                  </a:ext>
                </a:extLst>
              </a:tr>
              <a:tr h="238380">
                <a:tc>
                  <a:txBody>
                    <a:bodyPr/>
                    <a:lstStyle/>
                    <a:p>
                      <a:endParaRPr lang="en-GB" sz="1000" dirty="0"/>
                    </a:p>
                  </a:txBody>
                  <a:tcPr/>
                </a:tc>
                <a:tc>
                  <a:txBody>
                    <a:bodyPr/>
                    <a:lstStyle/>
                    <a:p>
                      <a:endParaRPr lang="en-GB" sz="1000" dirty="0"/>
                    </a:p>
                  </a:txBody>
                  <a:tcPr/>
                </a:tc>
                <a:tc>
                  <a:txBody>
                    <a:bodyPr/>
                    <a:lstStyle/>
                    <a:p>
                      <a:endParaRPr lang="en-GB" dirty="0"/>
                    </a:p>
                  </a:txBody>
                  <a:tcPr/>
                </a:tc>
                <a:extLst>
                  <a:ext uri="{0D108BD9-81ED-4DB2-BD59-A6C34878D82A}">
                    <a16:rowId xmlns:a16="http://schemas.microsoft.com/office/drawing/2014/main" val="3728447050"/>
                  </a:ext>
                </a:extLst>
              </a:tr>
              <a:tr h="238380">
                <a:tc gridSpan="3">
                  <a:txBody>
                    <a:bodyPr/>
                    <a:lstStyle/>
                    <a:p>
                      <a:endParaRPr lang="en-GB" sz="1000" dirty="0"/>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624604378"/>
                  </a:ext>
                </a:extLst>
              </a:tr>
            </a:tbl>
          </a:graphicData>
        </a:graphic>
      </p:graphicFrame>
      <p:sp>
        <p:nvSpPr>
          <p:cNvPr id="8" name="Rectangle: Rounded Corners 7"/>
          <p:cNvSpPr/>
          <p:nvPr/>
        </p:nvSpPr>
        <p:spPr>
          <a:xfrm>
            <a:off x="1284021" y="5355102"/>
            <a:ext cx="2324902" cy="7842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hash</a:t>
            </a:r>
          </a:p>
        </p:txBody>
      </p:sp>
      <p:sp>
        <p:nvSpPr>
          <p:cNvPr id="9" name="TextBox 8"/>
          <p:cNvSpPr txBox="1"/>
          <p:nvPr/>
        </p:nvSpPr>
        <p:spPr>
          <a:xfrm>
            <a:off x="261725" y="5377911"/>
            <a:ext cx="1211800" cy="369332"/>
          </a:xfrm>
          <a:prstGeom prst="rect">
            <a:avLst/>
          </a:prstGeom>
          <a:noFill/>
        </p:spPr>
        <p:txBody>
          <a:bodyPr wrap="square" rtlCol="0">
            <a:spAutoFit/>
          </a:bodyPr>
          <a:lstStyle/>
          <a:p>
            <a:r>
              <a:rPr lang="en-GB" dirty="0"/>
              <a:t>data</a:t>
            </a:r>
          </a:p>
        </p:txBody>
      </p:sp>
      <p:sp>
        <p:nvSpPr>
          <p:cNvPr id="10" name="TextBox 9"/>
          <p:cNvSpPr txBox="1"/>
          <p:nvPr/>
        </p:nvSpPr>
        <p:spPr>
          <a:xfrm>
            <a:off x="3654877" y="5251540"/>
            <a:ext cx="799734" cy="369332"/>
          </a:xfrm>
          <a:prstGeom prst="rect">
            <a:avLst/>
          </a:prstGeom>
          <a:noFill/>
        </p:spPr>
        <p:txBody>
          <a:bodyPr wrap="square" rtlCol="0">
            <a:spAutoFit/>
          </a:bodyPr>
          <a:lstStyle/>
          <a:p>
            <a:r>
              <a:rPr lang="en-GB" dirty="0"/>
              <a:t>index</a:t>
            </a:r>
          </a:p>
        </p:txBody>
      </p:sp>
      <p:sp>
        <p:nvSpPr>
          <p:cNvPr id="11" name="Arrow: Right 10"/>
          <p:cNvSpPr/>
          <p:nvPr/>
        </p:nvSpPr>
        <p:spPr>
          <a:xfrm>
            <a:off x="323450" y="5708531"/>
            <a:ext cx="960571" cy="2148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Connector: Elbow 11"/>
          <p:cNvCxnSpPr>
            <a:cxnSpLocks/>
          </p:cNvCxnSpPr>
          <p:nvPr/>
        </p:nvCxnSpPr>
        <p:spPr>
          <a:xfrm>
            <a:off x="3608923" y="5658451"/>
            <a:ext cx="1582202" cy="480933"/>
          </a:xfrm>
          <a:prstGeom prst="bentConnector3">
            <a:avLst>
              <a:gd name="adj1" fmla="val 50000"/>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0010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Defining a hash function</a:t>
            </a:r>
          </a:p>
        </p:txBody>
      </p:sp>
      <p:sp>
        <p:nvSpPr>
          <p:cNvPr id="3" name="Content Placeholder 2"/>
          <p:cNvSpPr>
            <a:spLocks noGrp="1"/>
          </p:cNvSpPr>
          <p:nvPr>
            <p:ph idx="1"/>
          </p:nvPr>
        </p:nvSpPr>
        <p:spPr/>
        <p:txBody>
          <a:bodyPr/>
          <a:lstStyle/>
          <a:p>
            <a:endParaRPr lang="en-GB" dirty="0"/>
          </a:p>
        </p:txBody>
      </p:sp>
      <p:sp>
        <p:nvSpPr>
          <p:cNvPr id="5" name="Rectangle 4"/>
          <p:cNvSpPr/>
          <p:nvPr/>
        </p:nvSpPr>
        <p:spPr>
          <a:xfrm>
            <a:off x="4220514" y="3314766"/>
            <a:ext cx="3232597" cy="1017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Hash function</a:t>
            </a:r>
          </a:p>
        </p:txBody>
      </p:sp>
      <p:sp>
        <p:nvSpPr>
          <p:cNvPr id="6" name="Right Arrow 5"/>
          <p:cNvSpPr/>
          <p:nvPr/>
        </p:nvSpPr>
        <p:spPr>
          <a:xfrm>
            <a:off x="2434241" y="3074478"/>
            <a:ext cx="1687133" cy="6652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string</a:t>
            </a:r>
          </a:p>
        </p:txBody>
      </p:sp>
      <p:sp>
        <p:nvSpPr>
          <p:cNvPr id="7" name="Right Arrow 6"/>
          <p:cNvSpPr/>
          <p:nvPr/>
        </p:nvSpPr>
        <p:spPr>
          <a:xfrm>
            <a:off x="2434240" y="3823481"/>
            <a:ext cx="1687133" cy="6621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b</a:t>
            </a:r>
          </a:p>
        </p:txBody>
      </p:sp>
      <p:sp>
        <p:nvSpPr>
          <p:cNvPr id="8" name="Right Arrow 7"/>
          <p:cNvSpPr/>
          <p:nvPr/>
        </p:nvSpPr>
        <p:spPr>
          <a:xfrm>
            <a:off x="7552251" y="3438524"/>
            <a:ext cx="2820474" cy="9186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 number between</a:t>
            </a:r>
          </a:p>
          <a:p>
            <a:pPr algn="ctr"/>
            <a:r>
              <a:rPr lang="en-GB" dirty="0"/>
              <a:t> 0 and b-1</a:t>
            </a:r>
          </a:p>
        </p:txBody>
      </p:sp>
    </p:spTree>
    <p:extLst>
      <p:ext uri="{BB962C8B-B14F-4D97-AF65-F5344CB8AC3E}">
        <p14:creationId xmlns:p14="http://schemas.microsoft.com/office/powerpoint/2010/main" val="2493237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Exercise1.1: Bad hash</a:t>
            </a:r>
          </a:p>
        </p:txBody>
      </p:sp>
      <p:sp>
        <p:nvSpPr>
          <p:cNvPr id="3" name="Content Placeholder 2"/>
          <p:cNvSpPr>
            <a:spLocks noGrp="1"/>
          </p:cNvSpPr>
          <p:nvPr>
            <p:ph idx="1"/>
          </p:nvPr>
        </p:nvSpPr>
        <p:spPr/>
        <p:txBody>
          <a:bodyPr/>
          <a:lstStyle/>
          <a:p>
            <a:r>
              <a:rPr lang="en-GB" dirty="0"/>
              <a:t>Define a procedure </a:t>
            </a:r>
            <a:r>
              <a:rPr lang="en-GB" dirty="0" err="1"/>
              <a:t>badHash</a:t>
            </a:r>
            <a:endParaRPr lang="en-GB" dirty="0"/>
          </a:p>
          <a:p>
            <a:r>
              <a:rPr lang="en-GB" dirty="0"/>
              <a:t>that has two input parameters</a:t>
            </a:r>
          </a:p>
          <a:p>
            <a:pPr lvl="1"/>
            <a:r>
              <a:rPr lang="en-GB" dirty="0"/>
              <a:t>A string representing the data item</a:t>
            </a:r>
          </a:p>
          <a:p>
            <a:pPr lvl="1"/>
            <a:r>
              <a:rPr lang="en-GB" dirty="0"/>
              <a:t>The number of buckets</a:t>
            </a:r>
          </a:p>
          <a:p>
            <a:r>
              <a:rPr lang="en-GB" dirty="0"/>
              <a:t>It should return a bucket based on the first letter in the keyword.</a:t>
            </a:r>
          </a:p>
          <a:p>
            <a:pPr lvl="1"/>
            <a:r>
              <a:rPr lang="en-GB" dirty="0"/>
              <a:t>modulo the number of buckets!</a:t>
            </a:r>
          </a:p>
        </p:txBody>
      </p:sp>
      <p:sp>
        <p:nvSpPr>
          <p:cNvPr id="4" name="Rectangle 3"/>
          <p:cNvSpPr/>
          <p:nvPr/>
        </p:nvSpPr>
        <p:spPr>
          <a:xfrm>
            <a:off x="7896835" y="580174"/>
            <a:ext cx="1846166" cy="7924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t>Bad Hash function</a:t>
            </a:r>
          </a:p>
        </p:txBody>
      </p:sp>
      <p:sp>
        <p:nvSpPr>
          <p:cNvPr id="5" name="Right Arrow 5"/>
          <p:cNvSpPr/>
          <p:nvPr/>
        </p:nvSpPr>
        <p:spPr>
          <a:xfrm>
            <a:off x="6815081" y="458215"/>
            <a:ext cx="963537" cy="5182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t>string</a:t>
            </a:r>
          </a:p>
        </p:txBody>
      </p:sp>
      <p:sp>
        <p:nvSpPr>
          <p:cNvPr id="6" name="Right Arrow 6"/>
          <p:cNvSpPr/>
          <p:nvPr/>
        </p:nvSpPr>
        <p:spPr>
          <a:xfrm>
            <a:off x="6815081" y="1013439"/>
            <a:ext cx="963537" cy="5157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t>b</a:t>
            </a:r>
          </a:p>
        </p:txBody>
      </p:sp>
      <p:sp>
        <p:nvSpPr>
          <p:cNvPr id="7" name="Right Arrow 7"/>
          <p:cNvSpPr/>
          <p:nvPr/>
        </p:nvSpPr>
        <p:spPr>
          <a:xfrm>
            <a:off x="9918368" y="618630"/>
            <a:ext cx="1610799" cy="7155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t> a number between</a:t>
            </a:r>
          </a:p>
          <a:p>
            <a:pPr algn="ctr"/>
            <a:r>
              <a:rPr lang="en-GB" sz="1100" dirty="0"/>
              <a:t> 0 and b-1</a:t>
            </a:r>
          </a:p>
        </p:txBody>
      </p:sp>
    </p:spTree>
    <p:extLst>
      <p:ext uri="{BB962C8B-B14F-4D97-AF65-F5344CB8AC3E}">
        <p14:creationId xmlns:p14="http://schemas.microsoft.com/office/powerpoint/2010/main" val="2215807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Bad hash</a:t>
            </a:r>
          </a:p>
        </p:txBody>
      </p:sp>
      <p:sp>
        <p:nvSpPr>
          <p:cNvPr id="3" name="Content Placeholder 2"/>
          <p:cNvSpPr>
            <a:spLocks noGrp="1"/>
          </p:cNvSpPr>
          <p:nvPr>
            <p:ph idx="1"/>
          </p:nvPr>
        </p:nvSpPr>
        <p:spPr/>
        <p:txBody>
          <a:bodyPr/>
          <a:lstStyle/>
          <a:p>
            <a:pPr marL="0" indent="0">
              <a:buNone/>
            </a:pPr>
            <a:r>
              <a:rPr lang="en-GB" dirty="0">
                <a:latin typeface="Consolas" panose="020B0609020204030204" pitchFamily="49" charset="0"/>
              </a:rPr>
              <a:t>def </a:t>
            </a:r>
            <a:r>
              <a:rPr lang="en-GB" dirty="0" err="1">
                <a:latin typeface="Consolas" panose="020B0609020204030204" pitchFamily="49" charset="0"/>
              </a:rPr>
              <a:t>badhash</a:t>
            </a:r>
            <a:r>
              <a:rPr lang="en-GB" dirty="0">
                <a:latin typeface="Consolas" panose="020B0609020204030204" pitchFamily="49" charset="0"/>
              </a:rPr>
              <a:t>(</a:t>
            </a:r>
            <a:r>
              <a:rPr lang="en-GB" dirty="0" err="1">
                <a:latin typeface="Consolas" panose="020B0609020204030204" pitchFamily="49" charset="0"/>
              </a:rPr>
              <a:t>word,buckets</a:t>
            </a:r>
            <a:r>
              <a:rPr lang="en-GB" dirty="0">
                <a:latin typeface="Consolas" panose="020B0609020204030204" pitchFamily="49" charset="0"/>
              </a:rPr>
              <a:t>):</a:t>
            </a:r>
          </a:p>
          <a:p>
            <a:pPr marL="0" indent="0">
              <a:buNone/>
            </a:pPr>
            <a:r>
              <a:rPr lang="en-GB" dirty="0">
                <a:latin typeface="Consolas" panose="020B0609020204030204" pitchFamily="49" charset="0"/>
              </a:rPr>
              <a:t>    return </a:t>
            </a:r>
            <a:r>
              <a:rPr lang="en-GB" dirty="0" err="1">
                <a:latin typeface="Consolas" panose="020B0609020204030204" pitchFamily="49" charset="0"/>
              </a:rPr>
              <a:t>ord</a:t>
            </a:r>
            <a:r>
              <a:rPr lang="en-GB" dirty="0">
                <a:latin typeface="Consolas" panose="020B0609020204030204" pitchFamily="49" charset="0"/>
              </a:rPr>
              <a:t>(word[0])%buckets</a:t>
            </a:r>
          </a:p>
        </p:txBody>
      </p:sp>
    </p:spTree>
    <p:extLst>
      <p:ext uri="{BB962C8B-B14F-4D97-AF65-F5344CB8AC3E}">
        <p14:creationId xmlns:p14="http://schemas.microsoft.com/office/powerpoint/2010/main" val="1537236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Exercise 1.2:Why is bad hash bad?</a:t>
            </a:r>
          </a:p>
        </p:txBody>
      </p:sp>
      <p:sp>
        <p:nvSpPr>
          <p:cNvPr id="3" name="Content Placeholder 2"/>
          <p:cNvSpPr>
            <a:spLocks noGrp="1"/>
          </p:cNvSpPr>
          <p:nvPr>
            <p:ph idx="1"/>
          </p:nvPr>
        </p:nvSpPr>
        <p:spPr/>
        <p:txBody>
          <a:bodyPr/>
          <a:lstStyle/>
          <a:p>
            <a:r>
              <a:rPr lang="en-GB" dirty="0"/>
              <a:t>[ ] It takes too long to compute</a:t>
            </a:r>
          </a:p>
          <a:p>
            <a:r>
              <a:rPr lang="en-GB" dirty="0"/>
              <a:t>[ ] It produces an error for one input keyword</a:t>
            </a:r>
          </a:p>
          <a:p>
            <a:r>
              <a:rPr lang="en-GB" dirty="0"/>
              <a:t>[ ] If the keywords are distributed like words in English, some buckets will get too many words</a:t>
            </a:r>
          </a:p>
          <a:p>
            <a:r>
              <a:rPr lang="en-GB" dirty="0"/>
              <a:t>[ ] If the number of buckets is large, some buckets will not get any keywords</a:t>
            </a:r>
          </a:p>
        </p:txBody>
      </p:sp>
    </p:spTree>
    <p:extLst>
      <p:ext uri="{BB962C8B-B14F-4D97-AF65-F5344CB8AC3E}">
        <p14:creationId xmlns:p14="http://schemas.microsoft.com/office/powerpoint/2010/main" val="2306148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Testing hash quality</a:t>
            </a:r>
          </a:p>
        </p:txBody>
      </p:sp>
      <p:sp>
        <p:nvSpPr>
          <p:cNvPr id="3" name="Content Placeholder 2"/>
          <p:cNvSpPr>
            <a:spLocks noGrp="1"/>
          </p:cNvSpPr>
          <p:nvPr>
            <p:ph idx="1"/>
          </p:nvPr>
        </p:nvSpPr>
        <p:spPr/>
        <p:txBody>
          <a:bodyPr/>
          <a:lstStyle/>
          <a:p>
            <a:endParaRPr lang="en-GB" dirty="0"/>
          </a:p>
          <a:p>
            <a:endParaRPr lang="en-GB" dirty="0"/>
          </a:p>
        </p:txBody>
      </p:sp>
    </p:spTree>
    <p:extLst>
      <p:ext uri="{BB962C8B-B14F-4D97-AF65-F5344CB8AC3E}">
        <p14:creationId xmlns:p14="http://schemas.microsoft.com/office/powerpoint/2010/main" val="2762400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Bad hash</a:t>
            </a:r>
          </a:p>
        </p:txBody>
      </p:sp>
      <p:sp>
        <p:nvSpPr>
          <p:cNvPr id="3" name="Content Placeholder 2"/>
          <p:cNvSpPr>
            <a:spLocks noGrp="1"/>
          </p:cNvSpPr>
          <p:nvPr>
            <p:ph idx="1"/>
          </p:nvPr>
        </p:nvSpPr>
        <p:spPr/>
        <p:txBody>
          <a:bodyPr/>
          <a:lstStyle/>
          <a:p>
            <a:r>
              <a:rPr lang="en-GB" dirty="0"/>
              <a:t>For SIR ARTHUR CONAN DOYLE’S “A Scandal in Bohemia” the distribution of words to buckets from </a:t>
            </a:r>
            <a:r>
              <a:rPr lang="en-GB" dirty="0" err="1"/>
              <a:t>Badhash</a:t>
            </a:r>
            <a:r>
              <a:rPr lang="en-GB" dirty="0"/>
              <a:t> is </a:t>
            </a:r>
          </a:p>
          <a:p>
            <a:pPr marL="0" indent="0">
              <a:buNone/>
            </a:pPr>
            <a:endParaRPr lang="en-GB" dirty="0"/>
          </a:p>
        </p:txBody>
      </p:sp>
      <p:graphicFrame>
        <p:nvGraphicFramePr>
          <p:cNvPr id="7" name="Chart 6"/>
          <p:cNvGraphicFramePr>
            <a:graphicFrameLocks/>
          </p:cNvGraphicFramePr>
          <p:nvPr>
            <p:extLst/>
          </p:nvPr>
        </p:nvGraphicFramePr>
        <p:xfrm>
          <a:off x="862084" y="3490415"/>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a:graphicFrameLocks/>
          </p:cNvGraphicFramePr>
          <p:nvPr>
            <p:extLst/>
          </p:nvPr>
        </p:nvGraphicFramePr>
        <p:xfrm>
          <a:off x="5843516" y="3383507"/>
          <a:ext cx="5579660" cy="285010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53477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Exercise 1.3:Better hash</a:t>
            </a:r>
          </a:p>
        </p:txBody>
      </p:sp>
      <p:sp>
        <p:nvSpPr>
          <p:cNvPr id="3" name="Content Placeholder 2"/>
          <p:cNvSpPr>
            <a:spLocks noGrp="1"/>
          </p:cNvSpPr>
          <p:nvPr>
            <p:ph idx="1"/>
          </p:nvPr>
        </p:nvSpPr>
        <p:spPr/>
        <p:txBody>
          <a:bodyPr/>
          <a:lstStyle/>
          <a:p>
            <a:r>
              <a:rPr lang="en-GB" dirty="0"/>
              <a:t>To ensure a more even distribution we don’t want all the words beginning with the same letter to end up in the same bucket.</a:t>
            </a:r>
          </a:p>
          <a:p>
            <a:endParaRPr lang="en-GB" dirty="0"/>
          </a:p>
          <a:p>
            <a:r>
              <a:rPr lang="en-GB" dirty="0"/>
              <a:t>How could we do this</a:t>
            </a:r>
          </a:p>
          <a:p>
            <a:r>
              <a:rPr lang="en-GB" dirty="0"/>
              <a:t> </a:t>
            </a:r>
          </a:p>
        </p:txBody>
      </p:sp>
    </p:spTree>
    <p:extLst>
      <p:ext uri="{BB962C8B-B14F-4D97-AF65-F5344CB8AC3E}">
        <p14:creationId xmlns:p14="http://schemas.microsoft.com/office/powerpoint/2010/main" val="3905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Bad vs better hash</a:t>
            </a:r>
          </a:p>
        </p:txBody>
      </p:sp>
      <p:graphicFrame>
        <p:nvGraphicFramePr>
          <p:cNvPr id="4" name="Content Placeholder 3"/>
          <p:cNvGraphicFramePr>
            <a:graphicFrameLocks noGrp="1"/>
          </p:cNvGraphicFramePr>
          <p:nvPr>
            <p:ph idx="1"/>
            <p:extLst/>
          </p:nvPr>
        </p:nvGraphicFramePr>
        <p:xfrm>
          <a:off x="5513696" y="2603500"/>
          <a:ext cx="4466917" cy="34163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nvPr>
        </p:nvGraphicFramePr>
        <p:xfrm>
          <a:off x="1154954" y="2603500"/>
          <a:ext cx="4358742" cy="34163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07703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Perfect hash function</a:t>
            </a:r>
            <a:br>
              <a:rPr lang="en-GB" dirty="0"/>
            </a:br>
            <a:endParaRPr lang="en-GB" dirty="0"/>
          </a:p>
        </p:txBody>
      </p:sp>
      <p:sp>
        <p:nvSpPr>
          <p:cNvPr id="3" name="Content Placeholder 2"/>
          <p:cNvSpPr>
            <a:spLocks noGrp="1"/>
          </p:cNvSpPr>
          <p:nvPr>
            <p:ph idx="1"/>
          </p:nvPr>
        </p:nvSpPr>
        <p:spPr/>
        <p:txBody>
          <a:bodyPr>
            <a:normAutofit/>
          </a:bodyPr>
          <a:lstStyle/>
          <a:p>
            <a:r>
              <a:rPr lang="en-GB" dirty="0"/>
              <a:t>A perfect hash function distributes keys evenly across all the buckets. </a:t>
            </a:r>
            <a:br>
              <a:rPr lang="en-GB" dirty="0"/>
            </a:br>
            <a:endParaRPr lang="en-GB" dirty="0"/>
          </a:p>
          <a:p>
            <a:r>
              <a:rPr lang="en-GB" dirty="0"/>
              <a:t>Which of the following will leave the expected look up time for a given keyword essentially unchanged.</a:t>
            </a:r>
          </a:p>
          <a:p>
            <a:r>
              <a:rPr lang="en-GB" dirty="0"/>
              <a:t>[ ] Double number of keywords, same # of buckets</a:t>
            </a:r>
          </a:p>
          <a:p>
            <a:r>
              <a:rPr lang="en-GB" dirty="0"/>
              <a:t>[ ] Same number of keywords, double # of buckets</a:t>
            </a:r>
          </a:p>
          <a:p>
            <a:r>
              <a:rPr lang="en-GB" dirty="0"/>
              <a:t>[ ] Double number of keywords, double # of buckets</a:t>
            </a:r>
          </a:p>
          <a:p>
            <a:r>
              <a:rPr lang="en-GB" dirty="0"/>
              <a:t>[ ] Halve number of keywords, same # of buckets</a:t>
            </a:r>
          </a:p>
          <a:p>
            <a:r>
              <a:rPr lang="en-GB" dirty="0"/>
              <a:t>[ ] Halve number of keywords, halve # of buckets</a:t>
            </a:r>
          </a:p>
        </p:txBody>
      </p:sp>
    </p:spTree>
    <p:extLst>
      <p:ext uri="{BB962C8B-B14F-4D97-AF65-F5344CB8AC3E}">
        <p14:creationId xmlns:p14="http://schemas.microsoft.com/office/powerpoint/2010/main" val="2900434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Key words</a:t>
            </a:r>
          </a:p>
        </p:txBody>
      </p:sp>
      <p:sp>
        <p:nvSpPr>
          <p:cNvPr id="3" name="Content Placeholder 2"/>
          <p:cNvSpPr>
            <a:spLocks noGrp="1"/>
          </p:cNvSpPr>
          <p:nvPr>
            <p:ph idx="1"/>
          </p:nvPr>
        </p:nvSpPr>
        <p:spPr/>
        <p:txBody>
          <a:bodyPr/>
          <a:lstStyle/>
          <a:p>
            <a:r>
              <a:rPr lang="en-GB" b="1" dirty="0"/>
              <a:t>Hash table</a:t>
            </a:r>
            <a:r>
              <a:rPr lang="en-GB" dirty="0"/>
              <a:t>: </a:t>
            </a:r>
          </a:p>
          <a:p>
            <a:r>
              <a:rPr lang="en-GB" dirty="0"/>
              <a:t>The table gets its name from the method used to determine the row to use. The hash value generated by applying the hash function to the key is the table index where the record should be stored if the row is free.</a:t>
            </a:r>
          </a:p>
          <a:p>
            <a:endParaRPr lang="en-GB" dirty="0"/>
          </a:p>
          <a:p>
            <a:r>
              <a:rPr lang="en-GB" b="1" dirty="0"/>
              <a:t>Hash function</a:t>
            </a:r>
            <a:r>
              <a:rPr lang="en-GB" dirty="0"/>
              <a:t>: </a:t>
            </a:r>
          </a:p>
          <a:p>
            <a:r>
              <a:rPr lang="en-GB" dirty="0"/>
              <a:t>Is a function </a:t>
            </a:r>
            <a:r>
              <a:rPr lang="en-GB" i="1" dirty="0"/>
              <a:t>H</a:t>
            </a:r>
            <a:r>
              <a:rPr lang="en-GB" dirty="0"/>
              <a:t>, applied to a key </a:t>
            </a:r>
            <a:r>
              <a:rPr lang="en-GB" i="1" dirty="0"/>
              <a:t>k</a:t>
            </a:r>
            <a:r>
              <a:rPr lang="en-GB" dirty="0"/>
              <a:t>, which generates a hash value </a:t>
            </a:r>
            <a:r>
              <a:rPr lang="en-GB" i="1" dirty="0"/>
              <a:t>H(k) </a:t>
            </a:r>
            <a:r>
              <a:rPr lang="en-GB" dirty="0"/>
              <a:t>of range smaller than the domain of values of </a:t>
            </a:r>
            <a:r>
              <a:rPr lang="en-GB" i="1" dirty="0"/>
              <a:t>k</a:t>
            </a:r>
            <a:r>
              <a:rPr lang="en-GB" dirty="0"/>
              <a:t>.</a:t>
            </a:r>
          </a:p>
        </p:txBody>
      </p:sp>
    </p:spTree>
    <p:extLst>
      <p:ext uri="{BB962C8B-B14F-4D97-AF65-F5344CB8AC3E}">
        <p14:creationId xmlns:p14="http://schemas.microsoft.com/office/powerpoint/2010/main" val="4080800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b="1" dirty="0"/>
              <a:t>Hash value</a:t>
            </a:r>
            <a:r>
              <a:rPr lang="en-GB" dirty="0"/>
              <a:t>: </a:t>
            </a:r>
          </a:p>
          <a:p>
            <a:r>
              <a:rPr lang="en-GB" dirty="0"/>
              <a:t>is the value generated by the application of the hash function to the key. This value can be used as the hash table index where the key and any associated data can be stored if this table location is free.</a:t>
            </a:r>
          </a:p>
          <a:p>
            <a:r>
              <a:rPr lang="en-GB" b="1" dirty="0"/>
              <a:t>Hash key</a:t>
            </a:r>
            <a:r>
              <a:rPr lang="en-GB" dirty="0"/>
              <a:t>:</a:t>
            </a:r>
          </a:p>
          <a:p>
            <a:r>
              <a:rPr lang="en-GB" dirty="0"/>
              <a:t> is the key that the hash function is applied to</a:t>
            </a:r>
          </a:p>
          <a:p>
            <a:r>
              <a:rPr lang="en-GB" b="1" dirty="0"/>
              <a:t>Hashing</a:t>
            </a:r>
            <a:r>
              <a:rPr lang="en-GB" dirty="0"/>
              <a:t>: </a:t>
            </a:r>
          </a:p>
          <a:p>
            <a:r>
              <a:rPr lang="en-GB" dirty="0"/>
              <a:t>The process of applying a hash function to a key to generate a hash value</a:t>
            </a:r>
          </a:p>
        </p:txBody>
      </p:sp>
    </p:spTree>
    <p:extLst>
      <p:ext uri="{BB962C8B-B14F-4D97-AF65-F5344CB8AC3E}">
        <p14:creationId xmlns:p14="http://schemas.microsoft.com/office/powerpoint/2010/main" val="2245198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Entering and retrieving data into a </a:t>
            </a:r>
            <a:r>
              <a:rPr lang="en-GB" dirty="0" err="1"/>
              <a:t>hashtable</a:t>
            </a:r>
            <a:endParaRPr lang="en-GB" dirty="0"/>
          </a:p>
        </p:txBody>
      </p:sp>
      <p:sp>
        <p:nvSpPr>
          <p:cNvPr id="3" name="Content Placeholder 2"/>
          <p:cNvSpPr>
            <a:spLocks noGrp="1"/>
          </p:cNvSpPr>
          <p:nvPr>
            <p:ph idx="1"/>
          </p:nvPr>
        </p:nvSpPr>
        <p:spPr/>
        <p:txBody>
          <a:bodyPr vert="horz" lIns="91440" tIns="45720" rIns="91440" bIns="45720" rtlCol="0" anchor="t">
            <a:normAutofit/>
          </a:bodyPr>
          <a:lstStyle/>
          <a:p>
            <a:r>
              <a:rPr lang="en-GB" dirty="0"/>
              <a:t>Exercise 1.4</a:t>
            </a:r>
          </a:p>
          <a:p>
            <a:r>
              <a:rPr lang="en-GB" dirty="0"/>
              <a:t>Implementing a </a:t>
            </a:r>
            <a:r>
              <a:rPr lang="en-GB" dirty="0" err="1"/>
              <a:t>hashtable</a:t>
            </a:r>
            <a:r>
              <a:rPr lang="en-GB" dirty="0"/>
              <a:t> based system</a:t>
            </a:r>
            <a:endParaRPr dirty="0"/>
          </a:p>
          <a:p>
            <a:endParaRPr lang="en-GB" dirty="0"/>
          </a:p>
        </p:txBody>
      </p:sp>
    </p:spTree>
    <p:extLst>
      <p:ext uri="{BB962C8B-B14F-4D97-AF65-F5344CB8AC3E}">
        <p14:creationId xmlns:p14="http://schemas.microsoft.com/office/powerpoint/2010/main" val="2102750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Given a (</a:t>
            </a:r>
            <a:r>
              <a:rPr lang="en-GB" i="1" dirty="0"/>
              <a:t>8-digit</a:t>
            </a:r>
            <a:r>
              <a:rPr lang="en-GB" dirty="0"/>
              <a:t>) ULN number </a:t>
            </a:r>
            <a:r>
              <a:rPr lang="en-GB" i="1" dirty="0"/>
              <a:t>k</a:t>
            </a:r>
            <a:r>
              <a:rPr lang="en-GB" dirty="0"/>
              <a:t>, its </a:t>
            </a:r>
            <a:r>
              <a:rPr lang="en-GB" b="1" dirty="0"/>
              <a:t>hash value </a:t>
            </a:r>
            <a:r>
              <a:rPr lang="en-GB" i="1" dirty="0"/>
              <a:t>H</a:t>
            </a:r>
            <a:r>
              <a:rPr lang="en-GB" dirty="0"/>
              <a:t>(</a:t>
            </a:r>
            <a:r>
              <a:rPr lang="en-GB" i="1" dirty="0"/>
              <a:t>k</a:t>
            </a:r>
            <a:r>
              <a:rPr lang="en-GB" dirty="0"/>
              <a:t>) is calculated as follows using the </a:t>
            </a:r>
            <a:r>
              <a:rPr lang="en-GB" b="1" dirty="0"/>
              <a:t>hash</a:t>
            </a:r>
          </a:p>
          <a:p>
            <a:r>
              <a:rPr lang="en-GB" b="1" dirty="0"/>
              <a:t>function </a:t>
            </a:r>
            <a:r>
              <a:rPr lang="en-GB" i="1" dirty="0"/>
              <a:t>H</a:t>
            </a:r>
            <a:r>
              <a:rPr lang="en-GB" dirty="0"/>
              <a:t>, where</a:t>
            </a:r>
          </a:p>
          <a:p>
            <a:r>
              <a:rPr lang="en-GB" b="1" dirty="0"/>
              <a:t>H(k) = k Mod b</a:t>
            </a:r>
            <a:endParaRPr lang="en-GB" dirty="0"/>
          </a:p>
        </p:txBody>
      </p:sp>
    </p:spTree>
    <p:extLst>
      <p:ext uri="{BB962C8B-B14F-4D97-AF65-F5344CB8AC3E}">
        <p14:creationId xmlns:p14="http://schemas.microsoft.com/office/powerpoint/2010/main" val="3822891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Thinking about collisions</a:t>
            </a:r>
          </a:p>
        </p:txBody>
      </p:sp>
      <p:sp>
        <p:nvSpPr>
          <p:cNvPr id="3" name="Content Placeholder 2"/>
          <p:cNvSpPr>
            <a:spLocks noGrp="1"/>
          </p:cNvSpPr>
          <p:nvPr>
            <p:ph idx="1"/>
          </p:nvPr>
        </p:nvSpPr>
        <p:spPr>
          <a:xfrm>
            <a:off x="1090708" y="2603500"/>
            <a:ext cx="8825659" cy="3416300"/>
          </a:xfrm>
        </p:spPr>
        <p:txBody>
          <a:bodyPr>
            <a:normAutofit lnSpcReduction="10000"/>
          </a:bodyPr>
          <a:lstStyle/>
          <a:p>
            <a:r>
              <a:rPr lang="en-GB" dirty="0"/>
              <a:t>A collision occurs when two or more different keys hash to the same value</a:t>
            </a:r>
          </a:p>
          <a:p>
            <a:r>
              <a:rPr lang="en-GB" dirty="0"/>
              <a:t>Collisions can be resolved in two ways:</a:t>
            </a:r>
          </a:p>
          <a:p>
            <a:r>
              <a:rPr lang="en-GB" dirty="0"/>
              <a:t>1 </a:t>
            </a:r>
            <a:r>
              <a:rPr lang="en-GB" i="1" dirty="0"/>
              <a:t>open addressing/closed hashing </a:t>
            </a:r>
            <a:r>
              <a:rPr lang="en-GB" dirty="0"/>
              <a:t> Store the record in the “next available” location in the table,</a:t>
            </a:r>
          </a:p>
          <a:p>
            <a:r>
              <a:rPr lang="en-GB" dirty="0"/>
              <a:t>2 </a:t>
            </a:r>
            <a:r>
              <a:rPr lang="en-GB" i="1" dirty="0"/>
              <a:t>open hashing </a:t>
            </a:r>
            <a:r>
              <a:rPr lang="en-GB" dirty="0"/>
              <a:t>Store a pointer in each table location that points to a list of records that have all collided at this table location otherwise set the pointer value to null.</a:t>
            </a:r>
            <a:endParaRPr lang="en-GB" i="1" dirty="0"/>
          </a:p>
        </p:txBody>
      </p:sp>
    </p:spTree>
    <p:extLst>
      <p:ext uri="{BB962C8B-B14F-4D97-AF65-F5344CB8AC3E}">
        <p14:creationId xmlns:p14="http://schemas.microsoft.com/office/powerpoint/2010/main" val="4056184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dirty="0"/>
              <a:t>Dictionaries in python</a:t>
            </a:r>
          </a:p>
        </p:txBody>
      </p:sp>
      <p:sp>
        <p:nvSpPr>
          <p:cNvPr id="6" name="Subtitle 5"/>
          <p:cNvSpPr>
            <a:spLocks noGrp="1"/>
          </p:cNvSpPr>
          <p:nvPr>
            <p:ph type="subTitle" idx="1"/>
          </p:nvPr>
        </p:nvSpPr>
        <p:spPr/>
        <p:txBody>
          <a:bodyPr vert="horz" lIns="91440" tIns="45720" rIns="91440" bIns="45720" rtlCol="0" anchor="t">
            <a:normAutofit lnSpcReduction="10000"/>
          </a:bodyPr>
          <a:lstStyle/>
          <a:p>
            <a:r>
              <a:rPr lang="en-GB" dirty="0" err="1"/>
              <a:t>french</a:t>
            </a:r>
            <a:r>
              <a:rPr lang="en-GB" dirty="0"/>
              <a:t> ={'name':'</a:t>
            </a:r>
            <a:r>
              <a:rPr lang="en-GB" dirty="0" err="1"/>
              <a:t>nomme</a:t>
            </a:r>
            <a:r>
              <a:rPr lang="en-GB" dirty="0"/>
              <a:t>','</a:t>
            </a:r>
            <a:r>
              <a:rPr lang="en-GB" dirty="0" err="1"/>
              <a:t>horse':'cheval</a:t>
            </a:r>
            <a:r>
              <a:rPr lang="en-GB" dirty="0"/>
              <a:t>'}</a:t>
            </a:r>
          </a:p>
          <a:p>
            <a:r>
              <a:rPr lang="en-GB" dirty="0"/>
              <a:t>French['name'] would return '</a:t>
            </a:r>
            <a:r>
              <a:rPr lang="en-GB" dirty="0" err="1"/>
              <a:t>nomme</a:t>
            </a:r>
            <a:r>
              <a:rPr lang="en-GB" dirty="0"/>
              <a:t>'</a:t>
            </a:r>
          </a:p>
          <a:p>
            <a:endParaRPr lang="en-GB" dirty="0"/>
          </a:p>
          <a:p>
            <a:r>
              <a:rPr lang="en-GB" dirty="0"/>
              <a:t>Now do  exercise 2 :simple dictionary tasks!</a:t>
            </a:r>
          </a:p>
        </p:txBody>
      </p:sp>
    </p:spTree>
    <p:extLst>
      <p:ext uri="{BB962C8B-B14F-4D97-AF65-F5344CB8AC3E}">
        <p14:creationId xmlns:p14="http://schemas.microsoft.com/office/powerpoint/2010/main" val="4235166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a:t>Graphs</a:t>
            </a:r>
          </a:p>
        </p:txBody>
      </p:sp>
      <p:sp>
        <p:nvSpPr>
          <p:cNvPr id="5" name="Subtitle 4"/>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29394431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a graph</a:t>
            </a:r>
          </a:p>
        </p:txBody>
      </p:sp>
      <p:pic>
        <p:nvPicPr>
          <p:cNvPr id="6" name="Content Placeholder 5"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953321"/>
            <a:ext cx="8087854" cy="3915321"/>
          </a:xfrm>
        </p:spPr>
      </p:pic>
    </p:spTree>
    <p:extLst>
      <p:ext uri="{BB962C8B-B14F-4D97-AF65-F5344CB8AC3E}">
        <p14:creationId xmlns:p14="http://schemas.microsoft.com/office/powerpoint/2010/main" val="41353294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Terminology</a:t>
            </a:r>
          </a:p>
        </p:txBody>
      </p:sp>
      <p:sp>
        <p:nvSpPr>
          <p:cNvPr id="3" name="Content Placeholder 2"/>
          <p:cNvSpPr>
            <a:spLocks noGrp="1"/>
          </p:cNvSpPr>
          <p:nvPr>
            <p:ph idx="1"/>
          </p:nvPr>
        </p:nvSpPr>
        <p:spPr/>
        <p:txBody>
          <a:bodyPr/>
          <a:lstStyle/>
          <a:p>
            <a:r>
              <a:rPr lang="en-GB" dirty="0"/>
              <a:t>A graph can have cycles (loops)</a:t>
            </a:r>
          </a:p>
          <a:p>
            <a:r>
              <a:rPr lang="en-GB" dirty="0"/>
              <a:t>A weighted graph has a value on the edge</a:t>
            </a:r>
          </a:p>
          <a:p>
            <a:r>
              <a:rPr lang="en-GB" dirty="0"/>
              <a:t>A directed graph has arrows to indicate direction</a:t>
            </a:r>
          </a:p>
          <a:p>
            <a:r>
              <a:rPr lang="en-GB" dirty="0"/>
              <a:t>A multigraph has multiple edges connecting the same vertices</a:t>
            </a:r>
          </a:p>
          <a:p>
            <a:r>
              <a:rPr lang="en-GB" dirty="0"/>
              <a:t>A tree is a type of graph where… </a:t>
            </a:r>
          </a:p>
          <a:p>
            <a:pPr lvl="1"/>
            <a:r>
              <a:rPr lang="en-GB" dirty="0"/>
              <a:t> All vertices are connected  </a:t>
            </a:r>
          </a:p>
          <a:p>
            <a:pPr lvl="1"/>
            <a:r>
              <a:rPr lang="en-GB" dirty="0"/>
              <a:t>The graph is undirected </a:t>
            </a:r>
          </a:p>
          <a:p>
            <a:pPr lvl="1"/>
            <a:r>
              <a:rPr lang="en-GB" dirty="0"/>
              <a:t>There are no cycles</a:t>
            </a:r>
          </a:p>
          <a:p>
            <a:endParaRPr lang="en-GB" dirty="0"/>
          </a:p>
        </p:txBody>
      </p:sp>
    </p:spTree>
    <p:extLst>
      <p:ext uri="{BB962C8B-B14F-4D97-AF65-F5344CB8AC3E}">
        <p14:creationId xmlns:p14="http://schemas.microsoft.com/office/powerpoint/2010/main" val="1747882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13957140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858</TotalTime>
  <Words>1031</Words>
  <Application>Microsoft Office PowerPoint</Application>
  <PresentationFormat>Widescreen</PresentationFormat>
  <Paragraphs>147</Paragraphs>
  <Slides>24</Slides>
  <Notes>7</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Teach A level Computing: Algorithms and Data Structures</vt:lpstr>
      <vt:lpstr>Course Outline</vt:lpstr>
      <vt:lpstr>Finding things quickly</vt:lpstr>
      <vt:lpstr>Hash functions tells us where in the entry to look. And so instead of having to look through the whole index, the hash function will tell us where that entry belongs.</vt:lpstr>
      <vt:lpstr>Thinking about hash functions</vt:lpstr>
      <vt:lpstr>Defining a hash function</vt:lpstr>
      <vt:lpstr>Exercise1.1: Bad hash</vt:lpstr>
      <vt:lpstr>Bad hash</vt:lpstr>
      <vt:lpstr>Exercise 1.2:Why is bad hash bad?</vt:lpstr>
      <vt:lpstr>Testing hash quality</vt:lpstr>
      <vt:lpstr>Bad hash</vt:lpstr>
      <vt:lpstr>Exercise 1.3:Better hash</vt:lpstr>
      <vt:lpstr>Bad vs better hash</vt:lpstr>
      <vt:lpstr>Perfect hash function </vt:lpstr>
      <vt:lpstr>Key words</vt:lpstr>
      <vt:lpstr>PowerPoint Presentation</vt:lpstr>
      <vt:lpstr>Entering and retrieving data into a hashtable</vt:lpstr>
      <vt:lpstr>PowerPoint Presentation</vt:lpstr>
      <vt:lpstr>Thinking about collisions</vt:lpstr>
      <vt:lpstr>Dictionaries in python</vt:lpstr>
      <vt:lpstr>Graphs</vt:lpstr>
      <vt:lpstr>What is a graph</vt:lpstr>
      <vt:lpstr>Terminology</vt:lpstr>
      <vt:lpstr>PowerPoint Presentation</vt:lpstr>
    </vt:vector>
  </TitlesOfParts>
  <Company>King's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Sentance, Sue</dc:creator>
  <cp:lastModifiedBy>William Marsh</cp:lastModifiedBy>
  <cp:revision>67</cp:revision>
  <cp:lastPrinted>2017-03-21T17:54:05Z</cp:lastPrinted>
  <dcterms:created xsi:type="dcterms:W3CDTF">2016-10-31T22:10:00Z</dcterms:created>
  <dcterms:modified xsi:type="dcterms:W3CDTF">2017-10-04T16:08:37Z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fs.IsStoryboard">
    <vt:bool>true</vt:bool>
  </property>
</Properties>
</file>