
<file path=[Content_Types].xml><?xml version="1.0" encoding="utf-8"?>
<Types xmlns="http://schemas.openxmlformats.org/package/2006/content-types">
  <Default Extension="PNG" ContentType="image/png"/>
  <Default Extension="tmp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sldIdLst>
    <p:sldId id="258" r:id="rId2"/>
    <p:sldId id="259" r:id="rId3"/>
    <p:sldId id="287" r:id="rId4"/>
    <p:sldId id="288" r:id="rId5"/>
    <p:sldId id="297" r:id="rId6"/>
    <p:sldId id="291" r:id="rId7"/>
    <p:sldId id="293" r:id="rId8"/>
    <p:sldId id="294" r:id="rId9"/>
    <p:sldId id="296" r:id="rId10"/>
    <p:sldId id="286" r:id="rId11"/>
    <p:sldId id="298" r:id="rId12"/>
    <p:sldId id="300" r:id="rId13"/>
    <p:sldId id="260" r:id="rId14"/>
    <p:sldId id="261" r:id="rId15"/>
    <p:sldId id="262" r:id="rId16"/>
    <p:sldId id="276" r:id="rId17"/>
    <p:sldId id="273" r:id="rId18"/>
    <p:sldId id="275" r:id="rId19"/>
    <p:sldId id="266" r:id="rId20"/>
    <p:sldId id="263" r:id="rId21"/>
    <p:sldId id="264" r:id="rId22"/>
    <p:sldId id="265" r:id="rId23"/>
    <p:sldId id="277" r:id="rId24"/>
    <p:sldId id="267" r:id="rId25"/>
    <p:sldId id="268" r:id="rId26"/>
    <p:sldId id="269" r:id="rId27"/>
    <p:sldId id="270" r:id="rId28"/>
    <p:sldId id="272" r:id="rId29"/>
    <p:sldId id="278" r:id="rId30"/>
    <p:sldId id="279" r:id="rId31"/>
    <p:sldId id="280" r:id="rId32"/>
    <p:sldId id="281" r:id="rId33"/>
    <p:sldId id="282" r:id="rId34"/>
    <p:sldId id="284" r:id="rId35"/>
    <p:sldId id="285" r:id="rId36"/>
    <p:sldId id="271" r:id="rId37"/>
    <p:sldId id="301" r:id="rId38"/>
    <p:sldId id="302" r:id="rId39"/>
    <p:sldId id="303" r:id="rId40"/>
    <p:sldId id="304" r:id="rId41"/>
    <p:sldId id="305" r:id="rId42"/>
    <p:sldId id="306" r:id="rId43"/>
    <p:sldId id="307" r:id="rId44"/>
    <p:sldId id="308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ECDD3F3-6186-4B97-AD2B-528FA1E7F559}">
          <p14:sldIdLst>
            <p14:sldId id="258"/>
            <p14:sldId id="259"/>
            <p14:sldId id="287"/>
            <p14:sldId id="288"/>
            <p14:sldId id="297"/>
            <p14:sldId id="291"/>
            <p14:sldId id="293"/>
            <p14:sldId id="294"/>
            <p14:sldId id="296"/>
            <p14:sldId id="286"/>
            <p14:sldId id="298"/>
            <p14:sldId id="300"/>
            <p14:sldId id="260"/>
            <p14:sldId id="261"/>
            <p14:sldId id="262"/>
            <p14:sldId id="276"/>
            <p14:sldId id="273"/>
            <p14:sldId id="275"/>
            <p14:sldId id="266"/>
            <p14:sldId id="263"/>
            <p14:sldId id="264"/>
            <p14:sldId id="265"/>
            <p14:sldId id="277"/>
            <p14:sldId id="267"/>
            <p14:sldId id="268"/>
            <p14:sldId id="269"/>
            <p14:sldId id="270"/>
            <p14:sldId id="272"/>
            <p14:sldId id="278"/>
          </p14:sldIdLst>
        </p14:section>
        <p14:section name="Factorial animation slides" id="{044F3463-539F-4FA0-B794-3247526F18B6}">
          <p14:sldIdLst>
            <p14:sldId id="279"/>
            <p14:sldId id="280"/>
            <p14:sldId id="281"/>
            <p14:sldId id="282"/>
            <p14:sldId id="284"/>
            <p14:sldId id="285"/>
          </p14:sldIdLst>
        </p14:section>
        <p14:section name="Untitled Section" id="{ABFE5CEE-979F-407F-AD37-18BF60063E3D}">
          <p14:sldIdLst>
            <p14:sldId id="271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5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37C3A3DD-AC35-4F5E-8370-C3F0C3AB26C9}"/>
    <pc:docChg chg="modSld">
      <pc:chgData name="" userId="" providerId="" clId="Web-{37C3A3DD-AC35-4F5E-8370-C3F0C3AB26C9}" dt="2018-03-12T10:44:04.844" v="34"/>
      <pc:docMkLst>
        <pc:docMk/>
      </pc:docMkLst>
      <pc:sldChg chg="addSp delSp modSp">
        <pc:chgData name="" userId="" providerId="" clId="Web-{37C3A3DD-AC35-4F5E-8370-C3F0C3AB26C9}" dt="2018-03-12T10:40:29.732" v="4"/>
        <pc:sldMkLst>
          <pc:docMk/>
          <pc:sldMk cId="2939443171" sldId="260"/>
        </pc:sldMkLst>
        <pc:picChg chg="del">
          <ac:chgData name="" userId="" providerId="" clId="Web-{37C3A3DD-AC35-4F5E-8370-C3F0C3AB26C9}" dt="2018-03-12T10:39:52.232" v="0"/>
          <ac:picMkLst>
            <pc:docMk/>
            <pc:sldMk cId="2939443171" sldId="260"/>
            <ac:picMk id="2" creationId="{E8FEBC3C-1736-4E88-BBC6-AB395C78BADE}"/>
          </ac:picMkLst>
        </pc:picChg>
        <pc:picChg chg="add mod">
          <ac:chgData name="" userId="" providerId="" clId="Web-{37C3A3DD-AC35-4F5E-8370-C3F0C3AB26C9}" dt="2018-03-12T10:40:29.732" v="4"/>
          <ac:picMkLst>
            <pc:docMk/>
            <pc:sldMk cId="2939443171" sldId="260"/>
            <ac:picMk id="6" creationId="{34EA4C41-E149-4ABC-8B6C-1BA4489ED91D}"/>
          </ac:picMkLst>
        </pc:picChg>
      </pc:sldChg>
      <pc:sldChg chg="modSp">
        <pc:chgData name="" userId="" providerId="" clId="Web-{37C3A3DD-AC35-4F5E-8370-C3F0C3AB26C9}" dt="2018-03-12T10:43:36.297" v="19"/>
        <pc:sldMkLst>
          <pc:docMk/>
          <pc:sldMk cId="4063961628" sldId="278"/>
        </pc:sldMkLst>
        <pc:spChg chg="mod">
          <ac:chgData name="" userId="" providerId="" clId="Web-{37C3A3DD-AC35-4F5E-8370-C3F0C3AB26C9}" dt="2018-03-12T10:43:15.953" v="9"/>
          <ac:spMkLst>
            <pc:docMk/>
            <pc:sldMk cId="4063961628" sldId="278"/>
            <ac:spMk id="3" creationId="{00000000-0000-0000-0000-000000000000}"/>
          </ac:spMkLst>
        </pc:spChg>
        <pc:spChg chg="mod">
          <ac:chgData name="" userId="" providerId="" clId="Web-{37C3A3DD-AC35-4F5E-8370-C3F0C3AB26C9}" dt="2018-03-12T10:43:36.297" v="19"/>
          <ac:spMkLst>
            <pc:docMk/>
            <pc:sldMk cId="4063961628" sldId="278"/>
            <ac:spMk id="14" creationId="{00000000-0000-0000-0000-000000000000}"/>
          </ac:spMkLst>
        </pc:spChg>
      </pc:sldChg>
      <pc:sldChg chg="modSp">
        <pc:chgData name="" userId="" providerId="" clId="Web-{37C3A3DD-AC35-4F5E-8370-C3F0C3AB26C9}" dt="2018-03-12T10:43:44.641" v="20"/>
        <pc:sldMkLst>
          <pc:docMk/>
          <pc:sldMk cId="3050401253" sldId="279"/>
        </pc:sldMkLst>
        <pc:spChg chg="mod">
          <ac:chgData name="" userId="" providerId="" clId="Web-{37C3A3DD-AC35-4F5E-8370-C3F0C3AB26C9}" dt="2018-03-12T10:43:44.641" v="20"/>
          <ac:spMkLst>
            <pc:docMk/>
            <pc:sldMk cId="3050401253" sldId="279"/>
            <ac:spMk id="3" creationId="{00000000-0000-0000-0000-000000000000}"/>
          </ac:spMkLst>
        </pc:spChg>
      </pc:sldChg>
      <pc:sldChg chg="modSp">
        <pc:chgData name="" userId="" providerId="" clId="Web-{37C3A3DD-AC35-4F5E-8370-C3F0C3AB26C9}" dt="2018-03-12T10:43:48.970" v="23"/>
        <pc:sldMkLst>
          <pc:docMk/>
          <pc:sldMk cId="1866824799" sldId="280"/>
        </pc:sldMkLst>
        <pc:spChg chg="mod">
          <ac:chgData name="" userId="" providerId="" clId="Web-{37C3A3DD-AC35-4F5E-8370-C3F0C3AB26C9}" dt="2018-03-12T10:43:48.970" v="23"/>
          <ac:spMkLst>
            <pc:docMk/>
            <pc:sldMk cId="1866824799" sldId="280"/>
            <ac:spMk id="3" creationId="{00000000-0000-0000-0000-000000000000}"/>
          </ac:spMkLst>
        </pc:spChg>
      </pc:sldChg>
      <pc:sldChg chg="modSp">
        <pc:chgData name="" userId="" providerId="" clId="Web-{37C3A3DD-AC35-4F5E-8370-C3F0C3AB26C9}" dt="2018-03-12T10:43:54.610" v="26"/>
        <pc:sldMkLst>
          <pc:docMk/>
          <pc:sldMk cId="395363982" sldId="281"/>
        </pc:sldMkLst>
        <pc:spChg chg="mod">
          <ac:chgData name="" userId="" providerId="" clId="Web-{37C3A3DD-AC35-4F5E-8370-C3F0C3AB26C9}" dt="2018-03-12T10:43:54.610" v="26"/>
          <ac:spMkLst>
            <pc:docMk/>
            <pc:sldMk cId="395363982" sldId="281"/>
            <ac:spMk id="3" creationId="{00000000-0000-0000-0000-000000000000}"/>
          </ac:spMkLst>
        </pc:spChg>
      </pc:sldChg>
      <pc:sldChg chg="modSp">
        <pc:chgData name="" userId="" providerId="" clId="Web-{37C3A3DD-AC35-4F5E-8370-C3F0C3AB26C9}" dt="2018-03-12T10:43:57.532" v="28"/>
        <pc:sldMkLst>
          <pc:docMk/>
          <pc:sldMk cId="1706453576" sldId="282"/>
        </pc:sldMkLst>
        <pc:spChg chg="mod">
          <ac:chgData name="" userId="" providerId="" clId="Web-{37C3A3DD-AC35-4F5E-8370-C3F0C3AB26C9}" dt="2018-03-12T10:43:57.532" v="28"/>
          <ac:spMkLst>
            <pc:docMk/>
            <pc:sldMk cId="1706453576" sldId="282"/>
            <ac:spMk id="3" creationId="{00000000-0000-0000-0000-000000000000}"/>
          </ac:spMkLst>
        </pc:spChg>
      </pc:sldChg>
      <pc:sldChg chg="modSp">
        <pc:chgData name="" userId="" providerId="" clId="Web-{37C3A3DD-AC35-4F5E-8370-C3F0C3AB26C9}" dt="2018-03-12T10:44:01.751" v="31"/>
        <pc:sldMkLst>
          <pc:docMk/>
          <pc:sldMk cId="2568249465" sldId="284"/>
        </pc:sldMkLst>
        <pc:spChg chg="mod">
          <ac:chgData name="" userId="" providerId="" clId="Web-{37C3A3DD-AC35-4F5E-8370-C3F0C3AB26C9}" dt="2018-03-12T10:44:01.751" v="31"/>
          <ac:spMkLst>
            <pc:docMk/>
            <pc:sldMk cId="2568249465" sldId="284"/>
            <ac:spMk id="3" creationId="{00000000-0000-0000-0000-000000000000}"/>
          </ac:spMkLst>
        </pc:spChg>
      </pc:sldChg>
      <pc:sldChg chg="modSp">
        <pc:chgData name="" userId="" providerId="" clId="Web-{37C3A3DD-AC35-4F5E-8370-C3F0C3AB26C9}" dt="2018-03-12T10:44:04.844" v="33"/>
        <pc:sldMkLst>
          <pc:docMk/>
          <pc:sldMk cId="802493227" sldId="285"/>
        </pc:sldMkLst>
        <pc:spChg chg="mod">
          <ac:chgData name="" userId="" providerId="" clId="Web-{37C3A3DD-AC35-4F5E-8370-C3F0C3AB26C9}" dt="2018-03-12T10:44:04.844" v="33"/>
          <ac:spMkLst>
            <pc:docMk/>
            <pc:sldMk cId="802493227" sldId="285"/>
            <ac:spMk id="3" creationId="{00000000-0000-0000-0000-000000000000}"/>
          </ac:spMkLst>
        </pc:spChg>
      </pc:sldChg>
    </pc:docChg>
  </pc:docChgLst>
  <pc:docChgLst>
    <pc:chgData clId="Web-{EE8F4E35-DD1C-46C3-B871-28D17146EA43}"/>
    <pc:docChg chg="modSld">
      <pc:chgData name="" userId="" providerId="" clId="Web-{EE8F4E35-DD1C-46C3-B871-28D17146EA43}" dt="2018-03-12T10:37:34.214" v="3"/>
      <pc:docMkLst>
        <pc:docMk/>
      </pc:docMkLst>
      <pc:sldChg chg="addSp modSp">
        <pc:chgData name="" userId="" providerId="" clId="Web-{EE8F4E35-DD1C-46C3-B871-28D17146EA43}" dt="2018-03-12T10:37:34.214" v="3"/>
        <pc:sldMkLst>
          <pc:docMk/>
          <pc:sldMk cId="2939443171" sldId="260"/>
        </pc:sldMkLst>
        <pc:picChg chg="add mod">
          <ac:chgData name="" userId="" providerId="" clId="Web-{EE8F4E35-DD1C-46C3-B871-28D17146EA43}" dt="2018-03-12T10:37:34.214" v="3"/>
          <ac:picMkLst>
            <pc:docMk/>
            <pc:sldMk cId="2939443171" sldId="260"/>
            <ac:picMk id="2" creationId="{E8FEBC3C-1736-4E88-BBC6-AB395C78BAD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904721"/>
            <a:ext cx="6047525" cy="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Iteration#Computing" TargetMode="External"/><Relationship Id="rId2" Type="http://schemas.openxmlformats.org/officeDocument/2006/relationships/hyperlink" Target="https://en.wikipedia.org/wiki/Computer_scienc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Recursion_(computer_science)#cite_note-2" TargetMode="External"/><Relationship Id="rId5" Type="http://schemas.openxmlformats.org/officeDocument/2006/relationships/hyperlink" Target="https://en.wikipedia.org/wiki/Recursion" TargetMode="External"/><Relationship Id="rId4" Type="http://schemas.openxmlformats.org/officeDocument/2006/relationships/hyperlink" Target="https://en.wikipedia.org/wiki/Recursion_(computer_science)#cite_note-1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Goto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tags" Target="../tags/tag43.xml"/><Relationship Id="rId26" Type="http://schemas.openxmlformats.org/officeDocument/2006/relationships/slideLayout" Target="../slideLayouts/slideLayout2.xml"/><Relationship Id="rId3" Type="http://schemas.openxmlformats.org/officeDocument/2006/relationships/tags" Target="../tags/tag28.xml"/><Relationship Id="rId21" Type="http://schemas.openxmlformats.org/officeDocument/2006/relationships/tags" Target="../tags/tag46.xml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tags" Target="../tags/tag42.xml"/><Relationship Id="rId25" Type="http://schemas.openxmlformats.org/officeDocument/2006/relationships/tags" Target="../tags/tag50.xml"/><Relationship Id="rId2" Type="http://schemas.openxmlformats.org/officeDocument/2006/relationships/tags" Target="../tags/tag27.xml"/><Relationship Id="rId16" Type="http://schemas.openxmlformats.org/officeDocument/2006/relationships/tags" Target="../tags/tag41.xml"/><Relationship Id="rId20" Type="http://schemas.openxmlformats.org/officeDocument/2006/relationships/tags" Target="../tags/tag45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24" Type="http://schemas.openxmlformats.org/officeDocument/2006/relationships/tags" Target="../tags/tag49.xml"/><Relationship Id="rId5" Type="http://schemas.openxmlformats.org/officeDocument/2006/relationships/tags" Target="../tags/tag30.xml"/><Relationship Id="rId15" Type="http://schemas.openxmlformats.org/officeDocument/2006/relationships/tags" Target="../tags/tag40.xml"/><Relationship Id="rId23" Type="http://schemas.openxmlformats.org/officeDocument/2006/relationships/tags" Target="../tags/tag48.xml"/><Relationship Id="rId10" Type="http://schemas.openxmlformats.org/officeDocument/2006/relationships/tags" Target="../tags/tag35.xml"/><Relationship Id="rId19" Type="http://schemas.openxmlformats.org/officeDocument/2006/relationships/tags" Target="../tags/tag44.xml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tags" Target="../tags/tag4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Teach A level Computing:</a:t>
            </a:r>
            <a:br>
              <a:rPr lang="en-GB" dirty="0"/>
            </a:br>
            <a:r>
              <a:rPr lang="en-GB" dirty="0"/>
              <a:t>Algorithms and Data</a:t>
            </a:r>
            <a:br>
              <a:rPr lang="en-GB" dirty="0"/>
            </a:br>
            <a:r>
              <a:rPr lang="en-GB" dirty="0"/>
              <a:t>Structures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GB" dirty="0"/>
          </a:p>
          <a:p>
            <a:r>
              <a:rPr lang="en-GB" dirty="0"/>
              <a:t>Eliot Williams</a:t>
            </a:r>
          </a:p>
          <a:p>
            <a:endParaRPr lang="en-GB" dirty="0"/>
          </a:p>
          <a:p>
            <a:r>
              <a:rPr lang="en-GB" dirty="0"/>
              <a:t>@</a:t>
            </a:r>
            <a:r>
              <a:rPr lang="en-GB" dirty="0" err="1"/>
              <a:t>MrEliotWilliams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0538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Outline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9945479"/>
              </p:ext>
            </p:extLst>
          </p:nvPr>
        </p:nvGraphicFramePr>
        <p:xfrm>
          <a:off x="1003300" y="1690688"/>
          <a:ext cx="7925117" cy="4039781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842171">
                  <a:extLst>
                    <a:ext uri="{9D8B030D-6E8A-4147-A177-3AD203B41FA5}">
                      <a16:colId xmlns:a16="http://schemas.microsoft.com/office/drawing/2014/main" val="4201204637"/>
                    </a:ext>
                  </a:extLst>
                </a:gridCol>
                <a:gridCol w="7082946">
                  <a:extLst>
                    <a:ext uri="{9D8B030D-6E8A-4147-A177-3AD203B41FA5}">
                      <a16:colId xmlns:a16="http://schemas.microsoft.com/office/drawing/2014/main" val="4212699393"/>
                    </a:ext>
                  </a:extLst>
                </a:gridCol>
              </a:tblGrid>
              <a:tr h="8840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1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Representations of data structures: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Arrays, tuples, Stacks, </a:t>
                      </a:r>
                      <a:r>
                        <a:rPr lang="en-GB" sz="2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Queues,Lists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898391142"/>
                  </a:ext>
                </a:extLst>
              </a:tr>
              <a:tr h="7628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2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Recursive Algorithms ( &amp; lists as we didn’t quite get there last time…)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3896935"/>
                  </a:ext>
                </a:extLst>
              </a:tr>
              <a:tr h="7628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3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Searching and Sorting - EW will be late!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888706783"/>
                  </a:ext>
                </a:extLst>
              </a:tr>
              <a:tr h="7628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4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Hashing and Dictionaries, Graphs and Trees  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59318081"/>
                  </a:ext>
                </a:extLst>
              </a:tr>
              <a:tr h="7628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5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Depth and breadth first searching ; tree traversals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674364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0622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800" dirty="0"/>
              <a:t>Procedures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To write recursive programs we need a good understanding of procedures</a:t>
            </a:r>
          </a:p>
        </p:txBody>
      </p:sp>
    </p:spTree>
    <p:extLst>
      <p:ext uri="{BB962C8B-B14F-4D97-AF65-F5344CB8AC3E}">
        <p14:creationId xmlns:p14="http://schemas.microsoft.com/office/powerpoint/2010/main" val="2767652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Procedures?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Code organisation</a:t>
            </a:r>
          </a:p>
          <a:p>
            <a:pPr lvl="1"/>
            <a:r>
              <a:rPr lang="en-GB" dirty="0"/>
              <a:t>Procedures allow code to be organised in parts</a:t>
            </a:r>
          </a:p>
          <a:p>
            <a:pPr lvl="1"/>
            <a:r>
              <a:rPr lang="en-GB" dirty="0"/>
              <a:t>Top-down development</a:t>
            </a:r>
          </a:p>
          <a:p>
            <a:pPr lvl="1"/>
            <a:endParaRPr lang="en-GB" dirty="0"/>
          </a:p>
          <a:p>
            <a:r>
              <a:rPr lang="en-GB" dirty="0"/>
              <a:t>Code reuse </a:t>
            </a:r>
          </a:p>
          <a:p>
            <a:pPr lvl="1"/>
            <a:r>
              <a:rPr lang="en-GB" dirty="0"/>
              <a:t>The library</a:t>
            </a:r>
          </a:p>
          <a:p>
            <a:pPr lvl="1"/>
            <a:r>
              <a:rPr lang="en-GB" dirty="0"/>
              <a:t>Procedures with parameters: existing code, your data</a:t>
            </a:r>
          </a:p>
          <a:p>
            <a:endParaRPr lang="en-GB" dirty="0"/>
          </a:p>
          <a:p>
            <a:r>
              <a:rPr lang="en-GB" dirty="0"/>
              <a:t>Recursion</a:t>
            </a:r>
          </a:p>
        </p:txBody>
      </p:sp>
    </p:spTree>
    <p:extLst>
      <p:ext uri="{BB962C8B-B14F-4D97-AF65-F5344CB8AC3E}">
        <p14:creationId xmlns:p14="http://schemas.microsoft.com/office/powerpoint/2010/main" val="3191147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Procedures:</a:t>
            </a:r>
          </a:p>
          <a:p>
            <a:pPr lvl="1"/>
            <a:r>
              <a:rPr lang="en-GB" dirty="0"/>
              <a:t>0 or more inputs</a:t>
            </a:r>
          </a:p>
          <a:p>
            <a:pPr lvl="1"/>
            <a:r>
              <a:rPr lang="en-GB" dirty="0"/>
              <a:t>0 or more outputs</a:t>
            </a:r>
          </a:p>
          <a:p>
            <a:pPr lvl="1"/>
            <a:r>
              <a:rPr lang="en-GB" dirty="0"/>
              <a:t>Side effects (print statements, global variables </a:t>
            </a:r>
            <a:r>
              <a:rPr lang="en-GB" dirty="0" err="1"/>
              <a:t>etc</a:t>
            </a:r>
            <a:r>
              <a:rPr lang="en-GB" dirty="0"/>
              <a:t>)</a:t>
            </a:r>
          </a:p>
          <a:p>
            <a:endParaRPr lang="en-GB" dirty="0"/>
          </a:p>
          <a:p>
            <a:r>
              <a:rPr lang="en-GB" dirty="0"/>
              <a:t>Functions</a:t>
            </a:r>
          </a:p>
          <a:p>
            <a:pPr lvl="1"/>
            <a:r>
              <a:rPr lang="en-GB" dirty="0"/>
              <a:t>1 or more inputs</a:t>
            </a:r>
          </a:p>
          <a:p>
            <a:pPr lvl="1"/>
            <a:r>
              <a:rPr lang="en-GB" dirty="0"/>
              <a:t>1 output</a:t>
            </a:r>
          </a:p>
          <a:p>
            <a:pPr lvl="1"/>
            <a:r>
              <a:rPr lang="en-GB" dirty="0"/>
              <a:t>No side effects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Procedures &amp; Functions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4242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Creating a procedure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5013176"/>
            <a:ext cx="7543800" cy="1152128"/>
          </a:xfrm>
        </p:spPr>
        <p:txBody>
          <a:bodyPr/>
          <a:lstStyle/>
          <a:p>
            <a:r>
              <a:rPr lang="en-GB" dirty="0"/>
              <a:t>What is the result?</a:t>
            </a:r>
          </a:p>
          <a:p>
            <a:r>
              <a:rPr lang="en-GB" dirty="0"/>
              <a:t>Is variable a changed?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51584" y="1750164"/>
            <a:ext cx="5356154" cy="30469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err="1">
                <a:latin typeface="Courier"/>
                <a:cs typeface="Courier"/>
              </a:rPr>
              <a:t>def</a:t>
            </a:r>
            <a:r>
              <a:rPr lang="en-US" sz="2400" dirty="0">
                <a:latin typeface="Courier"/>
                <a:cs typeface="Courier"/>
              </a:rPr>
              <a:t> fun1(p):</a:t>
            </a:r>
          </a:p>
          <a:p>
            <a:r>
              <a:rPr lang="en-US" sz="2400" dirty="0">
                <a:latin typeface="Courier"/>
                <a:cs typeface="Courier"/>
              </a:rPr>
              <a:t>    p = p + 1</a:t>
            </a:r>
          </a:p>
          <a:p>
            <a:r>
              <a:rPr lang="en-US" sz="2400" dirty="0">
                <a:latin typeface="Courier"/>
                <a:cs typeface="Courier"/>
              </a:rPr>
              <a:t>    return p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r>
              <a:rPr lang="en-US" sz="2400" dirty="0">
                <a:latin typeface="Courier"/>
                <a:cs typeface="Courier"/>
              </a:rPr>
              <a:t>a = 1</a:t>
            </a:r>
          </a:p>
          <a:p>
            <a:r>
              <a:rPr lang="en-US" sz="2400" dirty="0">
                <a:latin typeface="Courier"/>
                <a:cs typeface="Courier"/>
              </a:rPr>
              <a:t>b = fun1(a)</a:t>
            </a:r>
          </a:p>
          <a:p>
            <a:r>
              <a:rPr lang="en-US" sz="2400" dirty="0">
                <a:latin typeface="Courier"/>
                <a:cs typeface="Courier"/>
              </a:rPr>
              <a:t>print("argument a =", a)</a:t>
            </a:r>
          </a:p>
          <a:p>
            <a:r>
              <a:rPr lang="en-US" sz="2400" dirty="0">
                <a:latin typeface="Courier"/>
                <a:cs typeface="Courier"/>
              </a:rPr>
              <a:t>print("return value b =", b)</a:t>
            </a:r>
            <a:endParaRPr lang="en-GB" sz="2400" dirty="0">
              <a:latin typeface="Courier"/>
              <a:cs typeface="Courier"/>
            </a:endParaRPr>
          </a:p>
        </p:txBody>
      </p:sp>
      <p:sp>
        <p:nvSpPr>
          <p:cNvPr id="6" name="Line Callout 2 5"/>
          <p:cNvSpPr/>
          <p:nvPr/>
        </p:nvSpPr>
        <p:spPr>
          <a:xfrm>
            <a:off x="7767050" y="1142685"/>
            <a:ext cx="2123728" cy="4320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71809"/>
              <a:gd name="adj6" fmla="val -18710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Name</a:t>
            </a:r>
          </a:p>
        </p:txBody>
      </p:sp>
      <p:sp>
        <p:nvSpPr>
          <p:cNvPr id="7" name="Line Callout 2 6"/>
          <p:cNvSpPr/>
          <p:nvPr/>
        </p:nvSpPr>
        <p:spPr>
          <a:xfrm>
            <a:off x="7919450" y="1700808"/>
            <a:ext cx="2123728" cy="4320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3953"/>
              <a:gd name="adj6" fmla="val -16854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Parameter</a:t>
            </a:r>
          </a:p>
        </p:txBody>
      </p:sp>
      <p:sp>
        <p:nvSpPr>
          <p:cNvPr id="8" name="Line Callout 2 7"/>
          <p:cNvSpPr/>
          <p:nvPr/>
        </p:nvSpPr>
        <p:spPr>
          <a:xfrm>
            <a:off x="8148736" y="2276872"/>
            <a:ext cx="1894442" cy="72008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5030"/>
              <a:gd name="adj6" fmla="val -18220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Return expression</a:t>
            </a:r>
          </a:p>
        </p:txBody>
      </p:sp>
      <p:sp>
        <p:nvSpPr>
          <p:cNvPr id="9" name="Line Callout 2 8"/>
          <p:cNvSpPr/>
          <p:nvPr/>
        </p:nvSpPr>
        <p:spPr>
          <a:xfrm>
            <a:off x="8071850" y="3284984"/>
            <a:ext cx="2123728" cy="4320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3953"/>
              <a:gd name="adj6" fmla="val -16854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Function call</a:t>
            </a:r>
          </a:p>
        </p:txBody>
      </p:sp>
      <p:sp>
        <p:nvSpPr>
          <p:cNvPr id="10" name="Line Callout 2 9"/>
          <p:cNvSpPr/>
          <p:nvPr/>
        </p:nvSpPr>
        <p:spPr>
          <a:xfrm>
            <a:off x="8224250" y="3861048"/>
            <a:ext cx="1818928" cy="115212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122"/>
              <a:gd name="adj6" fmla="val -21429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Argument</a:t>
            </a:r>
          </a:p>
        </p:txBody>
      </p:sp>
    </p:spTree>
    <p:extLst>
      <p:ext uri="{BB962C8B-B14F-4D97-AF65-F5344CB8AC3E}">
        <p14:creationId xmlns:p14="http://schemas.microsoft.com/office/powerpoint/2010/main" val="1842546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Procedures Call Tree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412776"/>
            <a:ext cx="4818112" cy="936104"/>
          </a:xfrm>
        </p:spPr>
        <p:txBody>
          <a:bodyPr/>
          <a:lstStyle/>
          <a:p>
            <a:r>
              <a:rPr lang="en-GB" dirty="0"/>
              <a:t>One function calls another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19536" y="2388944"/>
            <a:ext cx="5540850" cy="34163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 err="1">
                <a:latin typeface="Courier"/>
                <a:cs typeface="Courier"/>
              </a:rPr>
              <a:t>def</a:t>
            </a:r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err="1">
                <a:latin typeface="Courier"/>
                <a:cs typeface="Courier"/>
              </a:rPr>
              <a:t>doub</a:t>
            </a:r>
            <a:r>
              <a:rPr lang="en-GB" sz="2400" dirty="0">
                <a:latin typeface="Courier"/>
                <a:cs typeface="Courier"/>
              </a:rPr>
              <a:t>(p):</a:t>
            </a:r>
          </a:p>
          <a:p>
            <a:r>
              <a:rPr lang="en-GB" sz="2400" dirty="0">
                <a:latin typeface="Courier"/>
                <a:cs typeface="Courier"/>
              </a:rPr>
              <a:t>    return p*2</a:t>
            </a:r>
          </a:p>
          <a:p>
            <a:endParaRPr lang="en-GB" sz="2400" dirty="0">
              <a:latin typeface="Courier"/>
              <a:cs typeface="Courier"/>
            </a:endParaRPr>
          </a:p>
          <a:p>
            <a:r>
              <a:rPr lang="en-GB" sz="2400" dirty="0" err="1">
                <a:latin typeface="Courier"/>
                <a:cs typeface="Courier"/>
              </a:rPr>
              <a:t>def</a:t>
            </a:r>
            <a:r>
              <a:rPr lang="en-GB" sz="2400" dirty="0">
                <a:latin typeface="Courier"/>
                <a:cs typeface="Courier"/>
              </a:rPr>
              <a:t> quad(p):</a:t>
            </a:r>
          </a:p>
          <a:p>
            <a:r>
              <a:rPr lang="en-GB" sz="2400" dirty="0">
                <a:latin typeface="Courier"/>
                <a:cs typeface="Courier"/>
              </a:rPr>
              <a:t>    d = </a:t>
            </a:r>
            <a:r>
              <a:rPr lang="en-GB" sz="2400" dirty="0" err="1">
                <a:latin typeface="Courier"/>
                <a:cs typeface="Courier"/>
              </a:rPr>
              <a:t>doub</a:t>
            </a:r>
            <a:r>
              <a:rPr lang="en-GB" sz="2400" dirty="0">
                <a:latin typeface="Courier"/>
                <a:cs typeface="Courier"/>
              </a:rPr>
              <a:t>(p)</a:t>
            </a:r>
          </a:p>
          <a:p>
            <a:r>
              <a:rPr lang="en-GB" sz="2400" dirty="0">
                <a:latin typeface="Courier"/>
                <a:cs typeface="Courier"/>
              </a:rPr>
              <a:t>    return </a:t>
            </a:r>
            <a:r>
              <a:rPr lang="en-GB" sz="2400" dirty="0" err="1">
                <a:latin typeface="Courier"/>
                <a:cs typeface="Courier"/>
              </a:rPr>
              <a:t>doub</a:t>
            </a:r>
            <a:r>
              <a:rPr lang="en-GB" sz="2400" dirty="0">
                <a:latin typeface="Courier"/>
                <a:cs typeface="Courier"/>
              </a:rPr>
              <a:t>(d)</a:t>
            </a:r>
          </a:p>
          <a:p>
            <a:endParaRPr lang="en-GB" sz="2400" dirty="0">
              <a:latin typeface="Courier"/>
              <a:cs typeface="Courier"/>
            </a:endParaRPr>
          </a:p>
          <a:p>
            <a:r>
              <a:rPr lang="en-GB" sz="2400" dirty="0">
                <a:latin typeface="Courier"/>
                <a:cs typeface="Courier"/>
              </a:rPr>
              <a:t>n = </a:t>
            </a:r>
            <a:r>
              <a:rPr lang="en-GB" sz="2400" dirty="0" err="1">
                <a:latin typeface="Courier"/>
                <a:cs typeface="Courier"/>
              </a:rPr>
              <a:t>int</a:t>
            </a:r>
            <a:r>
              <a:rPr lang="en-GB" sz="2400" dirty="0">
                <a:latin typeface="Courier"/>
                <a:cs typeface="Courier"/>
              </a:rPr>
              <a:t>(input("Number: "))</a:t>
            </a:r>
          </a:p>
          <a:p>
            <a:r>
              <a:rPr lang="en-GB" sz="2400" dirty="0">
                <a:latin typeface="Courier"/>
                <a:cs typeface="Courier"/>
              </a:rPr>
              <a:t>print("4 x", n, "=", quad(n))</a:t>
            </a:r>
          </a:p>
        </p:txBody>
      </p:sp>
      <p:sp>
        <p:nvSpPr>
          <p:cNvPr id="5" name="Rectangle 4"/>
          <p:cNvSpPr/>
          <p:nvPr/>
        </p:nvSpPr>
        <p:spPr>
          <a:xfrm>
            <a:off x="8976320" y="1844824"/>
            <a:ext cx="914400" cy="504056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main</a:t>
            </a:r>
          </a:p>
        </p:txBody>
      </p:sp>
      <p:sp>
        <p:nvSpPr>
          <p:cNvPr id="6" name="Rectangle 5"/>
          <p:cNvSpPr/>
          <p:nvPr/>
        </p:nvSpPr>
        <p:spPr>
          <a:xfrm>
            <a:off x="8976320" y="3068960"/>
            <a:ext cx="914400" cy="504056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quad</a:t>
            </a:r>
          </a:p>
        </p:txBody>
      </p:sp>
      <p:sp>
        <p:nvSpPr>
          <p:cNvPr id="7" name="Rectangle 6"/>
          <p:cNvSpPr/>
          <p:nvPr/>
        </p:nvSpPr>
        <p:spPr>
          <a:xfrm>
            <a:off x="8976320" y="4293096"/>
            <a:ext cx="914400" cy="504056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err="1"/>
              <a:t>doub</a:t>
            </a:r>
            <a:endParaRPr lang="en-GB" sz="24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9192344" y="2348880"/>
            <a:ext cx="0" cy="72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9192344" y="3573016"/>
            <a:ext cx="0" cy="72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9624392" y="3573016"/>
            <a:ext cx="0" cy="72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9624392" y="2348880"/>
            <a:ext cx="0" cy="72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8472265" y="2492897"/>
            <a:ext cx="6004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call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491439" y="3687416"/>
            <a:ext cx="6004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call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715575" y="3687416"/>
            <a:ext cx="9740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return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712962" y="2492897"/>
            <a:ext cx="9740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return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6528048" y="5733256"/>
            <a:ext cx="432048" cy="576064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4367808" y="3356992"/>
            <a:ext cx="432048" cy="576064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4151784" y="2276872"/>
            <a:ext cx="432048" cy="576064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68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Procedures Scope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412776"/>
            <a:ext cx="7543800" cy="936104"/>
          </a:xfrm>
        </p:spPr>
        <p:txBody>
          <a:bodyPr/>
          <a:lstStyle/>
          <a:p>
            <a:r>
              <a:rPr lang="en-GB" dirty="0"/>
              <a:t>Scope: dictionary of variables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19536" y="2388944"/>
            <a:ext cx="5540850" cy="34163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 err="1">
                <a:latin typeface="Courier"/>
                <a:cs typeface="Courier"/>
              </a:rPr>
              <a:t>def</a:t>
            </a:r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err="1">
                <a:latin typeface="Courier"/>
                <a:cs typeface="Courier"/>
              </a:rPr>
              <a:t>doub</a:t>
            </a:r>
            <a:r>
              <a:rPr lang="en-GB" sz="2400" dirty="0">
                <a:latin typeface="Courier"/>
                <a:cs typeface="Courier"/>
              </a:rPr>
              <a:t>(p):</a:t>
            </a:r>
          </a:p>
          <a:p>
            <a:r>
              <a:rPr lang="en-GB" sz="2400" dirty="0">
                <a:latin typeface="Courier"/>
                <a:cs typeface="Courier"/>
              </a:rPr>
              <a:t>    return p*2</a:t>
            </a:r>
          </a:p>
          <a:p>
            <a:endParaRPr lang="en-GB" sz="2400" dirty="0">
              <a:latin typeface="Courier"/>
              <a:cs typeface="Courier"/>
            </a:endParaRPr>
          </a:p>
          <a:p>
            <a:r>
              <a:rPr lang="en-GB" sz="2400" dirty="0" err="1">
                <a:latin typeface="Courier"/>
                <a:cs typeface="Courier"/>
              </a:rPr>
              <a:t>def</a:t>
            </a:r>
            <a:r>
              <a:rPr lang="en-GB" sz="2400" dirty="0">
                <a:latin typeface="Courier"/>
                <a:cs typeface="Courier"/>
              </a:rPr>
              <a:t> quad(p):</a:t>
            </a:r>
          </a:p>
          <a:p>
            <a:r>
              <a:rPr lang="en-GB" sz="2400" dirty="0">
                <a:latin typeface="Courier"/>
                <a:cs typeface="Courier"/>
              </a:rPr>
              <a:t>    d = </a:t>
            </a:r>
            <a:r>
              <a:rPr lang="en-GB" sz="2400" dirty="0" err="1">
                <a:latin typeface="Courier"/>
                <a:cs typeface="Courier"/>
              </a:rPr>
              <a:t>doub</a:t>
            </a:r>
            <a:r>
              <a:rPr lang="en-GB" sz="2400" dirty="0">
                <a:latin typeface="Courier"/>
                <a:cs typeface="Courier"/>
              </a:rPr>
              <a:t>(p)</a:t>
            </a:r>
          </a:p>
          <a:p>
            <a:r>
              <a:rPr lang="en-GB" sz="2400" dirty="0">
                <a:latin typeface="Courier"/>
                <a:cs typeface="Courier"/>
              </a:rPr>
              <a:t>    return </a:t>
            </a:r>
            <a:r>
              <a:rPr lang="en-GB" sz="2400" dirty="0" err="1">
                <a:latin typeface="Courier"/>
                <a:cs typeface="Courier"/>
              </a:rPr>
              <a:t>doub</a:t>
            </a:r>
            <a:r>
              <a:rPr lang="en-GB" sz="2400" dirty="0">
                <a:latin typeface="Courier"/>
                <a:cs typeface="Courier"/>
              </a:rPr>
              <a:t>(d)</a:t>
            </a:r>
          </a:p>
          <a:p>
            <a:endParaRPr lang="en-GB" sz="2400" dirty="0">
              <a:latin typeface="Courier"/>
              <a:cs typeface="Courier"/>
            </a:endParaRPr>
          </a:p>
          <a:p>
            <a:r>
              <a:rPr lang="en-GB" sz="2400" dirty="0">
                <a:latin typeface="Courier"/>
                <a:cs typeface="Courier"/>
              </a:rPr>
              <a:t>n = </a:t>
            </a:r>
            <a:r>
              <a:rPr lang="en-GB" sz="2400" dirty="0" err="1">
                <a:latin typeface="Courier"/>
                <a:cs typeface="Courier"/>
              </a:rPr>
              <a:t>int</a:t>
            </a:r>
            <a:r>
              <a:rPr lang="en-GB" sz="2400" dirty="0">
                <a:latin typeface="Courier"/>
                <a:cs typeface="Courier"/>
              </a:rPr>
              <a:t>(input("Number: "))</a:t>
            </a:r>
          </a:p>
          <a:p>
            <a:r>
              <a:rPr lang="en-GB" sz="2400" dirty="0">
                <a:latin typeface="Courier"/>
                <a:cs typeface="Courier"/>
              </a:rPr>
              <a:t>print("4 x", n, "=", quad(n))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7179887" y="4820960"/>
            <a:ext cx="3153619" cy="1200328"/>
            <a:chOff x="5655886" y="4820960"/>
            <a:chExt cx="3153619" cy="1200328"/>
          </a:xfrm>
        </p:grpSpPr>
        <p:cxnSp>
          <p:nvCxnSpPr>
            <p:cNvPr id="5" name="Straight Arrow Connector 4"/>
            <p:cNvCxnSpPr/>
            <p:nvPr/>
          </p:nvCxnSpPr>
          <p:spPr>
            <a:xfrm flipH="1">
              <a:off x="5655886" y="5085184"/>
              <a:ext cx="932338" cy="288032"/>
            </a:xfrm>
            <a:prstGeom prst="straightConnector1">
              <a:avLst/>
            </a:prstGeom>
            <a:ln w="5715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6588224" y="4820960"/>
              <a:ext cx="2221281" cy="1200328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GB" sz="2400" dirty="0"/>
                <a:t>n </a:t>
              </a:r>
              <a:r>
                <a:rPr lang="en-GB" sz="2400" dirty="0">
                  <a:sym typeface="Wingdings"/>
                </a:rPr>
                <a:t> integer (3)</a:t>
              </a:r>
            </a:p>
            <a:p>
              <a:r>
                <a:rPr lang="en-GB" sz="2400" dirty="0" err="1">
                  <a:sym typeface="Wingdings"/>
                </a:rPr>
                <a:t>doub</a:t>
              </a:r>
              <a:r>
                <a:rPr lang="en-GB" sz="2400" dirty="0">
                  <a:sym typeface="Wingdings"/>
                </a:rPr>
                <a:t>  … code</a:t>
              </a:r>
            </a:p>
            <a:p>
              <a:r>
                <a:rPr lang="en-GB" sz="2400" dirty="0">
                  <a:sym typeface="Wingdings"/>
                </a:rPr>
                <a:t>quad  … code</a:t>
              </a:r>
              <a:r>
                <a:rPr lang="en-GB" sz="2400" dirty="0"/>
                <a:t> 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871865" y="3534108"/>
            <a:ext cx="5335550" cy="830997"/>
            <a:chOff x="3347865" y="3534107"/>
            <a:chExt cx="5335550" cy="830997"/>
          </a:xfrm>
        </p:grpSpPr>
        <p:cxnSp>
          <p:nvCxnSpPr>
            <p:cNvPr id="6" name="Straight Arrow Connector 5"/>
            <p:cNvCxnSpPr>
              <a:stCxn id="10" idx="1"/>
            </p:cNvCxnSpPr>
            <p:nvPr/>
          </p:nvCxnSpPr>
          <p:spPr>
            <a:xfrm flipH="1">
              <a:off x="3347865" y="3949606"/>
              <a:ext cx="3251326" cy="415498"/>
            </a:xfrm>
            <a:prstGeom prst="straightConnector1">
              <a:avLst/>
            </a:prstGeom>
            <a:ln w="5715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6599191" y="3534107"/>
              <a:ext cx="2084224" cy="830997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GB" sz="2400" dirty="0"/>
                <a:t>p </a:t>
              </a:r>
              <a:r>
                <a:rPr lang="en-GB" sz="2400" dirty="0">
                  <a:sym typeface="Wingdings"/>
                </a:rPr>
                <a:t> integer (3)</a:t>
              </a:r>
            </a:p>
            <a:p>
              <a:r>
                <a:rPr lang="en-GB" sz="2400" dirty="0">
                  <a:sym typeface="Wingdings"/>
                </a:rPr>
                <a:t>d  integer (6)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151784" y="2132856"/>
            <a:ext cx="6120680" cy="720080"/>
            <a:chOff x="2627784" y="2132856"/>
            <a:chExt cx="6120680" cy="720080"/>
          </a:xfrm>
        </p:grpSpPr>
        <p:cxnSp>
          <p:nvCxnSpPr>
            <p:cNvPr id="7" name="Straight Arrow Connector 6"/>
            <p:cNvCxnSpPr>
              <a:stCxn id="14" idx="1"/>
            </p:cNvCxnSpPr>
            <p:nvPr/>
          </p:nvCxnSpPr>
          <p:spPr>
            <a:xfrm flipH="1">
              <a:off x="2627784" y="2363689"/>
              <a:ext cx="4036456" cy="489247"/>
            </a:xfrm>
            <a:prstGeom prst="straightConnector1">
              <a:avLst/>
            </a:prstGeom>
            <a:ln w="5715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6664240" y="2132856"/>
              <a:ext cx="2084224" cy="461665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GB" sz="2400" dirty="0"/>
                <a:t>p </a:t>
              </a:r>
              <a:r>
                <a:rPr lang="en-GB" sz="2400" dirty="0">
                  <a:sym typeface="Wingdings"/>
                </a:rPr>
                <a:t> integer (6)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761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5013176"/>
            <a:ext cx="7543800" cy="1152128"/>
          </a:xfrm>
        </p:spPr>
        <p:txBody>
          <a:bodyPr/>
          <a:lstStyle/>
          <a:p>
            <a:r>
              <a:rPr lang="en-GB" dirty="0"/>
              <a:t>What is the result?</a:t>
            </a:r>
          </a:p>
          <a:p>
            <a:r>
              <a:rPr lang="en-GB" dirty="0"/>
              <a:t>Is the list variable a changed?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51584" y="1750164"/>
            <a:ext cx="3922869" cy="23083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urier"/>
              </a:rPr>
              <a:t>def</a:t>
            </a:r>
            <a:r>
              <a:rPr lang="en-US" sz="2400" dirty="0">
                <a:latin typeface="Consolas" panose="020B0609020204030204" pitchFamily="49" charset="0"/>
                <a:cs typeface="Courier"/>
              </a:rPr>
              <a:t> fun1(</a:t>
            </a:r>
            <a:r>
              <a:rPr lang="en-US" sz="2400" dirty="0" err="1">
                <a:latin typeface="Consolas" panose="020B0609020204030204" pitchFamily="49" charset="0"/>
                <a:cs typeface="Courier"/>
              </a:rPr>
              <a:t>thelist</a:t>
            </a:r>
            <a:r>
              <a:rPr lang="en-US" sz="2400" dirty="0">
                <a:latin typeface="Consolas" panose="020B0609020204030204" pitchFamily="49" charset="0"/>
                <a:cs typeface="Courier"/>
              </a:rPr>
              <a:t>):</a:t>
            </a:r>
          </a:p>
          <a:p>
            <a:r>
              <a:rPr lang="en-US" sz="2400" dirty="0">
                <a:latin typeface="Consolas" panose="020B0609020204030204" pitchFamily="49" charset="0"/>
                <a:cs typeface="Courier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urier"/>
              </a:rPr>
              <a:t>thelist.append</a:t>
            </a:r>
            <a:r>
              <a:rPr lang="en-US" sz="2400" dirty="0">
                <a:latin typeface="Consolas" panose="020B0609020204030204" pitchFamily="49" charset="0"/>
                <a:cs typeface="Courier"/>
              </a:rPr>
              <a:t>(41)</a:t>
            </a:r>
          </a:p>
          <a:p>
            <a:endParaRPr lang="en-US" sz="2400" dirty="0">
              <a:latin typeface="Consolas" panose="020B0609020204030204" pitchFamily="49" charset="0"/>
              <a:cs typeface="Courier"/>
            </a:endParaRPr>
          </a:p>
          <a:p>
            <a:r>
              <a:rPr lang="en-US" sz="2400" dirty="0" err="1">
                <a:latin typeface="Consolas" panose="020B0609020204030204" pitchFamily="49" charset="0"/>
                <a:cs typeface="Courier"/>
              </a:rPr>
              <a:t>myl</a:t>
            </a:r>
            <a:r>
              <a:rPr lang="en-US" sz="2400" dirty="0">
                <a:latin typeface="Consolas" panose="020B0609020204030204" pitchFamily="49" charset="0"/>
                <a:cs typeface="Courier"/>
              </a:rPr>
              <a:t> = [2,3,4]</a:t>
            </a:r>
          </a:p>
          <a:p>
            <a:r>
              <a:rPr lang="en-US" sz="2400" dirty="0">
                <a:latin typeface="Consolas" panose="020B0609020204030204" pitchFamily="49" charset="0"/>
                <a:cs typeface="Courier"/>
              </a:rPr>
              <a:t>fun1(</a:t>
            </a:r>
            <a:r>
              <a:rPr lang="en-US" sz="2400" dirty="0" err="1">
                <a:latin typeface="Consolas" panose="020B0609020204030204" pitchFamily="49" charset="0"/>
                <a:cs typeface="Courier"/>
              </a:rPr>
              <a:t>myl</a:t>
            </a:r>
            <a:r>
              <a:rPr lang="en-US" sz="2400" dirty="0">
                <a:latin typeface="Consolas" panose="020B0609020204030204" pitchFamily="49" charset="0"/>
                <a:cs typeface="Courier"/>
              </a:rPr>
              <a:t>)</a:t>
            </a:r>
          </a:p>
          <a:p>
            <a:r>
              <a:rPr lang="en-US" sz="2400" dirty="0">
                <a:latin typeface="Consolas" panose="020B0609020204030204" pitchFamily="49" charset="0"/>
                <a:cs typeface="Courier"/>
              </a:rPr>
              <a:t>print("</a:t>
            </a:r>
            <a:r>
              <a:rPr lang="en-US" sz="2400" dirty="0" err="1">
                <a:latin typeface="Consolas" panose="020B0609020204030204" pitchFamily="49" charset="0"/>
                <a:cs typeface="Courier"/>
              </a:rPr>
              <a:t>myl</a:t>
            </a:r>
            <a:r>
              <a:rPr lang="en-US" sz="2400" dirty="0">
                <a:latin typeface="Consolas" panose="020B0609020204030204" pitchFamily="49" charset="0"/>
                <a:cs typeface="Courier"/>
              </a:rPr>
              <a:t> =", </a:t>
            </a:r>
            <a:r>
              <a:rPr lang="en-US" sz="2400" dirty="0" err="1">
                <a:latin typeface="Consolas" panose="020B0609020204030204" pitchFamily="49" charset="0"/>
                <a:cs typeface="Courier"/>
              </a:rPr>
              <a:t>myl</a:t>
            </a:r>
            <a:r>
              <a:rPr lang="en-US" sz="2400" dirty="0">
                <a:latin typeface="Consolas" panose="020B0609020204030204" pitchFamily="49" charset="0"/>
                <a:cs typeface="Courier"/>
              </a:rPr>
              <a:t>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Pass by reference or by value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30988" y="1750164"/>
            <a:ext cx="3680410" cy="34163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Just like assignment a list: </a:t>
            </a:r>
          </a:p>
          <a:p>
            <a:r>
              <a:rPr lang="en-GB" sz="2400" dirty="0"/>
              <a:t>… variable refers to the list</a:t>
            </a:r>
          </a:p>
          <a:p>
            <a:r>
              <a:rPr lang="en-GB" sz="2400" dirty="0"/>
              <a:t>… parameter refers to the list</a:t>
            </a:r>
          </a:p>
          <a:p>
            <a:endParaRPr lang="en-GB" sz="2400" dirty="0"/>
          </a:p>
          <a:p>
            <a:r>
              <a:rPr lang="en-GB" sz="2400" dirty="0"/>
              <a:t>No global: reference is read</a:t>
            </a:r>
          </a:p>
          <a:p>
            <a:endParaRPr lang="en-GB" sz="2400" dirty="0"/>
          </a:p>
          <a:p>
            <a:r>
              <a:rPr lang="en-GB" sz="2400" dirty="0"/>
              <a:t>Any mutable object will </a:t>
            </a:r>
            <a:r>
              <a:rPr lang="en-GB" sz="2400" dirty="0" err="1"/>
              <a:t>will</a:t>
            </a:r>
            <a:r>
              <a:rPr lang="en-GB" sz="2400" dirty="0"/>
              <a:t> behave this way…….</a:t>
            </a:r>
          </a:p>
        </p:txBody>
      </p:sp>
    </p:spTree>
    <p:extLst>
      <p:ext uri="{BB962C8B-B14F-4D97-AF65-F5344CB8AC3E}">
        <p14:creationId xmlns:p14="http://schemas.microsoft.com/office/powerpoint/2010/main" val="397030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Define a function big that takes 2 inputs and returns the biggest!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def big(</a:t>
            </a:r>
            <a:r>
              <a:rPr lang="en-GB" dirty="0" err="1">
                <a:latin typeface="Consolas" panose="020B0609020204030204" pitchFamily="49" charset="0"/>
              </a:rPr>
              <a:t>a,b</a:t>
            </a:r>
            <a:r>
              <a:rPr lang="en-GB" dirty="0">
                <a:latin typeface="Consolas" panose="020B0609020204030204" pitchFamily="49" charset="0"/>
              </a:rPr>
              <a:t>):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if</a:t>
            </a:r>
          </a:p>
          <a:p>
            <a:pPr marL="0" indent="0">
              <a:buNone/>
            </a:pPr>
            <a:endParaRPr lang="en-GB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GB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print(big(2,3))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print(big(4,4))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153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Define a function big that takes 2 inputs and returns the biggest!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def big(</a:t>
            </a:r>
            <a:r>
              <a:rPr lang="en-GB" dirty="0" err="1">
                <a:latin typeface="Consolas" panose="020B0609020204030204" pitchFamily="49" charset="0"/>
              </a:rPr>
              <a:t>a,b</a:t>
            </a:r>
            <a:r>
              <a:rPr lang="en-GB" dirty="0">
                <a:latin typeface="Consolas" panose="020B0609020204030204" pitchFamily="49" charset="0"/>
              </a:rPr>
              <a:t>):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if a&gt;b: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    return a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return b</a:t>
            </a:r>
          </a:p>
          <a:p>
            <a:pPr marL="0" indent="0">
              <a:buNone/>
            </a:pPr>
            <a:endParaRPr lang="en-GB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print(big(2,3))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print(big(4,4))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409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big3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def big3(</a:t>
            </a:r>
            <a:r>
              <a:rPr lang="en-GB" dirty="0" err="1">
                <a:latin typeface="Consolas" panose="020B0609020204030204" pitchFamily="49" charset="0"/>
              </a:rPr>
              <a:t>a,b,c</a:t>
            </a:r>
            <a:r>
              <a:rPr lang="en-GB" dirty="0">
                <a:latin typeface="Consolas" panose="020B0609020204030204" pitchFamily="49" charset="0"/>
              </a:rPr>
              <a:t>):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if a&gt;b: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    if a&gt;c: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        return a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    else: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        return c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else: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    if b&gt;c: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        return b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    else:</a:t>
            </a:r>
          </a:p>
          <a:p>
            <a:pPr marL="0" indent="0">
              <a:buNone/>
            </a:pPr>
            <a:r>
              <a:rPr lang="en-GB" dirty="0">
                <a:latin typeface="Consolas" panose="020B0609020204030204" pitchFamily="49" charset="0"/>
              </a:rPr>
              <a:t>            return c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6781800" y="530225"/>
            <a:ext cx="5181600" cy="2289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latin typeface="Consolas" panose="020B0609020204030204" pitchFamily="49" charset="0"/>
              </a:rPr>
              <a:t>def big(</a:t>
            </a:r>
            <a:r>
              <a:rPr lang="en-GB" dirty="0" err="1">
                <a:latin typeface="Consolas" panose="020B0609020204030204" pitchFamily="49" charset="0"/>
              </a:rPr>
              <a:t>a,b</a:t>
            </a:r>
            <a:r>
              <a:rPr lang="en-GB" dirty="0">
                <a:latin typeface="Consolas" panose="020B0609020204030204" pitchFamily="49" charset="0"/>
              </a:rPr>
              <a:t>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latin typeface="Consolas" panose="020B0609020204030204" pitchFamily="49" charset="0"/>
              </a:rPr>
              <a:t>    if a&gt;b: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latin typeface="Consolas" panose="020B0609020204030204" pitchFamily="49" charset="0"/>
              </a:rPr>
              <a:t>        return 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latin typeface="Consolas" panose="020B0609020204030204" pitchFamily="49" charset="0"/>
              </a:rPr>
              <a:t>    return b</a:t>
            </a:r>
          </a:p>
          <a:p>
            <a:endParaRPr lang="en-GB" dirty="0"/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6781800" y="3090862"/>
            <a:ext cx="5181600" cy="17907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latin typeface="Consolas" panose="020B0609020204030204" pitchFamily="49" charset="0"/>
              </a:rPr>
              <a:t>def big3(</a:t>
            </a:r>
            <a:r>
              <a:rPr lang="en-GB" dirty="0" err="1">
                <a:latin typeface="Consolas" panose="020B0609020204030204" pitchFamily="49" charset="0"/>
              </a:rPr>
              <a:t>a,b,c</a:t>
            </a:r>
            <a:r>
              <a:rPr lang="en-GB" dirty="0">
                <a:latin typeface="Consolas" panose="020B0609020204030204" pitchFamily="49" charset="0"/>
              </a:rPr>
              <a:t>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latin typeface="Consolas" panose="020B0609020204030204" pitchFamily="49" charset="0"/>
              </a:rPr>
              <a:t>    d=big(</a:t>
            </a:r>
            <a:r>
              <a:rPr lang="en-GB" dirty="0" err="1">
                <a:latin typeface="Consolas" panose="020B0609020204030204" pitchFamily="49" charset="0"/>
              </a:rPr>
              <a:t>a,b</a:t>
            </a:r>
            <a:r>
              <a:rPr lang="en-GB" dirty="0">
                <a:latin typeface="Consolas" panose="020B0609020204030204" pitchFamily="49" charset="0"/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latin typeface="Consolas" panose="020B0609020204030204" pitchFamily="49" charset="0"/>
              </a:rPr>
              <a:t>    return big(</a:t>
            </a:r>
            <a:r>
              <a:rPr lang="en-GB" dirty="0" err="1">
                <a:latin typeface="Consolas" panose="020B0609020204030204" pitchFamily="49" charset="0"/>
              </a:rPr>
              <a:t>d,c</a:t>
            </a:r>
            <a:r>
              <a:rPr lang="en-GB" dirty="0">
                <a:latin typeface="Consolas" panose="020B0609020204030204" pitchFamily="49" charset="0"/>
              </a:rPr>
              <a:t>)	</a:t>
            </a:r>
          </a:p>
        </p:txBody>
      </p:sp>
    </p:spTree>
    <p:extLst>
      <p:ext uri="{BB962C8B-B14F-4D97-AF65-F5344CB8AC3E}">
        <p14:creationId xmlns:p14="http://schemas.microsoft.com/office/powerpoint/2010/main" val="82377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Recursion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Recursion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0" y="531813"/>
            <a:ext cx="3557790" cy="5449887"/>
          </a:xfrm>
          <a:prstGeom prst="rect">
            <a:avLst/>
          </a:prstGeom>
        </p:spPr>
      </p:pic>
      <p:pic>
        <p:nvPicPr>
          <p:cNvPr id="6" name="Picture 6" descr="A body of water&#10;&#10;Description generated with high confidence">
            <a:extLst>
              <a:ext uri="{FF2B5EF4-FFF2-40B4-BE49-F238E27FC236}">
                <a16:creationId xmlns:a16="http://schemas.microsoft.com/office/drawing/2014/main" id="{34EA4C41-E149-4ABC-8B6C-1BA4489ED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0" y="1323975"/>
            <a:ext cx="4257040" cy="425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443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Recursion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Recursion</a:t>
            </a:r>
            <a:r>
              <a:rPr lang="en-GB" dirty="0"/>
              <a:t> in </a:t>
            </a:r>
            <a:r>
              <a:rPr lang="en-GB" dirty="0">
                <a:hlinkClick r:id="rId2" tooltip="Computer science"/>
              </a:rPr>
              <a:t>computer science</a:t>
            </a:r>
            <a:r>
              <a:rPr lang="en-GB" dirty="0"/>
              <a:t> is a method where the solution to a problem depends on solutions to smaller instances of the same problem (as opposed to </a:t>
            </a:r>
            <a:r>
              <a:rPr lang="en-GB" dirty="0">
                <a:hlinkClick r:id="rId3" tooltip="Iteration"/>
              </a:rPr>
              <a:t>iteration</a:t>
            </a:r>
            <a:r>
              <a:rPr lang="en-GB" dirty="0"/>
              <a:t>).</a:t>
            </a:r>
            <a:r>
              <a:rPr lang="en-GB" baseline="30000" dirty="0">
                <a:hlinkClick r:id="rId4"/>
              </a:rPr>
              <a:t>[1]</a:t>
            </a:r>
            <a:r>
              <a:rPr lang="en-GB" dirty="0"/>
              <a:t> The approach can be applied to many types of problems, and </a:t>
            </a:r>
            <a:r>
              <a:rPr lang="en-GB" dirty="0">
                <a:hlinkClick r:id="rId5" tooltip="Recursion"/>
              </a:rPr>
              <a:t>recursion</a:t>
            </a:r>
            <a:r>
              <a:rPr lang="en-GB" dirty="0"/>
              <a:t> is one of the central ideas of computer science.</a:t>
            </a:r>
            <a:r>
              <a:rPr lang="en-GB" baseline="30000" dirty="0">
                <a:hlinkClick r:id="rId6"/>
              </a:rPr>
              <a:t>[2]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318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you need to write every possible computer program…..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Complex question – Babbage's analytical Engine had:</a:t>
            </a:r>
          </a:p>
          <a:p>
            <a:pPr lvl="1"/>
            <a:r>
              <a:rPr lang="en-GB" dirty="0"/>
              <a:t>The arithmetic functions +, −, × where − indicates "proper" subtraction x − y = 0 if y ≥ x</a:t>
            </a:r>
          </a:p>
          <a:p>
            <a:pPr lvl="1"/>
            <a:r>
              <a:rPr lang="en-GB" dirty="0"/>
              <a:t>Any sequence of operations is an operation</a:t>
            </a:r>
          </a:p>
          <a:p>
            <a:pPr lvl="1"/>
            <a:r>
              <a:rPr lang="en-GB" dirty="0"/>
              <a:t>Iteration of an operation (repeating n times an operation P)</a:t>
            </a:r>
          </a:p>
          <a:p>
            <a:pPr lvl="1"/>
            <a:r>
              <a:rPr lang="en-GB" dirty="0"/>
              <a:t>Conditional iteration (repeating n times an operation P conditional on the "success" of test T)</a:t>
            </a:r>
          </a:p>
          <a:p>
            <a:pPr lvl="1"/>
            <a:r>
              <a:rPr lang="en-GB" dirty="0"/>
              <a:t>Conditional transfer (i.e. conditional "</a:t>
            </a:r>
            <a:r>
              <a:rPr lang="en-GB" dirty="0" err="1">
                <a:hlinkClick r:id="rId2" tooltip="Goto"/>
              </a:rPr>
              <a:t>goto</a:t>
            </a:r>
            <a:r>
              <a:rPr lang="en-GB" dirty="0"/>
              <a:t>").</a:t>
            </a:r>
          </a:p>
          <a:p>
            <a:endParaRPr lang="en-GB" dirty="0"/>
          </a:p>
          <a:p>
            <a:r>
              <a:rPr lang="en-GB" dirty="0"/>
              <a:t>Another answer is procedures, simple arithmetic with the comparisons, and "if" statements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659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Predict &amp; Explain what will this do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GB" dirty="0"/>
              <a:t>import turtle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dirty="0" err="1"/>
              <a:t>myTurtle</a:t>
            </a:r>
            <a:r>
              <a:rPr lang="en-GB" dirty="0"/>
              <a:t> = </a:t>
            </a:r>
            <a:r>
              <a:rPr lang="en-GB" dirty="0" err="1"/>
              <a:t>turtle.Turtle</a:t>
            </a:r>
            <a:r>
              <a:rPr lang="en-GB" dirty="0"/>
              <a:t>()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dirty="0" err="1"/>
              <a:t>myWindow</a:t>
            </a:r>
            <a:r>
              <a:rPr lang="en-GB" dirty="0"/>
              <a:t> = </a:t>
            </a:r>
            <a:r>
              <a:rPr lang="en-GB" dirty="0" err="1"/>
              <a:t>turtle.Screen</a:t>
            </a:r>
            <a:r>
              <a:rPr lang="en-GB" dirty="0"/>
              <a:t>()</a:t>
            </a:r>
          </a:p>
          <a:p>
            <a:pPr marL="0" indent="0">
              <a:lnSpc>
                <a:spcPct val="110000"/>
              </a:lnSpc>
              <a:buNone/>
            </a:pPr>
            <a:endParaRPr lang="en-GB" dirty="0"/>
          </a:p>
          <a:p>
            <a:pPr marL="0" indent="0">
              <a:lnSpc>
                <a:spcPct val="110000"/>
              </a:lnSpc>
              <a:buNone/>
            </a:pPr>
            <a:r>
              <a:rPr lang="en-GB" dirty="0"/>
              <a:t>def foo(bar):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dirty="0"/>
              <a:t>    if bar &gt; 0: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dirty="0"/>
              <a:t>        </a:t>
            </a:r>
            <a:r>
              <a:rPr lang="en-GB" dirty="0" err="1"/>
              <a:t>myTurtle.forward</a:t>
            </a:r>
            <a:r>
              <a:rPr lang="en-GB" dirty="0"/>
              <a:t>(bar)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dirty="0"/>
              <a:t>        </a:t>
            </a:r>
            <a:r>
              <a:rPr lang="en-GB" dirty="0" err="1"/>
              <a:t>myTurtle.right</a:t>
            </a:r>
            <a:r>
              <a:rPr lang="en-GB" dirty="0"/>
              <a:t>(90)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dirty="0"/>
              <a:t>        foo(bar-5)</a:t>
            </a:r>
          </a:p>
          <a:p>
            <a:pPr marL="0" indent="0">
              <a:lnSpc>
                <a:spcPct val="110000"/>
              </a:lnSpc>
              <a:buNone/>
            </a:pPr>
            <a:endParaRPr lang="en-GB" dirty="0"/>
          </a:p>
          <a:p>
            <a:pPr marL="0" indent="0">
              <a:lnSpc>
                <a:spcPct val="110000"/>
              </a:lnSpc>
              <a:buNone/>
            </a:pPr>
            <a:r>
              <a:rPr lang="en-GB" dirty="0"/>
              <a:t>foo(100)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dirty="0" err="1"/>
              <a:t>myWindow.exitonclick</a:t>
            </a:r>
            <a:r>
              <a:rPr lang="en-GB" dirty="0"/>
              <a:t>()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262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first Example - Spiral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GB" sz="1600" dirty="0">
                <a:latin typeface="Consolas" panose="020B0609020204030204" pitchFamily="49" charset="0"/>
              </a:rPr>
              <a:t>import turtle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1600" dirty="0" err="1">
                <a:latin typeface="Consolas" panose="020B0609020204030204" pitchFamily="49" charset="0"/>
              </a:rPr>
              <a:t>myTurtle</a:t>
            </a:r>
            <a:r>
              <a:rPr lang="en-GB" sz="1600" dirty="0">
                <a:latin typeface="Consolas" panose="020B0609020204030204" pitchFamily="49" charset="0"/>
              </a:rPr>
              <a:t> = </a:t>
            </a:r>
            <a:r>
              <a:rPr lang="en-GB" sz="1600" dirty="0" err="1">
                <a:latin typeface="Consolas" panose="020B0609020204030204" pitchFamily="49" charset="0"/>
              </a:rPr>
              <a:t>turtle.Turtle</a:t>
            </a:r>
            <a:r>
              <a:rPr lang="en-GB" sz="1600" dirty="0"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1600" dirty="0" err="1">
                <a:latin typeface="Consolas" panose="020B0609020204030204" pitchFamily="49" charset="0"/>
              </a:rPr>
              <a:t>myWindow</a:t>
            </a:r>
            <a:r>
              <a:rPr lang="en-GB" sz="1600" dirty="0">
                <a:latin typeface="Consolas" panose="020B0609020204030204" pitchFamily="49" charset="0"/>
              </a:rPr>
              <a:t> = </a:t>
            </a:r>
            <a:r>
              <a:rPr lang="en-GB" sz="1600" dirty="0" err="1">
                <a:latin typeface="Consolas" panose="020B0609020204030204" pitchFamily="49" charset="0"/>
              </a:rPr>
              <a:t>turtle.Screen</a:t>
            </a:r>
            <a:r>
              <a:rPr lang="en-GB" sz="1600" dirty="0"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10000"/>
              </a:lnSpc>
              <a:buNone/>
            </a:pPr>
            <a:endParaRPr lang="en-GB" sz="1600" dirty="0">
              <a:latin typeface="Consolas" panose="020B0609020204030204" pitchFamily="49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GB" sz="1600" dirty="0">
                <a:latin typeface="Consolas" panose="020B0609020204030204" pitchFamily="49" charset="0"/>
              </a:rPr>
              <a:t>def spiral(side):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1600" dirty="0">
                <a:latin typeface="Consolas" panose="020B0609020204030204" pitchFamily="49" charset="0"/>
              </a:rPr>
              <a:t>    if side &gt; 0: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1600" dirty="0">
                <a:latin typeface="Consolas" panose="020B0609020204030204" pitchFamily="49" charset="0"/>
              </a:rPr>
              <a:t>        </a:t>
            </a:r>
            <a:r>
              <a:rPr lang="en-GB" sz="1600" dirty="0" err="1">
                <a:latin typeface="Consolas" panose="020B0609020204030204" pitchFamily="49" charset="0"/>
              </a:rPr>
              <a:t>myTurtle.forward</a:t>
            </a:r>
            <a:r>
              <a:rPr lang="en-GB" sz="1600" dirty="0">
                <a:latin typeface="Consolas" panose="020B0609020204030204" pitchFamily="49" charset="0"/>
              </a:rPr>
              <a:t>(side)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1600" dirty="0">
                <a:latin typeface="Consolas" panose="020B0609020204030204" pitchFamily="49" charset="0"/>
              </a:rPr>
              <a:t>        </a:t>
            </a:r>
            <a:r>
              <a:rPr lang="en-GB" sz="1600" dirty="0" err="1">
                <a:latin typeface="Consolas" panose="020B0609020204030204" pitchFamily="49" charset="0"/>
              </a:rPr>
              <a:t>myTurtle.right</a:t>
            </a:r>
            <a:r>
              <a:rPr lang="en-GB" sz="1600" dirty="0">
                <a:latin typeface="Consolas" panose="020B0609020204030204" pitchFamily="49" charset="0"/>
              </a:rPr>
              <a:t>(90)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1600" dirty="0">
                <a:latin typeface="Consolas" panose="020B0609020204030204" pitchFamily="49" charset="0"/>
              </a:rPr>
              <a:t>        spiral(side-5)</a:t>
            </a:r>
          </a:p>
          <a:p>
            <a:pPr marL="0" indent="0">
              <a:lnSpc>
                <a:spcPct val="110000"/>
              </a:lnSpc>
              <a:buNone/>
            </a:pPr>
            <a:endParaRPr lang="en-GB" sz="1600" dirty="0">
              <a:latin typeface="Consolas" panose="020B0609020204030204" pitchFamily="49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GB" sz="1600" dirty="0">
                <a:latin typeface="Consolas" panose="020B0609020204030204" pitchFamily="49" charset="0"/>
              </a:rPr>
              <a:t>spiral(100)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1600" dirty="0" err="1">
                <a:latin typeface="Consolas" panose="020B0609020204030204" pitchFamily="49" charset="0"/>
              </a:rPr>
              <a:t>myWindow.exitonclick</a:t>
            </a:r>
            <a:r>
              <a:rPr lang="en-GB" sz="1600" dirty="0">
                <a:latin typeface="Consolas" panose="020B0609020204030204" pitchFamily="49" charset="0"/>
              </a:rPr>
              <a:t>()</a:t>
            </a:r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489" y="1227909"/>
            <a:ext cx="3268038" cy="3572514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007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Modify </a:t>
            </a:r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6" y="1359438"/>
            <a:ext cx="4134427" cy="3658111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Change the angle between the branches</a:t>
            </a:r>
          </a:p>
          <a:p>
            <a:r>
              <a:rPr lang="en-GB" dirty="0"/>
              <a:t>Change the thickness of the branches so that as the </a:t>
            </a:r>
            <a:r>
              <a:rPr lang="en-GB" dirty="0" err="1"/>
              <a:t>branchLen</a:t>
            </a:r>
            <a:r>
              <a:rPr lang="en-GB" dirty="0"/>
              <a:t> gets smaller, the line gets thinner.</a:t>
            </a:r>
          </a:p>
          <a:p>
            <a:r>
              <a:rPr lang="en-GB" dirty="0"/>
              <a:t>Change the colour of the branches so that they start brown and as the </a:t>
            </a:r>
            <a:r>
              <a:rPr lang="en-GB" dirty="0" err="1"/>
              <a:t>branchLen</a:t>
            </a:r>
            <a:r>
              <a:rPr lang="en-GB" dirty="0"/>
              <a:t> gets very short it is green. </a:t>
            </a:r>
          </a:p>
          <a:p>
            <a:r>
              <a:rPr lang="en-GB" dirty="0"/>
              <a:t>Change the recursive call </a:t>
            </a:r>
            <a:r>
              <a:rPr lang="en-GB" dirty="0" err="1"/>
              <a:t>branchLen</a:t>
            </a:r>
            <a:r>
              <a:rPr lang="en-GB" dirty="0"/>
              <a:t> so that instead of always subtracting the same amount you subtract a random amount in some range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546100" y="5232400"/>
            <a:ext cx="4686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Hints:</a:t>
            </a:r>
          </a:p>
          <a:p>
            <a:r>
              <a:rPr lang="en-GB" b="1" dirty="0" err="1"/>
              <a:t>turtle.width</a:t>
            </a:r>
            <a:r>
              <a:rPr lang="en-GB" b="1" dirty="0"/>
              <a:t>(width)</a:t>
            </a:r>
          </a:p>
          <a:p>
            <a:r>
              <a:rPr lang="en-GB" b="1" dirty="0" err="1"/>
              <a:t>turtle.color</a:t>
            </a:r>
            <a:r>
              <a:rPr lang="en-GB" b="1" dirty="0"/>
              <a:t>(“blue”)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3910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first recursive program: Factorial</a:t>
            </a:r>
          </a:p>
        </p:txBody>
      </p:sp>
      <p:pic>
        <p:nvPicPr>
          <p:cNvPr id="3074" name="Picture 2" descr="Example: Factorial &#10;Fact01ial can be defined u sin ct01ial. &#10;Is defined as &#10;2. &#10;factorial(N) = N * factorial(N-1) &#10;But is this useful &#10;Base Case: factorial(0) &#10;Recursive case: &#10;factorial(N) = N * factorial(N-1), provided N &gt; o 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2681" y="2286554"/>
            <a:ext cx="4572638" cy="342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In my opinion number sequences tend to be too complex for a first example</a:t>
            </a:r>
          </a:p>
          <a:p>
            <a:r>
              <a:rPr lang="en-GB" dirty="0"/>
              <a:t>Recursion is a threshold concept</a:t>
            </a:r>
          </a:p>
          <a:p>
            <a:pPr lvl="1"/>
            <a:r>
              <a:rPr lang="en-GB" dirty="0"/>
              <a:t>New concept</a:t>
            </a:r>
          </a:p>
          <a:p>
            <a:pPr lvl="1"/>
            <a:r>
              <a:rPr lang="en-GB" dirty="0"/>
              <a:t>Different way of thinking about repetition</a:t>
            </a:r>
          </a:p>
          <a:p>
            <a:pPr lvl="1"/>
            <a:r>
              <a:rPr lang="en-GB" dirty="0"/>
              <a:t>New terminology</a:t>
            </a:r>
          </a:p>
          <a:p>
            <a:r>
              <a:rPr lang="en-GB" dirty="0"/>
              <a:t>We want to keep it simple at first</a:t>
            </a:r>
          </a:p>
          <a:p>
            <a:pPr lvl="1"/>
            <a:r>
              <a:rPr lang="en-GB" dirty="0"/>
              <a:t>Cognitive load theory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11" name="Group 10"/>
          <p:cNvGrpSpPr/>
          <p:nvPr/>
        </p:nvGrpSpPr>
        <p:grpSpPr>
          <a:xfrm>
            <a:off x="724060" y="1870075"/>
            <a:ext cx="5219700" cy="4013200"/>
            <a:chOff x="673100" y="1879600"/>
            <a:chExt cx="5219700" cy="4013200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673100" y="1879600"/>
              <a:ext cx="4889500" cy="4013200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cxnSpLocks/>
            </p:cNvCxnSpPr>
            <p:nvPr/>
          </p:nvCxnSpPr>
          <p:spPr>
            <a:xfrm flipH="1" flipV="1">
              <a:off x="838200" y="1879600"/>
              <a:ext cx="5054600" cy="3836433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5539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first recursive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def </a:t>
            </a:r>
            <a:r>
              <a:rPr lang="en-GB" dirty="0" err="1"/>
              <a:t>wibbler</a:t>
            </a:r>
            <a:r>
              <a:rPr lang="en-GB" dirty="0"/>
              <a:t>():</a:t>
            </a:r>
          </a:p>
          <a:p>
            <a:pPr marL="0" indent="0">
              <a:buNone/>
            </a:pPr>
            <a:r>
              <a:rPr lang="en-GB" dirty="0"/>
              <a:t>	print("</a:t>
            </a:r>
            <a:r>
              <a:rPr lang="en-GB" dirty="0" err="1"/>
              <a:t>wibble</a:t>
            </a:r>
            <a:r>
              <a:rPr lang="en-GB" dirty="0"/>
              <a:t>“)</a:t>
            </a:r>
          </a:p>
          <a:p>
            <a:pPr marL="0" indent="0">
              <a:buNone/>
            </a:pPr>
            <a:r>
              <a:rPr lang="en-GB" dirty="0"/>
              <a:t>	return </a:t>
            </a:r>
            <a:r>
              <a:rPr lang="en-GB" dirty="0" err="1"/>
              <a:t>wibbler</a:t>
            </a:r>
            <a:r>
              <a:rPr lang="en-GB" dirty="0"/>
              <a:t>()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 err="1"/>
              <a:t>wibbler</a:t>
            </a:r>
            <a:r>
              <a:rPr lang="en-GB" dirty="0"/>
              <a:t>()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#</a:t>
            </a:r>
            <a:r>
              <a:rPr lang="en-GB" dirty="0" err="1"/>
              <a:t>whats</a:t>
            </a:r>
            <a:r>
              <a:rPr lang="en-GB" dirty="0"/>
              <a:t> going to happen?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what's going to happen?</a:t>
            </a:r>
          </a:p>
          <a:p>
            <a:endParaRPr lang="en-GB" dirty="0"/>
          </a:p>
          <a:p>
            <a:r>
              <a:rPr lang="en-GB" dirty="0"/>
              <a:t>Does this work like a loop?</a:t>
            </a:r>
          </a:p>
          <a:p>
            <a:r>
              <a:rPr lang="en-GB" dirty="0"/>
              <a:t>What type of loop does it work like?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01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slight modification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def </a:t>
            </a:r>
            <a:r>
              <a:rPr lang="en-GB" dirty="0" err="1"/>
              <a:t>wibbler</a:t>
            </a:r>
            <a:r>
              <a:rPr lang="en-GB" dirty="0"/>
              <a:t>(n):</a:t>
            </a:r>
          </a:p>
          <a:p>
            <a:pPr marL="0" indent="0">
              <a:buNone/>
            </a:pPr>
            <a:r>
              <a:rPr lang="en-GB" dirty="0"/>
              <a:t>    print("</a:t>
            </a:r>
            <a:r>
              <a:rPr lang="en-GB" dirty="0" err="1"/>
              <a:t>Wibble</a:t>
            </a:r>
            <a:r>
              <a:rPr lang="en-GB" dirty="0"/>
              <a:t>",n)</a:t>
            </a:r>
          </a:p>
          <a:p>
            <a:pPr marL="0" indent="0">
              <a:buNone/>
            </a:pPr>
            <a:r>
              <a:rPr lang="en-GB" dirty="0"/>
              <a:t>    return </a:t>
            </a:r>
            <a:r>
              <a:rPr lang="en-GB" dirty="0" err="1"/>
              <a:t>wibbler</a:t>
            </a:r>
            <a:r>
              <a:rPr lang="en-GB" dirty="0"/>
              <a:t>(n+1)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print(</a:t>
            </a:r>
            <a:r>
              <a:rPr lang="en-GB" dirty="0" err="1"/>
              <a:t>wibbler</a:t>
            </a:r>
            <a:r>
              <a:rPr lang="en-GB" dirty="0"/>
              <a:t>(1))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How many times does it run?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39899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 improved </a:t>
            </a:r>
            <a:r>
              <a:rPr lang="en-GB" dirty="0" err="1"/>
              <a:t>wibbler</a:t>
            </a:r>
            <a:r>
              <a:rPr lang="en-GB" dirty="0"/>
              <a:t>……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def </a:t>
            </a:r>
            <a:r>
              <a:rPr lang="en-GB" dirty="0" err="1"/>
              <a:t>wibbler</a:t>
            </a:r>
            <a:r>
              <a:rPr lang="en-GB" dirty="0"/>
              <a:t>(n):</a:t>
            </a:r>
          </a:p>
          <a:p>
            <a:pPr marL="0" indent="0">
              <a:buNone/>
            </a:pPr>
            <a:r>
              <a:rPr lang="en-GB" dirty="0"/>
              <a:t> if (n&gt;0):</a:t>
            </a:r>
          </a:p>
          <a:p>
            <a:pPr marL="0" indent="0">
              <a:buNone/>
            </a:pPr>
            <a:r>
              <a:rPr lang="en-GB" dirty="0"/>
              <a:t>    print ("</a:t>
            </a:r>
            <a:r>
              <a:rPr lang="en-GB" dirty="0" err="1"/>
              <a:t>wibble</a:t>
            </a:r>
            <a:r>
              <a:rPr lang="en-GB" dirty="0"/>
              <a:t>")</a:t>
            </a:r>
          </a:p>
          <a:p>
            <a:pPr marL="0" indent="0">
              <a:buNone/>
            </a:pPr>
            <a:r>
              <a:rPr lang="en-GB" dirty="0"/>
              <a:t>    return </a:t>
            </a:r>
            <a:r>
              <a:rPr lang="en-GB" dirty="0" err="1"/>
              <a:t>wibbler</a:t>
            </a:r>
            <a:r>
              <a:rPr lang="en-GB" dirty="0"/>
              <a:t>(n-1)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 err="1"/>
              <a:t>wibbler</a:t>
            </a:r>
            <a:r>
              <a:rPr lang="en-GB" dirty="0"/>
              <a:t>(3)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What’s going to happen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What loop structure is this like?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515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What's the difference?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def </a:t>
            </a:r>
            <a:r>
              <a:rPr lang="en-GB" dirty="0" err="1"/>
              <a:t>wibbler</a:t>
            </a:r>
            <a:r>
              <a:rPr lang="en-GB" dirty="0"/>
              <a:t>(n):</a:t>
            </a:r>
          </a:p>
          <a:p>
            <a:pPr marL="0" indent="0">
              <a:buNone/>
            </a:pPr>
            <a:r>
              <a:rPr lang="en-GB" dirty="0"/>
              <a:t> if (n&gt;0):</a:t>
            </a:r>
          </a:p>
          <a:p>
            <a:pPr marL="0" indent="0">
              <a:buNone/>
            </a:pPr>
            <a:r>
              <a:rPr lang="en-GB" dirty="0"/>
              <a:t>    print ("</a:t>
            </a:r>
            <a:r>
              <a:rPr lang="en-GB" dirty="0" err="1"/>
              <a:t>wibble</a:t>
            </a:r>
            <a:r>
              <a:rPr lang="en-GB" dirty="0"/>
              <a:t>")</a:t>
            </a:r>
          </a:p>
          <a:p>
            <a:pPr marL="0" indent="0">
              <a:buNone/>
            </a:pPr>
            <a:r>
              <a:rPr lang="en-GB" dirty="0"/>
              <a:t>    return </a:t>
            </a:r>
            <a:r>
              <a:rPr lang="en-GB" dirty="0" err="1"/>
              <a:t>wibbler</a:t>
            </a:r>
            <a:r>
              <a:rPr lang="en-GB" dirty="0"/>
              <a:t>(n-1)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000" y="1825625"/>
            <a:ext cx="66167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def </a:t>
            </a:r>
            <a:r>
              <a:rPr lang="en-GB" dirty="0" err="1"/>
              <a:t>wibble</a:t>
            </a:r>
            <a:r>
              <a:rPr lang="en-GB" dirty="0"/>
              <a:t>(n):</a:t>
            </a:r>
          </a:p>
          <a:p>
            <a:pPr marL="0" indent="0">
              <a:buNone/>
            </a:pPr>
            <a:r>
              <a:rPr lang="en-GB" dirty="0"/>
              <a:t>	if (n==1):</a:t>
            </a:r>
          </a:p>
          <a:p>
            <a:pPr marL="0" indent="0">
              <a:buNone/>
            </a:pPr>
            <a:r>
              <a:rPr lang="en-GB" dirty="0"/>
              <a:t>		return ("</a:t>
            </a:r>
            <a:r>
              <a:rPr lang="en-GB" dirty="0" err="1"/>
              <a:t>wibble</a:t>
            </a:r>
            <a:r>
              <a:rPr lang="en-GB" dirty="0"/>
              <a:t>")</a:t>
            </a:r>
          </a:p>
          <a:p>
            <a:pPr marL="0" indent="0">
              <a:buNone/>
            </a:pPr>
            <a:r>
              <a:rPr lang="en-GB" dirty="0"/>
              <a:t>	return ("</a:t>
            </a:r>
            <a:r>
              <a:rPr lang="en-GB" dirty="0" err="1"/>
              <a:t>wibble</a:t>
            </a:r>
            <a:r>
              <a:rPr lang="en-GB" dirty="0"/>
              <a:t> "+</a:t>
            </a:r>
            <a:r>
              <a:rPr lang="en-GB" dirty="0" err="1"/>
              <a:t>wibble</a:t>
            </a:r>
            <a:r>
              <a:rPr lang="en-GB" dirty="0"/>
              <a:t>(n-1))</a:t>
            </a:r>
          </a:p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307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What's the difference?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def </a:t>
            </a:r>
            <a:r>
              <a:rPr lang="en-GB" dirty="0" err="1"/>
              <a:t>wibbler</a:t>
            </a:r>
            <a:r>
              <a:rPr lang="en-GB" dirty="0"/>
              <a:t>(n):</a:t>
            </a:r>
          </a:p>
          <a:p>
            <a:pPr marL="0" indent="0">
              <a:buNone/>
            </a:pPr>
            <a:r>
              <a:rPr lang="en-GB" dirty="0"/>
              <a:t> if (n&gt;0):</a:t>
            </a:r>
          </a:p>
          <a:p>
            <a:pPr marL="0" indent="0">
              <a:buNone/>
            </a:pPr>
            <a:r>
              <a:rPr lang="en-GB" dirty="0"/>
              <a:t>    print ("</a:t>
            </a:r>
            <a:r>
              <a:rPr lang="en-GB" dirty="0" err="1"/>
              <a:t>wibble</a:t>
            </a:r>
            <a:r>
              <a:rPr lang="en-GB" dirty="0"/>
              <a:t>")</a:t>
            </a:r>
          </a:p>
          <a:p>
            <a:pPr marL="0" indent="0">
              <a:buNone/>
            </a:pPr>
            <a:r>
              <a:rPr lang="en-GB" dirty="0"/>
              <a:t>    return </a:t>
            </a:r>
            <a:r>
              <a:rPr lang="en-GB" dirty="0" err="1"/>
              <a:t>wibbler</a:t>
            </a:r>
            <a:r>
              <a:rPr lang="en-GB" dirty="0"/>
              <a:t>(n-1)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 err="1"/>
              <a:t>wibbler</a:t>
            </a:r>
            <a:r>
              <a:rPr lang="en-GB" dirty="0"/>
              <a:t>(3) </a:t>
            </a: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000" y="1825625"/>
            <a:ext cx="66167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def </a:t>
            </a:r>
            <a:r>
              <a:rPr lang="en-GB" dirty="0" err="1"/>
              <a:t>wibble</a:t>
            </a:r>
            <a:r>
              <a:rPr lang="en-GB" dirty="0"/>
              <a:t>(n):</a:t>
            </a:r>
          </a:p>
          <a:p>
            <a:pPr marL="0" indent="0">
              <a:buNone/>
            </a:pPr>
            <a:r>
              <a:rPr lang="en-GB" dirty="0"/>
              <a:t>	if (n==1):</a:t>
            </a:r>
          </a:p>
          <a:p>
            <a:pPr marL="0" indent="0">
              <a:buNone/>
            </a:pPr>
            <a:r>
              <a:rPr lang="en-GB" dirty="0"/>
              <a:t>		return ("</a:t>
            </a:r>
            <a:r>
              <a:rPr lang="en-GB" dirty="0" err="1"/>
              <a:t>wibble</a:t>
            </a:r>
            <a:r>
              <a:rPr lang="en-GB" dirty="0"/>
              <a:t>")</a:t>
            </a:r>
          </a:p>
          <a:p>
            <a:pPr marL="0" indent="0">
              <a:buNone/>
            </a:pPr>
            <a:r>
              <a:rPr lang="en-GB" dirty="0"/>
              <a:t>	return ("</a:t>
            </a:r>
            <a:r>
              <a:rPr lang="en-GB" dirty="0" err="1"/>
              <a:t>wibble</a:t>
            </a:r>
            <a:r>
              <a:rPr lang="en-GB" dirty="0"/>
              <a:t> "+</a:t>
            </a:r>
            <a:r>
              <a:rPr lang="en-GB" dirty="0" err="1"/>
              <a:t>wibble</a:t>
            </a:r>
            <a:r>
              <a:rPr lang="en-GB" dirty="0"/>
              <a:t>(n-1))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print(</a:t>
            </a:r>
            <a:r>
              <a:rPr lang="en-GB" dirty="0" err="1"/>
              <a:t>wibble</a:t>
            </a:r>
            <a:r>
              <a:rPr lang="en-GB" dirty="0"/>
              <a:t>(3))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0702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838200" y="182250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def </a:t>
            </a:r>
            <a:r>
              <a:rPr lang="en-GB" dirty="0" err="1"/>
              <a:t>wibble</a:t>
            </a:r>
            <a:r>
              <a:rPr lang="en-GB" dirty="0"/>
              <a:t>(n):</a:t>
            </a:r>
          </a:p>
          <a:p>
            <a:pPr marL="0" indent="0">
              <a:buNone/>
            </a:pPr>
            <a:r>
              <a:rPr lang="en-GB" dirty="0"/>
              <a:t>	if (n==1):</a:t>
            </a:r>
          </a:p>
          <a:p>
            <a:pPr marL="0" indent="0">
              <a:buNone/>
            </a:pPr>
            <a:r>
              <a:rPr lang="en-GB" dirty="0"/>
              <a:t>		return ("</a:t>
            </a:r>
            <a:r>
              <a:rPr lang="en-GB" dirty="0" err="1"/>
              <a:t>wibble</a:t>
            </a:r>
            <a:r>
              <a:rPr lang="en-GB" dirty="0"/>
              <a:t>")</a:t>
            </a:r>
          </a:p>
          <a:p>
            <a:pPr marL="0" indent="0">
              <a:buNone/>
            </a:pPr>
            <a:r>
              <a:rPr lang="en-GB" dirty="0"/>
              <a:t>	return ("</a:t>
            </a:r>
            <a:r>
              <a:rPr lang="en-GB" dirty="0" err="1"/>
              <a:t>wibble</a:t>
            </a:r>
            <a:r>
              <a:rPr lang="en-GB" dirty="0"/>
              <a:t> "+</a:t>
            </a:r>
            <a:r>
              <a:rPr lang="en-GB" dirty="0" err="1"/>
              <a:t>wibble</a:t>
            </a:r>
            <a:r>
              <a:rPr lang="en-GB" dirty="0"/>
              <a:t>(n-1))</a:t>
            </a:r>
          </a:p>
          <a:p>
            <a:endParaRPr lang="en-GB" dirty="0"/>
          </a:p>
          <a:p>
            <a:r>
              <a:rPr lang="en-GB" dirty="0"/>
              <a:t>Define something in terms of itself</a:t>
            </a:r>
          </a:p>
          <a:p>
            <a:pPr lvl="1"/>
            <a:r>
              <a:rPr lang="en-GB" dirty="0"/>
              <a:t>Recursive Case –simplifies the problem and moves towards the base case with a recursive call</a:t>
            </a:r>
          </a:p>
          <a:p>
            <a:pPr lvl="1"/>
            <a:r>
              <a:rPr lang="en-GB" dirty="0"/>
              <a:t>Base Case –smallest instance (You may need more than one base case)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1752600" y="2362200"/>
            <a:ext cx="4470400" cy="9906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B0F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52600" y="3394075"/>
            <a:ext cx="4470400" cy="59372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6388100" y="2446547"/>
            <a:ext cx="452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F0"/>
                </a:solidFill>
              </a:rPr>
              <a:t>Base</a:t>
            </a:r>
            <a:r>
              <a:rPr lang="en-GB" sz="3200" dirty="0">
                <a:solidFill>
                  <a:srgbClr val="C00000"/>
                </a:solidFill>
              </a:rPr>
              <a:t> </a:t>
            </a:r>
            <a:r>
              <a:rPr lang="en-GB" sz="3200" dirty="0">
                <a:solidFill>
                  <a:srgbClr val="00B0F0"/>
                </a:solidFill>
              </a:rPr>
              <a:t>Case – stop condition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62700" y="3413403"/>
            <a:ext cx="27432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7030A0"/>
                </a:solidFill>
              </a:rPr>
              <a:t>Recursive</a:t>
            </a:r>
            <a:r>
              <a:rPr lang="en-GB" sz="2800" dirty="0">
                <a:solidFill>
                  <a:srgbClr val="7030A0"/>
                </a:solidFill>
              </a:rPr>
              <a:t> Case</a:t>
            </a:r>
          </a:p>
        </p:txBody>
      </p:sp>
    </p:spTree>
    <p:extLst>
      <p:ext uri="{BB962C8B-B14F-4D97-AF65-F5344CB8AC3E}">
        <p14:creationId xmlns:p14="http://schemas.microsoft.com/office/powerpoint/2010/main" val="1877564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Task - </a:t>
            </a:r>
            <a:r>
              <a:rPr lang="en-GB" dirty="0" err="1"/>
              <a:t>allstar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Given a string, compute recursively a new string where all the adjacent chars are now separated by a "*".</a:t>
            </a:r>
          </a:p>
          <a:p>
            <a:r>
              <a:rPr lang="en-GB" dirty="0" err="1"/>
              <a:t>allStar</a:t>
            </a:r>
            <a:r>
              <a:rPr lang="en-GB" dirty="0"/>
              <a:t>("hello") </a:t>
            </a:r>
            <a:r>
              <a:rPr lang="x-IV_mathan" dirty="0"/>
              <a:t>→</a:t>
            </a:r>
            <a:r>
              <a:rPr lang="en-GB" dirty="0"/>
              <a:t> "h*e*l*l*o"</a:t>
            </a:r>
          </a:p>
          <a:p>
            <a:r>
              <a:rPr lang="en-GB" dirty="0" err="1"/>
              <a:t>allStar</a:t>
            </a:r>
            <a:r>
              <a:rPr lang="en-GB" dirty="0"/>
              <a:t>("ab") </a:t>
            </a:r>
            <a:r>
              <a:rPr lang="x-IV_mathan" dirty="0"/>
              <a:t>→</a:t>
            </a:r>
            <a:r>
              <a:rPr lang="en-GB" dirty="0"/>
              <a:t> "a*b"</a:t>
            </a:r>
          </a:p>
          <a:p>
            <a:r>
              <a:rPr lang="en-GB" dirty="0" err="1"/>
              <a:t>allStar</a:t>
            </a:r>
            <a:r>
              <a:rPr lang="en-GB" dirty="0"/>
              <a:t>("a")</a:t>
            </a:r>
            <a:r>
              <a:rPr lang="x-IV_mathan" dirty="0"/>
              <a:t>→</a:t>
            </a:r>
            <a:r>
              <a:rPr lang="en-GB" dirty="0"/>
              <a:t>"a"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Identify a way to break a problem up recursively….</a:t>
            </a:r>
          </a:p>
          <a:p>
            <a:pPr marL="0" indent="0">
              <a:buNone/>
            </a:pPr>
            <a:r>
              <a:rPr lang="en-GB" dirty="0"/>
              <a:t>Look for a Recursive Case and a Base Case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def </a:t>
            </a:r>
            <a:r>
              <a:rPr lang="en-GB" dirty="0" err="1"/>
              <a:t>allStar</a:t>
            </a:r>
            <a:r>
              <a:rPr lang="en-GB" dirty="0"/>
              <a:t>(string):</a:t>
            </a:r>
          </a:p>
          <a:p>
            <a:pPr marL="0" indent="0">
              <a:buNone/>
            </a:pPr>
            <a:r>
              <a:rPr lang="en-GB" dirty="0"/>
              <a:t>	if (??????):</a:t>
            </a:r>
          </a:p>
          <a:p>
            <a:pPr marL="0" indent="0">
              <a:buNone/>
            </a:pPr>
            <a:r>
              <a:rPr lang="en-GB" dirty="0"/>
              <a:t>		return ???????</a:t>
            </a:r>
          </a:p>
          <a:p>
            <a:pPr marL="0" indent="0">
              <a:buNone/>
            </a:pPr>
            <a:r>
              <a:rPr lang="en-GB" dirty="0"/>
              <a:t>	return (?????????????)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2993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Reverse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65825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What's going on………………………….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A child couldn't sleep, so her mother told her a story about a little frog,</a:t>
            </a:r>
          </a:p>
          <a:p>
            <a:pPr marL="457200" lvl="1" indent="0">
              <a:buNone/>
            </a:pPr>
            <a:r>
              <a:rPr lang="en-GB" dirty="0"/>
              <a:t>who couldn't sleep, so the frog's mother told her a story about a little bear,</a:t>
            </a:r>
          </a:p>
          <a:p>
            <a:pPr marL="914400" lvl="2" indent="0">
              <a:buNone/>
            </a:pPr>
            <a:r>
              <a:rPr lang="en-GB" sz="2400" dirty="0"/>
              <a:t>who couldn't sleep, so the bear's mother told her a story about a little weasel... </a:t>
            </a:r>
          </a:p>
          <a:p>
            <a:pPr marL="1371600" lvl="3" indent="0">
              <a:buNone/>
            </a:pPr>
            <a:r>
              <a:rPr lang="en-GB" sz="2400" dirty="0"/>
              <a:t>who fell asleep</a:t>
            </a:r>
          </a:p>
          <a:p>
            <a:pPr marL="914400" lvl="2" indent="0">
              <a:buNone/>
            </a:pPr>
            <a:r>
              <a:rPr lang="en-GB" sz="2400" dirty="0"/>
              <a:t>and the little bear fell asleep;</a:t>
            </a:r>
          </a:p>
          <a:p>
            <a:pPr marL="457200" lvl="1" indent="0">
              <a:buNone/>
            </a:pPr>
            <a:r>
              <a:rPr lang="en-GB" dirty="0"/>
              <a:t>and the little frog fell asleep;</a:t>
            </a:r>
          </a:p>
          <a:p>
            <a:pPr marL="0" indent="0">
              <a:buNone/>
            </a:pPr>
            <a:r>
              <a:rPr lang="en-GB" sz="2400" dirty="0"/>
              <a:t>and the child fell asleep.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35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f(n)=n*f(n-1)</a:t>
            </a:r>
          </a:p>
          <a:p>
            <a:r>
              <a:rPr lang="en-GB" dirty="0"/>
              <a:t>f(0)=1</a:t>
            </a:r>
          </a:p>
          <a:p>
            <a:endParaRPr lang="en-GB" dirty="0"/>
          </a:p>
          <a:p>
            <a:r>
              <a:rPr lang="en-GB" dirty="0"/>
              <a:t>f(4)=4*f(3)</a:t>
            </a:r>
          </a:p>
        </p:txBody>
      </p:sp>
      <p:sp>
        <p:nvSpPr>
          <p:cNvPr id="10" name="L-Shape 9"/>
          <p:cNvSpPr/>
          <p:nvPr/>
        </p:nvSpPr>
        <p:spPr>
          <a:xfrm>
            <a:off x="2178995" y="3414408"/>
            <a:ext cx="1643975" cy="885218"/>
          </a:xfrm>
          <a:prstGeom prst="corner">
            <a:avLst>
              <a:gd name="adj1" fmla="val 50000"/>
              <a:gd name="adj2" fmla="val 620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/>
              <a:t>f(3)=3*3</a:t>
            </a:r>
          </a:p>
        </p:txBody>
      </p:sp>
      <p:sp>
        <p:nvSpPr>
          <p:cNvPr id="5" name="L-Shape 4"/>
          <p:cNvSpPr/>
          <p:nvPr/>
        </p:nvSpPr>
        <p:spPr>
          <a:xfrm>
            <a:off x="2178995" y="3414408"/>
            <a:ext cx="1643975" cy="885218"/>
          </a:xfrm>
          <a:prstGeom prst="corner">
            <a:avLst>
              <a:gd name="adj1" fmla="val 50000"/>
              <a:gd name="adj2" fmla="val 620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/>
              <a:t>f(3)=3*f(2)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Factorial </a:t>
            </a:r>
            <a:r>
              <a:rPr lang="en-GB" dirty="0" err="1"/>
              <a:t>revisted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L-Shape 5"/>
          <p:cNvSpPr/>
          <p:nvPr/>
        </p:nvSpPr>
        <p:spPr>
          <a:xfrm>
            <a:off x="3148518" y="3910467"/>
            <a:ext cx="1643975" cy="885218"/>
          </a:xfrm>
          <a:prstGeom prst="corner">
            <a:avLst>
              <a:gd name="adj1" fmla="val 50000"/>
              <a:gd name="adj2" fmla="val 62088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/>
              <a:t>f(2)=2*f(1)</a:t>
            </a:r>
          </a:p>
        </p:txBody>
      </p:sp>
      <p:sp>
        <p:nvSpPr>
          <p:cNvPr id="14" name="L-Shape 13"/>
          <p:cNvSpPr/>
          <p:nvPr/>
        </p:nvSpPr>
        <p:spPr>
          <a:xfrm>
            <a:off x="4117975" y="4443413"/>
            <a:ext cx="2376170" cy="935037"/>
          </a:xfrm>
          <a:prstGeom prst="corner">
            <a:avLst>
              <a:gd name="adj1" fmla="val 50000"/>
              <a:gd name="adj2" fmla="val 62088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/>
              <a:t>f(1)=1*f(0)=1</a:t>
            </a:r>
          </a:p>
        </p:txBody>
      </p:sp>
    </p:spTree>
    <p:extLst>
      <p:ext uri="{BB962C8B-B14F-4D97-AF65-F5344CB8AC3E}">
        <p14:creationId xmlns:p14="http://schemas.microsoft.com/office/powerpoint/2010/main" val="406396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f(n)=n*f(n-1)</a:t>
            </a:r>
          </a:p>
          <a:p>
            <a:r>
              <a:rPr lang="en-GB" dirty="0"/>
              <a:t>f(0)=1</a:t>
            </a:r>
          </a:p>
          <a:p>
            <a:endParaRPr lang="en-GB" dirty="0"/>
          </a:p>
          <a:p>
            <a:r>
              <a:rPr lang="en-GB" dirty="0"/>
              <a:t>f(4)=4*f(3)</a:t>
            </a:r>
          </a:p>
        </p:txBody>
      </p:sp>
      <p:sp>
        <p:nvSpPr>
          <p:cNvPr id="10" name="L-Shape 9"/>
          <p:cNvSpPr/>
          <p:nvPr/>
        </p:nvSpPr>
        <p:spPr>
          <a:xfrm>
            <a:off x="2178995" y="3414408"/>
            <a:ext cx="1643975" cy="885218"/>
          </a:xfrm>
          <a:prstGeom prst="corner">
            <a:avLst>
              <a:gd name="adj1" fmla="val 50000"/>
              <a:gd name="adj2" fmla="val 620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/>
              <a:t>f(3)=3*3</a:t>
            </a:r>
          </a:p>
        </p:txBody>
      </p:sp>
      <p:sp>
        <p:nvSpPr>
          <p:cNvPr id="5" name="L-Shape 4"/>
          <p:cNvSpPr/>
          <p:nvPr/>
        </p:nvSpPr>
        <p:spPr>
          <a:xfrm>
            <a:off x="2178995" y="3414408"/>
            <a:ext cx="1643975" cy="885218"/>
          </a:xfrm>
          <a:prstGeom prst="corner">
            <a:avLst>
              <a:gd name="adj1" fmla="val 50000"/>
              <a:gd name="adj2" fmla="val 620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/>
              <a:t>f(3)=3*f(2)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Factorial </a:t>
            </a:r>
            <a:r>
              <a:rPr lang="en-GB" dirty="0" err="1"/>
              <a:t>revisted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L-Shape 5"/>
          <p:cNvSpPr/>
          <p:nvPr/>
        </p:nvSpPr>
        <p:spPr>
          <a:xfrm>
            <a:off x="3148518" y="3910467"/>
            <a:ext cx="1643975" cy="885218"/>
          </a:xfrm>
          <a:prstGeom prst="corner">
            <a:avLst>
              <a:gd name="adj1" fmla="val 50000"/>
              <a:gd name="adj2" fmla="val 62088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/>
              <a:t>f(2)=2*1</a:t>
            </a:r>
          </a:p>
        </p:txBody>
      </p:sp>
    </p:spTree>
    <p:extLst>
      <p:ext uri="{BB962C8B-B14F-4D97-AF65-F5344CB8AC3E}">
        <p14:creationId xmlns:p14="http://schemas.microsoft.com/office/powerpoint/2010/main" val="30504012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f(n)=n*f(n-1)</a:t>
            </a:r>
          </a:p>
          <a:p>
            <a:r>
              <a:rPr lang="en-GB" dirty="0"/>
              <a:t>f(0)=1</a:t>
            </a:r>
          </a:p>
          <a:p>
            <a:endParaRPr lang="en-GB" dirty="0"/>
          </a:p>
          <a:p>
            <a:r>
              <a:rPr lang="en-GB" dirty="0"/>
              <a:t>f(4)=4*f(3)</a:t>
            </a:r>
          </a:p>
        </p:txBody>
      </p:sp>
      <p:sp>
        <p:nvSpPr>
          <p:cNvPr id="10" name="L-Shape 9"/>
          <p:cNvSpPr/>
          <p:nvPr/>
        </p:nvSpPr>
        <p:spPr>
          <a:xfrm>
            <a:off x="2178995" y="3414408"/>
            <a:ext cx="1643975" cy="885218"/>
          </a:xfrm>
          <a:prstGeom prst="corner">
            <a:avLst>
              <a:gd name="adj1" fmla="val 50000"/>
              <a:gd name="adj2" fmla="val 620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/>
              <a:t>f(3)=3*3</a:t>
            </a:r>
          </a:p>
        </p:txBody>
      </p:sp>
      <p:sp>
        <p:nvSpPr>
          <p:cNvPr id="5" name="L-Shape 4"/>
          <p:cNvSpPr/>
          <p:nvPr/>
        </p:nvSpPr>
        <p:spPr>
          <a:xfrm>
            <a:off x="2178995" y="3414408"/>
            <a:ext cx="1643975" cy="885218"/>
          </a:xfrm>
          <a:prstGeom prst="corner">
            <a:avLst>
              <a:gd name="adj1" fmla="val 50000"/>
              <a:gd name="adj2" fmla="val 620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/>
              <a:t>f(3)=3*f(2)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Factorial </a:t>
            </a:r>
            <a:r>
              <a:rPr lang="en-GB" dirty="0" err="1"/>
              <a:t>revisted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L-Shape 5"/>
          <p:cNvSpPr/>
          <p:nvPr/>
        </p:nvSpPr>
        <p:spPr>
          <a:xfrm>
            <a:off x="3148518" y="3910467"/>
            <a:ext cx="1643975" cy="885218"/>
          </a:xfrm>
          <a:prstGeom prst="corner">
            <a:avLst>
              <a:gd name="adj1" fmla="val 50000"/>
              <a:gd name="adj2" fmla="val 62088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/>
              <a:t>f(2)=2</a:t>
            </a:r>
          </a:p>
        </p:txBody>
      </p:sp>
    </p:spTree>
    <p:extLst>
      <p:ext uri="{BB962C8B-B14F-4D97-AF65-F5344CB8AC3E}">
        <p14:creationId xmlns:p14="http://schemas.microsoft.com/office/powerpoint/2010/main" val="18668247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f(n)=n*f(n-1)</a:t>
            </a:r>
          </a:p>
          <a:p>
            <a:r>
              <a:rPr lang="en-GB" dirty="0"/>
              <a:t>f(0)=1</a:t>
            </a:r>
          </a:p>
          <a:p>
            <a:endParaRPr lang="en-GB" dirty="0"/>
          </a:p>
          <a:p>
            <a:r>
              <a:rPr lang="en-GB" dirty="0"/>
              <a:t>f(4)=4*f(3)</a:t>
            </a:r>
          </a:p>
        </p:txBody>
      </p:sp>
      <p:sp>
        <p:nvSpPr>
          <p:cNvPr id="10" name="L-Shape 9"/>
          <p:cNvSpPr/>
          <p:nvPr/>
        </p:nvSpPr>
        <p:spPr>
          <a:xfrm>
            <a:off x="2178995" y="3414408"/>
            <a:ext cx="1643975" cy="885218"/>
          </a:xfrm>
          <a:prstGeom prst="corner">
            <a:avLst>
              <a:gd name="adj1" fmla="val 50000"/>
              <a:gd name="adj2" fmla="val 620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/>
              <a:t>f(3)=3*3</a:t>
            </a:r>
          </a:p>
        </p:txBody>
      </p:sp>
      <p:sp>
        <p:nvSpPr>
          <p:cNvPr id="5" name="L-Shape 4"/>
          <p:cNvSpPr/>
          <p:nvPr/>
        </p:nvSpPr>
        <p:spPr>
          <a:xfrm>
            <a:off x="2178995" y="3414408"/>
            <a:ext cx="1643975" cy="885218"/>
          </a:xfrm>
          <a:prstGeom prst="corner">
            <a:avLst>
              <a:gd name="adj1" fmla="val 50000"/>
              <a:gd name="adj2" fmla="val 620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/>
              <a:t>f(3)=3*2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Factorial </a:t>
            </a:r>
            <a:r>
              <a:rPr lang="en-GB" dirty="0" err="1"/>
              <a:t>revisted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639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f(n)=n*f(n-1)</a:t>
            </a:r>
          </a:p>
          <a:p>
            <a:r>
              <a:rPr lang="en-GB" dirty="0"/>
              <a:t>f(0)=1</a:t>
            </a:r>
          </a:p>
          <a:p>
            <a:endParaRPr lang="en-GB" dirty="0"/>
          </a:p>
          <a:p>
            <a:r>
              <a:rPr lang="en-GB" dirty="0"/>
              <a:t>f(4)=4*f(3)</a:t>
            </a:r>
          </a:p>
        </p:txBody>
      </p:sp>
      <p:sp>
        <p:nvSpPr>
          <p:cNvPr id="10" name="L-Shape 9"/>
          <p:cNvSpPr/>
          <p:nvPr/>
        </p:nvSpPr>
        <p:spPr>
          <a:xfrm>
            <a:off x="2178995" y="3414408"/>
            <a:ext cx="1643975" cy="885218"/>
          </a:xfrm>
          <a:prstGeom prst="corner">
            <a:avLst>
              <a:gd name="adj1" fmla="val 50000"/>
              <a:gd name="adj2" fmla="val 620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/>
              <a:t>f(3)=3*3</a:t>
            </a:r>
          </a:p>
        </p:txBody>
      </p:sp>
      <p:sp>
        <p:nvSpPr>
          <p:cNvPr id="5" name="L-Shape 4"/>
          <p:cNvSpPr/>
          <p:nvPr/>
        </p:nvSpPr>
        <p:spPr>
          <a:xfrm>
            <a:off x="2178995" y="3414408"/>
            <a:ext cx="1643975" cy="885218"/>
          </a:xfrm>
          <a:prstGeom prst="corner">
            <a:avLst>
              <a:gd name="adj1" fmla="val 50000"/>
              <a:gd name="adj2" fmla="val 620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/>
              <a:t>f(3)=6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Factorial </a:t>
            </a:r>
            <a:r>
              <a:rPr lang="en-GB" dirty="0" err="1"/>
              <a:t>revisted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4535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f(n)=n*f(n-1)</a:t>
            </a:r>
          </a:p>
          <a:p>
            <a:r>
              <a:rPr lang="en-GB" dirty="0"/>
              <a:t>f(0)=1</a:t>
            </a:r>
          </a:p>
          <a:p>
            <a:endParaRPr lang="en-GB" dirty="0"/>
          </a:p>
          <a:p>
            <a:r>
              <a:rPr lang="en-GB" dirty="0"/>
              <a:t>f(4)=4*6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Factorial revisited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2494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f(n)=n*f(n-1)</a:t>
            </a:r>
          </a:p>
          <a:p>
            <a:r>
              <a:rPr lang="en-GB" dirty="0"/>
              <a:t>f(0)=1</a:t>
            </a:r>
          </a:p>
          <a:p>
            <a:endParaRPr lang="en-GB" dirty="0"/>
          </a:p>
          <a:p>
            <a:r>
              <a:rPr lang="en-GB" dirty="0"/>
              <a:t>f(4)=24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Factorial </a:t>
            </a:r>
            <a:r>
              <a:rPr lang="en-GB" dirty="0" err="1"/>
              <a:t>revisted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24932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use recursion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Recursion is a method of solving problems based on the divide and conquer mentality</a:t>
            </a:r>
          </a:p>
          <a:p>
            <a:r>
              <a:rPr lang="en-GB" dirty="0"/>
              <a:t>Sometimes its easier to solve think of a problem in terms of itself</a:t>
            </a:r>
          </a:p>
          <a:p>
            <a:endParaRPr lang="en-GB" dirty="0"/>
          </a:p>
          <a:p>
            <a:r>
              <a:rPr lang="en-GB" dirty="0"/>
              <a:t>Q: Does using recursion usually make your code faster? </a:t>
            </a:r>
          </a:p>
          <a:p>
            <a:r>
              <a:rPr lang="en-GB" dirty="0"/>
              <a:t>A: No.</a:t>
            </a:r>
          </a:p>
          <a:p>
            <a:r>
              <a:rPr lang="en-GB" dirty="0"/>
              <a:t>Q: Does using recursion usually use less memory? </a:t>
            </a:r>
          </a:p>
          <a:p>
            <a:r>
              <a:rPr lang="en-GB" dirty="0"/>
              <a:t>A: No.</a:t>
            </a:r>
          </a:p>
          <a:p>
            <a:r>
              <a:rPr lang="en-GB" dirty="0"/>
              <a:t>Q: Then why use recursion? </a:t>
            </a:r>
          </a:p>
          <a:p>
            <a:r>
              <a:rPr lang="en-GB" dirty="0"/>
              <a:t>A: It sometimes makes your code much simpler!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6758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Predict-Explain-Modify-Create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Predict – given a working program, what do you think it will do? (at a high level of abstraction) </a:t>
            </a:r>
          </a:p>
          <a:p>
            <a:r>
              <a:rPr lang="en-GB" dirty="0"/>
              <a:t>Run – run it and test your prediction </a:t>
            </a:r>
          </a:p>
          <a:p>
            <a:r>
              <a:rPr lang="en-GB" dirty="0"/>
              <a:t>Explain/Articulate – get into the nitty gritty. What does each line of code mean? (low level of abstraction). Lots of activities here: trace, annotate, explain, talk about, identify parts, </a:t>
            </a:r>
            <a:r>
              <a:rPr lang="en-GB" dirty="0" err="1"/>
              <a:t>etc</a:t>
            </a:r>
            <a:r>
              <a:rPr lang="en-GB" dirty="0"/>
              <a:t>…. </a:t>
            </a:r>
          </a:p>
          <a:p>
            <a:r>
              <a:rPr lang="en-GB" dirty="0"/>
              <a:t>Modify – edit the program to make it do different things (high and low levels of abstraction) Design/Create – design a new program that uses the same nitty gritty but that solves a new problem.  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98949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5400" dirty="0"/>
              <a:t>Linked Lists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An implementation of the list abstractions</a:t>
            </a:r>
          </a:p>
        </p:txBody>
      </p:sp>
    </p:spTree>
    <p:extLst>
      <p:ext uri="{BB962C8B-B14F-4D97-AF65-F5344CB8AC3E}">
        <p14:creationId xmlns:p14="http://schemas.microsoft.com/office/powerpoint/2010/main" val="12828946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Linked List Concept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2924944"/>
            <a:ext cx="7543800" cy="2880320"/>
          </a:xfrm>
        </p:spPr>
        <p:txBody>
          <a:bodyPr>
            <a:normAutofit/>
          </a:bodyPr>
          <a:lstStyle/>
          <a:p>
            <a:r>
              <a:rPr lang="en-GB" dirty="0"/>
              <a:t>Each entry has </a:t>
            </a:r>
          </a:p>
          <a:p>
            <a:pPr lvl="1"/>
            <a:r>
              <a:rPr lang="en-GB" dirty="0"/>
              <a:t>A value</a:t>
            </a:r>
          </a:p>
          <a:p>
            <a:pPr lvl="1"/>
            <a:r>
              <a:rPr lang="en-GB" dirty="0"/>
              <a:t>A pointer to the next entry</a:t>
            </a:r>
          </a:p>
          <a:p>
            <a:r>
              <a:rPr lang="en-GB" dirty="0"/>
              <a:t>Keep a pointer to the front entry </a:t>
            </a:r>
          </a:p>
          <a:p>
            <a:r>
              <a:rPr lang="en-GB" dirty="0"/>
              <a:t>The pointer of the last entry is None</a:t>
            </a:r>
          </a:p>
        </p:txBody>
      </p:sp>
      <p:grpSp>
        <p:nvGrpSpPr>
          <p:cNvPr id="29" name="Group 28"/>
          <p:cNvGrpSpPr/>
          <p:nvPr>
            <p:custDataLst>
              <p:tags r:id="rId1"/>
            </p:custDataLst>
          </p:nvPr>
        </p:nvGrpSpPr>
        <p:grpSpPr>
          <a:xfrm>
            <a:off x="3071664" y="1556792"/>
            <a:ext cx="5589984" cy="1098424"/>
            <a:chOff x="1547664" y="1556792"/>
            <a:chExt cx="5589984" cy="1098424"/>
          </a:xfrm>
        </p:grpSpPr>
        <p:sp>
          <p:nvSpPr>
            <p:cNvPr id="5" name="Rectangle 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709747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/>
                <a:t>b</a:t>
              </a:r>
            </a:p>
          </p:txBody>
        </p:sp>
        <p:sp>
          <p:nvSpPr>
            <p:cNvPr id="6" name="Rectangle 4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071607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" name="Rectangle 5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890677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" name="Rectangle 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885792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/>
                <a:t>c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247652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" name="Rectangle 8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066722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11" name="AutoShape 9"/>
            <p:cNvCxnSpPr>
              <a:cxnSpLocks noChangeShapeType="1"/>
              <a:stCxn id="7" idx="3"/>
              <a:endCxn id="8" idx="1"/>
            </p:cNvCxnSpPr>
            <p:nvPr>
              <p:custDataLst>
                <p:tags r:id="rId8"/>
              </p:custDataLst>
            </p:nvPr>
          </p:nvCxnSpPr>
          <p:spPr bwMode="auto">
            <a:xfrm>
              <a:off x="2252537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Rectangle 10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06183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/>
                <a:t>d</a:t>
              </a:r>
            </a:p>
          </p:txBody>
        </p:sp>
        <p:sp>
          <p:nvSpPr>
            <p:cNvPr id="13" name="Rectangle 11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42369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" name="Rectangle 12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242768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15" name="AutoShape 13"/>
            <p:cNvCxnSpPr>
              <a:cxnSpLocks noChangeShapeType="1"/>
              <a:stCxn id="10" idx="3"/>
              <a:endCxn id="12" idx="1"/>
            </p:cNvCxnSpPr>
            <p:nvPr>
              <p:custDataLst>
                <p:tags r:id="rId12"/>
              </p:custDataLst>
            </p:nvPr>
          </p:nvCxnSpPr>
          <p:spPr bwMode="auto">
            <a:xfrm>
              <a:off x="3428582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Rectangle 14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237883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/>
                <a:t>e</a:t>
              </a:r>
            </a:p>
          </p:txBody>
        </p:sp>
        <p:sp>
          <p:nvSpPr>
            <p:cNvPr id="17" name="Rectangle 15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5599743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" name="Rectangle 16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5418813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19" name="AutoShape 17"/>
            <p:cNvCxnSpPr>
              <a:cxnSpLocks noChangeShapeType="1"/>
              <a:stCxn id="14" idx="3"/>
              <a:endCxn id="16" idx="1"/>
            </p:cNvCxnSpPr>
            <p:nvPr>
              <p:custDataLst>
                <p:tags r:id="rId16"/>
              </p:custDataLst>
            </p:nvPr>
          </p:nvCxnSpPr>
          <p:spPr bwMode="auto">
            <a:xfrm>
              <a:off x="4604628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" name="Rectangle 18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641392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/>
                <a:t>f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677578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" name="Rectangle 20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6594858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23" name="AutoShape 21"/>
            <p:cNvCxnSpPr>
              <a:cxnSpLocks noChangeShapeType="1"/>
              <a:stCxn id="18" idx="3"/>
              <a:endCxn id="20" idx="1"/>
            </p:cNvCxnSpPr>
            <p:nvPr>
              <p:custDataLst>
                <p:tags r:id="rId20"/>
              </p:custDataLst>
            </p:nvPr>
          </p:nvCxnSpPr>
          <p:spPr bwMode="auto">
            <a:xfrm>
              <a:off x="5780673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" name="Line 22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6775788" y="1556792"/>
              <a:ext cx="361860" cy="4008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" name="Text Box 23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1547664" y="2316662"/>
              <a:ext cx="58541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dirty="0">
                  <a:solidFill>
                    <a:schemeClr val="tx1"/>
                  </a:solidFill>
                </a:rPr>
                <a:t>front</a:t>
              </a:r>
            </a:p>
          </p:txBody>
        </p:sp>
        <p:sp>
          <p:nvSpPr>
            <p:cNvPr id="26" name="Text Box 24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6259383" y="2316662"/>
              <a:ext cx="57259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dirty="0">
                  <a:solidFill>
                    <a:schemeClr val="tx1"/>
                  </a:solidFill>
                </a:rPr>
                <a:t>back</a:t>
              </a:r>
            </a:p>
          </p:txBody>
        </p:sp>
        <p:cxnSp>
          <p:nvCxnSpPr>
            <p:cNvPr id="27" name="AutoShape 25"/>
            <p:cNvCxnSpPr>
              <a:cxnSpLocks noChangeShapeType="1"/>
              <a:stCxn id="25" idx="0"/>
              <a:endCxn id="5" idx="2"/>
            </p:cNvCxnSpPr>
            <p:nvPr>
              <p:custDataLst>
                <p:tags r:id="rId24"/>
              </p:custDataLst>
            </p:nvPr>
          </p:nvCxnSpPr>
          <p:spPr bwMode="auto">
            <a:xfrm flipV="1">
              <a:off x="1840373" y="1957603"/>
              <a:ext cx="50304" cy="3590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26"/>
            <p:cNvCxnSpPr>
              <a:cxnSpLocks noChangeShapeType="1"/>
              <a:stCxn id="26" idx="0"/>
              <a:endCxn id="20" idx="2"/>
            </p:cNvCxnSpPr>
            <p:nvPr>
              <p:custDataLst>
                <p:tags r:id="rId25"/>
              </p:custDataLst>
            </p:nvPr>
          </p:nvCxnSpPr>
          <p:spPr bwMode="auto">
            <a:xfrm flipV="1">
              <a:off x="6545680" y="1957603"/>
              <a:ext cx="49178" cy="3590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5002954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We could represent this in python by</a:t>
            </a:r>
          </a:p>
          <a:p>
            <a:r>
              <a:rPr lang="en-GB" dirty="0"/>
              <a:t>list=[['James',2],['Bob',0],['Sarah',-1]]</a:t>
            </a:r>
          </a:p>
          <a:p>
            <a:r>
              <a:rPr lang="en-GB" dirty="0" err="1"/>
              <a:t>startpos</a:t>
            </a:r>
            <a:r>
              <a:rPr lang="en-GB" dirty="0"/>
              <a:t>=1</a:t>
            </a:r>
          </a:p>
          <a:p>
            <a:r>
              <a:rPr lang="en-GB" dirty="0"/>
              <a:t>length=3</a:t>
            </a:r>
          </a:p>
          <a:p>
            <a:endParaRPr lang="en-GB" dirty="0"/>
          </a:p>
          <a:p>
            <a:r>
              <a:rPr lang="en-GB" dirty="0"/>
              <a:t>We would need procedures to </a:t>
            </a:r>
          </a:p>
          <a:p>
            <a:r>
              <a:rPr lang="en-GB" dirty="0"/>
              <a:t>find a values position</a:t>
            </a:r>
          </a:p>
          <a:p>
            <a:r>
              <a:rPr lang="en-GB" dirty="0"/>
              <a:t>Find an pointers position</a:t>
            </a:r>
          </a:p>
          <a:p>
            <a:r>
              <a:rPr lang="en-GB" dirty="0"/>
              <a:t>Add</a:t>
            </a:r>
          </a:p>
          <a:p>
            <a:r>
              <a:rPr lang="en-GB" dirty="0"/>
              <a:t>Delete (and update the previous pointer – using find a pointer)</a:t>
            </a:r>
          </a:p>
          <a:p>
            <a:r>
              <a:rPr lang="en-GB" dirty="0"/>
              <a:t>Print in order</a:t>
            </a:r>
          </a:p>
          <a:p>
            <a:r>
              <a:rPr lang="en-GB" dirty="0"/>
              <a:t>Insert a new value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61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2996952"/>
            <a:ext cx="7543800" cy="2952328"/>
          </a:xfrm>
        </p:spPr>
        <p:txBody>
          <a:bodyPr/>
          <a:lstStyle/>
          <a:p>
            <a:r>
              <a:rPr lang="en-GB" dirty="0"/>
              <a:t>Redraw list after:</a:t>
            </a:r>
          </a:p>
          <a:p>
            <a:pPr lvl="1"/>
            <a:r>
              <a:rPr lang="en-GB" dirty="0"/>
              <a:t>appending a new entry at the end</a:t>
            </a:r>
          </a:p>
          <a:p>
            <a:pPr lvl="1"/>
            <a:r>
              <a:rPr lang="en-GB" dirty="0"/>
              <a:t>inserting before entry zero</a:t>
            </a:r>
          </a:p>
          <a:p>
            <a:pPr lvl="1"/>
            <a:r>
              <a:rPr lang="en-GB" dirty="0"/>
              <a:t>inserting before entry 3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grpSp>
        <p:nvGrpSpPr>
          <p:cNvPr id="4" name="Group 3"/>
          <p:cNvGrpSpPr/>
          <p:nvPr>
            <p:custDataLst>
              <p:tags r:id="rId1"/>
            </p:custDataLst>
          </p:nvPr>
        </p:nvGrpSpPr>
        <p:grpSpPr>
          <a:xfrm>
            <a:off x="3032720" y="1434481"/>
            <a:ext cx="6375648" cy="1325949"/>
            <a:chOff x="1547664" y="1556792"/>
            <a:chExt cx="5589984" cy="1020411"/>
          </a:xfrm>
        </p:grpSpPr>
        <p:sp>
          <p:nvSpPr>
            <p:cNvPr id="5" name="Rectangle 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709747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/>
                <a:t>b</a:t>
              </a:r>
            </a:p>
          </p:txBody>
        </p:sp>
        <p:sp>
          <p:nvSpPr>
            <p:cNvPr id="6" name="Rectangle 4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071607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" name="Rectangle 5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890677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" name="Rectangle 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885792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/>
                <a:t>c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247652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" name="Rectangle 8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066722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11" name="AutoShape 9"/>
            <p:cNvCxnSpPr>
              <a:cxnSpLocks noChangeShapeType="1"/>
              <a:stCxn id="7" idx="3"/>
              <a:endCxn id="8" idx="1"/>
            </p:cNvCxnSpPr>
            <p:nvPr>
              <p:custDataLst>
                <p:tags r:id="rId8"/>
              </p:custDataLst>
            </p:nvPr>
          </p:nvCxnSpPr>
          <p:spPr bwMode="auto">
            <a:xfrm>
              <a:off x="2252537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Rectangle 10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06183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/>
                <a:t>d</a:t>
              </a:r>
            </a:p>
          </p:txBody>
        </p:sp>
        <p:sp>
          <p:nvSpPr>
            <p:cNvPr id="13" name="Rectangle 11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42369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" name="Rectangle 12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242768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15" name="AutoShape 13"/>
            <p:cNvCxnSpPr>
              <a:cxnSpLocks noChangeShapeType="1"/>
              <a:stCxn id="10" idx="3"/>
              <a:endCxn id="12" idx="1"/>
            </p:cNvCxnSpPr>
            <p:nvPr>
              <p:custDataLst>
                <p:tags r:id="rId12"/>
              </p:custDataLst>
            </p:nvPr>
          </p:nvCxnSpPr>
          <p:spPr bwMode="auto">
            <a:xfrm>
              <a:off x="3428582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Rectangle 14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237883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/>
                <a:t>e</a:t>
              </a:r>
            </a:p>
          </p:txBody>
        </p:sp>
        <p:sp>
          <p:nvSpPr>
            <p:cNvPr id="17" name="Rectangle 15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5599743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" name="Rectangle 16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5418813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19" name="AutoShape 17"/>
            <p:cNvCxnSpPr>
              <a:cxnSpLocks noChangeShapeType="1"/>
              <a:stCxn id="14" idx="3"/>
              <a:endCxn id="16" idx="1"/>
            </p:cNvCxnSpPr>
            <p:nvPr>
              <p:custDataLst>
                <p:tags r:id="rId16"/>
              </p:custDataLst>
            </p:nvPr>
          </p:nvCxnSpPr>
          <p:spPr bwMode="auto">
            <a:xfrm>
              <a:off x="4604628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" name="Rectangle 18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641392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/>
                <a:t>f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677578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" name="Rectangle 20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6594858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23" name="AutoShape 21"/>
            <p:cNvCxnSpPr>
              <a:cxnSpLocks noChangeShapeType="1"/>
              <a:stCxn id="18" idx="3"/>
              <a:endCxn id="20" idx="1"/>
            </p:cNvCxnSpPr>
            <p:nvPr>
              <p:custDataLst>
                <p:tags r:id="rId20"/>
              </p:custDataLst>
            </p:nvPr>
          </p:nvCxnSpPr>
          <p:spPr bwMode="auto">
            <a:xfrm>
              <a:off x="5780673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" name="Line 22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6775788" y="1556792"/>
              <a:ext cx="361860" cy="4008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" name="Text Box 23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1547664" y="2316662"/>
              <a:ext cx="513277" cy="260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dirty="0">
                  <a:solidFill>
                    <a:schemeClr val="tx1"/>
                  </a:solidFill>
                </a:rPr>
                <a:t>front</a:t>
              </a:r>
            </a:p>
          </p:txBody>
        </p:sp>
        <p:sp>
          <p:nvSpPr>
            <p:cNvPr id="26" name="Text Box 24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6259383" y="2316662"/>
              <a:ext cx="502033" cy="260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dirty="0">
                  <a:solidFill>
                    <a:schemeClr val="tx1"/>
                  </a:solidFill>
                </a:rPr>
                <a:t>back</a:t>
              </a:r>
            </a:p>
          </p:txBody>
        </p:sp>
        <p:cxnSp>
          <p:nvCxnSpPr>
            <p:cNvPr id="27" name="AutoShape 25"/>
            <p:cNvCxnSpPr>
              <a:cxnSpLocks noChangeShapeType="1"/>
              <a:stCxn id="25" idx="0"/>
              <a:endCxn id="5" idx="2"/>
            </p:cNvCxnSpPr>
            <p:nvPr>
              <p:custDataLst>
                <p:tags r:id="rId24"/>
              </p:custDataLst>
            </p:nvPr>
          </p:nvCxnSpPr>
          <p:spPr bwMode="auto">
            <a:xfrm flipV="1">
              <a:off x="1804303" y="1957603"/>
              <a:ext cx="86375" cy="3590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26"/>
            <p:cNvCxnSpPr>
              <a:cxnSpLocks noChangeShapeType="1"/>
              <a:stCxn id="26" idx="0"/>
              <a:endCxn id="20" idx="2"/>
            </p:cNvCxnSpPr>
            <p:nvPr>
              <p:custDataLst>
                <p:tags r:id="rId25"/>
              </p:custDataLst>
            </p:nvPr>
          </p:nvCxnSpPr>
          <p:spPr bwMode="auto">
            <a:xfrm flipV="1">
              <a:off x="6510400" y="1957603"/>
              <a:ext cx="84458" cy="3590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374146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Linked List Index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2060848"/>
            <a:ext cx="7543800" cy="1008112"/>
          </a:xfrm>
        </p:spPr>
        <p:txBody>
          <a:bodyPr>
            <a:normAutofit/>
          </a:bodyPr>
          <a:lstStyle/>
          <a:p>
            <a:r>
              <a:rPr lang="en-GB" dirty="0"/>
              <a:t>Count along the list to entry </a:t>
            </a:r>
            <a:r>
              <a:rPr lang="en-GB" dirty="0" err="1"/>
              <a:t>i</a:t>
            </a:r>
            <a:endParaRPr lang="en-GB" dirty="0"/>
          </a:p>
          <a:p>
            <a:r>
              <a:rPr lang="en-GB" dirty="0"/>
              <a:t>Return the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27648" y="3573016"/>
            <a:ext cx="5688632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latin typeface="Courier New" pitchFamily="49" charset="0"/>
                <a:cs typeface="Courier New" pitchFamily="49" charset="0"/>
              </a:rPr>
              <a:t>pointer = front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count = 0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while count &lt;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pointer </a:t>
            </a:r>
            <a:r>
              <a:rPr lang="en-GB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 next of current entry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   count = count + 1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return the value of current entry</a:t>
            </a:r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43672" y="1412777"/>
            <a:ext cx="2949846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400" dirty="0" err="1">
                <a:latin typeface="Courier New" pitchFamily="49" charset="0"/>
                <a:cs typeface="Courier New" pitchFamily="49" charset="0"/>
              </a:rPr>
              <a:t>myList.index</a:t>
            </a:r>
            <a:r>
              <a:rPr lang="en-GB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2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GB" sz="2400" dirty="0">
                <a:latin typeface="Courier New" pitchFamily="49" charset="0"/>
                <a:cs typeface="Courier New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696712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Linked List Update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2060848"/>
            <a:ext cx="7543800" cy="1008112"/>
          </a:xfrm>
        </p:spPr>
        <p:txBody>
          <a:bodyPr>
            <a:normAutofit/>
          </a:bodyPr>
          <a:lstStyle/>
          <a:p>
            <a:r>
              <a:rPr lang="en-GB" dirty="0"/>
              <a:t>Count along the list to entry index</a:t>
            </a:r>
          </a:p>
          <a:p>
            <a:r>
              <a:rPr lang="en-GB" dirty="0"/>
              <a:t>Replace value with new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27648" y="3356992"/>
            <a:ext cx="5688632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latin typeface="Courier New" pitchFamily="49" charset="0"/>
                <a:cs typeface="Courier New" pitchFamily="49" charset="0"/>
              </a:rPr>
              <a:t>pointer = front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count = 0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while count &lt;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idx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pointer </a:t>
            </a:r>
            <a:r>
              <a:rPr lang="en-GB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 next of </a:t>
            </a:r>
            <a:r>
              <a:rPr lang="en-GB" dirty="0" err="1">
                <a:latin typeface="Courier New" pitchFamily="49" charset="0"/>
                <a:cs typeface="Courier New" pitchFamily="49" charset="0"/>
                <a:sym typeface="Wingdings" pitchFamily="2" charset="2"/>
              </a:rPr>
              <a:t>currentEntry</a:t>
            </a:r>
            <a:endParaRPr lang="en-GB" dirty="0">
              <a:latin typeface="Courier New" pitchFamily="49" charset="0"/>
              <a:cs typeface="Courier New" pitchFamily="49" charset="0"/>
              <a:sym typeface="Wingdings" pitchFamily="2" charset="2"/>
            </a:endParaRPr>
          </a:p>
          <a:p>
            <a:r>
              <a:rPr lang="en-GB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   count = count = 1</a:t>
            </a:r>
          </a:p>
          <a:p>
            <a:r>
              <a:rPr lang="en-GB" dirty="0" err="1">
                <a:latin typeface="Courier New" pitchFamily="49" charset="0"/>
                <a:cs typeface="Courier New" pitchFamily="49" charset="0"/>
                <a:sym typeface="Wingdings" pitchFamily="2" charset="2"/>
              </a:rPr>
              <a:t>currentEntry.value</a:t>
            </a:r>
            <a:r>
              <a:rPr lang="en-GB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 = </a:t>
            </a:r>
            <a:r>
              <a:rPr lang="en-GB" dirty="0" err="1">
                <a:latin typeface="Courier New" pitchFamily="49" charset="0"/>
                <a:cs typeface="Courier New" pitchFamily="49" charset="0"/>
                <a:sym typeface="Wingdings" pitchFamily="2" charset="2"/>
              </a:rPr>
              <a:t>newValue</a:t>
            </a:r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43673" y="1412777"/>
            <a:ext cx="5346335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400" dirty="0" err="1">
                <a:latin typeface="Courier New" pitchFamily="49" charset="0"/>
                <a:cs typeface="Courier New" pitchFamily="49" charset="0"/>
              </a:rPr>
              <a:t>myList.update</a:t>
            </a:r>
            <a:r>
              <a:rPr lang="en-GB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2400" dirty="0" err="1">
                <a:latin typeface="Courier New" pitchFamily="49" charset="0"/>
                <a:cs typeface="Courier New" pitchFamily="49" charset="0"/>
              </a:rPr>
              <a:t>idx</a:t>
            </a:r>
            <a:r>
              <a:rPr lang="en-GB" sz="24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GB" sz="2400" dirty="0" err="1">
                <a:latin typeface="Courier New" pitchFamily="49" charset="0"/>
                <a:cs typeface="Courier New" pitchFamily="49" charset="0"/>
              </a:rPr>
              <a:t>newValue</a:t>
            </a:r>
            <a:r>
              <a:rPr lang="en-GB" sz="2400" dirty="0">
                <a:latin typeface="Courier New" pitchFamily="49" charset="0"/>
                <a:cs typeface="Courier New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758537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Linked List Insert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2060848"/>
            <a:ext cx="7543800" cy="3096344"/>
          </a:xfrm>
        </p:spPr>
        <p:txBody>
          <a:bodyPr>
            <a:normAutofit/>
          </a:bodyPr>
          <a:lstStyle/>
          <a:p>
            <a:r>
              <a:rPr lang="en-GB" dirty="0"/>
              <a:t>Count along the list to entry idx-1</a:t>
            </a:r>
          </a:p>
          <a:p>
            <a:r>
              <a:rPr lang="en-GB" dirty="0"/>
              <a:t>Insert a new entry</a:t>
            </a:r>
          </a:p>
          <a:p>
            <a:pPr lvl="1"/>
            <a:r>
              <a:rPr lang="en-GB" dirty="0"/>
              <a:t>Next pointer of current entry points to new entry</a:t>
            </a:r>
          </a:p>
          <a:p>
            <a:pPr lvl="1"/>
            <a:r>
              <a:rPr lang="en-GB" dirty="0"/>
              <a:t>Next pointer of new entry points to following entry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3143673" y="1412777"/>
            <a:ext cx="5346335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400" dirty="0" err="1">
                <a:latin typeface="Courier New" pitchFamily="49" charset="0"/>
                <a:cs typeface="Courier New" pitchFamily="49" charset="0"/>
              </a:rPr>
              <a:t>myList.insert</a:t>
            </a:r>
            <a:r>
              <a:rPr lang="en-GB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2400" dirty="0" err="1">
                <a:latin typeface="Courier New" pitchFamily="49" charset="0"/>
                <a:cs typeface="Courier New" pitchFamily="49" charset="0"/>
              </a:rPr>
              <a:t>idx</a:t>
            </a:r>
            <a:r>
              <a:rPr lang="en-GB" sz="24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GB" sz="2400" dirty="0" err="1">
                <a:latin typeface="Courier New" pitchFamily="49" charset="0"/>
                <a:cs typeface="Courier New" pitchFamily="49" charset="0"/>
              </a:rPr>
              <a:t>newValue</a:t>
            </a:r>
            <a:r>
              <a:rPr lang="en-GB" sz="2400" dirty="0">
                <a:latin typeface="Courier New" pitchFamily="49" charset="0"/>
                <a:cs typeface="Courier New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725557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1106</TotalTime>
  <Words>1972</Words>
  <Application>Microsoft Office PowerPoint</Application>
  <PresentationFormat>Widescreen</PresentationFormat>
  <Paragraphs>414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Teach A level Computing: Algorithms and Data Structures</vt:lpstr>
      <vt:lpstr>Course Outline</vt:lpstr>
      <vt:lpstr>Procedures</vt:lpstr>
      <vt:lpstr>Why Procedures?</vt:lpstr>
      <vt:lpstr>Procedures &amp; Functions</vt:lpstr>
      <vt:lpstr>Creating a procedure in python</vt:lpstr>
      <vt:lpstr>Procedures Call Tree</vt:lpstr>
      <vt:lpstr>Procedures Scope</vt:lpstr>
      <vt:lpstr>Pass by reference or by value</vt:lpstr>
      <vt:lpstr>big</vt:lpstr>
      <vt:lpstr>big</vt:lpstr>
      <vt:lpstr>big3</vt:lpstr>
      <vt:lpstr>Recursion</vt:lpstr>
      <vt:lpstr>Recursion</vt:lpstr>
      <vt:lpstr>What do you need to write every possible computer program…..</vt:lpstr>
      <vt:lpstr>Predict &amp; Explain what will this do </vt:lpstr>
      <vt:lpstr>Our first Example - Spiral</vt:lpstr>
      <vt:lpstr>Modify </vt:lpstr>
      <vt:lpstr>Our first recursive program: Factorial</vt:lpstr>
      <vt:lpstr>Our first recursive program</vt:lpstr>
      <vt:lpstr>A slight modification</vt:lpstr>
      <vt:lpstr>An improved wibbler……</vt:lpstr>
      <vt:lpstr>What's the difference?</vt:lpstr>
      <vt:lpstr>What's the difference?</vt:lpstr>
      <vt:lpstr>PowerPoint Presentation</vt:lpstr>
      <vt:lpstr>Task - allstar</vt:lpstr>
      <vt:lpstr>Task time</vt:lpstr>
      <vt:lpstr>What's going on………………………….</vt:lpstr>
      <vt:lpstr>Factorial revisted</vt:lpstr>
      <vt:lpstr>Factorial revisted</vt:lpstr>
      <vt:lpstr>Factorial revisted</vt:lpstr>
      <vt:lpstr>Factorial revisted</vt:lpstr>
      <vt:lpstr>Factorial revisted</vt:lpstr>
      <vt:lpstr>Factorial revisited</vt:lpstr>
      <vt:lpstr>Factorial revisted</vt:lpstr>
      <vt:lpstr>Why use recursion</vt:lpstr>
      <vt:lpstr>Predict-Explain-Modify-Create</vt:lpstr>
      <vt:lpstr>Linked Lists</vt:lpstr>
      <vt:lpstr>Linked List Concept</vt:lpstr>
      <vt:lpstr>PowerPoint Presentation</vt:lpstr>
      <vt:lpstr>Exercise</vt:lpstr>
      <vt:lpstr>Linked List Index</vt:lpstr>
      <vt:lpstr>Linked List Update</vt:lpstr>
      <vt:lpstr>Linked List Insert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eliot williams</cp:lastModifiedBy>
  <cp:revision>84</cp:revision>
  <dcterms:created xsi:type="dcterms:W3CDTF">2016-10-31T22:10:00Z</dcterms:created>
  <dcterms:modified xsi:type="dcterms:W3CDTF">2018-03-12T10:44:17Z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</Properties>
</file>