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56"/>
  </p:notesMasterIdLst>
  <p:sldIdLst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311" r:id="rId26"/>
    <p:sldId id="281" r:id="rId27"/>
    <p:sldId id="282" r:id="rId28"/>
    <p:sldId id="283" r:id="rId29"/>
    <p:sldId id="312" r:id="rId30"/>
    <p:sldId id="287" r:id="rId31"/>
    <p:sldId id="284" r:id="rId32"/>
    <p:sldId id="285" r:id="rId33"/>
    <p:sldId id="313" r:id="rId34"/>
    <p:sldId id="289" r:id="rId35"/>
    <p:sldId id="291" r:id="rId36"/>
    <p:sldId id="292" r:id="rId37"/>
    <p:sldId id="293" r:id="rId38"/>
    <p:sldId id="315" r:id="rId39"/>
    <p:sldId id="288" r:id="rId40"/>
    <p:sldId id="294" r:id="rId41"/>
    <p:sldId id="316" r:id="rId42"/>
    <p:sldId id="290" r:id="rId43"/>
    <p:sldId id="296" r:id="rId44"/>
    <p:sldId id="298" r:id="rId45"/>
    <p:sldId id="299" r:id="rId46"/>
    <p:sldId id="257" r:id="rId47"/>
    <p:sldId id="303" r:id="rId48"/>
    <p:sldId id="304" r:id="rId49"/>
    <p:sldId id="307" r:id="rId50"/>
    <p:sldId id="308" r:id="rId51"/>
    <p:sldId id="309" r:id="rId52"/>
    <p:sldId id="305" r:id="rId53"/>
    <p:sldId id="306" r:id="rId54"/>
    <p:sldId id="310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microsoft.com/office/2016/11/relationships/changesInfo" Target="changesInfos/changesInfo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AFF0F507-6568-4196-8A88-C04AC965DC66}"/>
    <pc:docChg chg="addSld delSld modSld sldOrd modSection">
      <pc:chgData name="" userId="" providerId="" clId="Web-{AFF0F507-6568-4196-8A88-C04AC965DC66}" dt="2018-02-26T09:52:37.049" v="257"/>
      <pc:docMkLst>
        <pc:docMk/>
      </pc:docMkLst>
      <pc:sldChg chg="modSp">
        <pc:chgData name="" userId="" providerId="" clId="Web-{AFF0F507-6568-4196-8A88-C04AC965DC66}" dt="2018-02-26T09:43:28.962" v="18"/>
        <pc:sldMkLst>
          <pc:docMk/>
          <pc:sldMk cId="160418906" sldId="304"/>
        </pc:sldMkLst>
        <pc:spChg chg="mod">
          <ac:chgData name="" userId="" providerId="" clId="Web-{AFF0F507-6568-4196-8A88-C04AC965DC66}" dt="2018-02-26T09:43:27.603" v="12"/>
          <ac:spMkLst>
            <pc:docMk/>
            <pc:sldMk cId="160418906" sldId="304"/>
            <ac:spMk id="2" creationId="{00000000-0000-0000-0000-000000000000}"/>
          </ac:spMkLst>
        </pc:spChg>
        <pc:spChg chg="mod">
          <ac:chgData name="" userId="" providerId="" clId="Web-{AFF0F507-6568-4196-8A88-C04AC965DC66}" dt="2018-02-26T09:43:28.962" v="18"/>
          <ac:spMkLst>
            <pc:docMk/>
            <pc:sldMk cId="160418906" sldId="304"/>
            <ac:spMk id="3" creationId="{00000000-0000-0000-0000-000000000000}"/>
          </ac:spMkLst>
        </pc:spChg>
      </pc:sldChg>
      <pc:sldChg chg="modSp new ord">
        <pc:chgData name="" userId="" providerId="" clId="Web-{AFF0F507-6568-4196-8A88-C04AC965DC66}" dt="2018-02-26T09:45:00.214" v="52"/>
        <pc:sldMkLst>
          <pc:docMk/>
          <pc:sldMk cId="4133864966" sldId="311"/>
        </pc:sldMkLst>
        <pc:spChg chg="mod">
          <ac:chgData name="" userId="" providerId="" clId="Web-{AFF0F507-6568-4196-8A88-C04AC965DC66}" dt="2018-02-26T09:44:30.611" v="37"/>
          <ac:spMkLst>
            <pc:docMk/>
            <pc:sldMk cId="4133864966" sldId="311"/>
            <ac:spMk id="2" creationId="{5C7E09E4-1D36-47F1-ACDE-10FADC46789E}"/>
          </ac:spMkLst>
        </pc:spChg>
        <pc:spChg chg="mod">
          <ac:chgData name="" userId="" providerId="" clId="Web-{AFF0F507-6568-4196-8A88-C04AC965DC66}" dt="2018-02-26T09:45:00.214" v="52"/>
          <ac:spMkLst>
            <pc:docMk/>
            <pc:sldMk cId="4133864966" sldId="311"/>
            <ac:spMk id="3" creationId="{64AED0CD-282A-4AA7-ADE9-B15204545FE8}"/>
          </ac:spMkLst>
        </pc:spChg>
      </pc:sldChg>
      <pc:sldChg chg="modSp new">
        <pc:chgData name="" userId="" providerId="" clId="Web-{AFF0F507-6568-4196-8A88-C04AC965DC66}" dt="2018-02-26T09:46:15.358" v="99"/>
        <pc:sldMkLst>
          <pc:docMk/>
          <pc:sldMk cId="2043631266" sldId="312"/>
        </pc:sldMkLst>
        <pc:spChg chg="mod">
          <ac:chgData name="" userId="" providerId="" clId="Web-{AFF0F507-6568-4196-8A88-C04AC965DC66}" dt="2018-02-26T09:45:26.050" v="76"/>
          <ac:spMkLst>
            <pc:docMk/>
            <pc:sldMk cId="2043631266" sldId="312"/>
            <ac:spMk id="2" creationId="{E219FD97-B9BF-4C03-9287-B16B26802289}"/>
          </ac:spMkLst>
        </pc:spChg>
        <pc:spChg chg="mod">
          <ac:chgData name="" userId="" providerId="" clId="Web-{AFF0F507-6568-4196-8A88-C04AC965DC66}" dt="2018-02-26T09:46:15.358" v="99"/>
          <ac:spMkLst>
            <pc:docMk/>
            <pc:sldMk cId="2043631266" sldId="312"/>
            <ac:spMk id="3" creationId="{5E7263C5-B768-4EB7-ACE7-90CE98FCC5FF}"/>
          </ac:spMkLst>
        </pc:spChg>
      </pc:sldChg>
      <pc:sldChg chg="modSp new">
        <pc:chgData name="" userId="" providerId="" clId="Web-{AFF0F507-6568-4196-8A88-C04AC965DC66}" dt="2018-02-26T09:52:37.049" v="256"/>
        <pc:sldMkLst>
          <pc:docMk/>
          <pc:sldMk cId="1634571781" sldId="313"/>
        </pc:sldMkLst>
        <pc:spChg chg="mod">
          <ac:chgData name="" userId="" providerId="" clId="Web-{AFF0F507-6568-4196-8A88-C04AC965DC66}" dt="2018-02-26T09:48:20.195" v="120"/>
          <ac:spMkLst>
            <pc:docMk/>
            <pc:sldMk cId="1634571781" sldId="313"/>
            <ac:spMk id="2" creationId="{41E672A0-3C45-4CF3-BC73-A20760E309CD}"/>
          </ac:spMkLst>
        </pc:spChg>
        <pc:spChg chg="mod">
          <ac:chgData name="" userId="" providerId="" clId="Web-{AFF0F507-6568-4196-8A88-C04AC965DC66}" dt="2018-02-26T09:52:37.049" v="256"/>
          <ac:spMkLst>
            <pc:docMk/>
            <pc:sldMk cId="1634571781" sldId="313"/>
            <ac:spMk id="3" creationId="{7EEDB64F-69A2-4996-AE20-87D96C254B92}"/>
          </ac:spMkLst>
        </pc:spChg>
      </pc:sldChg>
      <pc:sldChg chg="new del">
        <pc:chgData name="" userId="" providerId="" clId="Web-{AFF0F507-6568-4196-8A88-C04AC965DC66}" dt="2018-02-26T09:48:59.701" v="129"/>
        <pc:sldMkLst>
          <pc:docMk/>
          <pc:sldMk cId="3632354231" sldId="314"/>
        </pc:sldMkLst>
      </pc:sldChg>
      <pc:sldChg chg="modSp new">
        <pc:chgData name="" userId="" providerId="" clId="Web-{AFF0F507-6568-4196-8A88-C04AC965DC66}" dt="2018-02-26T09:50:32.727" v="195"/>
        <pc:sldMkLst>
          <pc:docMk/>
          <pc:sldMk cId="456069810" sldId="315"/>
        </pc:sldMkLst>
        <pc:spChg chg="mod">
          <ac:chgData name="" userId="" providerId="" clId="Web-{AFF0F507-6568-4196-8A88-C04AC965DC66}" dt="2018-02-26T09:49:42.316" v="149"/>
          <ac:spMkLst>
            <pc:docMk/>
            <pc:sldMk cId="456069810" sldId="315"/>
            <ac:spMk id="2" creationId="{8116FCDA-D74F-47F7-8A24-13D2829B776C}"/>
          </ac:spMkLst>
        </pc:spChg>
        <pc:spChg chg="mod">
          <ac:chgData name="" userId="" providerId="" clId="Web-{AFF0F507-6568-4196-8A88-C04AC965DC66}" dt="2018-02-26T09:50:32.727" v="195"/>
          <ac:spMkLst>
            <pc:docMk/>
            <pc:sldMk cId="456069810" sldId="315"/>
            <ac:spMk id="3" creationId="{BE86B46A-8865-4F8C-A4CF-736DE911571E}"/>
          </ac:spMkLst>
        </pc:spChg>
      </pc:sldChg>
      <pc:sldChg chg="modSp new">
        <pc:chgData name="" userId="" providerId="" clId="Web-{AFF0F507-6568-4196-8A88-C04AC965DC66}" dt="2018-02-26T09:51:57.656" v="220"/>
        <pc:sldMkLst>
          <pc:docMk/>
          <pc:sldMk cId="2995364297" sldId="316"/>
        </pc:sldMkLst>
        <pc:spChg chg="mod">
          <ac:chgData name="" userId="" providerId="" clId="Web-{AFF0F507-6568-4196-8A88-C04AC965DC66}" dt="2018-02-26T09:51:57.656" v="220"/>
          <ac:spMkLst>
            <pc:docMk/>
            <pc:sldMk cId="2995364297" sldId="316"/>
            <ac:spMk id="2" creationId="{5CC13BCC-6089-41FD-9B36-A3BECA2BFFC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C87AB-C355-48A0-A222-B0AEC582735C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Discuss</a:t>
            </a:r>
            <a:r>
              <a:rPr lang="en-GB" baseline="0" dirty="0"/>
              <a:t> cognitive load theory re examples.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2FFFA-C910-4C61-AAA0-047B6B524A64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8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26/02/2018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904721"/>
            <a:ext cx="6047525" cy="95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ustomXml" Target="../../customXml/item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tags" Target="../tags/tag43.xml"/><Relationship Id="rId26" Type="http://schemas.openxmlformats.org/officeDocument/2006/relationships/slideLayout" Target="../slideLayouts/slideLayout2.xml"/><Relationship Id="rId3" Type="http://schemas.openxmlformats.org/officeDocument/2006/relationships/tags" Target="../tags/tag28.xml"/><Relationship Id="rId21" Type="http://schemas.openxmlformats.org/officeDocument/2006/relationships/tags" Target="../tags/tag46.xml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tags" Target="../tags/tag42.xml"/><Relationship Id="rId25" Type="http://schemas.openxmlformats.org/officeDocument/2006/relationships/tags" Target="../tags/tag50.xml"/><Relationship Id="rId2" Type="http://schemas.openxmlformats.org/officeDocument/2006/relationships/tags" Target="../tags/tag27.xml"/><Relationship Id="rId16" Type="http://schemas.openxmlformats.org/officeDocument/2006/relationships/tags" Target="../tags/tag41.xml"/><Relationship Id="rId20" Type="http://schemas.openxmlformats.org/officeDocument/2006/relationships/tags" Target="../tags/tag45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24" Type="http://schemas.openxmlformats.org/officeDocument/2006/relationships/tags" Target="../tags/tag49.xml"/><Relationship Id="rId5" Type="http://schemas.openxmlformats.org/officeDocument/2006/relationships/tags" Target="../tags/tag30.xml"/><Relationship Id="rId15" Type="http://schemas.openxmlformats.org/officeDocument/2006/relationships/tags" Target="../tags/tag40.xml"/><Relationship Id="rId23" Type="http://schemas.openxmlformats.org/officeDocument/2006/relationships/tags" Target="../tags/tag48.xml"/><Relationship Id="rId10" Type="http://schemas.openxmlformats.org/officeDocument/2006/relationships/tags" Target="../tags/tag35.xml"/><Relationship Id="rId19" Type="http://schemas.openxmlformats.org/officeDocument/2006/relationships/tags" Target="../tags/tag44.xml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tags" Target="../tags/tag4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://openbookproject.net/thinkcs/python/english2e/ch18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Teach A level Computing:</a:t>
            </a:r>
            <a:br>
              <a:rPr lang="en-GB" dirty="0"/>
            </a:br>
            <a:r>
              <a:rPr lang="en-GB" dirty="0"/>
              <a:t>Algorithms and Data</a:t>
            </a:r>
            <a:br>
              <a:rPr lang="en-GB" dirty="0"/>
            </a:br>
            <a:r>
              <a:rPr lang="en-GB" dirty="0"/>
              <a:t>Structures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GB" dirty="0"/>
          </a:p>
          <a:p>
            <a:r>
              <a:rPr lang="en-GB" dirty="0"/>
              <a:t>Eliot Williams</a:t>
            </a:r>
          </a:p>
          <a:p>
            <a:endParaRPr lang="en-GB" dirty="0"/>
          </a:p>
          <a:p>
            <a:r>
              <a:rPr lang="en-GB" dirty="0"/>
              <a:t>@</a:t>
            </a:r>
            <a:r>
              <a:rPr lang="en-GB" dirty="0" err="1"/>
              <a:t>MrEliotWilliams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0538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Outline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3339584"/>
              </p:ext>
            </p:extLst>
          </p:nvPr>
        </p:nvGraphicFramePr>
        <p:xfrm>
          <a:off x="1003300" y="1690688"/>
          <a:ext cx="7925117" cy="39354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2171">
                  <a:extLst>
                    <a:ext uri="{9D8B030D-6E8A-4147-A177-3AD203B41FA5}">
                      <a16:colId xmlns:a16="http://schemas.microsoft.com/office/drawing/2014/main" val="4201204637"/>
                    </a:ext>
                  </a:extLst>
                </a:gridCol>
                <a:gridCol w="7082946">
                  <a:extLst>
                    <a:ext uri="{9D8B030D-6E8A-4147-A177-3AD203B41FA5}">
                      <a16:colId xmlns:a16="http://schemas.microsoft.com/office/drawing/2014/main" val="4212699393"/>
                    </a:ext>
                  </a:extLst>
                </a:gridCol>
              </a:tblGrid>
              <a:tr h="8840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1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Representations of data structures: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Arrays, tuples, Stacks, </a:t>
                      </a:r>
                      <a:r>
                        <a:rPr lang="en-GB" sz="2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Queues,Lists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898391142"/>
                  </a:ext>
                </a:extLst>
              </a:tr>
              <a:tr h="7628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2</a:t>
                      </a:r>
                      <a:endParaRPr lang="en-GB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Recursive Algorithms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693896935"/>
                  </a:ext>
                </a:extLst>
              </a:tr>
              <a:tr h="7628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3</a:t>
                      </a:r>
                      <a:endParaRPr lang="en-GB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Searching and Sorting - EW will be late!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888706783"/>
                  </a:ext>
                </a:extLst>
              </a:tr>
              <a:tr h="7628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4</a:t>
                      </a:r>
                      <a:endParaRPr lang="en-GB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Hashing and Dictionaries, Graphs and Trees  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359318081"/>
                  </a:ext>
                </a:extLst>
              </a:tr>
              <a:tr h="7628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5</a:t>
                      </a:r>
                      <a:endParaRPr lang="en-GB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Depth and breadth first searching ; tree traversals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6743641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0622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Data Structures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9443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structures are complex data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Allow you to store multiple data items of one or more data types….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 mechanism for grouping and organizing data to make it easier to use.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Data structures can be made from multiple data types and other data structures…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6114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Abstract vs Built in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Abstract Data type</a:t>
            </a:r>
          </a:p>
          <a:p>
            <a:r>
              <a:rPr lang="en-GB" dirty="0"/>
              <a:t>A model of how a data is stored and what operations can be carried out on the data</a:t>
            </a:r>
          </a:p>
          <a:p>
            <a:endParaRPr lang="en-GB" dirty="0"/>
          </a:p>
          <a:p>
            <a:r>
              <a:rPr lang="en-GB" dirty="0"/>
              <a:t>Built in Type</a:t>
            </a:r>
          </a:p>
          <a:p>
            <a:r>
              <a:rPr lang="en-GB" dirty="0"/>
              <a:t>A predefined implementation of a data type in a programing language</a:t>
            </a:r>
          </a:p>
        </p:txBody>
      </p:sp>
    </p:spTree>
    <p:extLst>
      <p:ext uri="{BB962C8B-B14F-4D97-AF65-F5344CB8AC3E}">
        <p14:creationId xmlns:p14="http://schemas.microsoft.com/office/powerpoint/2010/main" val="4137152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Simple/Primitive data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Boolean</a:t>
            </a:r>
          </a:p>
          <a:p>
            <a:r>
              <a:rPr lang="en-GB" dirty="0" err="1"/>
              <a:t>Int</a:t>
            </a:r>
            <a:endParaRPr lang="en-GB" dirty="0"/>
          </a:p>
          <a:p>
            <a:r>
              <a:rPr lang="en-GB" dirty="0"/>
              <a:t>Float</a:t>
            </a:r>
          </a:p>
          <a:p>
            <a:r>
              <a:rPr lang="en-GB" dirty="0"/>
              <a:t>Char (python doesn’t really have chars)</a:t>
            </a:r>
          </a:p>
          <a:p>
            <a:endParaRPr lang="en-GB" dirty="0"/>
          </a:p>
          <a:p>
            <a:r>
              <a:rPr lang="en-GB" dirty="0"/>
              <a:t>Define how a fixed length binary code should be interpreted by a program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6946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Lists are a complex and powerful data structure.</a:t>
            </a:r>
          </a:p>
          <a:p>
            <a:r>
              <a:rPr lang="en-GB" dirty="0"/>
              <a:t>Very easy to use in python</a:t>
            </a:r>
          </a:p>
          <a:p>
            <a:endParaRPr lang="en-GB" dirty="0"/>
          </a:p>
          <a:p>
            <a:r>
              <a:rPr lang="en-GB" dirty="0"/>
              <a:t>What are the properties of a list?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9904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Lists are a complex and powerful data structure.</a:t>
            </a:r>
          </a:p>
          <a:p>
            <a:r>
              <a:rPr lang="en-GB" dirty="0"/>
              <a:t>Very easy to use in python</a:t>
            </a:r>
          </a:p>
          <a:p>
            <a:endParaRPr lang="en-GB" dirty="0"/>
          </a:p>
          <a:p>
            <a:r>
              <a:rPr lang="en-GB" dirty="0" err="1"/>
              <a:t>mylist</a:t>
            </a:r>
            <a:r>
              <a:rPr lang="en-GB" dirty="0"/>
              <a:t>=["sausages", "tin of beans", "eggs“, 10]</a:t>
            </a:r>
          </a:p>
          <a:p>
            <a:r>
              <a:rPr lang="en-GB" dirty="0" err="1"/>
              <a:t>mylist</a:t>
            </a:r>
            <a:r>
              <a:rPr lang="en-GB" dirty="0"/>
              <a:t>[0] ="6 sausages"</a:t>
            </a:r>
          </a:p>
          <a:p>
            <a:r>
              <a:rPr lang="en-GB" dirty="0" err="1"/>
              <a:t>mylist.append</a:t>
            </a:r>
            <a:r>
              <a:rPr lang="en-GB" dirty="0"/>
              <a:t>("mushrooms")</a:t>
            </a:r>
          </a:p>
          <a:p>
            <a:r>
              <a:rPr lang="en-GB" dirty="0"/>
              <a:t>print(</a:t>
            </a:r>
            <a:r>
              <a:rPr lang="en-GB" dirty="0" err="1"/>
              <a:t>mylist</a:t>
            </a:r>
            <a:r>
              <a:rPr lang="en-GB" dirty="0"/>
              <a:t>)</a:t>
            </a:r>
          </a:p>
          <a:p>
            <a:endParaRPr lang="en-GB" dirty="0"/>
          </a:p>
          <a:p>
            <a:r>
              <a:rPr lang="en-GB" dirty="0" err="1"/>
              <a:t>mylist.remove</a:t>
            </a:r>
            <a:r>
              <a:rPr lang="en-GB" dirty="0"/>
              <a:t>("tin of beans")</a:t>
            </a:r>
          </a:p>
          <a:p>
            <a:r>
              <a:rPr lang="en-GB" dirty="0"/>
              <a:t>print(</a:t>
            </a:r>
            <a:r>
              <a:rPr lang="en-GB" dirty="0" err="1"/>
              <a:t>mylist</a:t>
            </a:r>
            <a:r>
              <a:rPr lang="en-GB" dirty="0"/>
              <a:t>)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0993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Lists are a complex and powerful data structure.</a:t>
            </a:r>
          </a:p>
          <a:p>
            <a:r>
              <a:rPr lang="en-GB" dirty="0"/>
              <a:t>Very easy to use in python</a:t>
            </a:r>
          </a:p>
          <a:p>
            <a:endParaRPr lang="en-GB" dirty="0"/>
          </a:p>
          <a:p>
            <a:r>
              <a:rPr lang="en-GB" dirty="0"/>
              <a:t>List are mutable</a:t>
            </a:r>
          </a:p>
          <a:p>
            <a:r>
              <a:rPr lang="en-GB" dirty="0"/>
              <a:t>Lists have variable length</a:t>
            </a:r>
          </a:p>
          <a:p>
            <a:r>
              <a:rPr lang="en-GB" dirty="0"/>
              <a:t>Lists are ordered.</a:t>
            </a:r>
          </a:p>
          <a:p>
            <a:r>
              <a:rPr lang="en-GB" dirty="0"/>
              <a:t>Constituent parts can be of different sizes and data types.</a:t>
            </a:r>
          </a:p>
          <a:p>
            <a:endParaRPr lang="en-GB" dirty="0"/>
          </a:p>
          <a:p>
            <a:r>
              <a:rPr lang="en-GB" dirty="0"/>
              <a:t>Hard to understand how they work though so we will look at some simpler data structures first….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8924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Built in data structure made up of? </a:t>
            </a:r>
          </a:p>
          <a:p>
            <a:endParaRPr lang="en-GB" dirty="0"/>
          </a:p>
          <a:p>
            <a:r>
              <a:rPr lang="en-GB" dirty="0"/>
              <a:t>Properties of a string</a:t>
            </a:r>
          </a:p>
          <a:p>
            <a:r>
              <a:rPr lang="en-GB" dirty="0"/>
              <a:t>Mutable?</a:t>
            </a:r>
          </a:p>
          <a:p>
            <a:r>
              <a:rPr lang="en-GB" dirty="0"/>
              <a:t>Ordered?</a:t>
            </a:r>
          </a:p>
          <a:p>
            <a:r>
              <a:rPr lang="en-GB" dirty="0"/>
              <a:t>Fixed length?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3511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Built in data structure made up of? </a:t>
            </a:r>
          </a:p>
          <a:p>
            <a:endParaRPr lang="en-GB" dirty="0"/>
          </a:p>
          <a:p>
            <a:r>
              <a:rPr lang="en-GB" dirty="0"/>
              <a:t>Properties of a string</a:t>
            </a:r>
          </a:p>
          <a:p>
            <a:pPr lvl="1"/>
            <a:r>
              <a:rPr lang="en-GB" dirty="0"/>
              <a:t>Immutable</a:t>
            </a:r>
          </a:p>
          <a:p>
            <a:pPr lvl="1"/>
            <a:r>
              <a:rPr lang="en-GB" dirty="0"/>
              <a:t>Ordered</a:t>
            </a:r>
          </a:p>
          <a:p>
            <a:pPr lvl="1"/>
            <a:r>
              <a:rPr lang="en-GB" dirty="0"/>
              <a:t>Fixed length</a:t>
            </a:r>
          </a:p>
          <a:p>
            <a:pPr lvl="1"/>
            <a:r>
              <a:rPr lang="en-GB" dirty="0"/>
              <a:t>Component parts all the same size…</a:t>
            </a:r>
          </a:p>
          <a:p>
            <a:endParaRPr lang="en-GB" dirty="0"/>
          </a:p>
          <a:p>
            <a:r>
              <a:rPr lang="en-GB" dirty="0"/>
              <a:t>So not a list….</a:t>
            </a:r>
          </a:p>
        </p:txBody>
      </p:sp>
    </p:spTree>
    <p:extLst>
      <p:ext uri="{BB962C8B-B14F-4D97-AF65-F5344CB8AC3E}">
        <p14:creationId xmlns:p14="http://schemas.microsoft.com/office/powerpoint/2010/main" val="2760615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Arrays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8943"/>
            <a:ext cx="10515600" cy="4838020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“Simple” data structure – built in many languages(not python)</a:t>
            </a:r>
          </a:p>
          <a:p>
            <a:r>
              <a:rPr lang="en-GB" dirty="0"/>
              <a:t>One variable that can contain multiple items of the same type that are held in consecutive memory locations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We can access parts of an array by indexing e.g. Grade[0]</a:t>
            </a:r>
          </a:p>
          <a:p>
            <a:r>
              <a:rPr lang="en-GB" dirty="0"/>
              <a:t>Accessing any element takes the same time..</a:t>
            </a:r>
          </a:p>
          <a:p>
            <a:r>
              <a:rPr lang="en-GB" dirty="0"/>
              <a:t>Arrays have fixed length</a:t>
            </a:r>
          </a:p>
          <a:p>
            <a:r>
              <a:rPr lang="en-GB" dirty="0"/>
              <a:t>Arrays are mutable – a component value can be changed </a:t>
            </a:r>
          </a:p>
          <a:p>
            <a:r>
              <a:rPr lang="en-GB" dirty="0"/>
              <a:t>e.g. Grade[0]=90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3225801" y="2664506"/>
          <a:ext cx="812799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111">
                  <a:extLst>
                    <a:ext uri="{9D8B030D-6E8A-4147-A177-3AD203B41FA5}">
                      <a16:colId xmlns:a16="http://schemas.microsoft.com/office/drawing/2014/main" val="3788318649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3771219960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475575996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4066700010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4065021975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3252805079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009797168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1091488991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3446280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046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68388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61812" y="2850680"/>
            <a:ext cx="950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Grade</a:t>
            </a:r>
          </a:p>
        </p:txBody>
      </p:sp>
    </p:spTree>
    <p:extLst>
      <p:ext uri="{BB962C8B-B14F-4D97-AF65-F5344CB8AC3E}">
        <p14:creationId xmlns:p14="http://schemas.microsoft.com/office/powerpoint/2010/main" val="3848011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Arrays vs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2776"/>
            <a:ext cx="8991600" cy="4752528"/>
          </a:xfrm>
        </p:spPr>
        <p:txBody>
          <a:bodyPr>
            <a:normAutofit lnSpcReduction="10000"/>
          </a:bodyPr>
          <a:lstStyle/>
          <a:p>
            <a:pPr marL="457200" lvl="1" indent="0">
              <a:buNone/>
            </a:pPr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marL="457200" lvl="1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Arrays are a simple data structure which are</a:t>
            </a:r>
          </a:p>
          <a:p>
            <a:pPr lvl="1"/>
            <a:r>
              <a:rPr lang="en-GB" dirty="0"/>
              <a:t>Easy to understand how it works</a:t>
            </a:r>
          </a:p>
          <a:p>
            <a:pPr lvl="1"/>
            <a:r>
              <a:rPr lang="en-GB" dirty="0"/>
              <a:t>Very efficient. Accessing any element takes the same time….</a:t>
            </a:r>
          </a:p>
          <a:p>
            <a:pPr lvl="1"/>
            <a:r>
              <a:rPr lang="en-GB" dirty="0"/>
              <a:t>Allow us to create more complex data structures from them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727361"/>
              </p:ext>
            </p:extLst>
          </p:nvPr>
        </p:nvGraphicFramePr>
        <p:xfrm>
          <a:off x="838200" y="1414364"/>
          <a:ext cx="705036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77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2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Arrays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Lists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Fixed number of entries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Can be extended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All entrie</a:t>
                      </a:r>
                      <a:r>
                        <a:rPr lang="en-GB" sz="2400" baseline="0" dirty="0"/>
                        <a:t>s the same size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Can have different entries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Continuous</a:t>
                      </a:r>
                      <a:r>
                        <a:rPr lang="en-GB" sz="2400" baseline="0" dirty="0"/>
                        <a:t> in memory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… more complex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816">
                <a:tc>
                  <a:txBody>
                    <a:bodyPr/>
                    <a:lstStyle/>
                    <a:p>
                      <a:r>
                        <a:rPr lang="en-GB" sz="2400" dirty="0"/>
                        <a:t>mutable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mutable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8937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37059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Arrays vs Strings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203960" y="2041208"/>
          <a:ext cx="7050360" cy="18288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4777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2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Arrays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Strings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Fixed number of entries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Fixed number of entries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All entrie</a:t>
                      </a:r>
                      <a:r>
                        <a:rPr lang="en-GB" sz="2400" baseline="0" dirty="0"/>
                        <a:t>s the same size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All entrie</a:t>
                      </a:r>
                      <a:r>
                        <a:rPr lang="en-GB" sz="2400" baseline="0" dirty="0"/>
                        <a:t>s the same size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816">
                <a:tc>
                  <a:txBody>
                    <a:bodyPr/>
                    <a:lstStyle/>
                    <a:p>
                      <a:r>
                        <a:rPr lang="en-GB" sz="2400" dirty="0"/>
                        <a:t>mutable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immutable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8937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2767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tuples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 </a:t>
            </a:r>
            <a:r>
              <a:rPr lang="en-GB" i="1" dirty="0"/>
              <a:t>tuple</a:t>
            </a:r>
            <a:r>
              <a:rPr lang="en-GB" dirty="0"/>
              <a:t> is a finite ordered list of elements.</a:t>
            </a:r>
          </a:p>
          <a:p>
            <a:r>
              <a:rPr lang="en-GB" dirty="0"/>
              <a:t>Tuples are sometimes referred to as records </a:t>
            </a:r>
          </a:p>
          <a:p>
            <a:r>
              <a:rPr lang="en-GB" dirty="0"/>
              <a:t>Elements is a tuple can be of different data types.</a:t>
            </a:r>
          </a:p>
          <a:p>
            <a:r>
              <a:rPr lang="en-GB" dirty="0"/>
              <a:t>teacher = (“Mr”,”Eliot”,”Williams”,1978)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Tuples are ordered, </a:t>
            </a:r>
            <a:r>
              <a:rPr lang="en-GB"/>
              <a:t>fixed length &amp; </a:t>
            </a:r>
            <a:r>
              <a:rPr lang="en-GB" u="sng"/>
              <a:t>immutable</a:t>
            </a:r>
            <a:endParaRPr lang="en-GB" u="sng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2533146" y="3891315"/>
          <a:ext cx="44831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0775">
                  <a:extLst>
                    <a:ext uri="{9D8B030D-6E8A-4147-A177-3AD203B41FA5}">
                      <a16:colId xmlns:a16="http://schemas.microsoft.com/office/drawing/2014/main" val="2354890290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438100309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3364173303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625666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068932"/>
                  </a:ext>
                </a:extLst>
              </a:tr>
            </a:tbl>
          </a:graphicData>
        </a:graphic>
      </p:graphicFrame>
      <p:grpSp>
        <p:nvGrpSpPr>
          <p:cNvPr id="18" name="Group 17"/>
          <p:cNvGrpSpPr/>
          <p:nvPr/>
        </p:nvGrpSpPr>
        <p:grpSpPr>
          <a:xfrm>
            <a:off x="1502312" y="4076735"/>
            <a:ext cx="6544768" cy="1410241"/>
            <a:chOff x="1553030" y="4530881"/>
            <a:chExt cx="6544768" cy="1410241"/>
          </a:xfrm>
        </p:grpSpPr>
        <p:cxnSp>
          <p:nvCxnSpPr>
            <p:cNvPr id="7" name="Straight Arrow Connector 6"/>
            <p:cNvCxnSpPr/>
            <p:nvPr/>
          </p:nvCxnSpPr>
          <p:spPr>
            <a:xfrm flipH="1">
              <a:off x="1936222" y="4530882"/>
              <a:ext cx="1269242" cy="736979"/>
            </a:xfrm>
            <a:prstGeom prst="straightConnector1">
              <a:avLst/>
            </a:prstGeom>
            <a:ln w="698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4303486" y="4530881"/>
              <a:ext cx="0" cy="823041"/>
            </a:xfrm>
            <a:prstGeom prst="straightConnector1">
              <a:avLst/>
            </a:prstGeom>
            <a:ln w="698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5572728" y="4627419"/>
              <a:ext cx="246066" cy="861440"/>
            </a:xfrm>
            <a:prstGeom prst="straightConnector1">
              <a:avLst/>
            </a:prstGeom>
            <a:ln w="698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399554" y="4599363"/>
              <a:ext cx="1233385" cy="753717"/>
            </a:xfrm>
            <a:prstGeom prst="straightConnector1">
              <a:avLst/>
            </a:prstGeom>
            <a:ln w="698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1553030" y="5353080"/>
              <a:ext cx="6646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“Mr”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724490" y="5304193"/>
              <a:ext cx="8018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“Eliot”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325710" y="5571790"/>
              <a:ext cx="11764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“Williams”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445055" y="5395689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1978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803037" y="1690688"/>
            <a:ext cx="32236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Print teacher</a:t>
            </a:r>
          </a:p>
          <a:p>
            <a:endParaRPr lang="en-GB" dirty="0"/>
          </a:p>
          <a:p>
            <a:r>
              <a:rPr lang="en-GB" dirty="0"/>
              <a:t>Will return the contents separated by commas</a:t>
            </a:r>
          </a:p>
          <a:p>
            <a:endParaRPr lang="en-GB" dirty="0"/>
          </a:p>
          <a:p>
            <a:r>
              <a:rPr lang="en-GB" dirty="0"/>
              <a:t>Print teacher[2] will return </a:t>
            </a:r>
          </a:p>
          <a:p>
            <a:r>
              <a:rPr lang="en-GB" dirty="0"/>
              <a:t>“Williams”</a:t>
            </a:r>
          </a:p>
        </p:txBody>
      </p:sp>
    </p:spTree>
    <p:extLst>
      <p:ext uri="{BB962C8B-B14F-4D97-AF65-F5344CB8AC3E}">
        <p14:creationId xmlns:p14="http://schemas.microsoft.com/office/powerpoint/2010/main" val="1225180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Tuple 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Collecting together data about one “thing” – Record</a:t>
            </a:r>
          </a:p>
          <a:p>
            <a:r>
              <a:rPr lang="en-GB" dirty="0"/>
              <a:t>Returning multiple values from a procedure</a:t>
            </a:r>
          </a:p>
          <a:p>
            <a:endParaRPr lang="en-GB" dirty="0"/>
          </a:p>
          <a:p>
            <a:r>
              <a:rPr lang="en-GB" dirty="0"/>
              <a:t>Write a function takes an input of a radius that returns a tuple of both the area and the circumference of the circle: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49755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unpacking tuples (python only)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teacher1 = (“Mr”,”Eliot”,”Williams”,1978) </a:t>
            </a:r>
          </a:p>
          <a:p>
            <a:r>
              <a:rPr lang="en-GB" dirty="0"/>
              <a:t>(</a:t>
            </a:r>
            <a:r>
              <a:rPr lang="en-GB" dirty="0" err="1"/>
              <a:t>title,first,surname,year</a:t>
            </a:r>
            <a:r>
              <a:rPr lang="en-GB" dirty="0"/>
              <a:t>)=teacher1</a:t>
            </a:r>
          </a:p>
          <a:p>
            <a:endParaRPr lang="en-GB" dirty="0"/>
          </a:p>
          <a:p>
            <a:r>
              <a:rPr lang="en-GB" dirty="0"/>
              <a:t>print (surname)</a:t>
            </a:r>
          </a:p>
          <a:p>
            <a:endParaRPr lang="en-GB" dirty="0"/>
          </a:p>
          <a:p>
            <a:r>
              <a:rPr lang="en-GB" dirty="0"/>
              <a:t>This also allows us to swap the contents or variables easily</a:t>
            </a:r>
          </a:p>
          <a:p>
            <a:r>
              <a:rPr lang="en-GB" dirty="0"/>
              <a:t>(</a:t>
            </a:r>
            <a:r>
              <a:rPr lang="en-GB" dirty="0" err="1"/>
              <a:t>a,b</a:t>
            </a:r>
            <a:r>
              <a:rPr lang="en-GB" dirty="0"/>
              <a:t>)=(</a:t>
            </a:r>
            <a:r>
              <a:rPr lang="en-GB" dirty="0" err="1"/>
              <a:t>b,a</a:t>
            </a:r>
            <a:r>
              <a:rPr lang="en-GB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15400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Multidimensional arrays (NB using lists)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Names =[“</a:t>
            </a:r>
            <a:r>
              <a:rPr lang="en-GB" dirty="0" err="1"/>
              <a:t>Bob”,”Sally”,”James</a:t>
            </a:r>
            <a:r>
              <a:rPr lang="en-GB" dirty="0"/>
              <a:t>”]</a:t>
            </a:r>
          </a:p>
          <a:p>
            <a:r>
              <a:rPr lang="en-GB" dirty="0"/>
              <a:t>Mark1=[20,23,19]</a:t>
            </a:r>
          </a:p>
          <a:p>
            <a:r>
              <a:rPr lang="en-GB" dirty="0"/>
              <a:t>Marks2=[21,22,20]</a:t>
            </a:r>
          </a:p>
          <a:p>
            <a:r>
              <a:rPr lang="en-GB" dirty="0"/>
              <a:t>Marks3=[19,23,20]</a:t>
            </a:r>
          </a:p>
          <a:p>
            <a:endParaRPr lang="en-GB" dirty="0"/>
          </a:p>
          <a:p>
            <a:r>
              <a:rPr lang="en-GB" dirty="0"/>
              <a:t>Could be created as </a:t>
            </a:r>
          </a:p>
          <a:p>
            <a:r>
              <a:rPr lang="en-GB" dirty="0"/>
              <a:t>Names =[“</a:t>
            </a:r>
            <a:r>
              <a:rPr lang="en-GB" dirty="0" err="1"/>
              <a:t>Bob”,”Sally”,”James</a:t>
            </a:r>
            <a:r>
              <a:rPr lang="en-GB" dirty="0"/>
              <a:t>”]</a:t>
            </a:r>
          </a:p>
          <a:p>
            <a:r>
              <a:rPr lang="en-GB" dirty="0"/>
              <a:t>grades=[[20,23,19],[21,22,20],[19,23,20]]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5912822" y="1431380"/>
          <a:ext cx="571715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9288">
                  <a:extLst>
                    <a:ext uri="{9D8B030D-6E8A-4147-A177-3AD203B41FA5}">
                      <a16:colId xmlns:a16="http://schemas.microsoft.com/office/drawing/2014/main" val="3178580211"/>
                    </a:ext>
                  </a:extLst>
                </a:gridCol>
                <a:gridCol w="1429288">
                  <a:extLst>
                    <a:ext uri="{9D8B030D-6E8A-4147-A177-3AD203B41FA5}">
                      <a16:colId xmlns:a16="http://schemas.microsoft.com/office/drawing/2014/main" val="1046843908"/>
                    </a:ext>
                  </a:extLst>
                </a:gridCol>
                <a:gridCol w="1429288">
                  <a:extLst>
                    <a:ext uri="{9D8B030D-6E8A-4147-A177-3AD203B41FA5}">
                      <a16:colId xmlns:a16="http://schemas.microsoft.com/office/drawing/2014/main" val="3119082254"/>
                    </a:ext>
                  </a:extLst>
                </a:gridCol>
                <a:gridCol w="1429288">
                  <a:extLst>
                    <a:ext uri="{9D8B030D-6E8A-4147-A177-3AD203B41FA5}">
                      <a16:colId xmlns:a16="http://schemas.microsoft.com/office/drawing/2014/main" val="3686320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James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677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Mark1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231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Mark2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256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Mark3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959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82105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16694"/>
            <a:ext cx="10515600" cy="4351338"/>
          </a:xfrm>
        </p:spPr>
        <p:txBody>
          <a:bodyPr/>
          <a:lstStyle/>
          <a:p>
            <a:r>
              <a:rPr lang="en-GB" dirty="0"/>
              <a:t>grades=[[20,23,19],[21,22,20],[19,23,20]]</a:t>
            </a:r>
          </a:p>
          <a:p>
            <a:endParaRPr lang="en-GB" dirty="0"/>
          </a:p>
          <a:p>
            <a:r>
              <a:rPr lang="en-GB" dirty="0"/>
              <a:t>How could we access Bob’s score for test1?</a:t>
            </a:r>
          </a:p>
          <a:p>
            <a:r>
              <a:rPr lang="en-GB" dirty="0"/>
              <a:t>How could we work out Bob’s total score?</a:t>
            </a:r>
          </a:p>
          <a:p>
            <a:r>
              <a:rPr lang="en-GB" dirty="0"/>
              <a:t>How could we work out the average for test3?</a:t>
            </a:r>
          </a:p>
          <a:p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5636648" y="286226"/>
          <a:ext cx="571715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9288">
                  <a:extLst>
                    <a:ext uri="{9D8B030D-6E8A-4147-A177-3AD203B41FA5}">
                      <a16:colId xmlns:a16="http://schemas.microsoft.com/office/drawing/2014/main" val="3178580211"/>
                    </a:ext>
                  </a:extLst>
                </a:gridCol>
                <a:gridCol w="1429288">
                  <a:extLst>
                    <a:ext uri="{9D8B030D-6E8A-4147-A177-3AD203B41FA5}">
                      <a16:colId xmlns:a16="http://schemas.microsoft.com/office/drawing/2014/main" val="1046843908"/>
                    </a:ext>
                  </a:extLst>
                </a:gridCol>
                <a:gridCol w="1429288">
                  <a:extLst>
                    <a:ext uri="{9D8B030D-6E8A-4147-A177-3AD203B41FA5}">
                      <a16:colId xmlns:a16="http://schemas.microsoft.com/office/drawing/2014/main" val="3119082254"/>
                    </a:ext>
                  </a:extLst>
                </a:gridCol>
                <a:gridCol w="1429288">
                  <a:extLst>
                    <a:ext uri="{9D8B030D-6E8A-4147-A177-3AD203B41FA5}">
                      <a16:colId xmlns:a16="http://schemas.microsoft.com/office/drawing/2014/main" val="3686320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James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677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Mark1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231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Mark2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256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Mark3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959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95655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16694"/>
            <a:ext cx="10515600" cy="4351338"/>
          </a:xfrm>
        </p:spPr>
        <p:txBody>
          <a:bodyPr/>
          <a:lstStyle/>
          <a:p>
            <a:r>
              <a:rPr lang="en-GB" dirty="0"/>
              <a:t>grades=[[20,23,19],[21,22,20],[19,23,20]]</a:t>
            </a:r>
          </a:p>
          <a:p>
            <a:endParaRPr lang="en-GB" dirty="0"/>
          </a:p>
          <a:p>
            <a:r>
              <a:rPr lang="en-GB" dirty="0"/>
              <a:t>How could we access Bob’s score for test2?</a:t>
            </a:r>
          </a:p>
          <a:p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5636648" y="286226"/>
          <a:ext cx="571715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9288">
                  <a:extLst>
                    <a:ext uri="{9D8B030D-6E8A-4147-A177-3AD203B41FA5}">
                      <a16:colId xmlns:a16="http://schemas.microsoft.com/office/drawing/2014/main" val="3178580211"/>
                    </a:ext>
                  </a:extLst>
                </a:gridCol>
                <a:gridCol w="1429288">
                  <a:extLst>
                    <a:ext uri="{9D8B030D-6E8A-4147-A177-3AD203B41FA5}">
                      <a16:colId xmlns:a16="http://schemas.microsoft.com/office/drawing/2014/main" val="1046843908"/>
                    </a:ext>
                  </a:extLst>
                </a:gridCol>
                <a:gridCol w="1429288">
                  <a:extLst>
                    <a:ext uri="{9D8B030D-6E8A-4147-A177-3AD203B41FA5}">
                      <a16:colId xmlns:a16="http://schemas.microsoft.com/office/drawing/2014/main" val="3119082254"/>
                    </a:ext>
                  </a:extLst>
                </a:gridCol>
                <a:gridCol w="1429288">
                  <a:extLst>
                    <a:ext uri="{9D8B030D-6E8A-4147-A177-3AD203B41FA5}">
                      <a16:colId xmlns:a16="http://schemas.microsoft.com/office/drawing/2014/main" val="3686320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James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677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Mark1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231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Mark2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256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Mark3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959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82521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16694"/>
            <a:ext cx="10515600" cy="4351338"/>
          </a:xfrm>
        </p:spPr>
        <p:txBody>
          <a:bodyPr/>
          <a:lstStyle/>
          <a:p>
            <a:r>
              <a:rPr lang="en-GB" dirty="0"/>
              <a:t>grades=[[20,23,19],[21,22,20],[19,23,20]]</a:t>
            </a:r>
          </a:p>
          <a:p>
            <a:endParaRPr lang="en-GB" dirty="0"/>
          </a:p>
          <a:p>
            <a:r>
              <a:rPr lang="en-GB" dirty="0"/>
              <a:t>How could we access Bob’s score for test2?</a:t>
            </a:r>
          </a:p>
          <a:p>
            <a:r>
              <a:rPr lang="en-GB" dirty="0"/>
              <a:t>grades=[</a:t>
            </a:r>
            <a:r>
              <a:rPr lang="en-GB" dirty="0" err="1"/>
              <a:t>a,b,c</a:t>
            </a:r>
            <a:r>
              <a:rPr lang="en-GB" dirty="0"/>
              <a:t>]</a:t>
            </a:r>
          </a:p>
          <a:p>
            <a:r>
              <a:rPr lang="en-GB" dirty="0"/>
              <a:t>grades[1] &gt;&gt;&gt;&gt;&gt;b&gt;&gt;&gt;&gt;[</a:t>
            </a:r>
            <a:r>
              <a:rPr lang="en-GB" u="sng" dirty="0"/>
              <a:t>21</a:t>
            </a:r>
            <a:r>
              <a:rPr lang="en-GB" dirty="0"/>
              <a:t>,22,20] b[0]&gt;&gt;&gt;&gt;21</a:t>
            </a:r>
          </a:p>
          <a:p>
            <a:endParaRPr lang="en-GB" dirty="0"/>
          </a:p>
          <a:p>
            <a:r>
              <a:rPr lang="en-GB" dirty="0"/>
              <a:t>grades[1][0]</a:t>
            </a:r>
          </a:p>
          <a:p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5636648" y="286226"/>
          <a:ext cx="571715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9288">
                  <a:extLst>
                    <a:ext uri="{9D8B030D-6E8A-4147-A177-3AD203B41FA5}">
                      <a16:colId xmlns:a16="http://schemas.microsoft.com/office/drawing/2014/main" val="3178580211"/>
                    </a:ext>
                  </a:extLst>
                </a:gridCol>
                <a:gridCol w="1429288">
                  <a:extLst>
                    <a:ext uri="{9D8B030D-6E8A-4147-A177-3AD203B41FA5}">
                      <a16:colId xmlns:a16="http://schemas.microsoft.com/office/drawing/2014/main" val="1046843908"/>
                    </a:ext>
                  </a:extLst>
                </a:gridCol>
                <a:gridCol w="1429288">
                  <a:extLst>
                    <a:ext uri="{9D8B030D-6E8A-4147-A177-3AD203B41FA5}">
                      <a16:colId xmlns:a16="http://schemas.microsoft.com/office/drawing/2014/main" val="3119082254"/>
                    </a:ext>
                  </a:extLst>
                </a:gridCol>
                <a:gridCol w="1429288">
                  <a:extLst>
                    <a:ext uri="{9D8B030D-6E8A-4147-A177-3AD203B41FA5}">
                      <a16:colId xmlns:a16="http://schemas.microsoft.com/office/drawing/2014/main" val="3686320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James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677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Mark1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231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Mark2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256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Mark3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959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21201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16694"/>
            <a:ext cx="10515600" cy="4351338"/>
          </a:xfrm>
        </p:spPr>
        <p:txBody>
          <a:bodyPr/>
          <a:lstStyle/>
          <a:p>
            <a:r>
              <a:rPr lang="en-GB" dirty="0"/>
              <a:t>grades=[[20,23,19],[21,22,20],[19,23,20]]</a:t>
            </a:r>
          </a:p>
          <a:p>
            <a:r>
              <a:rPr lang="en-GB" dirty="0"/>
              <a:t>How could we work out Bob’s total score?</a:t>
            </a:r>
          </a:p>
          <a:p>
            <a:endParaRPr lang="en-GB" dirty="0"/>
          </a:p>
          <a:p>
            <a:r>
              <a:rPr lang="en-GB" dirty="0"/>
              <a:t>Score =grades[0][0]+grades[0][1]+grades[0][2] </a:t>
            </a:r>
          </a:p>
          <a:p>
            <a:pPr marL="457200" lvl="1" indent="0">
              <a:buNone/>
            </a:pPr>
            <a:r>
              <a:rPr lang="en-GB" dirty="0"/>
              <a:t> but this might take a long time to type if there were lots of tests</a:t>
            </a:r>
          </a:p>
          <a:p>
            <a:pPr marL="457200" lvl="1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Score=0</a:t>
            </a:r>
          </a:p>
          <a:p>
            <a:pPr marL="0" indent="0">
              <a:buNone/>
            </a:pPr>
            <a:r>
              <a:rPr lang="en-GB" dirty="0"/>
              <a:t>For </a:t>
            </a:r>
            <a:r>
              <a:rPr lang="en-GB" dirty="0" err="1"/>
              <a:t>i</a:t>
            </a:r>
            <a:r>
              <a:rPr lang="en-GB" dirty="0"/>
              <a:t> in range(0,3):</a:t>
            </a:r>
          </a:p>
          <a:p>
            <a:pPr marL="457200" lvl="1" indent="0">
              <a:buNone/>
            </a:pPr>
            <a:r>
              <a:rPr lang="en-GB" dirty="0"/>
              <a:t>score=score + grades[0][</a:t>
            </a:r>
            <a:r>
              <a:rPr lang="en-GB" dirty="0" err="1"/>
              <a:t>i</a:t>
            </a:r>
            <a:r>
              <a:rPr lang="en-GB" dirty="0"/>
              <a:t>]</a:t>
            </a:r>
          </a:p>
          <a:p>
            <a:endParaRPr lang="en-GB" dirty="0"/>
          </a:p>
          <a:p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5636648" y="286226"/>
          <a:ext cx="571715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9288">
                  <a:extLst>
                    <a:ext uri="{9D8B030D-6E8A-4147-A177-3AD203B41FA5}">
                      <a16:colId xmlns:a16="http://schemas.microsoft.com/office/drawing/2014/main" val="3178580211"/>
                    </a:ext>
                  </a:extLst>
                </a:gridCol>
                <a:gridCol w="1429288">
                  <a:extLst>
                    <a:ext uri="{9D8B030D-6E8A-4147-A177-3AD203B41FA5}">
                      <a16:colId xmlns:a16="http://schemas.microsoft.com/office/drawing/2014/main" val="1046843908"/>
                    </a:ext>
                  </a:extLst>
                </a:gridCol>
                <a:gridCol w="1429288">
                  <a:extLst>
                    <a:ext uri="{9D8B030D-6E8A-4147-A177-3AD203B41FA5}">
                      <a16:colId xmlns:a16="http://schemas.microsoft.com/office/drawing/2014/main" val="3119082254"/>
                    </a:ext>
                  </a:extLst>
                </a:gridCol>
                <a:gridCol w="1429288">
                  <a:extLst>
                    <a:ext uri="{9D8B030D-6E8A-4147-A177-3AD203B41FA5}">
                      <a16:colId xmlns:a16="http://schemas.microsoft.com/office/drawing/2014/main" val="3686320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James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677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Mark1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231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Mark2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256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Mark3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959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4993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16694"/>
            <a:ext cx="10515600" cy="4351338"/>
          </a:xfrm>
        </p:spPr>
        <p:txBody>
          <a:bodyPr/>
          <a:lstStyle/>
          <a:p>
            <a:r>
              <a:rPr lang="en-GB" dirty="0"/>
              <a:t>grades=[[20,23,19],[21,22,20],[19,23,20]]</a:t>
            </a:r>
          </a:p>
          <a:p>
            <a:endParaRPr lang="en-GB" dirty="0"/>
          </a:p>
          <a:p>
            <a:r>
              <a:rPr lang="en-GB" dirty="0"/>
              <a:t>How could we work out the average for test3?</a:t>
            </a:r>
          </a:p>
          <a:p>
            <a:r>
              <a:rPr lang="en-GB" dirty="0"/>
              <a:t>Average=(grades[2][0]+grades[2][1]+grades[2][2])/3</a:t>
            </a:r>
          </a:p>
          <a:p>
            <a:endParaRPr lang="en-GB" dirty="0"/>
          </a:p>
          <a:p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5636648" y="286226"/>
          <a:ext cx="571715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9288">
                  <a:extLst>
                    <a:ext uri="{9D8B030D-6E8A-4147-A177-3AD203B41FA5}">
                      <a16:colId xmlns:a16="http://schemas.microsoft.com/office/drawing/2014/main" val="3178580211"/>
                    </a:ext>
                  </a:extLst>
                </a:gridCol>
                <a:gridCol w="1429288">
                  <a:extLst>
                    <a:ext uri="{9D8B030D-6E8A-4147-A177-3AD203B41FA5}">
                      <a16:colId xmlns:a16="http://schemas.microsoft.com/office/drawing/2014/main" val="1046843908"/>
                    </a:ext>
                  </a:extLst>
                </a:gridCol>
                <a:gridCol w="1429288">
                  <a:extLst>
                    <a:ext uri="{9D8B030D-6E8A-4147-A177-3AD203B41FA5}">
                      <a16:colId xmlns:a16="http://schemas.microsoft.com/office/drawing/2014/main" val="3119082254"/>
                    </a:ext>
                  </a:extLst>
                </a:gridCol>
                <a:gridCol w="1429288">
                  <a:extLst>
                    <a:ext uri="{9D8B030D-6E8A-4147-A177-3AD203B41FA5}">
                      <a16:colId xmlns:a16="http://schemas.microsoft.com/office/drawing/2014/main" val="3686320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James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677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Mark1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231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Mark2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256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Mark3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959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48388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E09E4-1D36-47F1-ACDE-10FADC467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cs typeface="Calibri Light"/>
              </a:rPr>
              <a:t>Multi-Dimensional Array Tasks</a:t>
            </a:r>
            <a:endParaRPr lang="en-US" dirty="0"/>
          </a:p>
          <a:p>
            <a:endParaRPr lang="en-US" dirty="0"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ED0CD-282A-4AA7-ADE9-B15204545F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Sum Columns of Table (page 1)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F6C2D3-196B-4844-A2B5-F105931AA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8649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 can have n dimensional arrays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Marks[test][question][person]</a:t>
            </a:r>
          </a:p>
          <a:p>
            <a:r>
              <a:rPr lang="en-GB" dirty="0"/>
              <a:t>[[[3,5,7],[…</a:t>
            </a:r>
          </a:p>
        </p:txBody>
      </p:sp>
    </p:spTree>
    <p:extLst>
      <p:ext uri="{BB962C8B-B14F-4D97-AF65-F5344CB8AC3E}">
        <p14:creationId xmlns:p14="http://schemas.microsoft.com/office/powerpoint/2010/main" val="23593609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Stacks &amp; Queues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Abstract data types -  ordered collections of data</a:t>
            </a:r>
          </a:p>
          <a:p>
            <a:endParaRPr lang="en-GB" dirty="0"/>
          </a:p>
          <a:p>
            <a:r>
              <a:rPr lang="en-GB" dirty="0"/>
              <a:t>Queue – Last In First Out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Stack – First In, Last Out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864732" y="3630454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45473708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82975811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9242617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68783783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884979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93169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803662" y="5602269"/>
          <a:ext cx="1369122" cy="18288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369122">
                  <a:extLst>
                    <a:ext uri="{9D8B030D-6E8A-4147-A177-3AD203B41FA5}">
                      <a16:colId xmlns:a16="http://schemas.microsoft.com/office/drawing/2014/main" val="1421404586"/>
                    </a:ext>
                  </a:extLst>
                </a:gridCol>
              </a:tblGrid>
              <a:tr h="26274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288439"/>
                  </a:ext>
                </a:extLst>
              </a:tr>
              <a:tr h="26274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301299"/>
                  </a:ext>
                </a:extLst>
              </a:tr>
              <a:tr h="26274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068735"/>
                  </a:ext>
                </a:extLst>
              </a:tr>
              <a:tr h="26274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721496"/>
                  </a:ext>
                </a:extLst>
              </a:tr>
              <a:tr h="26274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635791"/>
                  </a:ext>
                </a:extLst>
              </a:tr>
            </a:tbl>
          </a:graphicData>
        </a:graphic>
      </p:graphicFrame>
      <p:sp>
        <p:nvSpPr>
          <p:cNvPr id="6" name="Right Arrow 5"/>
          <p:cNvSpPr/>
          <p:nvPr/>
        </p:nvSpPr>
        <p:spPr>
          <a:xfrm>
            <a:off x="735981" y="3593928"/>
            <a:ext cx="1039542" cy="4438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>
          <a:xfrm>
            <a:off x="9992732" y="3630454"/>
            <a:ext cx="1169639" cy="3708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Up-Down Arrow 7"/>
          <p:cNvSpPr/>
          <p:nvPr/>
        </p:nvSpPr>
        <p:spPr>
          <a:xfrm>
            <a:off x="1200924" y="4858269"/>
            <a:ext cx="574599" cy="78052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134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2 stack operations</a:t>
            </a:r>
          </a:p>
          <a:p>
            <a:pPr marL="0" indent="0">
              <a:buNone/>
            </a:pPr>
            <a:r>
              <a:rPr lang="en-GB" dirty="0"/>
              <a:t>Push – puts data at the top of the stack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Pop – removes data from the top of the stack and returns it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294559"/>
              </p:ext>
            </p:extLst>
          </p:nvPr>
        </p:nvGraphicFramePr>
        <p:xfrm>
          <a:off x="2971800" y="1201897"/>
          <a:ext cx="8128001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262984508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57228208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442258116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60831128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8074969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85620507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046524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“Bob”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“Dave”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497616"/>
                  </a:ext>
                </a:extLst>
              </a:tr>
            </a:tbl>
          </a:graphicData>
        </a:graphic>
      </p:graphicFrame>
      <p:sp>
        <p:nvSpPr>
          <p:cNvPr id="5" name="Arrow: Down 4"/>
          <p:cNvSpPr/>
          <p:nvPr/>
        </p:nvSpPr>
        <p:spPr>
          <a:xfrm>
            <a:off x="4889500" y="556659"/>
            <a:ext cx="1651000" cy="6307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Top of</a:t>
            </a:r>
          </a:p>
          <a:p>
            <a:pPr algn="ctr"/>
            <a:r>
              <a:rPr lang="en-GB" dirty="0"/>
              <a:t>Stack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0342956"/>
              </p:ext>
            </p:extLst>
          </p:nvPr>
        </p:nvGraphicFramePr>
        <p:xfrm>
          <a:off x="952500" y="3335497"/>
          <a:ext cx="8128001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262984508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57228208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442258116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60831128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8074969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85620507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046524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“Bob”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“Dave”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“James”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497616"/>
                  </a:ext>
                </a:extLst>
              </a:tr>
            </a:tbl>
          </a:graphicData>
        </a:graphic>
      </p:graphicFrame>
      <p:sp>
        <p:nvSpPr>
          <p:cNvPr id="7" name="Arrow: Down 6"/>
          <p:cNvSpPr/>
          <p:nvPr/>
        </p:nvSpPr>
        <p:spPr>
          <a:xfrm>
            <a:off x="4191000" y="2704731"/>
            <a:ext cx="1651000" cy="6307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Top of</a:t>
            </a:r>
          </a:p>
          <a:p>
            <a:pPr algn="ctr"/>
            <a:r>
              <a:rPr lang="en-GB" dirty="0"/>
              <a:t>Stack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687192"/>
              </p:ext>
            </p:extLst>
          </p:nvPr>
        </p:nvGraphicFramePr>
        <p:xfrm>
          <a:off x="1066800" y="5342313"/>
          <a:ext cx="8128001" cy="3706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262984508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57228208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442258116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60831128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8074969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85620507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046524564"/>
                    </a:ext>
                  </a:extLst>
                </a:gridCol>
              </a:tblGrid>
              <a:tr h="370623">
                <a:tc>
                  <a:txBody>
                    <a:bodyPr/>
                    <a:lstStyle/>
                    <a:p>
                      <a:r>
                        <a:rPr lang="en-GB" dirty="0"/>
                        <a:t>“Bob”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“Dave”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497616"/>
                  </a:ext>
                </a:extLst>
              </a:tr>
            </a:tbl>
          </a:graphicData>
        </a:graphic>
      </p:graphicFrame>
      <p:sp>
        <p:nvSpPr>
          <p:cNvPr id="11" name="Arrow: Down 10"/>
          <p:cNvSpPr/>
          <p:nvPr/>
        </p:nvSpPr>
        <p:spPr>
          <a:xfrm>
            <a:off x="3124200" y="4774226"/>
            <a:ext cx="1651000" cy="6303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Top of</a:t>
            </a:r>
          </a:p>
          <a:p>
            <a:pPr algn="ctr"/>
            <a:r>
              <a:rPr lang="en-GB" dirty="0"/>
              <a:t>Stack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21600" y="4846877"/>
            <a:ext cx="119380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James</a:t>
            </a:r>
          </a:p>
        </p:txBody>
      </p:sp>
    </p:spTree>
    <p:extLst>
      <p:ext uri="{BB962C8B-B14F-4D97-AF65-F5344CB8AC3E}">
        <p14:creationId xmlns:p14="http://schemas.microsoft.com/office/powerpoint/2010/main" val="4641124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9FD97-B9BF-4C03-9287-B16B26802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Stack Exercises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263C5-B768-4EB7-ACE7-90CE98FCC5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Theory p2</a:t>
            </a:r>
          </a:p>
          <a:p>
            <a:r>
              <a:rPr lang="en-US" dirty="0">
                <a:cs typeface="Calibri"/>
              </a:rPr>
              <a:t>Practical P3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B216C8-55BF-4F9E-ADC5-89200F43C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6312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Python list commands….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list.append</a:t>
            </a:r>
            <a:r>
              <a:rPr lang="en-GB" dirty="0"/>
              <a:t>()</a:t>
            </a:r>
          </a:p>
          <a:p>
            <a:r>
              <a:rPr lang="en-GB" dirty="0" err="1"/>
              <a:t>list.pop</a:t>
            </a:r>
            <a:r>
              <a:rPr lang="en-GB" dirty="0"/>
              <a:t>()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9975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Data enters a queue from the back</a:t>
            </a:r>
          </a:p>
          <a:p>
            <a:r>
              <a:rPr lang="en-GB" dirty="0"/>
              <a:t>Data leaves a queue from the front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242840"/>
              </p:ext>
            </p:extLst>
          </p:nvPr>
        </p:nvGraphicFramePr>
        <p:xfrm>
          <a:off x="2352598" y="3300254"/>
          <a:ext cx="81280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2136979750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25983195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67648397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443039143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695353814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376263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John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47018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948215"/>
              </p:ext>
            </p:extLst>
          </p:nvPr>
        </p:nvGraphicFramePr>
        <p:xfrm>
          <a:off x="2352598" y="4115594"/>
          <a:ext cx="81280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2136979750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25983195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67648397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443039143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695353814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376263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Dave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John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47018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468202"/>
              </p:ext>
            </p:extLst>
          </p:nvPr>
        </p:nvGraphicFramePr>
        <p:xfrm>
          <a:off x="2352598" y="4846003"/>
          <a:ext cx="81280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2136979750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25983195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67648397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443039143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695353814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376263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47018"/>
                  </a:ext>
                </a:extLst>
              </a:tr>
            </a:tbl>
          </a:graphicData>
        </a:graphic>
      </p:graphicFrame>
      <p:sp>
        <p:nvSpPr>
          <p:cNvPr id="3" name="Arrow: Right 2"/>
          <p:cNvSpPr/>
          <p:nvPr/>
        </p:nvSpPr>
        <p:spPr>
          <a:xfrm flipH="1">
            <a:off x="1479398" y="3269774"/>
            <a:ext cx="638404" cy="431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rrow: Right 10"/>
          <p:cNvSpPr/>
          <p:nvPr/>
        </p:nvSpPr>
        <p:spPr>
          <a:xfrm flipH="1">
            <a:off x="1479398" y="4106228"/>
            <a:ext cx="638404" cy="431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row: Right 11"/>
          <p:cNvSpPr/>
          <p:nvPr/>
        </p:nvSpPr>
        <p:spPr>
          <a:xfrm flipH="1">
            <a:off x="1489000" y="4815523"/>
            <a:ext cx="638404" cy="431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row: Right 12"/>
          <p:cNvSpPr/>
          <p:nvPr/>
        </p:nvSpPr>
        <p:spPr>
          <a:xfrm flipH="1">
            <a:off x="10597998" y="3269774"/>
            <a:ext cx="638404" cy="431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Arrow: Right 13"/>
          <p:cNvSpPr/>
          <p:nvPr/>
        </p:nvSpPr>
        <p:spPr>
          <a:xfrm flipH="1">
            <a:off x="10591188" y="4100355"/>
            <a:ext cx="638404" cy="431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Arrow: Right 14"/>
          <p:cNvSpPr/>
          <p:nvPr/>
        </p:nvSpPr>
        <p:spPr>
          <a:xfrm flipH="1">
            <a:off x="10597998" y="4815523"/>
            <a:ext cx="638404" cy="431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>
            <p:custDataLst>
              <p:custData r:id="rId1"/>
            </p:custDataLst>
          </p:nvPr>
        </p:nvSpPr>
        <p:spPr>
          <a:xfrm>
            <a:off x="11321592" y="4113849"/>
            <a:ext cx="596958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Paul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82550" y="4846003"/>
            <a:ext cx="791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Dave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04327" y="4829887"/>
            <a:ext cx="791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John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73726" y="4846003"/>
            <a:ext cx="791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Paul</a:t>
            </a:r>
          </a:p>
        </p:txBody>
      </p:sp>
    </p:spTree>
    <p:extLst>
      <p:ext uri="{BB962C8B-B14F-4D97-AF65-F5344CB8AC3E}">
        <p14:creationId xmlns:p14="http://schemas.microsoft.com/office/powerpoint/2010/main" val="36960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7 L -0.48737 -0.0009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75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81481E-6 L -0.11237 -0.00254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25" y="-139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48148E-6 L -0.10834 0.0009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17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5" grpId="0" animBg="1"/>
      <p:bldP spid="4" grpId="0" animBg="1"/>
      <p:bldP spid="4" grpId="1" animBg="1"/>
      <p:bldP spid="5" grpId="0"/>
      <p:bldP spid="5" grpId="1"/>
      <p:bldP spid="16" grpId="0"/>
      <p:bldP spid="16" grpId="1"/>
      <p:bldP spid="17" grpId="0"/>
      <p:bldP spid="17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Implementing queues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Very similar to a stack</a:t>
            </a:r>
          </a:p>
          <a:p>
            <a:r>
              <a:rPr lang="en-GB" dirty="0"/>
              <a:t>We could use a fixed length array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2 operations</a:t>
            </a:r>
          </a:p>
          <a:p>
            <a:r>
              <a:rPr lang="en-GB" dirty="0"/>
              <a:t>Enqueue </a:t>
            </a:r>
          </a:p>
          <a:p>
            <a:pPr lvl="1"/>
            <a:r>
              <a:rPr lang="en-GB" dirty="0"/>
              <a:t>Add an item into the queue</a:t>
            </a:r>
          </a:p>
          <a:p>
            <a:r>
              <a:rPr lang="en-GB" dirty="0"/>
              <a:t>Dequeue</a:t>
            </a:r>
          </a:p>
          <a:p>
            <a:pPr lvl="1"/>
            <a:r>
              <a:rPr lang="en-GB" dirty="0"/>
              <a:t>Remove the first item in the queue</a:t>
            </a:r>
          </a:p>
          <a:p>
            <a:pPr lvl="1"/>
            <a:r>
              <a:rPr lang="en-GB" dirty="0"/>
              <a:t>move all items up?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365971"/>
              </p:ext>
            </p:extLst>
          </p:nvPr>
        </p:nvGraphicFramePr>
        <p:xfrm>
          <a:off x="1131884" y="2819954"/>
          <a:ext cx="8128002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2136979750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25983195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67648397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443039143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695353814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3762638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GB" dirty="0"/>
                        <a:t>Dave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John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47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3586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672A0-3C45-4CF3-BC73-A20760E30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Queue Exercise (page 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DB64F-69A2-4996-AE20-87D96C254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55000" lnSpcReduction="20000"/>
          </a:bodyPr>
          <a:lstStyle/>
          <a:p>
            <a:r>
              <a:rPr lang="en-US" dirty="0">
                <a:cs typeface="Calibri"/>
              </a:rPr>
              <a:t>Write two procedures </a:t>
            </a:r>
          </a:p>
          <a:p>
            <a:r>
              <a:rPr lang="en-US" dirty="0">
                <a:cs typeface="Calibri"/>
              </a:rPr>
              <a:t>enqueue</a:t>
            </a:r>
            <a:endParaRPr lang="en-US" dirty="0"/>
          </a:p>
          <a:p>
            <a:r>
              <a:rPr lang="en-US" dirty="0">
                <a:cs typeface="Calibri"/>
              </a:rPr>
              <a:t>#put the item at the back of the queue</a:t>
            </a:r>
            <a:endParaRPr lang="en-US" dirty="0"/>
          </a:p>
          <a:p>
            <a:r>
              <a:rPr lang="en-US" dirty="0">
                <a:cs typeface="Calibri"/>
              </a:rPr>
              <a:t># change back of queue value 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dequeue</a:t>
            </a:r>
          </a:p>
          <a:p>
            <a:r>
              <a:rPr lang="en-US" dirty="0">
                <a:cs typeface="Calibri"/>
              </a:rPr>
              <a:t>#return first value</a:t>
            </a:r>
            <a:endParaRPr lang="en-US" dirty="0"/>
          </a:p>
          <a:p>
            <a:r>
              <a:rPr lang="en-US" dirty="0">
                <a:cs typeface="Calibri"/>
              </a:rPr>
              <a:t>#update rest of queue..</a:t>
            </a:r>
            <a:endParaRPr lang="en-US" dirty="0"/>
          </a:p>
          <a:p>
            <a:r>
              <a:rPr lang="en-US" dirty="0">
                <a:cs typeface="Calibri"/>
              </a:rPr>
              <a:t></a:t>
            </a:r>
            <a:endParaRPr lang="en-US" dirty="0"/>
          </a:p>
          <a:p>
            <a:r>
              <a:rPr lang="en-US" dirty="0">
                <a:cs typeface="Calibri"/>
              </a:rPr>
              <a:t>all errors should be appropriately handled</a:t>
            </a:r>
            <a:endParaRPr lang="en-US" dirty="0"/>
          </a:p>
          <a:p>
            <a:r>
              <a:rPr lang="en-US" dirty="0">
                <a:cs typeface="Calibri"/>
              </a:rPr>
              <a:t></a:t>
            </a:r>
            <a:endParaRPr lang="en-US" dirty="0"/>
          </a:p>
          <a:p>
            <a:r>
              <a:rPr lang="en-US" dirty="0">
                <a:cs typeface="Calibri"/>
              </a:rPr>
              <a:t>Queue and </a:t>
            </a:r>
            <a:r>
              <a:rPr lang="en-US" dirty="0" err="1">
                <a:cs typeface="Calibri"/>
              </a:rPr>
              <a:t>backofqueue</a:t>
            </a:r>
            <a:r>
              <a:rPr lang="en-US" dirty="0">
                <a:cs typeface="Calibri"/>
              </a:rPr>
              <a:t> may be used as global variables in this assignment</a:t>
            </a:r>
          </a:p>
          <a:p>
            <a:r>
              <a:rPr lang="en-US" dirty="0">
                <a:cs typeface="Calibri"/>
              </a:rPr>
              <a:t></a:t>
            </a:r>
            <a:endParaRPr lang="en-US" dirty="0"/>
          </a:p>
          <a:p>
            <a:r>
              <a:rPr lang="en-US" dirty="0">
                <a:cs typeface="Calibri"/>
              </a:rPr>
              <a:t>easy, medium and hard code skeletons are available</a:t>
            </a:r>
            <a:endParaRPr lang="en-US" dirty="0"/>
          </a:p>
          <a:p>
            <a:endParaRPr lang="en-US" dirty="0">
              <a:cs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5B224E-77BE-40BF-BCBD-72D64BE85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45717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Priority Queue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Some things are more important than others!</a:t>
            </a:r>
          </a:p>
          <a:p>
            <a:r>
              <a:rPr lang="en-GB" dirty="0"/>
              <a:t>Items should be dequeued in order of priority then queue position</a:t>
            </a:r>
          </a:p>
          <a:p>
            <a:r>
              <a:rPr lang="en-GB" dirty="0"/>
              <a:t>Several ways of doing this: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8831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Priority Queue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Some things are more important than others!</a:t>
            </a:r>
          </a:p>
          <a:p>
            <a:r>
              <a:rPr lang="en-GB" dirty="0"/>
              <a:t>Items should be dequeued in order of priority then queue position</a:t>
            </a:r>
          </a:p>
          <a:p>
            <a:r>
              <a:rPr lang="en-GB" dirty="0"/>
              <a:t>Several ways of doing this:</a:t>
            </a:r>
          </a:p>
          <a:p>
            <a:pPr lvl="1"/>
            <a:r>
              <a:rPr lang="en-GB" dirty="0"/>
              <a:t>Change enqueue to put things in the right place!</a:t>
            </a:r>
          </a:p>
          <a:p>
            <a:pPr lvl="2"/>
            <a:r>
              <a:rPr lang="en-GB" dirty="0"/>
              <a:t>Lots of data shuffling, inefficient in an array based structure</a:t>
            </a:r>
          </a:p>
          <a:p>
            <a:pPr lvl="1"/>
            <a:r>
              <a:rPr lang="en-GB" dirty="0"/>
              <a:t>Change dequeue to find the high priority items first</a:t>
            </a:r>
          </a:p>
          <a:p>
            <a:pPr marL="914400" lvl="2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71788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Priority Queue- Dequeue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queue=[("bob",1),("James",1),(“David”,2),(“John“,1),"","","","","",""]</a:t>
            </a:r>
          </a:p>
          <a:p>
            <a:pPr marL="0" indent="0">
              <a:buNone/>
            </a:pPr>
            <a:r>
              <a:rPr lang="en-GB" dirty="0" err="1"/>
              <a:t>backofqueue</a:t>
            </a:r>
            <a:r>
              <a:rPr lang="en-GB" dirty="0"/>
              <a:t>=2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dequeue():</a:t>
            </a:r>
          </a:p>
          <a:p>
            <a:r>
              <a:rPr lang="en-GB" dirty="0"/>
              <a:t>loop through the queue to find the highest priority and its position</a:t>
            </a:r>
          </a:p>
          <a:p>
            <a:r>
              <a:rPr lang="en-GB" dirty="0"/>
              <a:t>store the value at that position</a:t>
            </a:r>
          </a:p>
          <a:p>
            <a:r>
              <a:rPr lang="en-GB" dirty="0"/>
              <a:t>move all the items from that point up down one</a:t>
            </a:r>
          </a:p>
          <a:p>
            <a:r>
              <a:rPr lang="en-GB" dirty="0"/>
              <a:t>update and clear back of queue</a:t>
            </a:r>
          </a:p>
          <a:p>
            <a:r>
              <a:rPr lang="en-GB" dirty="0"/>
              <a:t>return stored answer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7931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08847"/>
            <a:ext cx="10515600" cy="4351338"/>
          </a:xfrm>
        </p:spPr>
        <p:txBody>
          <a:bodyPr/>
          <a:lstStyle/>
          <a:p>
            <a:r>
              <a:rPr lang="en-GB" dirty="0"/>
              <a:t>All this shuffling data about is wasteful</a:t>
            </a:r>
          </a:p>
          <a:p>
            <a:r>
              <a:rPr lang="en-GB" dirty="0"/>
              <a:t>We could just move a pointer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371511"/>
              </p:ext>
            </p:extLst>
          </p:nvPr>
        </p:nvGraphicFramePr>
        <p:xfrm>
          <a:off x="1025321" y="3613675"/>
          <a:ext cx="8128001" cy="454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247926858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599144231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17953761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145579801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064405414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825595241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836781593"/>
                    </a:ext>
                  </a:extLst>
                </a:gridCol>
              </a:tblGrid>
              <a:tr h="45498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276941"/>
                  </a:ext>
                </a:extLst>
              </a:tr>
            </a:tbl>
          </a:graphicData>
        </a:graphic>
      </p:graphicFrame>
      <p:sp>
        <p:nvSpPr>
          <p:cNvPr id="6" name="Arrow: Down 5"/>
          <p:cNvSpPr/>
          <p:nvPr/>
        </p:nvSpPr>
        <p:spPr>
          <a:xfrm>
            <a:off x="1182848" y="2910980"/>
            <a:ext cx="1258348" cy="6375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Front</a:t>
            </a:r>
          </a:p>
        </p:txBody>
      </p:sp>
      <p:sp>
        <p:nvSpPr>
          <p:cNvPr id="8" name="Arrow: Down 7"/>
          <p:cNvSpPr/>
          <p:nvPr/>
        </p:nvSpPr>
        <p:spPr>
          <a:xfrm>
            <a:off x="3247937" y="2943546"/>
            <a:ext cx="1258348" cy="6375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Back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67406" y="3630712"/>
            <a:ext cx="561372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Bob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39130" y="3632111"/>
            <a:ext cx="638961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Cara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96424" y="3646241"/>
            <a:ext cx="695475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Dave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35707" y="3630712"/>
            <a:ext cx="561372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Ed</a:t>
            </a:r>
          </a:p>
        </p:txBody>
      </p:sp>
    </p:spTree>
    <p:extLst>
      <p:ext uri="{BB962C8B-B14F-4D97-AF65-F5344CB8AC3E}">
        <p14:creationId xmlns:p14="http://schemas.microsoft.com/office/powerpoint/2010/main" val="307221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44444E-6 L 0.09831 -0.0039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09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831 -0.00393 L 0.19414 -0.0013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0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33333E-6 L 0.07995 -0.00023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7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8" grpId="1" animBg="1"/>
      <p:bldP spid="9" grpId="0" animBg="1"/>
      <p:bldP spid="15" grpId="0" animBg="1"/>
      <p:bldP spid="1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6FCDA-D74F-47F7-8A24-13D2829B7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Priority Queue Exercise (p5)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6B46A-8865-4F8C-A4CF-736DE9115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Write the dequeue procedure</a:t>
            </a:r>
          </a:p>
          <a:p>
            <a:r>
              <a:rPr lang="en-US" dirty="0">
                <a:cs typeface="Calibri"/>
              </a:rPr>
              <a:t>dequeue</a:t>
            </a:r>
            <a:endParaRPr lang="en-US" dirty="0"/>
          </a:p>
          <a:p>
            <a:r>
              <a:rPr lang="en-US" dirty="0">
                <a:cs typeface="Calibri"/>
              </a:rPr>
              <a:t>#find the highest priority item in the queue and return it, </a:t>
            </a:r>
          </a:p>
          <a:p>
            <a:r>
              <a:rPr lang="en-US" dirty="0">
                <a:cs typeface="Calibri"/>
              </a:rPr>
              <a:t>#update queue</a:t>
            </a:r>
          </a:p>
          <a:p>
            <a:r>
              <a:rPr lang="en-US" dirty="0">
                <a:cs typeface="Calibri"/>
              </a:rPr>
              <a:t>all errors should be appropriately handled</a:t>
            </a:r>
            <a:endParaRPr lang="en-US" dirty="0"/>
          </a:p>
          <a:p>
            <a:r>
              <a:rPr lang="en-US" dirty="0">
                <a:cs typeface="Calibri"/>
              </a:rPr>
              <a:t>Queue and </a:t>
            </a:r>
            <a:r>
              <a:rPr lang="en-US" dirty="0" err="1">
                <a:cs typeface="Calibri"/>
              </a:rPr>
              <a:t>backofqueue</a:t>
            </a:r>
            <a:r>
              <a:rPr lang="en-US" dirty="0">
                <a:cs typeface="Calibri"/>
              </a:rPr>
              <a:t> may be used as global variables in this assignment</a:t>
            </a:r>
          </a:p>
          <a:p>
            <a:r>
              <a:rPr lang="en-US" dirty="0">
                <a:cs typeface="Calibri"/>
              </a:rPr>
              <a:t>easy, medium and hard code skeletons are available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CBD04D-D79B-4AF3-8FD4-32DFB4990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60698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Circular Queue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52795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Pointer movement for enqueue and dequeue needs to wrap round</a:t>
            </a:r>
          </a:p>
          <a:p>
            <a:r>
              <a:rPr lang="en-GB" dirty="0"/>
              <a:t>How do we tell if a queue is full?</a:t>
            </a:r>
          </a:p>
          <a:p>
            <a:r>
              <a:rPr lang="en-GB" dirty="0"/>
              <a:t>How do we tell if a queue is empty?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5368029"/>
              </p:ext>
            </p:extLst>
          </p:nvPr>
        </p:nvGraphicFramePr>
        <p:xfrm>
          <a:off x="2031999" y="2338791"/>
          <a:ext cx="8128001" cy="454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247926858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599144231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17953761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145579801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064405414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825595241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836781593"/>
                    </a:ext>
                  </a:extLst>
                </a:gridCol>
              </a:tblGrid>
              <a:tr h="45498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27694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680201" y="2381618"/>
            <a:ext cx="695475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Dave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74000" y="2381618"/>
            <a:ext cx="695475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Eve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60339" y="2364098"/>
            <a:ext cx="695475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Fred</a:t>
            </a:r>
          </a:p>
        </p:txBody>
      </p:sp>
      <p:sp>
        <p:nvSpPr>
          <p:cNvPr id="10" name="Arrow: Down 9"/>
          <p:cNvSpPr/>
          <p:nvPr/>
        </p:nvSpPr>
        <p:spPr>
          <a:xfrm>
            <a:off x="5466825" y="1701228"/>
            <a:ext cx="1258348" cy="6375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Front</a:t>
            </a:r>
          </a:p>
        </p:txBody>
      </p:sp>
      <p:sp>
        <p:nvSpPr>
          <p:cNvPr id="11" name="Arrow: Down 10"/>
          <p:cNvSpPr/>
          <p:nvPr/>
        </p:nvSpPr>
        <p:spPr>
          <a:xfrm>
            <a:off x="8998107" y="1690688"/>
            <a:ext cx="1258348" cy="6375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91778" y="2352430"/>
            <a:ext cx="880457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Gloria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21893" y="2364098"/>
            <a:ext cx="802661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Henry</a:t>
            </a:r>
          </a:p>
        </p:txBody>
      </p:sp>
      <p:sp>
        <p:nvSpPr>
          <p:cNvPr id="17" name="Oval 16"/>
          <p:cNvSpPr/>
          <p:nvPr/>
        </p:nvSpPr>
        <p:spPr>
          <a:xfrm>
            <a:off x="7221737" y="4009292"/>
            <a:ext cx="2528932" cy="21541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Connector 18"/>
          <p:cNvCxnSpPr>
            <a:stCxn id="17" idx="2"/>
            <a:endCxn id="17" idx="6"/>
          </p:cNvCxnSpPr>
          <p:nvPr/>
        </p:nvCxnSpPr>
        <p:spPr>
          <a:xfrm>
            <a:off x="7221737" y="5086350"/>
            <a:ext cx="252893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7" idx="0"/>
          </p:cNvCxnSpPr>
          <p:nvPr/>
        </p:nvCxnSpPr>
        <p:spPr>
          <a:xfrm>
            <a:off x="8486203" y="4009292"/>
            <a:ext cx="0" cy="216767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cxnSpLocks/>
            <a:stCxn id="17" idx="3"/>
            <a:endCxn id="17" idx="7"/>
          </p:cNvCxnSpPr>
          <p:nvPr/>
        </p:nvCxnSpPr>
        <p:spPr>
          <a:xfrm flipV="1">
            <a:off x="7592091" y="4324755"/>
            <a:ext cx="1788224" cy="152319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7" idx="1"/>
            <a:endCxn id="17" idx="5"/>
          </p:cNvCxnSpPr>
          <p:nvPr/>
        </p:nvCxnSpPr>
        <p:spPr>
          <a:xfrm>
            <a:off x="7592091" y="4324755"/>
            <a:ext cx="1788224" cy="152319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554664" y="4224787"/>
            <a:ext cx="695475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Fred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09773" y="4717018"/>
            <a:ext cx="695475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Dave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7752" y="4178489"/>
            <a:ext cx="695475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Eve</a:t>
            </a:r>
          </a:p>
        </p:txBody>
      </p:sp>
      <p:sp>
        <p:nvSpPr>
          <p:cNvPr id="30" name="Arrow: Down 29"/>
          <p:cNvSpPr/>
          <p:nvPr/>
        </p:nvSpPr>
        <p:spPr>
          <a:xfrm rot="18989469">
            <a:off x="6491450" y="4005972"/>
            <a:ext cx="1258348" cy="6375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Front</a:t>
            </a:r>
          </a:p>
        </p:txBody>
      </p:sp>
      <p:sp>
        <p:nvSpPr>
          <p:cNvPr id="31" name="Arrow: Down 30"/>
          <p:cNvSpPr/>
          <p:nvPr/>
        </p:nvSpPr>
        <p:spPr>
          <a:xfrm rot="4204908">
            <a:off x="9383373" y="4285016"/>
            <a:ext cx="1258348" cy="6375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194465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-0.15299 -0.07593 C -0.18476 -0.09306 -0.23268 -0.10209 -0.28281 -0.10209 C -0.33984 -0.10209 -0.38567 -0.09306 -0.41744 -0.07593 L -0.57031 4.44444E-6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16" y="-5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7031 4.44444E-6 L -0.47799 0.0004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09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5" grpId="0" animBg="1"/>
      <p:bldP spid="1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If head = tail then the queue is defined to be empty</a:t>
            </a:r>
          </a:p>
          <a:p>
            <a:r>
              <a:rPr lang="en-GB" dirty="0"/>
              <a:t>if head = tail + 1, or tail = max and head = 0, it is defined to be full.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751977"/>
              </p:ext>
            </p:extLst>
          </p:nvPr>
        </p:nvGraphicFramePr>
        <p:xfrm>
          <a:off x="2031998" y="3575398"/>
          <a:ext cx="8128001" cy="454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247926858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599144231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17953761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145579801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064405414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825595241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836781593"/>
                    </a:ext>
                  </a:extLst>
                </a:gridCol>
              </a:tblGrid>
              <a:tr h="454986">
                <a:tc>
                  <a:txBody>
                    <a:bodyPr/>
                    <a:lstStyle/>
                    <a:p>
                      <a:r>
                        <a:rPr lang="en-GB" dirty="0"/>
                        <a:t>Eve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Dave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276941"/>
                  </a:ext>
                </a:extLst>
              </a:tr>
            </a:tbl>
          </a:graphicData>
        </a:graphic>
      </p:graphicFrame>
      <p:sp>
        <p:nvSpPr>
          <p:cNvPr id="6" name="Arrow: Down 5"/>
          <p:cNvSpPr/>
          <p:nvPr/>
        </p:nvSpPr>
        <p:spPr>
          <a:xfrm>
            <a:off x="5466824" y="2870366"/>
            <a:ext cx="1258348" cy="6375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Front</a:t>
            </a:r>
          </a:p>
        </p:txBody>
      </p:sp>
      <p:sp>
        <p:nvSpPr>
          <p:cNvPr id="7" name="Arrow: Down 6"/>
          <p:cNvSpPr/>
          <p:nvPr/>
        </p:nvSpPr>
        <p:spPr>
          <a:xfrm>
            <a:off x="4291585" y="2870366"/>
            <a:ext cx="1258348" cy="6375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21106664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13BCC-6089-41FD-9B36-A3BECA2BF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Circular Queue Exercise (page 6)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615D6-EF3A-4683-A7E1-81CA41EBAB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29BBF9-05E6-4A86-923A-7C75916C4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53642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Circular Priority Queue!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32679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Variable size</a:t>
            </a:r>
          </a:p>
          <a:p>
            <a:r>
              <a:rPr lang="en-GB" dirty="0"/>
              <a:t>Mutable</a:t>
            </a:r>
          </a:p>
          <a:p>
            <a:r>
              <a:rPr lang="en-GB" dirty="0"/>
              <a:t>ordered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7000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5400" dirty="0"/>
              <a:t>Linked Lists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An implementation of the list abstractions</a:t>
            </a:r>
          </a:p>
        </p:txBody>
      </p:sp>
    </p:spTree>
    <p:extLst>
      <p:ext uri="{BB962C8B-B14F-4D97-AF65-F5344CB8AC3E}">
        <p14:creationId xmlns:p14="http://schemas.microsoft.com/office/powerpoint/2010/main" val="12828946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Linked List Concept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2924944"/>
            <a:ext cx="7543800" cy="2880320"/>
          </a:xfrm>
        </p:spPr>
        <p:txBody>
          <a:bodyPr>
            <a:normAutofit/>
          </a:bodyPr>
          <a:lstStyle/>
          <a:p>
            <a:r>
              <a:rPr lang="en-GB" dirty="0"/>
              <a:t>Each entry has </a:t>
            </a:r>
          </a:p>
          <a:p>
            <a:pPr lvl="1"/>
            <a:r>
              <a:rPr lang="en-GB" dirty="0"/>
              <a:t>A value</a:t>
            </a:r>
          </a:p>
          <a:p>
            <a:pPr lvl="1"/>
            <a:r>
              <a:rPr lang="en-GB" dirty="0"/>
              <a:t>A pointer to the next entry</a:t>
            </a:r>
          </a:p>
          <a:p>
            <a:r>
              <a:rPr lang="en-GB" dirty="0"/>
              <a:t>Keep a pointer to the front entry </a:t>
            </a:r>
          </a:p>
          <a:p>
            <a:r>
              <a:rPr lang="en-GB" dirty="0"/>
              <a:t>The pointer of the last entry is None</a:t>
            </a:r>
          </a:p>
        </p:txBody>
      </p:sp>
      <p:grpSp>
        <p:nvGrpSpPr>
          <p:cNvPr id="29" name="Group 28"/>
          <p:cNvGrpSpPr/>
          <p:nvPr>
            <p:custDataLst>
              <p:tags r:id="rId1"/>
            </p:custDataLst>
          </p:nvPr>
        </p:nvGrpSpPr>
        <p:grpSpPr>
          <a:xfrm>
            <a:off x="3071664" y="1556792"/>
            <a:ext cx="5589984" cy="1098424"/>
            <a:chOff x="1547664" y="1556792"/>
            <a:chExt cx="5589984" cy="1098424"/>
          </a:xfrm>
        </p:grpSpPr>
        <p:sp>
          <p:nvSpPr>
            <p:cNvPr id="5" name="Rectangle 3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709747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/>
                <a:t>b</a:t>
              </a:r>
            </a:p>
          </p:txBody>
        </p:sp>
        <p:sp>
          <p:nvSpPr>
            <p:cNvPr id="6" name="Rectangle 4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071607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" name="Rectangle 5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890677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" name="Rectangle 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2885792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/>
                <a:t>c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247652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" name="Rectangle 8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066722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11" name="AutoShape 9"/>
            <p:cNvCxnSpPr>
              <a:cxnSpLocks noChangeShapeType="1"/>
              <a:stCxn id="7" idx="3"/>
              <a:endCxn id="8" idx="1"/>
            </p:cNvCxnSpPr>
            <p:nvPr>
              <p:custDataLst>
                <p:tags r:id="rId8"/>
              </p:custDataLst>
            </p:nvPr>
          </p:nvCxnSpPr>
          <p:spPr bwMode="auto">
            <a:xfrm>
              <a:off x="2252537" y="1757197"/>
              <a:ext cx="6332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Rectangle 10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061838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/>
                <a:t>d</a:t>
              </a:r>
            </a:p>
          </p:txBody>
        </p:sp>
        <p:sp>
          <p:nvSpPr>
            <p:cNvPr id="13" name="Rectangle 11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423698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4" name="Rectangle 12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4242768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15" name="AutoShape 13"/>
            <p:cNvCxnSpPr>
              <a:cxnSpLocks noChangeShapeType="1"/>
              <a:stCxn id="10" idx="3"/>
              <a:endCxn id="12" idx="1"/>
            </p:cNvCxnSpPr>
            <p:nvPr>
              <p:custDataLst>
                <p:tags r:id="rId12"/>
              </p:custDataLst>
            </p:nvPr>
          </p:nvCxnSpPr>
          <p:spPr bwMode="auto">
            <a:xfrm>
              <a:off x="3428582" y="1757197"/>
              <a:ext cx="6332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Rectangle 14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5237883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/>
                <a:t>e</a:t>
              </a:r>
            </a:p>
          </p:txBody>
        </p:sp>
        <p:sp>
          <p:nvSpPr>
            <p:cNvPr id="17" name="Rectangle 15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5599743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" name="Rectangle 16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5418813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19" name="AutoShape 17"/>
            <p:cNvCxnSpPr>
              <a:cxnSpLocks noChangeShapeType="1"/>
              <a:stCxn id="14" idx="3"/>
              <a:endCxn id="16" idx="1"/>
            </p:cNvCxnSpPr>
            <p:nvPr>
              <p:custDataLst>
                <p:tags r:id="rId16"/>
              </p:custDataLst>
            </p:nvPr>
          </p:nvCxnSpPr>
          <p:spPr bwMode="auto">
            <a:xfrm>
              <a:off x="4604628" y="1757197"/>
              <a:ext cx="6332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" name="Rectangle 18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6413928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/>
                <a:t>f</a:t>
              </a:r>
            </a:p>
          </p:txBody>
        </p:sp>
        <p:sp>
          <p:nvSpPr>
            <p:cNvPr id="21" name="Rectangle 19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6775788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" name="Rectangle 20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6594858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23" name="AutoShape 21"/>
            <p:cNvCxnSpPr>
              <a:cxnSpLocks noChangeShapeType="1"/>
              <a:stCxn id="18" idx="3"/>
              <a:endCxn id="20" idx="1"/>
            </p:cNvCxnSpPr>
            <p:nvPr>
              <p:custDataLst>
                <p:tags r:id="rId20"/>
              </p:custDataLst>
            </p:nvPr>
          </p:nvCxnSpPr>
          <p:spPr bwMode="auto">
            <a:xfrm>
              <a:off x="5780673" y="1757197"/>
              <a:ext cx="6332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" name="Line 22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>
              <a:off x="6775788" y="1556792"/>
              <a:ext cx="361860" cy="4008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" name="Text Box 23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1547664" y="2316662"/>
              <a:ext cx="58541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dirty="0">
                  <a:solidFill>
                    <a:schemeClr val="tx1"/>
                  </a:solidFill>
                </a:rPr>
                <a:t>front</a:t>
              </a:r>
            </a:p>
          </p:txBody>
        </p:sp>
        <p:sp>
          <p:nvSpPr>
            <p:cNvPr id="26" name="Text Box 24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6259383" y="2316662"/>
              <a:ext cx="57259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dirty="0">
                  <a:solidFill>
                    <a:schemeClr val="tx1"/>
                  </a:solidFill>
                </a:rPr>
                <a:t>back</a:t>
              </a:r>
            </a:p>
          </p:txBody>
        </p:sp>
        <p:cxnSp>
          <p:nvCxnSpPr>
            <p:cNvPr id="27" name="AutoShape 25"/>
            <p:cNvCxnSpPr>
              <a:cxnSpLocks noChangeShapeType="1"/>
              <a:stCxn id="25" idx="0"/>
              <a:endCxn id="5" idx="2"/>
            </p:cNvCxnSpPr>
            <p:nvPr>
              <p:custDataLst>
                <p:tags r:id="rId24"/>
              </p:custDataLst>
            </p:nvPr>
          </p:nvCxnSpPr>
          <p:spPr bwMode="auto">
            <a:xfrm flipV="1">
              <a:off x="1840373" y="1957603"/>
              <a:ext cx="50304" cy="3590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AutoShape 26"/>
            <p:cNvCxnSpPr>
              <a:cxnSpLocks noChangeShapeType="1"/>
              <a:stCxn id="26" idx="0"/>
              <a:endCxn id="20" idx="2"/>
            </p:cNvCxnSpPr>
            <p:nvPr>
              <p:custDataLst>
                <p:tags r:id="rId25"/>
              </p:custDataLst>
            </p:nvPr>
          </p:nvCxnSpPr>
          <p:spPr bwMode="auto">
            <a:xfrm flipV="1">
              <a:off x="6545680" y="1957603"/>
              <a:ext cx="49178" cy="3590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5002954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We could represent this in python by</a:t>
            </a:r>
          </a:p>
          <a:p>
            <a:r>
              <a:rPr lang="en-GB" dirty="0"/>
              <a:t>list=[['James',2],['Bob',0],['Sarah',-1]]</a:t>
            </a:r>
          </a:p>
          <a:p>
            <a:r>
              <a:rPr lang="en-GB" dirty="0" err="1"/>
              <a:t>startpos</a:t>
            </a:r>
            <a:r>
              <a:rPr lang="en-GB" dirty="0"/>
              <a:t>=1</a:t>
            </a:r>
          </a:p>
          <a:p>
            <a:r>
              <a:rPr lang="en-GB" dirty="0"/>
              <a:t>length=3</a:t>
            </a:r>
          </a:p>
          <a:p>
            <a:endParaRPr lang="en-GB" dirty="0"/>
          </a:p>
          <a:p>
            <a:r>
              <a:rPr lang="en-GB" dirty="0"/>
              <a:t>We would need procedures to </a:t>
            </a:r>
          </a:p>
          <a:p>
            <a:r>
              <a:rPr lang="en-GB" dirty="0"/>
              <a:t>find a values position</a:t>
            </a:r>
          </a:p>
          <a:p>
            <a:r>
              <a:rPr lang="en-GB" dirty="0"/>
              <a:t>Find an pointers position</a:t>
            </a:r>
          </a:p>
          <a:p>
            <a:r>
              <a:rPr lang="en-GB" dirty="0"/>
              <a:t>Add</a:t>
            </a:r>
          </a:p>
          <a:p>
            <a:r>
              <a:rPr lang="en-GB" dirty="0"/>
              <a:t>Delete (and update the previous pointer – using find a pointer)</a:t>
            </a:r>
          </a:p>
          <a:p>
            <a:r>
              <a:rPr lang="en-GB" dirty="0"/>
              <a:t>Print in order</a:t>
            </a:r>
          </a:p>
          <a:p>
            <a:r>
              <a:rPr lang="en-GB" dirty="0"/>
              <a:t>Insert a new value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611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2996952"/>
            <a:ext cx="7543800" cy="2952328"/>
          </a:xfrm>
        </p:spPr>
        <p:txBody>
          <a:bodyPr/>
          <a:lstStyle/>
          <a:p>
            <a:r>
              <a:rPr lang="en-GB" dirty="0"/>
              <a:t>Redraw list after:</a:t>
            </a:r>
          </a:p>
          <a:p>
            <a:pPr lvl="1"/>
            <a:r>
              <a:rPr lang="en-GB" dirty="0"/>
              <a:t>appending a new entry at the end</a:t>
            </a:r>
          </a:p>
          <a:p>
            <a:pPr lvl="1"/>
            <a:r>
              <a:rPr lang="en-GB" dirty="0"/>
              <a:t>inserting before entry zero</a:t>
            </a:r>
          </a:p>
          <a:p>
            <a:pPr lvl="1"/>
            <a:r>
              <a:rPr lang="en-GB" dirty="0"/>
              <a:t>inserting before entry 3</a:t>
            </a:r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grpSp>
        <p:nvGrpSpPr>
          <p:cNvPr id="4" name="Group 3"/>
          <p:cNvGrpSpPr/>
          <p:nvPr>
            <p:custDataLst>
              <p:tags r:id="rId1"/>
            </p:custDataLst>
          </p:nvPr>
        </p:nvGrpSpPr>
        <p:grpSpPr>
          <a:xfrm>
            <a:off x="3032720" y="1434481"/>
            <a:ext cx="6375648" cy="1325949"/>
            <a:chOff x="1547664" y="1556792"/>
            <a:chExt cx="5589984" cy="1020411"/>
          </a:xfrm>
        </p:grpSpPr>
        <p:sp>
          <p:nvSpPr>
            <p:cNvPr id="5" name="Rectangle 3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709747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/>
                <a:t>b</a:t>
              </a:r>
            </a:p>
          </p:txBody>
        </p:sp>
        <p:sp>
          <p:nvSpPr>
            <p:cNvPr id="6" name="Rectangle 4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071607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" name="Rectangle 5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890677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" name="Rectangle 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2885792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/>
                <a:t>c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247652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" name="Rectangle 8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066722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11" name="AutoShape 9"/>
            <p:cNvCxnSpPr>
              <a:cxnSpLocks noChangeShapeType="1"/>
              <a:stCxn id="7" idx="3"/>
              <a:endCxn id="8" idx="1"/>
            </p:cNvCxnSpPr>
            <p:nvPr>
              <p:custDataLst>
                <p:tags r:id="rId8"/>
              </p:custDataLst>
            </p:nvPr>
          </p:nvCxnSpPr>
          <p:spPr bwMode="auto">
            <a:xfrm>
              <a:off x="2252537" y="1757197"/>
              <a:ext cx="6332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Rectangle 10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061838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/>
                <a:t>d</a:t>
              </a:r>
            </a:p>
          </p:txBody>
        </p:sp>
        <p:sp>
          <p:nvSpPr>
            <p:cNvPr id="13" name="Rectangle 11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423698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4" name="Rectangle 12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4242768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15" name="AutoShape 13"/>
            <p:cNvCxnSpPr>
              <a:cxnSpLocks noChangeShapeType="1"/>
              <a:stCxn id="10" idx="3"/>
              <a:endCxn id="12" idx="1"/>
            </p:cNvCxnSpPr>
            <p:nvPr>
              <p:custDataLst>
                <p:tags r:id="rId12"/>
              </p:custDataLst>
            </p:nvPr>
          </p:nvCxnSpPr>
          <p:spPr bwMode="auto">
            <a:xfrm>
              <a:off x="3428582" y="1757197"/>
              <a:ext cx="6332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Rectangle 14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5237883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/>
                <a:t>e</a:t>
              </a:r>
            </a:p>
          </p:txBody>
        </p:sp>
        <p:sp>
          <p:nvSpPr>
            <p:cNvPr id="17" name="Rectangle 15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5599743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" name="Rectangle 16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5418813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19" name="AutoShape 17"/>
            <p:cNvCxnSpPr>
              <a:cxnSpLocks noChangeShapeType="1"/>
              <a:stCxn id="14" idx="3"/>
              <a:endCxn id="16" idx="1"/>
            </p:cNvCxnSpPr>
            <p:nvPr>
              <p:custDataLst>
                <p:tags r:id="rId16"/>
              </p:custDataLst>
            </p:nvPr>
          </p:nvCxnSpPr>
          <p:spPr bwMode="auto">
            <a:xfrm>
              <a:off x="4604628" y="1757197"/>
              <a:ext cx="6332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" name="Rectangle 18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6413928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/>
                <a:t>f</a:t>
              </a:r>
            </a:p>
          </p:txBody>
        </p:sp>
        <p:sp>
          <p:nvSpPr>
            <p:cNvPr id="21" name="Rectangle 19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6775788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" name="Rectangle 20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6594858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23" name="AutoShape 21"/>
            <p:cNvCxnSpPr>
              <a:cxnSpLocks noChangeShapeType="1"/>
              <a:stCxn id="18" idx="3"/>
              <a:endCxn id="20" idx="1"/>
            </p:cNvCxnSpPr>
            <p:nvPr>
              <p:custDataLst>
                <p:tags r:id="rId20"/>
              </p:custDataLst>
            </p:nvPr>
          </p:nvCxnSpPr>
          <p:spPr bwMode="auto">
            <a:xfrm>
              <a:off x="5780673" y="1757197"/>
              <a:ext cx="6332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" name="Line 22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>
              <a:off x="6775788" y="1556792"/>
              <a:ext cx="361860" cy="4008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" name="Text Box 23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1547664" y="2316662"/>
              <a:ext cx="513277" cy="260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dirty="0">
                  <a:solidFill>
                    <a:schemeClr val="tx1"/>
                  </a:solidFill>
                </a:rPr>
                <a:t>front</a:t>
              </a:r>
            </a:p>
          </p:txBody>
        </p:sp>
        <p:sp>
          <p:nvSpPr>
            <p:cNvPr id="26" name="Text Box 24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6259383" y="2316662"/>
              <a:ext cx="502033" cy="260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dirty="0">
                  <a:solidFill>
                    <a:schemeClr val="tx1"/>
                  </a:solidFill>
                </a:rPr>
                <a:t>back</a:t>
              </a:r>
            </a:p>
          </p:txBody>
        </p:sp>
        <p:cxnSp>
          <p:nvCxnSpPr>
            <p:cNvPr id="27" name="AutoShape 25"/>
            <p:cNvCxnSpPr>
              <a:cxnSpLocks noChangeShapeType="1"/>
              <a:stCxn id="25" idx="0"/>
              <a:endCxn id="5" idx="2"/>
            </p:cNvCxnSpPr>
            <p:nvPr>
              <p:custDataLst>
                <p:tags r:id="rId24"/>
              </p:custDataLst>
            </p:nvPr>
          </p:nvCxnSpPr>
          <p:spPr bwMode="auto">
            <a:xfrm flipV="1">
              <a:off x="1804303" y="1957603"/>
              <a:ext cx="86375" cy="3590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AutoShape 26"/>
            <p:cNvCxnSpPr>
              <a:cxnSpLocks noChangeShapeType="1"/>
              <a:stCxn id="26" idx="0"/>
              <a:endCxn id="20" idx="2"/>
            </p:cNvCxnSpPr>
            <p:nvPr>
              <p:custDataLst>
                <p:tags r:id="rId25"/>
              </p:custDataLst>
            </p:nvPr>
          </p:nvCxnSpPr>
          <p:spPr bwMode="auto">
            <a:xfrm flipV="1">
              <a:off x="6510400" y="1957603"/>
              <a:ext cx="84458" cy="3590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374146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Linked List </a:t>
            </a:r>
            <a:r>
              <a:rPr lang="en-GB" dirty="0">
                <a:cs typeface="Calibri Light"/>
              </a:rPr>
              <a:t>exercises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GB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4189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Linked List Index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2060848"/>
            <a:ext cx="7543800" cy="1008112"/>
          </a:xfrm>
        </p:spPr>
        <p:txBody>
          <a:bodyPr>
            <a:normAutofit/>
          </a:bodyPr>
          <a:lstStyle/>
          <a:p>
            <a:r>
              <a:rPr lang="en-GB" dirty="0"/>
              <a:t>Count along the list to entry </a:t>
            </a:r>
            <a:r>
              <a:rPr lang="en-GB" dirty="0" err="1"/>
              <a:t>i</a:t>
            </a:r>
            <a:endParaRPr lang="en-GB" dirty="0"/>
          </a:p>
          <a:p>
            <a:r>
              <a:rPr lang="en-GB" dirty="0"/>
              <a:t>Return the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27648" y="3573016"/>
            <a:ext cx="5688632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>
                <a:latin typeface="Courier New" pitchFamily="49" charset="0"/>
                <a:cs typeface="Courier New" pitchFamily="49" charset="0"/>
              </a:rPr>
              <a:t>pointer = front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count = 0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while count &lt;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GB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pointer </a:t>
            </a:r>
            <a:r>
              <a:rPr lang="en-GB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 next of current entry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   count = count + 1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return the value of current entry</a:t>
            </a:r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43672" y="1412777"/>
            <a:ext cx="2949846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400" dirty="0" err="1">
                <a:latin typeface="Courier New" pitchFamily="49" charset="0"/>
                <a:cs typeface="Courier New" pitchFamily="49" charset="0"/>
              </a:rPr>
              <a:t>myList.index</a:t>
            </a:r>
            <a:r>
              <a:rPr lang="en-GB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24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GB" sz="2400" dirty="0">
                <a:latin typeface="Courier New" pitchFamily="49" charset="0"/>
                <a:cs typeface="Courier New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696712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Linked List Update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2060848"/>
            <a:ext cx="7543800" cy="1008112"/>
          </a:xfrm>
        </p:spPr>
        <p:txBody>
          <a:bodyPr>
            <a:normAutofit/>
          </a:bodyPr>
          <a:lstStyle/>
          <a:p>
            <a:r>
              <a:rPr lang="en-GB" dirty="0"/>
              <a:t>Count along the list to entry index</a:t>
            </a:r>
          </a:p>
          <a:p>
            <a:r>
              <a:rPr lang="en-GB" dirty="0"/>
              <a:t>Replace value with new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27648" y="3356992"/>
            <a:ext cx="5688632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>
                <a:latin typeface="Courier New" pitchFamily="49" charset="0"/>
                <a:cs typeface="Courier New" pitchFamily="49" charset="0"/>
              </a:rPr>
              <a:t>pointer = front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count = 0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while count &lt;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idx</a:t>
            </a:r>
            <a:r>
              <a:rPr lang="en-GB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pointer </a:t>
            </a:r>
            <a:r>
              <a:rPr lang="en-GB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 next of </a:t>
            </a:r>
            <a:r>
              <a:rPr lang="en-GB" dirty="0" err="1">
                <a:latin typeface="Courier New" pitchFamily="49" charset="0"/>
                <a:cs typeface="Courier New" pitchFamily="49" charset="0"/>
                <a:sym typeface="Wingdings" pitchFamily="2" charset="2"/>
              </a:rPr>
              <a:t>currentEntry</a:t>
            </a:r>
            <a:endParaRPr lang="en-GB" dirty="0">
              <a:latin typeface="Courier New" pitchFamily="49" charset="0"/>
              <a:cs typeface="Courier New" pitchFamily="49" charset="0"/>
              <a:sym typeface="Wingdings" pitchFamily="2" charset="2"/>
            </a:endParaRPr>
          </a:p>
          <a:p>
            <a:r>
              <a:rPr lang="en-GB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   count = count = 1</a:t>
            </a:r>
          </a:p>
          <a:p>
            <a:r>
              <a:rPr lang="en-GB" dirty="0" err="1">
                <a:latin typeface="Courier New" pitchFamily="49" charset="0"/>
                <a:cs typeface="Courier New" pitchFamily="49" charset="0"/>
                <a:sym typeface="Wingdings" pitchFamily="2" charset="2"/>
              </a:rPr>
              <a:t>currentEntry.value</a:t>
            </a:r>
            <a:r>
              <a:rPr lang="en-GB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 = </a:t>
            </a:r>
            <a:r>
              <a:rPr lang="en-GB" dirty="0" err="1">
                <a:latin typeface="Courier New" pitchFamily="49" charset="0"/>
                <a:cs typeface="Courier New" pitchFamily="49" charset="0"/>
                <a:sym typeface="Wingdings" pitchFamily="2" charset="2"/>
              </a:rPr>
              <a:t>newValue</a:t>
            </a:r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43673" y="1412777"/>
            <a:ext cx="5346335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400" dirty="0" err="1">
                <a:latin typeface="Courier New" pitchFamily="49" charset="0"/>
                <a:cs typeface="Courier New" pitchFamily="49" charset="0"/>
              </a:rPr>
              <a:t>myList.update</a:t>
            </a:r>
            <a:r>
              <a:rPr lang="en-GB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2400" dirty="0" err="1">
                <a:latin typeface="Courier New" pitchFamily="49" charset="0"/>
                <a:cs typeface="Courier New" pitchFamily="49" charset="0"/>
              </a:rPr>
              <a:t>idx</a:t>
            </a:r>
            <a:r>
              <a:rPr lang="en-GB" sz="24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GB" sz="2400" dirty="0" err="1">
                <a:latin typeface="Courier New" pitchFamily="49" charset="0"/>
                <a:cs typeface="Courier New" pitchFamily="49" charset="0"/>
              </a:rPr>
              <a:t>newValue</a:t>
            </a:r>
            <a:r>
              <a:rPr lang="en-GB" sz="2400" dirty="0">
                <a:latin typeface="Courier New" pitchFamily="49" charset="0"/>
                <a:cs typeface="Courier New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758537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Linked List Insert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2060848"/>
            <a:ext cx="7543800" cy="3096344"/>
          </a:xfrm>
        </p:spPr>
        <p:txBody>
          <a:bodyPr>
            <a:normAutofit/>
          </a:bodyPr>
          <a:lstStyle/>
          <a:p>
            <a:r>
              <a:rPr lang="en-GB" dirty="0"/>
              <a:t>Count along the list to entry idx-1</a:t>
            </a:r>
          </a:p>
          <a:p>
            <a:r>
              <a:rPr lang="en-GB" dirty="0"/>
              <a:t>Insert a new entry</a:t>
            </a:r>
          </a:p>
          <a:p>
            <a:pPr lvl="1"/>
            <a:r>
              <a:rPr lang="en-GB" dirty="0"/>
              <a:t>Next pointer of current entry points to new entry</a:t>
            </a:r>
          </a:p>
          <a:p>
            <a:pPr lvl="1"/>
            <a:r>
              <a:rPr lang="en-GB" dirty="0"/>
              <a:t>Next pointer of new entry points to following entry</a:t>
            </a:r>
          </a:p>
        </p:txBody>
      </p:sp>
      <p:sp>
        <p:nvSpPr>
          <p:cNvPr id="5" name="Rectangle 4"/>
          <p:cNvSpPr/>
          <p:nvPr/>
        </p:nvSpPr>
        <p:spPr>
          <a:xfrm>
            <a:off x="3143673" y="1412777"/>
            <a:ext cx="5346335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400" dirty="0" err="1">
                <a:latin typeface="Courier New" pitchFamily="49" charset="0"/>
                <a:cs typeface="Courier New" pitchFamily="49" charset="0"/>
              </a:rPr>
              <a:t>myList.insert</a:t>
            </a:r>
            <a:r>
              <a:rPr lang="en-GB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2400" dirty="0" err="1">
                <a:latin typeface="Courier New" pitchFamily="49" charset="0"/>
                <a:cs typeface="Courier New" pitchFamily="49" charset="0"/>
              </a:rPr>
              <a:t>idx</a:t>
            </a:r>
            <a:r>
              <a:rPr lang="en-GB" sz="24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GB" sz="2400" dirty="0" err="1">
                <a:latin typeface="Courier New" pitchFamily="49" charset="0"/>
                <a:cs typeface="Courier New" pitchFamily="49" charset="0"/>
              </a:rPr>
              <a:t>newValue</a:t>
            </a:r>
            <a:r>
              <a:rPr lang="en-GB" sz="2400" dirty="0">
                <a:latin typeface="Courier New" pitchFamily="49" charset="0"/>
                <a:cs typeface="Courier New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725557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Linked List Code</a:t>
            </a:r>
          </a:p>
        </p:txBody>
      </p:sp>
      <p:sp>
        <p:nvSpPr>
          <p:cNvPr id="4" name="Rectangle 3"/>
          <p:cNvSpPr/>
          <p:nvPr/>
        </p:nvSpPr>
        <p:spPr>
          <a:xfrm>
            <a:off x="1775520" y="1690930"/>
            <a:ext cx="3870176" cy="39703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dirty="0">
                <a:latin typeface="Courier New" pitchFamily="49" charset="0"/>
                <a:cs typeface="Courier New" pitchFamily="49" charset="0"/>
              </a:rPr>
              <a:t>class Entry: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def __init__(self, v):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self.value</a:t>
            </a:r>
            <a:r>
              <a:rPr lang="en-GB" dirty="0">
                <a:latin typeface="Courier New" pitchFamily="49" charset="0"/>
                <a:cs typeface="Courier New" pitchFamily="49" charset="0"/>
              </a:rPr>
              <a:t> = v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self.next</a:t>
            </a:r>
            <a:r>
              <a:rPr lang="en-GB" dirty="0">
                <a:latin typeface="Courier New" pitchFamily="49" charset="0"/>
                <a:cs typeface="Courier New" pitchFamily="49" charset="0"/>
              </a:rPr>
              <a:t> = None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     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def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setValue</a:t>
            </a:r>
            <a:r>
              <a:rPr lang="en-GB" dirty="0">
                <a:latin typeface="Courier New" pitchFamily="49" charset="0"/>
                <a:cs typeface="Courier New" pitchFamily="49" charset="0"/>
              </a:rPr>
              <a:t>(self, v):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self.value</a:t>
            </a:r>
            <a:r>
              <a:rPr lang="en-GB" dirty="0">
                <a:latin typeface="Courier New" pitchFamily="49" charset="0"/>
                <a:cs typeface="Courier New" pitchFamily="49" charset="0"/>
              </a:rPr>
              <a:t> = v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def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getValue</a:t>
            </a:r>
            <a:r>
              <a:rPr lang="en-GB" dirty="0">
                <a:latin typeface="Courier New" pitchFamily="49" charset="0"/>
                <a:cs typeface="Courier New" pitchFamily="49" charset="0"/>
              </a:rPr>
              <a:t>(self):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    return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self.value</a:t>
            </a:r>
            <a:endParaRPr lang="en-GB" dirty="0">
              <a:latin typeface="Courier New" pitchFamily="49" charset="0"/>
              <a:cs typeface="Courier New" pitchFamily="49" charset="0"/>
            </a:endParaRPr>
          </a:p>
          <a:p>
            <a:endParaRPr lang="en-GB" dirty="0">
              <a:latin typeface="Courier New" pitchFamily="49" charset="0"/>
              <a:cs typeface="Courier New" pitchFamily="49" charset="0"/>
            </a:endParaRP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def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setNext</a:t>
            </a:r>
            <a:r>
              <a:rPr lang="en-GB" dirty="0">
                <a:latin typeface="Courier New" pitchFamily="49" charset="0"/>
                <a:cs typeface="Courier New" pitchFamily="49" charset="0"/>
              </a:rPr>
              <a:t>(self, n):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self.next</a:t>
            </a:r>
            <a:r>
              <a:rPr lang="en-GB" dirty="0">
                <a:latin typeface="Courier New" pitchFamily="49" charset="0"/>
                <a:cs typeface="Courier New" pitchFamily="49" charset="0"/>
              </a:rPr>
              <a:t> = n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def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getNext</a:t>
            </a:r>
            <a:r>
              <a:rPr lang="en-GB" dirty="0">
                <a:latin typeface="Courier New" pitchFamily="49" charset="0"/>
                <a:cs typeface="Courier New" pitchFamily="49" charset="0"/>
              </a:rPr>
              <a:t>(self):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   return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self.next</a:t>
            </a:r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12024" y="44625"/>
            <a:ext cx="4230216" cy="67403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dirty="0">
                <a:latin typeface="Courier New" pitchFamily="49" charset="0"/>
                <a:cs typeface="Courier New" pitchFamily="49" charset="0"/>
              </a:rPr>
              <a:t>class List: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def __init__(self):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self.length</a:t>
            </a:r>
            <a:r>
              <a:rPr lang="en-GB" dirty="0">
                <a:latin typeface="Courier New" pitchFamily="49" charset="0"/>
                <a:cs typeface="Courier New" pitchFamily="49" charset="0"/>
              </a:rPr>
              <a:t> = 0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self.first</a:t>
            </a:r>
            <a:r>
              <a:rPr lang="en-GB" dirty="0">
                <a:latin typeface="Courier New" pitchFamily="49" charset="0"/>
                <a:cs typeface="Courier New" pitchFamily="49" charset="0"/>
              </a:rPr>
              <a:t> = None</a:t>
            </a:r>
          </a:p>
          <a:p>
            <a:endParaRPr lang="en-GB" dirty="0">
              <a:latin typeface="Courier New" pitchFamily="49" charset="0"/>
              <a:cs typeface="Courier New" pitchFamily="49" charset="0"/>
            </a:endParaRP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def append(self, value):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   entry = Entry(value)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   if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self.first</a:t>
            </a:r>
            <a:r>
              <a:rPr lang="en-GB" dirty="0">
                <a:latin typeface="Courier New" pitchFamily="49" charset="0"/>
                <a:cs typeface="Courier New" pitchFamily="49" charset="0"/>
              </a:rPr>
              <a:t> == None :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     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self.first</a:t>
            </a:r>
            <a:r>
              <a:rPr lang="en-GB" dirty="0">
                <a:latin typeface="Courier New" pitchFamily="49" charset="0"/>
                <a:cs typeface="Courier New" pitchFamily="49" charset="0"/>
              </a:rPr>
              <a:t> = entry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      return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   p =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self.first</a:t>
            </a:r>
            <a:endParaRPr lang="en-GB" dirty="0">
              <a:latin typeface="Courier New" pitchFamily="49" charset="0"/>
              <a:cs typeface="Courier New" pitchFamily="49" charset="0"/>
            </a:endParaRP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   q =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p.getNext</a:t>
            </a:r>
            <a:r>
              <a:rPr lang="en-GB" dirty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   while q != None: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      p = q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      q =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p.getNext</a:t>
            </a:r>
            <a:r>
              <a:rPr lang="en-GB" dirty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p.setNext</a:t>
            </a:r>
            <a:r>
              <a:rPr lang="en-GB" dirty="0">
                <a:latin typeface="Courier New" pitchFamily="49" charset="0"/>
                <a:cs typeface="Courier New" pitchFamily="49" charset="0"/>
              </a:rPr>
              <a:t>(entry)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     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def index(self,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GB" dirty="0">
                <a:latin typeface="Courier New" pitchFamily="49" charset="0"/>
                <a:cs typeface="Courier New" pitchFamily="49" charset="0"/>
              </a:rPr>
              <a:t>):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   count = 0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   p =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self.first</a:t>
            </a:r>
            <a:endParaRPr lang="en-GB" dirty="0">
              <a:latin typeface="Courier New" pitchFamily="49" charset="0"/>
              <a:cs typeface="Courier New" pitchFamily="49" charset="0"/>
            </a:endParaRP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   while count &lt;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GB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      p =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p.getNext</a:t>
            </a:r>
            <a:r>
              <a:rPr lang="en-GB" dirty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      count = count + 1</a:t>
            </a:r>
          </a:p>
          <a:p>
            <a:r>
              <a:rPr lang="en-GB" dirty="0">
                <a:latin typeface="Courier New" pitchFamily="49" charset="0"/>
                <a:cs typeface="Courier New" pitchFamily="49" charset="0"/>
              </a:rPr>
              <a:t>      return </a:t>
            </a:r>
            <a:r>
              <a:rPr lang="en-GB" dirty="0" err="1">
                <a:latin typeface="Courier New" pitchFamily="49" charset="0"/>
                <a:cs typeface="Courier New" pitchFamily="49" charset="0"/>
              </a:rPr>
              <a:t>p.getValue</a:t>
            </a:r>
            <a:r>
              <a:rPr lang="en-GB" dirty="0">
                <a:latin typeface="Courier New" pitchFamily="49" charset="0"/>
                <a:cs typeface="Courier New" pitchFamily="49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2822117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Complexity of Linked List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Indexing is linear: O(n)</a:t>
            </a:r>
          </a:p>
          <a:p>
            <a:pPr lvl="1"/>
            <a:r>
              <a:rPr lang="en-GB" dirty="0"/>
              <a:t>c.f. array index is O(1)</a:t>
            </a:r>
          </a:p>
          <a:p>
            <a:pPr lvl="1"/>
            <a:r>
              <a:rPr lang="en-GB" dirty="0"/>
              <a:t>need to do better!</a:t>
            </a:r>
          </a:p>
          <a:p>
            <a:r>
              <a:rPr lang="en-GB" dirty="0"/>
              <a:t>Often need to visit every entry in the list</a:t>
            </a:r>
          </a:p>
          <a:p>
            <a:pPr lvl="1"/>
            <a:r>
              <a:rPr lang="en-GB" dirty="0"/>
              <a:t>e.g. sum, </a:t>
            </a:r>
            <a:r>
              <a:rPr lang="en-GB" b="1" dirty="0"/>
              <a:t>search</a:t>
            </a:r>
          </a:p>
          <a:p>
            <a:pPr lvl="1"/>
            <a:r>
              <a:rPr lang="en-GB" dirty="0"/>
              <a:t>This is O(n</a:t>
            </a:r>
            <a:r>
              <a:rPr lang="en-GB" baseline="30000" dirty="0"/>
              <a:t>2</a:t>
            </a:r>
            <a:r>
              <a:rPr lang="en-GB" dirty="0"/>
              <a:t>) if we use indexing</a:t>
            </a:r>
          </a:p>
          <a:p>
            <a:pPr lvl="1"/>
            <a:r>
              <a:rPr lang="en-GB" dirty="0"/>
              <a:t>Easy to improve this by keeping track of place in list</a:t>
            </a:r>
          </a:p>
          <a:p>
            <a:r>
              <a:rPr lang="en-GB" dirty="0"/>
              <a:t>Search is O(n)</a:t>
            </a:r>
          </a:p>
        </p:txBody>
      </p:sp>
    </p:spTree>
    <p:extLst>
      <p:ext uri="{BB962C8B-B14F-4D97-AF65-F5344CB8AC3E}">
        <p14:creationId xmlns:p14="http://schemas.microsoft.com/office/powerpoint/2010/main" val="27310758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Some Additional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Linked lists</a:t>
            </a:r>
          </a:p>
          <a:p>
            <a:r>
              <a:rPr lang="en-GB" dirty="0">
                <a:hlinkClick r:id="rId2"/>
              </a:rPr>
              <a:t>http://openbookproject.net/thinkcs/python/english2e/ch18.html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1196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Control xmlns="http://schemas.microsoft.com/VisualStudio/2011/storyboarding/control">
  <Id Name="95173768-b04e-4877-97d0-72cc10a51e36" Revision="1" Stencil="System.MyShapes" StencilVersion="1.0"/>
</Control>
</file>

<file path=customXml/itemProps1.xml><?xml version="1.0" encoding="utf-8"?>
<ds:datastoreItem xmlns:ds="http://schemas.openxmlformats.org/officeDocument/2006/customXml" ds:itemID="{7255C248-73D6-41A0-BD26-1EDF66D79576}">
  <ds:schemaRefs>
    <ds:schemaRef ds:uri="http://schemas.microsoft.com/VisualStudio/2011/storyboarding/contro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624</TotalTime>
  <Words>2098</Words>
  <Application>Microsoft Office PowerPoint</Application>
  <PresentationFormat>Widescreen</PresentationFormat>
  <Paragraphs>559</Paragraphs>
  <Slides>53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Office Theme</vt:lpstr>
      <vt:lpstr>Teach A level Computing: Algorithms and Data Structures</vt:lpstr>
      <vt:lpstr>Course Outline</vt:lpstr>
      <vt:lpstr>Data Structures</vt:lpstr>
      <vt:lpstr>Data structures are complex data types</vt:lpstr>
      <vt:lpstr>Abstract vs Built in </vt:lpstr>
      <vt:lpstr>Simple/Primitive data types</vt:lpstr>
      <vt:lpstr>Lists</vt:lpstr>
      <vt:lpstr>Lists</vt:lpstr>
      <vt:lpstr>Lists</vt:lpstr>
      <vt:lpstr>Strings</vt:lpstr>
      <vt:lpstr>Strings</vt:lpstr>
      <vt:lpstr>Arrays</vt:lpstr>
      <vt:lpstr>Arrays vs list</vt:lpstr>
      <vt:lpstr>Arrays vs Strings</vt:lpstr>
      <vt:lpstr>tuples</vt:lpstr>
      <vt:lpstr>Tuple uses</vt:lpstr>
      <vt:lpstr>unpacking tuples (python only)</vt:lpstr>
      <vt:lpstr>Multidimensional arrays (NB using lists)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Multi-Dimensional Array Tasks </vt:lpstr>
      <vt:lpstr>We can have n dimensional arrays</vt:lpstr>
      <vt:lpstr>Stacks &amp; Queues</vt:lpstr>
      <vt:lpstr>Stacks</vt:lpstr>
      <vt:lpstr>Stack Exercises</vt:lpstr>
      <vt:lpstr>Python list commands….</vt:lpstr>
      <vt:lpstr>Queue</vt:lpstr>
      <vt:lpstr>Implementing queues</vt:lpstr>
      <vt:lpstr>Queue Exercise (page 4)</vt:lpstr>
      <vt:lpstr>Priority Queue</vt:lpstr>
      <vt:lpstr>Priority Queue</vt:lpstr>
      <vt:lpstr>Priority Queue- Dequeue</vt:lpstr>
      <vt:lpstr>PowerPoint Presentation</vt:lpstr>
      <vt:lpstr>Priority Queue Exercise (p5)</vt:lpstr>
      <vt:lpstr>Circular Queue</vt:lpstr>
      <vt:lpstr>PowerPoint Presentation</vt:lpstr>
      <vt:lpstr>Circular Queue Exercise (page 6)</vt:lpstr>
      <vt:lpstr>Circular Priority Queue!</vt:lpstr>
      <vt:lpstr>Lists</vt:lpstr>
      <vt:lpstr>Linked Lists</vt:lpstr>
      <vt:lpstr>Linked List Concept</vt:lpstr>
      <vt:lpstr>PowerPoint Presentation</vt:lpstr>
      <vt:lpstr>Exercise</vt:lpstr>
      <vt:lpstr>Linked List exercises</vt:lpstr>
      <vt:lpstr>Linked List Index</vt:lpstr>
      <vt:lpstr>Linked List Update</vt:lpstr>
      <vt:lpstr>Linked List Insert</vt:lpstr>
      <vt:lpstr>Linked List Code</vt:lpstr>
      <vt:lpstr>Complexity of Linked List</vt:lpstr>
      <vt:lpstr>Some Additional resources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eliot williams</cp:lastModifiedBy>
  <cp:revision>70</cp:revision>
  <dcterms:created xsi:type="dcterms:W3CDTF">2016-10-31T22:10:00Z</dcterms:created>
  <dcterms:modified xsi:type="dcterms:W3CDTF">2018-02-26T09:52:55Z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fs.IsStoryboard">
    <vt:bool>true</vt:bool>
  </property>
</Properties>
</file>