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06" r:id="rId2"/>
    <p:sldId id="326" r:id="rId3"/>
    <p:sldId id="301" r:id="rId4"/>
    <p:sldId id="310" r:id="rId5"/>
    <p:sldId id="370" r:id="rId6"/>
    <p:sldId id="371" r:id="rId7"/>
    <p:sldId id="372" r:id="rId8"/>
    <p:sldId id="374" r:id="rId9"/>
    <p:sldId id="381" r:id="rId10"/>
    <p:sldId id="385" r:id="rId11"/>
    <p:sldId id="386" r:id="rId12"/>
    <p:sldId id="377" r:id="rId13"/>
    <p:sldId id="379" r:id="rId14"/>
    <p:sldId id="382" r:id="rId15"/>
    <p:sldId id="384" r:id="rId16"/>
    <p:sldId id="380" r:id="rId17"/>
    <p:sldId id="336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48235"/>
    <a:srgbClr val="CEF739"/>
    <a:srgbClr val="5B9BD5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55" d="100"/>
          <a:sy n="55" d="100"/>
        </p:scale>
        <p:origin x="276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733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733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C9071570-6AE9-46CB-BE72-66923AD1FF72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306"/>
            <a:ext cx="2945862" cy="49733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29306"/>
            <a:ext cx="2945862" cy="49733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32D3E57A-AE76-4C94-820D-9470948443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52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4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35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4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7417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4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75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4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609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end assessment</a:t>
            </a:r>
            <a:r>
              <a:rPr lang="en-GB" baseline="0" dirty="0"/>
              <a:t> activity – and the level of code that we are looking for, well named user created blocks, using a range of pen command, move commands, repeats showing an understanding of shape, use of coordinates, positive and negative … How might we teach this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671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how the next module carefully</a:t>
            </a:r>
            <a:r>
              <a:rPr lang="en-GB" baseline="0" dirty="0"/>
              <a:t> scaffolds children to gain a whole host of skills so that in the end they can undertake a creative project. But the objective is to learn along the way, and in the end they will be independent as the create a beautiful screen.</a:t>
            </a:r>
          </a:p>
          <a:p>
            <a:endParaRPr lang="en-GB" baseline="0" dirty="0"/>
          </a:p>
          <a:p>
            <a:r>
              <a:rPr lang="en-GB" baseline="0" dirty="0"/>
              <a:t>Can you jot down for me the types of activities…</a:t>
            </a:r>
          </a:p>
          <a:p>
            <a:endParaRPr lang="en-GB" baseline="0" dirty="0"/>
          </a:p>
          <a:p>
            <a:r>
              <a:rPr lang="en-GB" baseline="0" dirty="0"/>
              <a:t>Initialisation and limited commands</a:t>
            </a:r>
          </a:p>
          <a:p>
            <a:r>
              <a:rPr lang="en-GB" baseline="0" dirty="0"/>
              <a:t>Maximum steps</a:t>
            </a:r>
          </a:p>
          <a:p>
            <a:r>
              <a:rPr lang="en-GB" baseline="0" dirty="0"/>
              <a:t>Playing Beetle – unplugged  </a:t>
            </a:r>
          </a:p>
          <a:p>
            <a:r>
              <a:rPr lang="en-GB" baseline="0" dirty="0"/>
              <a:t>Group work (different shapes/teach)</a:t>
            </a:r>
          </a:p>
          <a:p>
            <a:r>
              <a:rPr lang="en-GB" baseline="0" dirty="0"/>
              <a:t>Playing Beetle – polygons</a:t>
            </a:r>
          </a:p>
          <a:p>
            <a:r>
              <a:rPr lang="en-GB" baseline="0" dirty="0"/>
              <a:t>Assessment – fill in number</a:t>
            </a:r>
          </a:p>
          <a:p>
            <a:r>
              <a:rPr lang="en-GB" baseline="0" dirty="0"/>
              <a:t>More blocks – direct teaching</a:t>
            </a:r>
          </a:p>
          <a:p>
            <a:r>
              <a:rPr lang="en-GB" baseline="0" dirty="0"/>
              <a:t>Morse code</a:t>
            </a:r>
          </a:p>
          <a:p>
            <a:r>
              <a:rPr lang="en-GB" baseline="0" dirty="0"/>
              <a:t>Back to a paper based test and tracing</a:t>
            </a:r>
          </a:p>
          <a:p>
            <a:r>
              <a:rPr lang="en-GB" baseline="0" dirty="0"/>
              <a:t>All leading to an open creative project</a:t>
            </a:r>
          </a:p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342902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end assessment</a:t>
            </a:r>
            <a:r>
              <a:rPr lang="en-GB" baseline="0" dirty="0"/>
              <a:t> activity – and the level of code that we are looking for, well named user created blocks, using a range of pen command, move commands, repeats showing an understanding of shape, use of coordinates, positive and negative … How might we teach this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2497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4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354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0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98664969/" TargetMode="External"/><Relationship Id="rId3" Type="http://schemas.openxmlformats.org/officeDocument/2006/relationships/hyperlink" Target="https://scratch.mit.edu/projects/98664570/" TargetMode="External"/><Relationship Id="rId7" Type="http://schemas.openxmlformats.org/officeDocument/2006/relationships/hyperlink" Target="https://scratch.mit.edu/projects/986649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cratch.mit.edu/projects/98664866/" TargetMode="External"/><Relationship Id="rId5" Type="http://schemas.openxmlformats.org/officeDocument/2006/relationships/hyperlink" Target="https://scratch.mit.edu/projects/98664744/" TargetMode="External"/><Relationship Id="rId4" Type="http://schemas.openxmlformats.org/officeDocument/2006/relationships/hyperlink" Target="https://scratch.mit.edu/projects/9866469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562917/#play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6</a:t>
            </a:r>
          </a:p>
          <a:p>
            <a:r>
              <a:rPr lang="en-GB" dirty="0"/>
              <a:t>Make your own blocks and lists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193982"/>
              </p:ext>
            </p:extLst>
          </p:nvPr>
        </p:nvGraphicFramePr>
        <p:xfrm>
          <a:off x="902257" y="2063059"/>
          <a:ext cx="10740014" cy="3276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7749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8022265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1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 and lists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&amp; Assessment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6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537298"/>
              </p:ext>
            </p:extLst>
          </p:nvPr>
        </p:nvGraphicFramePr>
        <p:xfrm>
          <a:off x="952500" y="1299385"/>
          <a:ext cx="8111124" cy="4020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9:00- 9:30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</a:t>
                      </a: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esearch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&amp; review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did it LOA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go?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3:00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 your own blocks &amp; Lists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4:30 – 5:00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Homework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make your own blocks and lists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procedure – make your own block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list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procedures and lists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1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46182" y="45746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Make your own blocks and lists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6181" y="1134703"/>
            <a:ext cx="11241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When might running code and predicting what code is used be useful in progression? </a:t>
            </a:r>
          </a:p>
          <a:p>
            <a:r>
              <a:rPr lang="en-GB" sz="2000" dirty="0"/>
              <a:t>      (Assessment or learning something new or consolidation or other?)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Instead here – there are code examples for you to read and predict and buggy code for you to fix.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BOTH pedagogy might force  READ/Trace/Predict and hopefully UNDERSTAND rather than copy code. WHEN MIGHT THIS GO WRONG – what might the impact be on learners?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8120"/>
              </p:ext>
            </p:extLst>
          </p:nvPr>
        </p:nvGraphicFramePr>
        <p:xfrm>
          <a:off x="323462" y="3418250"/>
          <a:ext cx="11731689" cy="269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9629">
                  <a:extLst>
                    <a:ext uri="{9D8B030D-6E8A-4147-A177-3AD203B41FA5}">
                      <a16:colId xmlns:a16="http://schemas.microsoft.com/office/drawing/2014/main" val="2710158100"/>
                    </a:ext>
                  </a:extLst>
                </a:gridCol>
                <a:gridCol w="5792060">
                  <a:extLst>
                    <a:ext uri="{9D8B030D-6E8A-4147-A177-3AD203B41FA5}">
                      <a16:colId xmlns:a16="http://schemas.microsoft.com/office/drawing/2014/main" val="1005262354"/>
                    </a:ext>
                  </a:extLst>
                </a:gridCol>
              </a:tblGrid>
              <a:tr h="43112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Code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to predict/read and modify 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Code to predict/ read and fix - buggy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code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973768744"/>
                  </a:ext>
                </a:extLst>
              </a:tr>
              <a:tr h="559354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3"/>
                        </a:rPr>
                        <a:t>https://</a:t>
                      </a:r>
                      <a:r>
                        <a:rPr lang="en-GB" sz="2400" b="0" dirty="0" err="1">
                          <a:solidFill>
                            <a:schemeClr val="tx1"/>
                          </a:solidFill>
                          <a:hlinkClick r:id="rId3"/>
                        </a:rPr>
                        <a:t>scratch.mit.edu</a:t>
                      </a:r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3"/>
                        </a:rPr>
                        <a:t>/projects/98664570/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4"/>
                        </a:rPr>
                        <a:t>https://scratch.mit.edu/projects/98664691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4839601"/>
                  </a:ext>
                </a:extLst>
              </a:tr>
              <a:tr h="754459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5"/>
                        </a:rPr>
                        <a:t>https://scratch.mit.edu/projects/98664744/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hlinkClick r:id="rId6"/>
                        </a:rPr>
                        <a:t>https://scratch.mit.edu/projects/98664866/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02913026"/>
                  </a:ext>
                </a:extLst>
              </a:tr>
              <a:tr h="799078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7"/>
                        </a:rPr>
                        <a:t>https://scratch.mit.edu/projects/98664903/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8"/>
                        </a:rPr>
                        <a:t>https://scratch.mit.edu/projects/98664969/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4588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476705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15599" y="74956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Make your own blocks and lists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9851" y="1175921"/>
            <a:ext cx="11241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/>
              <a:t>Pedagogy </a:t>
            </a:r>
          </a:p>
          <a:p>
            <a:r>
              <a:rPr lang="en-GB" sz="2400" dirty="0"/>
              <a:t>Why have I used reading code and fixing buggy code to show you about lists and make your own blocks?</a:t>
            </a:r>
          </a:p>
          <a:p>
            <a:endParaRPr lang="en-GB" sz="2400" dirty="0"/>
          </a:p>
          <a:p>
            <a:r>
              <a:rPr lang="en-GB" sz="2400" dirty="0"/>
              <a:t>Progression</a:t>
            </a:r>
            <a:br>
              <a:rPr lang="en-GB" sz="2400" dirty="0"/>
            </a:br>
            <a:r>
              <a:rPr lang="en-GB" sz="2400" dirty="0"/>
              <a:t>Would you use the same activity with children to teach about BOTH blocks and lists for the first time?</a:t>
            </a:r>
          </a:p>
          <a:p>
            <a:br>
              <a:rPr lang="en-GB" sz="2400" dirty="0"/>
            </a:br>
            <a:r>
              <a:rPr lang="en-GB" sz="2400" dirty="0" err="1"/>
              <a:t>CPD</a:t>
            </a:r>
            <a:endParaRPr lang="en-GB" sz="2400" dirty="0"/>
          </a:p>
          <a:p>
            <a:r>
              <a:rPr lang="en-GB" sz="2400" dirty="0"/>
              <a:t>Why have I done this with you?</a:t>
            </a:r>
          </a:p>
          <a:p>
            <a:endParaRPr lang="en-GB" sz="2400" dirty="0"/>
          </a:p>
          <a:p>
            <a:r>
              <a:rPr lang="en-GB" sz="2400" dirty="0"/>
              <a:t>How do you feel about the lack of direct explanation and direct teaching?</a:t>
            </a:r>
          </a:p>
          <a:p>
            <a:br>
              <a:rPr lang="en-GB" sz="2400" dirty="0"/>
            </a:b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82819871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65" y="1239920"/>
            <a:ext cx="6461059" cy="45602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9851" t="11922" r="9862" b="19262"/>
          <a:stretch/>
        </p:blipFill>
        <p:spPr>
          <a:xfrm>
            <a:off x="916399" y="869576"/>
            <a:ext cx="3532096" cy="46437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0441398" y="500244"/>
            <a:ext cx="122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Live coding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9760" y="4861932"/>
            <a:ext cx="2617050" cy="651361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1443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0547" r="15184" b="30325"/>
          <a:stretch/>
        </p:blipFill>
        <p:spPr>
          <a:xfrm rot="16200000">
            <a:off x="1602930" y="-132824"/>
            <a:ext cx="3229671" cy="53425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938" y="4350867"/>
            <a:ext cx="2912533" cy="2176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575" y="696210"/>
            <a:ext cx="5008519" cy="53932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6219" t="-6683" r="11843" b="6683"/>
          <a:stretch/>
        </p:blipFill>
        <p:spPr>
          <a:xfrm>
            <a:off x="6692701" y="642133"/>
            <a:ext cx="4542393" cy="42415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90856" y="1937256"/>
            <a:ext cx="647212" cy="223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7" name="Rectangle 16"/>
          <p:cNvSpPr/>
          <p:nvPr/>
        </p:nvSpPr>
        <p:spPr>
          <a:xfrm>
            <a:off x="1342027" y="3696444"/>
            <a:ext cx="647212" cy="186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extBox 1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7390" y="1650380"/>
            <a:ext cx="1111241" cy="286875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19136" y="2424920"/>
            <a:ext cx="1111241" cy="286875"/>
          </a:xfrm>
          <a:prstGeom prst="rect">
            <a:avLst/>
          </a:prstGeom>
          <a:solidFill>
            <a:srgbClr val="54823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36009" y="1937255"/>
            <a:ext cx="647212" cy="271802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05798" y="3653676"/>
            <a:ext cx="647212" cy="271802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988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2" grpId="0" animBg="1"/>
      <p:bldP spid="14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74" y="1181715"/>
            <a:ext cx="4602966" cy="2904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Job picker</a:t>
            </a:r>
          </a:p>
          <a:p>
            <a:pPr marL="0" indent="0">
              <a:buNone/>
            </a:pPr>
            <a:r>
              <a:rPr lang="en-GB" dirty="0"/>
              <a:t>Allocate jobs to pupils each day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Algorithm</a:t>
            </a:r>
          </a:p>
          <a:p>
            <a:pPr marL="0" indent="0">
              <a:buNone/>
            </a:pPr>
            <a:r>
              <a:rPr lang="en-GB" dirty="0"/>
              <a:t>For each pupil name</a:t>
            </a:r>
          </a:p>
          <a:p>
            <a:pPr marL="0" indent="0">
              <a:buNone/>
            </a:pPr>
            <a:r>
              <a:rPr lang="en-GB" dirty="0"/>
              <a:t>allocate a job randomly.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540" y="1181715"/>
            <a:ext cx="6915150" cy="3933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0700" y="5470458"/>
            <a:ext cx="5180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scratch.mit.edu</a:t>
            </a:r>
            <a:r>
              <a:rPr lang="en-GB" dirty="0">
                <a:hlinkClick r:id="rId3"/>
              </a:rPr>
              <a:t>/projects/167562917/#player</a:t>
            </a:r>
            <a:r>
              <a:rPr lang="en-GB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51619" y="4113273"/>
            <a:ext cx="4303355" cy="1726517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667" y="4099368"/>
            <a:ext cx="40712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Make three lists </a:t>
            </a:r>
          </a:p>
          <a:p>
            <a:r>
              <a:rPr lang="en-GB" i="1" dirty="0"/>
              <a:t>One for the names, one for the jobs and one for the job list.</a:t>
            </a:r>
          </a:p>
          <a:p>
            <a:r>
              <a:rPr lang="en-GB" i="1" dirty="0"/>
              <a:t>Add the names and jobs by hand.</a:t>
            </a:r>
          </a:p>
          <a:p>
            <a:r>
              <a:rPr lang="en-GB" i="1" dirty="0"/>
              <a:t>Write code for each pupil in the list picks a job for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619" y="6194708"/>
            <a:ext cx="5888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Based on Phil </a:t>
            </a:r>
            <a:r>
              <a:rPr lang="en-GB" dirty="0" err="1"/>
              <a:t>Bagge’s</a:t>
            </a:r>
            <a:r>
              <a:rPr lang="en-GB" dirty="0"/>
              <a:t> job picker, based on Mr Lockyer’s idea!</a:t>
            </a:r>
          </a:p>
        </p:txBody>
      </p:sp>
    </p:spTree>
    <p:extLst>
      <p:ext uri="{BB962C8B-B14F-4D97-AF65-F5344CB8AC3E}">
        <p14:creationId xmlns:p14="http://schemas.microsoft.com/office/powerpoint/2010/main" val="233324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38" y="1155745"/>
            <a:ext cx="10914862" cy="48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44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Live coding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Task </a:t>
            </a:r>
          </a:p>
          <a:p>
            <a:pPr marL="0" indent="0">
              <a:buNone/>
            </a:pPr>
            <a:r>
              <a:rPr lang="en-GB" dirty="0"/>
              <a:t>Make a simple fortune teller that predicts you will find something unusual.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Lets create the design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 am going to cover</a:t>
            </a:r>
          </a:p>
          <a:p>
            <a:r>
              <a:rPr lang="en-GB" dirty="0"/>
              <a:t>A gradually building up complexity and testing as I go.</a:t>
            </a:r>
          </a:p>
          <a:p>
            <a:r>
              <a:rPr lang="en-GB" dirty="0"/>
              <a:t>Making mistakes – resiliency (use of list block)</a:t>
            </a:r>
          </a:p>
          <a:p>
            <a:r>
              <a:rPr lang="en-GB" dirty="0"/>
              <a:t>Adding to a list</a:t>
            </a:r>
          </a:p>
          <a:p>
            <a:r>
              <a:rPr lang="en-GB" dirty="0"/>
              <a:t>Not deleting from the list for initialisation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5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4" y="735204"/>
            <a:ext cx="5227417" cy="5102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297" y="919212"/>
            <a:ext cx="5660297" cy="4870488"/>
          </a:xfrm>
          <a:prstGeom prst="rect">
            <a:avLst/>
          </a:prstGeom>
        </p:spPr>
      </p:pic>
      <p:graphicFrame>
        <p:nvGraphicFramePr>
          <p:cNvPr id="9" name="Shape 241"/>
          <p:cNvGraphicFramePr/>
          <p:nvPr>
            <p:extLst>
              <p:ext uri="{D42A27DB-BD31-4B8C-83A1-F6EECF244321}">
                <p14:modId xmlns:p14="http://schemas.microsoft.com/office/powerpoint/2010/main" val="2815166727"/>
              </p:ext>
            </p:extLst>
          </p:nvPr>
        </p:nvGraphicFramePr>
        <p:xfrm>
          <a:off x="230042" y="5909720"/>
          <a:ext cx="11798166" cy="975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6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16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900" dirty="0"/>
                        <a:t>Targeted tasks </a:t>
                      </a:r>
                    </a:p>
                    <a:p>
                      <a:pPr lvl="0" algn="ctr"/>
                      <a:endParaRPr lang="en-GB" sz="13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Shared programming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Guided exploration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/>
                        <a:t>Design and code  a project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Tinker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77218" y="345973"/>
            <a:ext cx="5350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hlinkClick r:id="rId5"/>
              </a:rPr>
              <a:t>https://www.ucl.ac.uk/ioe/research/projects/scratchmaths/curriculum-materials/module-2-beetle-geometry/files/</a:t>
            </a:r>
            <a:r>
              <a:rPr lang="en-GB" sz="1100" dirty="0" err="1">
                <a:hlinkClick r:id="rId5"/>
              </a:rPr>
              <a:t>SM_Y5_Module_2_Teacher_Materials.pdf</a:t>
            </a:r>
            <a:r>
              <a:rPr lang="en-GB" sz="11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944" y="305862"/>
            <a:ext cx="350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to teaching own blocks</a:t>
            </a:r>
          </a:p>
        </p:txBody>
      </p:sp>
    </p:spTree>
    <p:extLst>
      <p:ext uri="{BB962C8B-B14F-4D97-AF65-F5344CB8AC3E}">
        <p14:creationId xmlns:p14="http://schemas.microsoft.com/office/powerpoint/2010/main" val="30528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73486-4ADD-B842-9AD5-E4C25431CD9D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19" y="297964"/>
            <a:ext cx="8874060" cy="6006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47505" y="5131594"/>
            <a:ext cx="1315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4"/>
              </a:rPr>
              <a:t>Module 2 beetle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715196" y="211134"/>
            <a:ext cx="14951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Many different types of lesson activities – with progression along the way leading to a creative open project.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18" y="168221"/>
            <a:ext cx="8442565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379" y="-41469"/>
            <a:ext cx="729205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117" y="280503"/>
            <a:ext cx="8534400" cy="6451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017" y="747331"/>
            <a:ext cx="9985179" cy="46726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3036" y="680045"/>
            <a:ext cx="9345877" cy="5242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3740" y="770958"/>
            <a:ext cx="8803920" cy="53968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741" y="297965"/>
            <a:ext cx="8521700" cy="61849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4424" y="831759"/>
            <a:ext cx="8483600" cy="4813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3"/>
          <a:srcRect b="2662"/>
          <a:stretch/>
        </p:blipFill>
        <p:spPr>
          <a:xfrm>
            <a:off x="2622367" y="131654"/>
            <a:ext cx="7118287" cy="667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4" y="735204"/>
            <a:ext cx="5227417" cy="5102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297" y="919212"/>
            <a:ext cx="5660297" cy="4870488"/>
          </a:xfrm>
          <a:prstGeom prst="rect">
            <a:avLst/>
          </a:prstGeom>
        </p:spPr>
      </p:pic>
      <p:graphicFrame>
        <p:nvGraphicFramePr>
          <p:cNvPr id="9" name="Shape 241"/>
          <p:cNvGraphicFramePr/>
          <p:nvPr>
            <p:extLst/>
          </p:nvPr>
        </p:nvGraphicFramePr>
        <p:xfrm>
          <a:off x="230042" y="5909720"/>
          <a:ext cx="11798166" cy="975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6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16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900" dirty="0"/>
                        <a:t>Targeted tasks </a:t>
                      </a:r>
                    </a:p>
                    <a:p>
                      <a:pPr lvl="0" algn="ctr"/>
                      <a:endParaRPr lang="en-GB" sz="13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Shared programming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Guided exploration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/>
                        <a:t>Design and code  a project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Tinker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77218" y="345973"/>
            <a:ext cx="5350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hlinkClick r:id="rId5"/>
              </a:rPr>
              <a:t>https://www.ucl.ac.uk/ioe/research/projects/scratchmaths/curriculum-materials/module-2-beetle-geometry/files/</a:t>
            </a:r>
            <a:r>
              <a:rPr lang="en-GB" sz="1100" dirty="0" err="1">
                <a:hlinkClick r:id="rId5"/>
              </a:rPr>
              <a:t>SM_Y5_Module_2_Teacher_Materials.pdf</a:t>
            </a:r>
            <a:r>
              <a:rPr lang="en-GB" sz="11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944" y="305862"/>
            <a:ext cx="350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to teaching own blocks</a:t>
            </a:r>
          </a:p>
        </p:txBody>
      </p:sp>
    </p:spTree>
    <p:extLst>
      <p:ext uri="{BB962C8B-B14F-4D97-AF65-F5344CB8AC3E}">
        <p14:creationId xmlns:p14="http://schemas.microsoft.com/office/powerpoint/2010/main" val="299624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1123199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make your own blocks and lists </a:t>
            </a:r>
            <a:r>
              <a:rPr lang="en-GB" sz="1200" dirty="0"/>
              <a:t> 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Physical computing e.g. </a:t>
            </a:r>
            <a:r>
              <a:rPr lang="en-GB" sz="2400" dirty="0" err="1"/>
              <a:t>Makey</a:t>
            </a:r>
            <a:r>
              <a:rPr lang="en-GB" sz="2400" dirty="0"/>
              <a:t>, </a:t>
            </a:r>
            <a:r>
              <a:rPr lang="en-GB" sz="2400" dirty="0" err="1"/>
              <a:t>makey</a:t>
            </a:r>
            <a:r>
              <a:rPr lang="en-GB" sz="2400" dirty="0"/>
              <a:t>, Lego </a:t>
            </a:r>
            <a:r>
              <a:rPr lang="en-GB" sz="2400" dirty="0" err="1"/>
              <a:t>Wedo</a:t>
            </a:r>
            <a:r>
              <a:rPr lang="en-GB" sz="2400" dirty="0"/>
              <a:t>, </a:t>
            </a:r>
            <a:r>
              <a:rPr lang="en-GB" sz="2400" dirty="0" err="1"/>
              <a:t>Picoboard</a:t>
            </a:r>
            <a:r>
              <a:rPr lang="en-GB" sz="2400" dirty="0"/>
              <a:t>, TTS controller/LED </a:t>
            </a:r>
            <a:r>
              <a:rPr lang="en-GB" sz="2400" dirty="0" err="1"/>
              <a:t>etc</a:t>
            </a:r>
            <a:r>
              <a:rPr lang="en-GB" sz="2400" dirty="0"/>
              <a:t>….</a:t>
            </a:r>
          </a:p>
          <a:p>
            <a:endParaRPr sz="2400" dirty="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6061776" y="4967915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matching activities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3" y="3378649"/>
            <a:ext cx="5252073" cy="742305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Make your own block for simple games, for initialisation </a:t>
            </a:r>
            <a:r>
              <a:rPr lang="en-GB" sz="2000" dirty="0" err="1">
                <a:solidFill>
                  <a:schemeClr val="dk1"/>
                </a:solidFill>
              </a:rPr>
              <a:t>etc</a:t>
            </a:r>
            <a:endParaRPr lang="en-GB" sz="20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one  is, can predict what it does , can change code with them , can add them 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6319157" y="3414698"/>
            <a:ext cx="5494173" cy="69214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Suggests using make your own blocks to reuse code, make code readable.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3" name="Shape 263"/>
          <p:cNvSpPr txBox="1"/>
          <p:nvPr/>
        </p:nvSpPr>
        <p:spPr>
          <a:xfrm>
            <a:off x="9552462" y="4960920"/>
            <a:ext cx="2383971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For handling data – arrays – Snap/Python </a:t>
            </a:r>
          </a:p>
        </p:txBody>
      </p:sp>
      <p:sp>
        <p:nvSpPr>
          <p:cNvPr id="15" name="Shape 260"/>
          <p:cNvSpPr txBox="1"/>
          <p:nvPr/>
        </p:nvSpPr>
        <p:spPr>
          <a:xfrm>
            <a:off x="2571090" y="4993519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random selection activities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9224057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make your own blocks and lists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procedure – make your own block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list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procedures and lists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831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6732" y="859566"/>
            <a:ext cx="9415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6835" y="545875"/>
            <a:ext cx="4610518" cy="2677656"/>
          </a:xfrm>
          <a:prstGeom prst="rect">
            <a:avLst/>
          </a:prstGeom>
          <a:ln w="73025">
            <a:solidFill>
              <a:srgbClr val="4472C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Levels of abstraction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 (including algorithms)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Code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the code</a:t>
            </a:r>
          </a:p>
        </p:txBody>
      </p:sp>
      <p:graphicFrame>
        <p:nvGraphicFramePr>
          <p:cNvPr id="7" name="Shape 241"/>
          <p:cNvGraphicFramePr/>
          <p:nvPr>
            <p:extLst>
              <p:ext uri="{D42A27DB-BD31-4B8C-83A1-F6EECF244321}">
                <p14:modId xmlns:p14="http://schemas.microsoft.com/office/powerpoint/2010/main" val="2466191533"/>
              </p:ext>
            </p:extLst>
          </p:nvPr>
        </p:nvGraphicFramePr>
        <p:xfrm>
          <a:off x="1557780" y="3446994"/>
          <a:ext cx="8848628" cy="26808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0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Targeted tasks </a:t>
                      </a:r>
                    </a:p>
                    <a:p>
                      <a:pPr lvl="0" algn="ctr"/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Shared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coding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Guided exploration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Project design and code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Tinker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28204" y="4677537"/>
            <a:ext cx="1113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Vs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</a:t>
            </a:r>
          </a:p>
        </p:txBody>
      </p:sp>
    </p:spTree>
    <p:extLst>
      <p:ext uri="{BB962C8B-B14F-4D97-AF65-F5344CB8AC3E}">
        <p14:creationId xmlns:p14="http://schemas.microsoft.com/office/powerpoint/2010/main" val="232775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3031</TotalTime>
  <Words>1064</Words>
  <Application>Microsoft Office PowerPoint</Application>
  <PresentationFormat>Widescreen</PresentationFormat>
  <Paragraphs>170</Paragraphs>
  <Slides>17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Helvetica Neue</vt:lpstr>
      <vt:lpstr>Times New Roman</vt:lpstr>
      <vt:lpstr>Office Theme</vt:lpstr>
      <vt:lpstr>Teaching Primary Computing  Diving Deep into Programming</vt:lpstr>
      <vt:lpstr>Course outline</vt:lpstr>
      <vt:lpstr>Days outline</vt:lpstr>
      <vt:lpstr>Objectives of this session</vt:lpstr>
      <vt:lpstr> Make your own blocks and lists</vt:lpstr>
      <vt:lpstr> Make your own blocks and lists</vt:lpstr>
      <vt:lpstr>PowerPoint Presentation</vt:lpstr>
      <vt:lpstr>PowerPoint Presentation</vt:lpstr>
      <vt:lpstr>PowerPoint Presentation</vt:lpstr>
      <vt:lpstr>PowerPoint Presentation</vt:lpstr>
      <vt:lpstr>Live coding</vt:lpstr>
      <vt:lpstr>PowerPoint Presentation</vt:lpstr>
      <vt:lpstr>PowerPoint Presentation</vt:lpstr>
      <vt:lpstr>PowerPoint Presentation</vt:lpstr>
      <vt:lpstr>Progression in make your own blocks and lists  </vt:lpstr>
      <vt:lpstr>Objectives of this session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Waite, Jane</cp:lastModifiedBy>
  <cp:revision>110</cp:revision>
  <cp:lastPrinted>2017-07-05T13:31:51Z</cp:lastPrinted>
  <dcterms:created xsi:type="dcterms:W3CDTF">2016-10-31T22:10:00Z</dcterms:created>
  <dcterms:modified xsi:type="dcterms:W3CDTF">2018-02-16T17:05:36Z</dcterms:modified>
</cp:coreProperties>
</file>