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306" r:id="rId2"/>
    <p:sldId id="326" r:id="rId3"/>
    <p:sldId id="301" r:id="rId4"/>
    <p:sldId id="310" r:id="rId5"/>
    <p:sldId id="311" r:id="rId6"/>
    <p:sldId id="344" r:id="rId7"/>
    <p:sldId id="345" r:id="rId8"/>
    <p:sldId id="346" r:id="rId9"/>
    <p:sldId id="347" r:id="rId10"/>
    <p:sldId id="348" r:id="rId11"/>
    <p:sldId id="349" r:id="rId12"/>
    <p:sldId id="350" r:id="rId13"/>
    <p:sldId id="351" r:id="rId14"/>
    <p:sldId id="367" r:id="rId15"/>
    <p:sldId id="352" r:id="rId16"/>
    <p:sldId id="366" r:id="rId17"/>
    <p:sldId id="353" r:id="rId18"/>
    <p:sldId id="354" r:id="rId19"/>
    <p:sldId id="368" r:id="rId20"/>
    <p:sldId id="336" r:id="rId21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3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3" autoAdjust="0"/>
    <p:restoredTop sz="86401" autoAdjust="0"/>
  </p:normalViewPr>
  <p:slideViewPr>
    <p:cSldViewPr snapToGrid="0">
      <p:cViewPr varScale="1">
        <p:scale>
          <a:sx n="55" d="100"/>
          <a:sy n="55" d="100"/>
        </p:scale>
        <p:origin x="276" y="2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862" cy="497413"/>
          </a:xfrm>
          <a:prstGeom prst="rect">
            <a:avLst/>
          </a:prstGeom>
        </p:spPr>
        <p:txBody>
          <a:bodyPr vert="horz" lIns="88230" tIns="44115" rIns="88230" bIns="4411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294" y="0"/>
            <a:ext cx="2945862" cy="497413"/>
          </a:xfrm>
          <a:prstGeom prst="rect">
            <a:avLst/>
          </a:prstGeom>
        </p:spPr>
        <p:txBody>
          <a:bodyPr vert="horz" lIns="88230" tIns="44115" rIns="88230" bIns="44115" rtlCol="0"/>
          <a:lstStyle>
            <a:lvl1pPr algn="r">
              <a:defRPr sz="1200"/>
            </a:lvl1pPr>
          </a:lstStyle>
          <a:p>
            <a:fld id="{7F149973-4A62-4FF4-AD31-63D7867E4144}" type="datetimeFigureOut">
              <a:rPr lang="en-GB" smtClean="0"/>
              <a:t>16/02/2018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813"/>
            <a:ext cx="2945862" cy="497413"/>
          </a:xfrm>
          <a:prstGeom prst="rect">
            <a:avLst/>
          </a:prstGeom>
        </p:spPr>
        <p:txBody>
          <a:bodyPr vert="horz" lIns="88230" tIns="44115" rIns="88230" bIns="4411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294" y="9430813"/>
            <a:ext cx="2945862" cy="497413"/>
          </a:xfrm>
          <a:prstGeom prst="rect">
            <a:avLst/>
          </a:prstGeom>
        </p:spPr>
        <p:txBody>
          <a:bodyPr vert="horz" lIns="88230" tIns="44115" rIns="88230" bIns="44115" rtlCol="0" anchor="b"/>
          <a:lstStyle>
            <a:lvl1pPr algn="r">
              <a:defRPr sz="1200"/>
            </a:lvl1pPr>
          </a:lstStyle>
          <a:p>
            <a:fld id="{9E8BE1FD-1114-44B9-BFC4-A09785571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2888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r">
              <a:defRPr sz="1300"/>
            </a:lvl1pPr>
          </a:lstStyle>
          <a:p>
            <a:fld id="{A93C87AB-C355-48A0-A222-B0AEC582735C}" type="datetimeFigureOut">
              <a:rPr lang="en-GB" smtClean="0"/>
              <a:t>16/02/2018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71" tIns="47786" rIns="95571" bIns="47786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5571" tIns="47786" rIns="95571" bIns="4778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59" cy="498134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2"/>
            <a:ext cx="2945659" cy="498134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r">
              <a:defRPr sz="1300"/>
            </a:lvl1pPr>
          </a:lstStyle>
          <a:p>
            <a:fld id="{87E862AF-DD84-4820-B182-5C327E1627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7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23900"/>
            <a:ext cx="6426200" cy="36163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1" name="Shape 311"/>
          <p:cNvSpPr txBox="1">
            <a:spLocks noGrp="1"/>
          </p:cNvSpPr>
          <p:nvPr>
            <p:ph type="body" idx="1"/>
          </p:nvPr>
        </p:nvSpPr>
        <p:spPr>
          <a:xfrm>
            <a:off x="647391" y="4581313"/>
            <a:ext cx="5179189" cy="4340258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7368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23900"/>
            <a:ext cx="6426200" cy="36163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47391" y="4581313"/>
            <a:ext cx="5179189" cy="4340258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32959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23900"/>
            <a:ext cx="6426200" cy="36163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47391" y="4581313"/>
            <a:ext cx="5179189" cy="4340258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032064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23900"/>
            <a:ext cx="6426200" cy="36163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647391" y="4581313"/>
            <a:ext cx="5179189" cy="4340258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64707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23900"/>
            <a:ext cx="6426200" cy="36163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47391" y="4581313"/>
            <a:ext cx="5179189" cy="4340258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01405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23900"/>
            <a:ext cx="6426200" cy="36163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647391" y="4581313"/>
            <a:ext cx="5179189" cy="4340258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866797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23900"/>
            <a:ext cx="6426200" cy="36163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47391" y="4581313"/>
            <a:ext cx="5179189" cy="4340258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45586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23900"/>
            <a:ext cx="6426200" cy="36163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xfrm>
            <a:off x="647391" y="4581313"/>
            <a:ext cx="5179189" cy="4340258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47331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23900"/>
            <a:ext cx="6426200" cy="36163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7" name="Shape 217"/>
          <p:cNvSpPr txBox="1">
            <a:spLocks noGrp="1"/>
          </p:cNvSpPr>
          <p:nvPr>
            <p:ph type="body" idx="1"/>
          </p:nvPr>
        </p:nvSpPr>
        <p:spPr>
          <a:xfrm>
            <a:off x="647391" y="4581313"/>
            <a:ext cx="5179189" cy="4340258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311890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23900"/>
            <a:ext cx="6426200" cy="36163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3" name="Shape 233"/>
          <p:cNvSpPr txBox="1">
            <a:spLocks noGrp="1"/>
          </p:cNvSpPr>
          <p:nvPr>
            <p:ph type="body" idx="1"/>
          </p:nvPr>
        </p:nvSpPr>
        <p:spPr>
          <a:xfrm>
            <a:off x="647391" y="4581313"/>
            <a:ext cx="5179189" cy="4340258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27056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23900"/>
            <a:ext cx="6426200" cy="36163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3" name="Shape 233"/>
          <p:cNvSpPr txBox="1">
            <a:spLocks noGrp="1"/>
          </p:cNvSpPr>
          <p:nvPr>
            <p:ph type="body" idx="1"/>
          </p:nvPr>
        </p:nvSpPr>
        <p:spPr>
          <a:xfrm>
            <a:off x="647391" y="4581313"/>
            <a:ext cx="5179189" cy="4340258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51194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23900"/>
            <a:ext cx="6426200" cy="36163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8" name="Shape 248"/>
          <p:cNvSpPr txBox="1">
            <a:spLocks noGrp="1"/>
          </p:cNvSpPr>
          <p:nvPr>
            <p:ph type="body" idx="1"/>
          </p:nvPr>
        </p:nvSpPr>
        <p:spPr>
          <a:xfrm>
            <a:off x="647391" y="4581313"/>
            <a:ext cx="5179189" cy="4340258"/>
          </a:xfrm>
          <a:prstGeom prst="rect">
            <a:avLst/>
          </a:prstGeom>
          <a:noFill/>
          <a:ln>
            <a:noFill/>
          </a:ln>
        </p:spPr>
        <p:txBody>
          <a:bodyPr lIns="88216" tIns="88216" rIns="88216" bIns="88216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81614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39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3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35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16/02/2018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55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16/02/2018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3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16/02/2018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4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16/02/2018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303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16/02/2018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16/02/2018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5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07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72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415601" y="593367"/>
            <a:ext cx="11360799" cy="7635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415601" y="1536633"/>
            <a:ext cx="11360799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11296610" y="6217621"/>
            <a:ext cx="731599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4697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6709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994C1-7FA0-4894-B73E-31140D789D3B}" type="datetimeFigureOut">
              <a:rPr lang="en-GB" smtClean="0"/>
              <a:t>16/02/2018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63553" y="117014"/>
            <a:ext cx="12240228" cy="6904299"/>
          </a:xfrm>
          <a:prstGeom prst="rect">
            <a:avLst/>
          </a:prstGeom>
          <a:noFill/>
          <a:ln w="2286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450" y="6044221"/>
            <a:ext cx="5162550" cy="813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6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4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167162449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scratch.mit.edu/projects/167543312/" TargetMode="Externa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96144555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167515468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scratch.mit.edu/projects/167515528/#player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Session 5</a:t>
            </a:r>
          </a:p>
          <a:p>
            <a:r>
              <a:rPr lang="en-GB" dirty="0"/>
              <a:t>Variables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50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Teaching Primary Computing</a:t>
            </a:r>
            <a:br>
              <a:rPr lang="en-US" dirty="0"/>
            </a:br>
            <a:br>
              <a:rPr lang="en-US" dirty="0"/>
            </a:br>
            <a:r>
              <a:rPr lang="en-US" dirty="0"/>
              <a:t>Diving Deep into Programming</a:t>
            </a:r>
          </a:p>
        </p:txBody>
      </p:sp>
    </p:spTree>
    <p:extLst>
      <p:ext uri="{BB962C8B-B14F-4D97-AF65-F5344CB8AC3E}">
        <p14:creationId xmlns:p14="http://schemas.microsoft.com/office/powerpoint/2010/main" val="4259221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93700"/>
            <a:ext cx="10515600" cy="1325563"/>
          </a:xfrm>
        </p:spPr>
        <p:txBody>
          <a:bodyPr/>
          <a:lstStyle/>
          <a:p>
            <a:r>
              <a:rPr lang="en-US" dirty="0"/>
              <a:t>Course outline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0347415"/>
              </p:ext>
            </p:extLst>
          </p:nvPr>
        </p:nvGraphicFramePr>
        <p:xfrm>
          <a:off x="902257" y="2063059"/>
          <a:ext cx="10700130" cy="27546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07657">
                  <a:extLst>
                    <a:ext uri="{9D8B030D-6E8A-4147-A177-3AD203B41FA5}">
                      <a16:colId xmlns:a16="http://schemas.microsoft.com/office/drawing/2014/main" val="2912592664"/>
                    </a:ext>
                  </a:extLst>
                </a:gridCol>
                <a:gridCol w="7992473">
                  <a:extLst>
                    <a:ext uri="{9D8B030D-6E8A-4147-A177-3AD203B41FA5}">
                      <a16:colId xmlns:a16="http://schemas.microsoft.com/office/drawing/2014/main" val="1522030354"/>
                    </a:ext>
                  </a:extLst>
                </a:gridCol>
              </a:tblGrid>
              <a:tr h="351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6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6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197561520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Day</a:t>
                      </a:r>
                      <a:r>
                        <a:rPr lang="en-GB" sz="32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</a:t>
                      </a:r>
                      <a:endParaRPr lang="en-GB" sz="32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Pedagogy, Sequence, Repetition</a:t>
                      </a:r>
                      <a:endParaRPr lang="en-GB" sz="32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799831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Day</a:t>
                      </a:r>
                      <a:r>
                        <a:rPr lang="en-GB" sz="32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2 </a:t>
                      </a:r>
                      <a:endParaRPr lang="en-GB" sz="32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Selection, Variables,</a:t>
                      </a:r>
                      <a:r>
                        <a:rPr lang="en-GB" sz="3200" b="1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Make your own blocks</a:t>
                      </a:r>
                      <a:endParaRPr lang="en-GB" sz="32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353529566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Day</a:t>
                      </a:r>
                      <a:r>
                        <a:rPr lang="en-GB" sz="32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3 </a:t>
                      </a:r>
                      <a:endParaRPr lang="en-GB" sz="32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Control/Physical Computing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Planning &amp; Assessment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3254215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2666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93700"/>
            <a:ext cx="10515600" cy="1325563"/>
          </a:xfrm>
        </p:spPr>
        <p:txBody>
          <a:bodyPr/>
          <a:lstStyle/>
          <a:p>
            <a:r>
              <a:rPr lang="en-US" dirty="0"/>
              <a:t>Days outline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0319759"/>
              </p:ext>
            </p:extLst>
          </p:nvPr>
        </p:nvGraphicFramePr>
        <p:xfrm>
          <a:off x="952500" y="1299385"/>
          <a:ext cx="8111124" cy="40205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52511">
                  <a:extLst>
                    <a:ext uri="{9D8B030D-6E8A-4147-A177-3AD203B41FA5}">
                      <a16:colId xmlns:a16="http://schemas.microsoft.com/office/drawing/2014/main" val="2912592664"/>
                    </a:ext>
                  </a:extLst>
                </a:gridCol>
                <a:gridCol w="6058613">
                  <a:extLst>
                    <a:ext uri="{9D8B030D-6E8A-4147-A177-3AD203B41FA5}">
                      <a16:colId xmlns:a16="http://schemas.microsoft.com/office/drawing/2014/main" val="1522030354"/>
                    </a:ext>
                  </a:extLst>
                </a:gridCol>
              </a:tblGrid>
              <a:tr h="351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>
                          <a:effectLst/>
                          <a:latin typeface="+mn-lt"/>
                        </a:rPr>
                        <a:t>Day- Session</a:t>
                      </a:r>
                      <a:endParaRPr lang="en-GB" sz="16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6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197561520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9:00- 9:30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Arrival,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registration, drinks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1368238583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9:30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-10:00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Overview,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housekeeping, r</a:t>
                      </a: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esearch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&amp; review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2490438647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- 10:30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How did it LOA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go?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42856874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10:30 – 12:00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Selection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799831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12:00 -1:00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Lunch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2927574352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1:00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to 2:30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Variables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411100758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2:30 to 3:00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Break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932913310"/>
                  </a:ext>
                </a:extLst>
              </a:tr>
              <a:tr h="3826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3:00 to 4:30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Make your own blocks and lists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325421575"/>
                  </a:ext>
                </a:extLst>
              </a:tr>
              <a:tr h="4972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4:30 – 5:00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Homework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14018350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0318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571" y="355499"/>
            <a:ext cx="10515600" cy="1325563"/>
          </a:xfrm>
        </p:spPr>
        <p:txBody>
          <a:bodyPr/>
          <a:lstStyle/>
          <a:p>
            <a:r>
              <a:rPr lang="en-GB" dirty="0"/>
              <a:t>Objectives of this session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60544"/>
            <a:ext cx="10515600" cy="48766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/>
              <a:t>Increase understanding of variables specifically:</a:t>
            </a:r>
          </a:p>
          <a:p>
            <a:pPr marL="0" indent="0">
              <a:buNone/>
            </a:pPr>
            <a:endParaRPr lang="en-GB" sz="1200" dirty="0"/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What is a variable  </a:t>
            </a:r>
          </a:p>
          <a:p>
            <a:pPr lvl="1"/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analogy misconceptions</a:t>
            </a:r>
          </a:p>
          <a:p>
            <a:pPr lvl="1"/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initialisation </a:t>
            </a:r>
          </a:p>
          <a:p>
            <a:pPr lvl="1"/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data types</a:t>
            </a:r>
          </a:p>
          <a:p>
            <a:pPr lvl="1"/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data structures </a:t>
            </a:r>
          </a:p>
          <a:p>
            <a:pPr lvl="1"/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scope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Using design to represent variables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Progression of variables 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Roles of variables</a:t>
            </a:r>
          </a:p>
          <a:p>
            <a:pPr marL="0" indent="0">
              <a:buNone/>
            </a:pPr>
            <a:endParaRPr lang="en-GB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4614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 txBox="1">
            <a:spLocks noGrp="1"/>
          </p:cNvSpPr>
          <p:nvPr>
            <p:ph type="title"/>
          </p:nvPr>
        </p:nvSpPr>
        <p:spPr>
          <a:xfrm>
            <a:off x="439350" y="357681"/>
            <a:ext cx="3413450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Variables</a:t>
            </a:r>
          </a:p>
        </p:txBody>
      </p:sp>
      <p:sp>
        <p:nvSpPr>
          <p:cNvPr id="319" name="Shape 319"/>
          <p:cNvSpPr txBox="1"/>
          <p:nvPr/>
        </p:nvSpPr>
        <p:spPr>
          <a:xfrm>
            <a:off x="1013599" y="1026027"/>
            <a:ext cx="10944853" cy="33055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pPr marL="609585" indent="-304792">
              <a:buAutoNum type="arabicPeriod"/>
            </a:pPr>
            <a:r>
              <a:rPr lang="en-GB" sz="2400" dirty="0"/>
              <a:t>What is a variable?</a:t>
            </a:r>
          </a:p>
          <a:p>
            <a:pPr marL="609585" indent="-304792">
              <a:buAutoNum type="arabicPeriod"/>
            </a:pPr>
            <a:endParaRPr lang="en-GB" sz="2400" dirty="0"/>
          </a:p>
          <a:p>
            <a:pPr marL="609585" indent="-304792">
              <a:buFontTx/>
              <a:buAutoNum type="arabicPeriod"/>
            </a:pPr>
            <a:r>
              <a:rPr lang="en-GB" sz="2400" dirty="0"/>
              <a:t>How do you </a:t>
            </a:r>
            <a:r>
              <a:rPr lang="en-GB" sz="2400" b="1" dirty="0"/>
              <a:t>teach</a:t>
            </a:r>
            <a:r>
              <a:rPr lang="en-GB" sz="2400" dirty="0"/>
              <a:t> variables - what analogy do you use – what misconceptions are associated with this approach?</a:t>
            </a:r>
          </a:p>
          <a:p>
            <a:pPr marL="609585" indent="-304792">
              <a:buFontTx/>
              <a:buAutoNum type="arabicPeriod"/>
            </a:pPr>
            <a:endParaRPr lang="en-GB" sz="2400" dirty="0"/>
          </a:p>
          <a:p>
            <a:pPr marL="609585" indent="-304792">
              <a:buFontTx/>
              <a:buAutoNum type="arabicPeriod"/>
            </a:pPr>
            <a:r>
              <a:rPr lang="en-GB" sz="2400" dirty="0"/>
              <a:t>What are data types, data structures and what is scope?</a:t>
            </a:r>
          </a:p>
          <a:p>
            <a:pPr marL="609585" indent="-304792">
              <a:buFontTx/>
              <a:buAutoNum type="arabicPeriod"/>
            </a:pPr>
            <a:endParaRPr lang="en-GB" sz="2400" dirty="0"/>
          </a:p>
          <a:p>
            <a:pPr marL="609585" indent="-304792">
              <a:buAutoNum type="arabicPeriod"/>
            </a:pPr>
            <a:r>
              <a:rPr lang="en-GB" sz="2400" dirty="0"/>
              <a:t>How might we represent a variable in a design or algorithm? </a:t>
            </a:r>
          </a:p>
          <a:p>
            <a:pPr marL="609585" indent="-304792">
              <a:buAutoNum type="arabicPeriod"/>
            </a:pPr>
            <a:endParaRPr sz="2400" dirty="0"/>
          </a:p>
          <a:p>
            <a:pPr marL="609585" indent="-304792">
              <a:buAutoNum type="arabicPeriod"/>
            </a:pPr>
            <a:r>
              <a:rPr lang="en-GB" sz="2400" dirty="0"/>
              <a:t>What </a:t>
            </a:r>
            <a:r>
              <a:rPr lang="en-GB" sz="2400" b="1" dirty="0"/>
              <a:t>techniques/ commands</a:t>
            </a:r>
            <a:r>
              <a:rPr lang="en-GB" sz="2400" dirty="0"/>
              <a:t> are often used to implement (code) variables?</a:t>
            </a:r>
          </a:p>
          <a:p>
            <a:pPr marL="457189" indent="-457189">
              <a:buFont typeface="+mj-lt"/>
              <a:buAutoNum type="arabicPeriod"/>
            </a:pPr>
            <a:endParaRPr sz="2400" dirty="0"/>
          </a:p>
          <a:p>
            <a:pPr marL="609585" indent="-304792">
              <a:buAutoNum type="arabicPeriod"/>
            </a:pPr>
            <a:r>
              <a:rPr lang="en-GB" sz="2400" dirty="0"/>
              <a:t>What might the </a:t>
            </a:r>
            <a:r>
              <a:rPr lang="en-GB" sz="2400" b="1" dirty="0"/>
              <a:t>progression </a:t>
            </a:r>
            <a:r>
              <a:rPr lang="en-GB" sz="2400" dirty="0"/>
              <a:t>of these variables be?</a:t>
            </a:r>
          </a:p>
          <a:p>
            <a:pPr marL="609585" indent="-304792">
              <a:buAutoNum type="arabicPeriod"/>
            </a:pPr>
            <a:endParaRPr lang="en-GB" sz="2400" dirty="0"/>
          </a:p>
          <a:p>
            <a:pPr marL="609585" indent="-304792">
              <a:buAutoNum type="arabicPeriod"/>
            </a:pPr>
            <a:r>
              <a:rPr lang="en-GB" sz="2400" dirty="0"/>
              <a:t>What are the roles of variables? </a:t>
            </a:r>
          </a:p>
          <a:p>
            <a:pPr marL="609585" indent="-304792">
              <a:buAutoNum type="arabicPeriod"/>
            </a:pPr>
            <a:endParaRPr lang="en-GB" sz="2400" dirty="0"/>
          </a:p>
          <a:p>
            <a:pPr marL="457189" indent="-457189">
              <a:buFont typeface="+mj-lt"/>
              <a:buAutoNum type="arabicPeriod"/>
            </a:pPr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2874348739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title"/>
          </p:nvPr>
        </p:nvSpPr>
        <p:spPr>
          <a:xfrm>
            <a:off x="509539" y="1514918"/>
            <a:ext cx="10412799" cy="1333999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rgbClr val="FFE599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r>
              <a:rPr lang="en-GB" sz="2400" dirty="0"/>
              <a:t>A variable is a simple way of storing one piece of information somewhere in the computer’s memory whilst a program is running, and getting that information back later.</a:t>
            </a:r>
            <a:r>
              <a:rPr lang="en-GB" sz="2400" dirty="0">
                <a:solidFill>
                  <a:srgbClr val="333333"/>
                </a:solidFill>
                <a:highlight>
                  <a:srgbClr val="FFFFFF"/>
                </a:highlight>
              </a:rPr>
              <a:t> </a:t>
            </a:r>
          </a:p>
          <a:p>
            <a:endParaRPr sz="2400" dirty="0"/>
          </a:p>
          <a:p>
            <a:endParaRPr sz="1867" dirty="0"/>
          </a:p>
        </p:txBody>
      </p:sp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2801" y="6170798"/>
            <a:ext cx="1307199" cy="48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Shape 1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33591" y="6170801"/>
            <a:ext cx="2342799" cy="481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Shape 114"/>
          <p:cNvSpPr txBox="1"/>
          <p:nvPr/>
        </p:nvSpPr>
        <p:spPr>
          <a:xfrm>
            <a:off x="948801" y="989570"/>
            <a:ext cx="3813199" cy="3860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pPr marL="609585" indent="-304792">
              <a:buAutoNum type="arabicPeriod"/>
            </a:pPr>
            <a:r>
              <a:rPr lang="en-GB" sz="2400" dirty="0"/>
              <a:t>What is a variable?</a:t>
            </a:r>
          </a:p>
          <a:p>
            <a:endParaRPr sz="2400" dirty="0"/>
          </a:p>
          <a:p>
            <a:endParaRPr sz="2400" dirty="0"/>
          </a:p>
          <a:p>
            <a:endParaRPr sz="2400" dirty="0">
              <a:solidFill>
                <a:schemeClr val="dk1"/>
              </a:solidFill>
            </a:endParaRPr>
          </a:p>
          <a:p>
            <a:endParaRPr sz="2400" dirty="0">
              <a:solidFill>
                <a:schemeClr val="dk1"/>
              </a:solidFill>
            </a:endParaRPr>
          </a:p>
          <a:p>
            <a:endParaRPr sz="2400" dirty="0">
              <a:solidFill>
                <a:schemeClr val="dk1"/>
              </a:solidFill>
            </a:endParaRPr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</p:txBody>
      </p:sp>
      <p:sp>
        <p:nvSpPr>
          <p:cNvPr id="115" name="Shape 115"/>
          <p:cNvSpPr txBox="1">
            <a:spLocks noGrp="1"/>
          </p:cNvSpPr>
          <p:nvPr>
            <p:ph type="title"/>
          </p:nvPr>
        </p:nvSpPr>
        <p:spPr>
          <a:xfrm>
            <a:off x="415601" y="352936"/>
            <a:ext cx="5632800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Variables</a:t>
            </a:r>
          </a:p>
        </p:txBody>
      </p:sp>
      <p:pic>
        <p:nvPicPr>
          <p:cNvPr id="116" name="Shape 116"/>
          <p:cNvPicPr preferRelativeResize="0"/>
          <p:nvPr/>
        </p:nvPicPr>
        <p:blipFill rotWithShape="1">
          <a:blip r:embed="rId5">
            <a:alphaModFix/>
          </a:blip>
          <a:srcRect l="39412"/>
          <a:stretch/>
        </p:blipFill>
        <p:spPr>
          <a:xfrm>
            <a:off x="509539" y="3248967"/>
            <a:ext cx="2996267" cy="214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Shape 117"/>
          <p:cNvPicPr preferRelativeResize="0"/>
          <p:nvPr/>
        </p:nvPicPr>
        <p:blipFill rotWithShape="1">
          <a:blip r:embed="rId5">
            <a:alphaModFix/>
          </a:blip>
          <a:srcRect r="58183"/>
          <a:stretch/>
        </p:blipFill>
        <p:spPr>
          <a:xfrm>
            <a:off x="8914608" y="3563900"/>
            <a:ext cx="2068000" cy="214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Shape 118"/>
          <p:cNvSpPr txBox="1"/>
          <p:nvPr/>
        </p:nvSpPr>
        <p:spPr>
          <a:xfrm>
            <a:off x="4762000" y="3563900"/>
            <a:ext cx="4000000" cy="11948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400" dirty="0">
                <a:solidFill>
                  <a:schemeClr val="dk1"/>
                </a:solidFill>
              </a:rPr>
              <a:t>Programs store, retrieve or change the value of a variable.</a:t>
            </a:r>
          </a:p>
        </p:txBody>
      </p:sp>
    </p:spTree>
    <p:extLst>
      <p:ext uri="{BB962C8B-B14F-4D97-AF65-F5344CB8AC3E}">
        <p14:creationId xmlns:p14="http://schemas.microsoft.com/office/powerpoint/2010/main" val="566236679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/>
          <p:nvPr/>
        </p:nvSpPr>
        <p:spPr>
          <a:xfrm>
            <a:off x="2719320" y="483190"/>
            <a:ext cx="2548799" cy="5875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3200" dirty="0"/>
              <a:t>Box analogy</a:t>
            </a:r>
          </a:p>
        </p:txBody>
      </p:sp>
      <p:pic>
        <p:nvPicPr>
          <p:cNvPr id="129" name="Shape 1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4587" y="1155783"/>
            <a:ext cx="1741165" cy="1275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Shape 1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0187" y="2526605"/>
            <a:ext cx="4895311" cy="1490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Shape 1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4520" y="4112572"/>
            <a:ext cx="1819356" cy="1554483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Shape 132"/>
          <p:cNvSpPr txBox="1"/>
          <p:nvPr/>
        </p:nvSpPr>
        <p:spPr>
          <a:xfrm>
            <a:off x="5507354" y="1522056"/>
            <a:ext cx="6289599" cy="4239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/>
              <a:t>Create a variable (declare) - make and label the box.</a:t>
            </a:r>
          </a:p>
        </p:txBody>
      </p:sp>
      <p:sp>
        <p:nvSpPr>
          <p:cNvPr id="133" name="Shape 133"/>
          <p:cNvSpPr txBox="1"/>
          <p:nvPr/>
        </p:nvSpPr>
        <p:spPr>
          <a:xfrm>
            <a:off x="5507354" y="2694356"/>
            <a:ext cx="6580399" cy="8140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/>
              <a:t>Set values, store values, change values, update values</a:t>
            </a:r>
          </a:p>
          <a:p>
            <a:pPr marL="609585" indent="-304792">
              <a:buChar char="-"/>
            </a:pPr>
            <a:r>
              <a:rPr lang="en-GB" sz="2400"/>
              <a:t>put values in the box.</a:t>
            </a:r>
          </a:p>
          <a:p>
            <a:endParaRPr sz="2400"/>
          </a:p>
        </p:txBody>
      </p:sp>
      <p:sp>
        <p:nvSpPr>
          <p:cNvPr id="134" name="Shape 134"/>
          <p:cNvSpPr txBox="1"/>
          <p:nvPr/>
        </p:nvSpPr>
        <p:spPr>
          <a:xfrm>
            <a:off x="5538686" y="4533956"/>
            <a:ext cx="5912000" cy="4239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/>
              <a:t>Select, retrieve, get values</a:t>
            </a:r>
          </a:p>
          <a:p>
            <a:pPr marL="609585" indent="-304792">
              <a:buChar char="-"/>
            </a:pPr>
            <a:r>
              <a:rPr lang="en-GB" sz="2400"/>
              <a:t>look in the box.</a:t>
            </a:r>
          </a:p>
          <a:p>
            <a:endParaRPr sz="2400"/>
          </a:p>
        </p:txBody>
      </p:sp>
      <p:sp>
        <p:nvSpPr>
          <p:cNvPr id="135" name="Shape 135"/>
          <p:cNvSpPr txBox="1">
            <a:spLocks noGrp="1"/>
          </p:cNvSpPr>
          <p:nvPr>
            <p:ph type="title"/>
          </p:nvPr>
        </p:nvSpPr>
        <p:spPr>
          <a:xfrm>
            <a:off x="423520" y="395172"/>
            <a:ext cx="5632800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Variables</a:t>
            </a:r>
          </a:p>
        </p:txBody>
      </p:sp>
      <p:sp>
        <p:nvSpPr>
          <p:cNvPr id="136" name="Shape 136"/>
          <p:cNvSpPr txBox="1"/>
          <p:nvPr/>
        </p:nvSpPr>
        <p:spPr>
          <a:xfrm>
            <a:off x="9908116" y="3900572"/>
            <a:ext cx="2548799" cy="4239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What misconception can pupils have about this step?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621166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04793"/>
            <a:r>
              <a:rPr lang="en-GB" dirty="0"/>
              <a:t>2 How do you </a:t>
            </a:r>
            <a:r>
              <a:rPr lang="en-GB" b="1" dirty="0"/>
              <a:t>teach</a:t>
            </a:r>
            <a:r>
              <a:rPr lang="en-GB" dirty="0"/>
              <a:t> variables- what analogy do you use – what misconceptions are associated with this?</a:t>
            </a:r>
          </a:p>
        </p:txBody>
      </p:sp>
    </p:spTree>
    <p:extLst>
      <p:ext uri="{BB962C8B-B14F-4D97-AF65-F5344CB8AC3E}">
        <p14:creationId xmlns:p14="http://schemas.microsoft.com/office/powerpoint/2010/main" val="2667692208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/>
          <p:nvPr/>
        </p:nvSpPr>
        <p:spPr>
          <a:xfrm>
            <a:off x="820663" y="836466"/>
            <a:ext cx="10412799" cy="16200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3. What are data types, data structures and what is scope?</a:t>
            </a:r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  <a:p>
            <a:endParaRPr sz="2400" dirty="0"/>
          </a:p>
        </p:txBody>
      </p:sp>
      <p:sp>
        <p:nvSpPr>
          <p:cNvPr id="148" name="Shape 148"/>
          <p:cNvSpPr txBox="1">
            <a:spLocks noGrp="1"/>
          </p:cNvSpPr>
          <p:nvPr>
            <p:ph type="title"/>
          </p:nvPr>
        </p:nvSpPr>
        <p:spPr>
          <a:xfrm>
            <a:off x="300096" y="152800"/>
            <a:ext cx="5632800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/>
              <a:t>Variables</a:t>
            </a:r>
          </a:p>
        </p:txBody>
      </p:sp>
      <p:sp>
        <p:nvSpPr>
          <p:cNvPr id="149" name="Shape 149"/>
          <p:cNvSpPr txBox="1">
            <a:spLocks noGrp="1"/>
          </p:cNvSpPr>
          <p:nvPr>
            <p:ph type="title"/>
          </p:nvPr>
        </p:nvSpPr>
        <p:spPr>
          <a:xfrm>
            <a:off x="6748429" y="3064888"/>
            <a:ext cx="5121600" cy="1137599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rgbClr val="FFE599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Data structures</a:t>
            </a:r>
            <a:r>
              <a:rPr lang="en-GB" sz="2400" dirty="0">
                <a:solidFill>
                  <a:srgbClr val="000000"/>
                </a:solidFill>
              </a:rPr>
              <a:t>: variables, arrays, ordered lists, tables, graphs.  </a:t>
            </a:r>
          </a:p>
          <a:p>
            <a:endParaRPr sz="1867" dirty="0"/>
          </a:p>
        </p:txBody>
      </p:sp>
      <p:sp>
        <p:nvSpPr>
          <p:cNvPr id="150" name="Shape 150"/>
          <p:cNvSpPr txBox="1">
            <a:spLocks noGrp="1"/>
          </p:cNvSpPr>
          <p:nvPr>
            <p:ph type="title"/>
          </p:nvPr>
        </p:nvSpPr>
        <p:spPr>
          <a:xfrm>
            <a:off x="6763629" y="1968355"/>
            <a:ext cx="5121600" cy="763599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rgbClr val="FFE599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r>
              <a:rPr lang="en-GB" sz="2400" b="1" dirty="0">
                <a:solidFill>
                  <a:srgbClr val="000000"/>
                </a:solidFill>
              </a:rPr>
              <a:t>Data types</a:t>
            </a:r>
            <a:r>
              <a:rPr lang="en-GB" sz="2400" dirty="0">
                <a:solidFill>
                  <a:srgbClr val="000000"/>
                </a:solidFill>
              </a:rPr>
              <a:t>: numbers, text, yes/no...</a:t>
            </a:r>
          </a:p>
        </p:txBody>
      </p:sp>
      <p:sp>
        <p:nvSpPr>
          <p:cNvPr id="151" name="Shape 151"/>
          <p:cNvSpPr txBox="1">
            <a:spLocks noGrp="1"/>
          </p:cNvSpPr>
          <p:nvPr>
            <p:ph type="title"/>
          </p:nvPr>
        </p:nvSpPr>
        <p:spPr>
          <a:xfrm>
            <a:off x="6763630" y="4535422"/>
            <a:ext cx="5091199" cy="549199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rgbClr val="FFE599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r>
              <a:rPr lang="en-GB" sz="2400">
                <a:solidFill>
                  <a:srgbClr val="000000"/>
                </a:solidFill>
              </a:rPr>
              <a:t>Scope: local, global </a:t>
            </a:r>
          </a:p>
        </p:txBody>
      </p:sp>
      <p:pic>
        <p:nvPicPr>
          <p:cNvPr id="152" name="Shape 1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213" y="1913022"/>
            <a:ext cx="5880516" cy="34413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957621"/>
      </p:ext>
    </p:extLst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/>
          <p:nvPr/>
        </p:nvSpPr>
        <p:spPr>
          <a:xfrm>
            <a:off x="243551" y="1511563"/>
            <a:ext cx="1893258" cy="14520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400" dirty="0">
                <a:solidFill>
                  <a:schemeClr val="dk1"/>
                </a:solidFill>
              </a:rPr>
              <a:t>4. How might variables be </a:t>
            </a:r>
            <a:r>
              <a:rPr lang="en-GB" sz="2400" b="1" dirty="0">
                <a:solidFill>
                  <a:schemeClr val="dk1"/>
                </a:solidFill>
              </a:rPr>
              <a:t>represented</a:t>
            </a:r>
            <a:r>
              <a:rPr lang="en-GB" sz="2400" dirty="0">
                <a:solidFill>
                  <a:schemeClr val="dk1"/>
                </a:solidFill>
              </a:rPr>
              <a:t> by pupils as an </a:t>
            </a:r>
            <a:r>
              <a:rPr lang="en-GB" sz="2400" b="1" dirty="0">
                <a:solidFill>
                  <a:schemeClr val="dk1"/>
                </a:solidFill>
              </a:rPr>
              <a:t>algorithm</a:t>
            </a:r>
            <a:r>
              <a:rPr lang="en-GB" sz="2400" dirty="0">
                <a:solidFill>
                  <a:schemeClr val="dk1"/>
                </a:solidFill>
              </a:rPr>
              <a:t> /design?</a:t>
            </a:r>
          </a:p>
        </p:txBody>
      </p:sp>
      <p:sp>
        <p:nvSpPr>
          <p:cNvPr id="163" name="Shape 163"/>
          <p:cNvSpPr txBox="1">
            <a:spLocks noGrp="1"/>
          </p:cNvSpPr>
          <p:nvPr>
            <p:ph type="title"/>
          </p:nvPr>
        </p:nvSpPr>
        <p:spPr>
          <a:xfrm>
            <a:off x="323400" y="260864"/>
            <a:ext cx="2493200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Variables</a:t>
            </a:r>
          </a:p>
        </p:txBody>
      </p:sp>
      <p:sp>
        <p:nvSpPr>
          <p:cNvPr id="164" name="Shape 164"/>
          <p:cNvSpPr txBox="1"/>
          <p:nvPr/>
        </p:nvSpPr>
        <p:spPr>
          <a:xfrm>
            <a:off x="2634051" y="4327597"/>
            <a:ext cx="3467999" cy="5839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endParaRPr sz="2400" i="1"/>
          </a:p>
        </p:txBody>
      </p:sp>
      <p:pic>
        <p:nvPicPr>
          <p:cNvPr id="165" name="Shape 1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8639" y="1429154"/>
            <a:ext cx="3250032" cy="4428999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66" name="Shape 1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5399795" y="1848346"/>
            <a:ext cx="3170933" cy="237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Shape 16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9876" y="1394948"/>
            <a:ext cx="3215095" cy="4284071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Shape 168"/>
          <p:cNvSpPr txBox="1"/>
          <p:nvPr/>
        </p:nvSpPr>
        <p:spPr>
          <a:xfrm>
            <a:off x="4399651" y="595664"/>
            <a:ext cx="5293133" cy="4287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Do you have better examples?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09253" y="5448186"/>
            <a:ext cx="11929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variable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07108" y="5563603"/>
            <a:ext cx="11929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variable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059480" y="2415732"/>
            <a:ext cx="2011559" cy="1541379"/>
            <a:chOff x="481306" y="2120205"/>
            <a:chExt cx="1508669" cy="1156034"/>
          </a:xfrm>
        </p:grpSpPr>
        <p:sp>
          <p:nvSpPr>
            <p:cNvPr id="2" name="TextBox 1"/>
            <p:cNvSpPr txBox="1"/>
            <p:nvPr/>
          </p:nvSpPr>
          <p:spPr>
            <a:xfrm>
              <a:off x="481306" y="2929990"/>
              <a:ext cx="894716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b="1" dirty="0">
                  <a:solidFill>
                    <a:srgbClr val="FF0000"/>
                  </a:solidFill>
                  <a:latin typeface="Bradley Hand ITC" panose="03070402050302030203" pitchFamily="66" charset="0"/>
                </a:rPr>
                <a:t>variable</a:t>
              </a:r>
            </a:p>
          </p:txBody>
        </p:sp>
        <p:cxnSp>
          <p:nvCxnSpPr>
            <p:cNvPr id="4" name="Straight Arrow Connector 3"/>
            <p:cNvCxnSpPr>
              <a:stCxn id="2" idx="0"/>
            </p:cNvCxnSpPr>
            <p:nvPr/>
          </p:nvCxnSpPr>
          <p:spPr>
            <a:xfrm flipV="1">
              <a:off x="928664" y="2120205"/>
              <a:ext cx="1061311" cy="80978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6065697" y="4362411"/>
            <a:ext cx="1192955" cy="912217"/>
            <a:chOff x="4563710" y="3554435"/>
            <a:chExt cx="894716" cy="684163"/>
          </a:xfrm>
        </p:grpSpPr>
        <p:sp>
          <p:nvSpPr>
            <p:cNvPr id="15" name="TextBox 14"/>
            <p:cNvSpPr txBox="1"/>
            <p:nvPr/>
          </p:nvSpPr>
          <p:spPr>
            <a:xfrm>
              <a:off x="4563710" y="3892349"/>
              <a:ext cx="894716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b="1" dirty="0">
                  <a:solidFill>
                    <a:srgbClr val="FF0000"/>
                  </a:solidFill>
                  <a:latin typeface="Bradley Hand ITC" panose="03070402050302030203" pitchFamily="66" charset="0"/>
                </a:rPr>
                <a:t>variable</a:t>
              </a:r>
            </a:p>
          </p:txBody>
        </p:sp>
        <p:cxnSp>
          <p:nvCxnSpPr>
            <p:cNvPr id="21" name="Straight Arrow Connector 20"/>
            <p:cNvCxnSpPr>
              <a:stCxn id="15" idx="0"/>
            </p:cNvCxnSpPr>
            <p:nvPr/>
          </p:nvCxnSpPr>
          <p:spPr>
            <a:xfrm flipV="1">
              <a:off x="5011068" y="3554435"/>
              <a:ext cx="376079" cy="33791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761242" y="6167178"/>
            <a:ext cx="26100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Variable algorithm</a:t>
            </a:r>
          </a:p>
        </p:txBody>
      </p:sp>
      <p:cxnSp>
        <p:nvCxnSpPr>
          <p:cNvPr id="19" name="Straight Arrow Connector 18"/>
          <p:cNvCxnSpPr>
            <a:stCxn id="18" idx="0"/>
          </p:cNvCxnSpPr>
          <p:nvPr/>
        </p:nvCxnSpPr>
        <p:spPr>
          <a:xfrm flipV="1">
            <a:off x="2066247" y="5274628"/>
            <a:ext cx="2507221" cy="8925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987908" y="5398870"/>
            <a:ext cx="26100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Variable algorithm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H="1" flipV="1">
            <a:off x="7318827" y="4587687"/>
            <a:ext cx="296852" cy="8279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9779948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>
            <a:spLocks noGrp="1"/>
          </p:cNvSpPr>
          <p:nvPr>
            <p:ph type="title"/>
          </p:nvPr>
        </p:nvSpPr>
        <p:spPr>
          <a:xfrm>
            <a:off x="328973" y="294852"/>
            <a:ext cx="2493200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Variables</a:t>
            </a:r>
          </a:p>
        </p:txBody>
      </p:sp>
      <p:sp>
        <p:nvSpPr>
          <p:cNvPr id="179" name="Shape 179"/>
          <p:cNvSpPr txBox="1"/>
          <p:nvPr/>
        </p:nvSpPr>
        <p:spPr>
          <a:xfrm>
            <a:off x="2653301" y="4704434"/>
            <a:ext cx="3467999" cy="5839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endParaRPr sz="2400" i="1"/>
          </a:p>
        </p:txBody>
      </p:sp>
      <p:sp>
        <p:nvSpPr>
          <p:cNvPr id="180" name="Shape 180"/>
          <p:cNvSpPr txBox="1"/>
          <p:nvPr/>
        </p:nvSpPr>
        <p:spPr>
          <a:xfrm>
            <a:off x="474350" y="1429267"/>
            <a:ext cx="2048399" cy="24512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400" dirty="0">
                <a:solidFill>
                  <a:schemeClr val="dk1"/>
                </a:solidFill>
              </a:rPr>
              <a:t>5. What </a:t>
            </a:r>
            <a:r>
              <a:rPr lang="en-GB" sz="2400" b="1" dirty="0">
                <a:solidFill>
                  <a:schemeClr val="dk1"/>
                </a:solidFill>
              </a:rPr>
              <a:t>techniques/ commands</a:t>
            </a:r>
            <a:r>
              <a:rPr lang="en-GB" sz="2400" dirty="0">
                <a:solidFill>
                  <a:schemeClr val="dk1"/>
                </a:solidFill>
              </a:rPr>
              <a:t> are often used to implement (code) variables?</a:t>
            </a:r>
          </a:p>
        </p:txBody>
      </p:sp>
      <p:pic>
        <p:nvPicPr>
          <p:cNvPr id="181" name="Shape 1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4100" y="1940029"/>
            <a:ext cx="2571800" cy="1883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Shape 182"/>
          <p:cNvPicPr preferRelativeResize="0"/>
          <p:nvPr/>
        </p:nvPicPr>
        <p:blipFill rotWithShape="1">
          <a:blip r:embed="rId4">
            <a:alphaModFix/>
          </a:blip>
          <a:srcRect r="52351" b="43159"/>
          <a:stretch/>
        </p:blipFill>
        <p:spPr>
          <a:xfrm>
            <a:off x="7030167" y="1148567"/>
            <a:ext cx="4499432" cy="2451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Shape 18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55034" y="4251283"/>
            <a:ext cx="4895311" cy="1490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Shape 184"/>
          <p:cNvPicPr preferRelativeResize="0"/>
          <p:nvPr/>
        </p:nvPicPr>
        <p:blipFill rotWithShape="1">
          <a:blip r:embed="rId4">
            <a:alphaModFix/>
          </a:blip>
          <a:srcRect t="61378" r="52351" b="3107"/>
          <a:stretch/>
        </p:blipFill>
        <p:spPr>
          <a:xfrm>
            <a:off x="6990933" y="4346162"/>
            <a:ext cx="4499432" cy="15314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3280701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386724" y="428434"/>
            <a:ext cx="2493200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Variables</a:t>
            </a:r>
          </a:p>
        </p:txBody>
      </p:sp>
      <p:sp>
        <p:nvSpPr>
          <p:cNvPr id="195" name="Shape 195"/>
          <p:cNvSpPr txBox="1"/>
          <p:nvPr/>
        </p:nvSpPr>
        <p:spPr>
          <a:xfrm>
            <a:off x="2653301" y="4704434"/>
            <a:ext cx="3467999" cy="5839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endParaRPr sz="2400" i="1"/>
          </a:p>
        </p:txBody>
      </p:sp>
      <p:sp>
        <p:nvSpPr>
          <p:cNvPr id="196" name="Shape 196"/>
          <p:cNvSpPr txBox="1"/>
          <p:nvPr/>
        </p:nvSpPr>
        <p:spPr>
          <a:xfrm>
            <a:off x="474350" y="1429267"/>
            <a:ext cx="2048399" cy="24512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400" dirty="0">
                <a:solidFill>
                  <a:schemeClr val="dk1"/>
                </a:solidFill>
              </a:rPr>
              <a:t>5. What </a:t>
            </a:r>
            <a:r>
              <a:rPr lang="en-GB" sz="2400" b="1" dirty="0">
                <a:solidFill>
                  <a:schemeClr val="dk1"/>
                </a:solidFill>
              </a:rPr>
              <a:t>techniques/ commands</a:t>
            </a:r>
            <a:r>
              <a:rPr lang="en-GB" sz="2400" dirty="0">
                <a:solidFill>
                  <a:schemeClr val="dk1"/>
                </a:solidFill>
              </a:rPr>
              <a:t> are often used to implement (code) variables?</a:t>
            </a:r>
          </a:p>
        </p:txBody>
      </p:sp>
      <p:pic>
        <p:nvPicPr>
          <p:cNvPr id="197" name="Shape 1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734" y="3925949"/>
            <a:ext cx="4895311" cy="1490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Shape 1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12701" y="1192033"/>
            <a:ext cx="5143500" cy="4343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9479558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 txBox="1">
            <a:spLocks noGrp="1"/>
          </p:cNvSpPr>
          <p:nvPr>
            <p:ph type="title"/>
          </p:nvPr>
        </p:nvSpPr>
        <p:spPr>
          <a:xfrm>
            <a:off x="474350" y="392117"/>
            <a:ext cx="2493200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Variables</a:t>
            </a:r>
          </a:p>
        </p:txBody>
      </p:sp>
      <p:sp>
        <p:nvSpPr>
          <p:cNvPr id="209" name="Shape 209"/>
          <p:cNvSpPr txBox="1"/>
          <p:nvPr/>
        </p:nvSpPr>
        <p:spPr>
          <a:xfrm>
            <a:off x="2653301" y="4704434"/>
            <a:ext cx="3467999" cy="5839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endParaRPr sz="2400" i="1"/>
          </a:p>
        </p:txBody>
      </p:sp>
      <p:sp>
        <p:nvSpPr>
          <p:cNvPr id="210" name="Shape 210"/>
          <p:cNvSpPr txBox="1"/>
          <p:nvPr/>
        </p:nvSpPr>
        <p:spPr>
          <a:xfrm>
            <a:off x="474350" y="1429267"/>
            <a:ext cx="2048399" cy="24512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400" dirty="0">
                <a:solidFill>
                  <a:schemeClr val="dk1"/>
                </a:solidFill>
              </a:rPr>
              <a:t>5. What </a:t>
            </a:r>
            <a:r>
              <a:rPr lang="en-GB" sz="2400" b="1" dirty="0">
                <a:solidFill>
                  <a:schemeClr val="dk1"/>
                </a:solidFill>
              </a:rPr>
              <a:t>techniques/ commands</a:t>
            </a:r>
            <a:r>
              <a:rPr lang="en-GB" sz="2400" dirty="0">
                <a:solidFill>
                  <a:schemeClr val="dk1"/>
                </a:solidFill>
              </a:rPr>
              <a:t> are often used to implement (code) variables?</a:t>
            </a:r>
          </a:p>
        </p:txBody>
      </p:sp>
      <p:pic>
        <p:nvPicPr>
          <p:cNvPr id="211" name="Shape 2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8303" y="2066673"/>
            <a:ext cx="2446933" cy="2090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Shape 2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17367" y="1624700"/>
            <a:ext cx="6012599" cy="1356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Shape 2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02801" y="3729015"/>
            <a:ext cx="3093900" cy="1006732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Shape 214"/>
          <p:cNvSpPr txBox="1"/>
          <p:nvPr/>
        </p:nvSpPr>
        <p:spPr>
          <a:xfrm>
            <a:off x="8557100" y="3338634"/>
            <a:ext cx="2943200" cy="4287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/>
              <a:t>Why is this so important?</a:t>
            </a:r>
          </a:p>
        </p:txBody>
      </p:sp>
    </p:spTree>
    <p:extLst>
      <p:ext uri="{BB962C8B-B14F-4D97-AF65-F5344CB8AC3E}">
        <p14:creationId xmlns:p14="http://schemas.microsoft.com/office/powerpoint/2010/main" val="3852686827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>
            <a:spLocks noGrp="1"/>
          </p:cNvSpPr>
          <p:nvPr>
            <p:ph type="title"/>
          </p:nvPr>
        </p:nvSpPr>
        <p:spPr>
          <a:xfrm>
            <a:off x="262800" y="180767"/>
            <a:ext cx="9322071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Variables to gather and display a value</a:t>
            </a:r>
          </a:p>
        </p:txBody>
      </p:sp>
      <p:sp>
        <p:nvSpPr>
          <p:cNvPr id="225" name="Shape 225"/>
          <p:cNvSpPr txBox="1"/>
          <p:nvPr/>
        </p:nvSpPr>
        <p:spPr>
          <a:xfrm>
            <a:off x="4915267" y="5437538"/>
            <a:ext cx="6138000" cy="4819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pPr lvl="0"/>
            <a:r>
              <a:rPr lang="en-GB" sz="2400" dirty="0">
                <a:hlinkClick r:id="rId3"/>
              </a:rPr>
              <a:t>https://</a:t>
            </a:r>
            <a:r>
              <a:rPr lang="en-GB" sz="2400" dirty="0" err="1">
                <a:hlinkClick r:id="rId3"/>
              </a:rPr>
              <a:t>scratch.mit.edu</a:t>
            </a:r>
            <a:r>
              <a:rPr lang="en-GB" sz="2400" dirty="0">
                <a:hlinkClick r:id="rId3"/>
              </a:rPr>
              <a:t>/projects/167162449/</a:t>
            </a:r>
            <a:r>
              <a:rPr lang="en-GB" sz="2400" dirty="0"/>
              <a:t> </a:t>
            </a:r>
            <a:endParaRPr sz="2400" dirty="0"/>
          </a:p>
          <a:p>
            <a:r>
              <a:rPr lang="en-GB" sz="2400" dirty="0"/>
              <a:t> </a:t>
            </a:r>
          </a:p>
          <a:p>
            <a:endParaRPr sz="2400" dirty="0"/>
          </a:p>
          <a:p>
            <a:endParaRPr sz="2400" dirty="0"/>
          </a:p>
          <a:p>
            <a:endParaRPr sz="2400" dirty="0"/>
          </a:p>
        </p:txBody>
      </p:sp>
      <p:sp>
        <p:nvSpPr>
          <p:cNvPr id="228" name="Shape 228"/>
          <p:cNvSpPr txBox="1"/>
          <p:nvPr/>
        </p:nvSpPr>
        <p:spPr>
          <a:xfrm>
            <a:off x="262800" y="1302833"/>
            <a:ext cx="3934400" cy="4616704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rgbClr val="FCE5CD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u="sng"/>
              <a:t>Score algorithm</a:t>
            </a:r>
          </a:p>
          <a:p>
            <a:endParaRPr sz="2400"/>
          </a:p>
          <a:p>
            <a:r>
              <a:rPr lang="en-GB" sz="2400"/>
              <a:t>Set to 0 at the start</a:t>
            </a:r>
          </a:p>
          <a:p>
            <a:endParaRPr sz="2400"/>
          </a:p>
          <a:p>
            <a:r>
              <a:rPr lang="en-GB" sz="2400"/>
              <a:t>Add 1 when answer is correct </a:t>
            </a:r>
          </a:p>
          <a:p>
            <a:endParaRPr sz="2400"/>
          </a:p>
          <a:p>
            <a:r>
              <a:rPr lang="en-GB" sz="2400"/>
              <a:t>Take away 1 if wrong</a:t>
            </a:r>
          </a:p>
          <a:p>
            <a:endParaRPr sz="2400"/>
          </a:p>
          <a:p>
            <a:r>
              <a:rPr lang="en-GB" sz="2400"/>
              <a:t>At the end show a ‘Well done’ message with the score but if they got less than 5 points say ‘Oh dear’ </a:t>
            </a:r>
          </a:p>
        </p:txBody>
      </p:sp>
      <p:sp>
        <p:nvSpPr>
          <p:cNvPr id="229" name="Shape 229"/>
          <p:cNvSpPr txBox="1"/>
          <p:nvPr/>
        </p:nvSpPr>
        <p:spPr>
          <a:xfrm>
            <a:off x="4302667" y="1302833"/>
            <a:ext cx="7363200" cy="35308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400"/>
              <a:t>Add a score to your quiz.</a:t>
            </a:r>
          </a:p>
          <a:p>
            <a:endParaRPr sz="2400"/>
          </a:p>
          <a:p>
            <a:pPr marL="609585" indent="-304792">
              <a:buAutoNum type="arabicPeriod"/>
            </a:pPr>
            <a:r>
              <a:rPr lang="en-GB" sz="2400"/>
              <a:t>Where will you set/reset it?  </a:t>
            </a:r>
          </a:p>
          <a:p>
            <a:pPr marL="609585" indent="-304792">
              <a:buAutoNum type="arabicPeriod"/>
            </a:pPr>
            <a:r>
              <a:rPr lang="en-GB" sz="2400"/>
              <a:t>Why display it throughout the quiz?</a:t>
            </a:r>
          </a:p>
          <a:p>
            <a:pPr marL="609585" indent="-304792">
              <a:buAutoNum type="arabicPeriod"/>
            </a:pPr>
            <a:r>
              <a:rPr lang="en-GB" sz="2400"/>
              <a:t>Can you break your quiz?</a:t>
            </a:r>
          </a:p>
          <a:p>
            <a:pPr indent="609585"/>
            <a:r>
              <a:rPr lang="en-GB" sz="2400"/>
              <a:t>Test data </a:t>
            </a:r>
          </a:p>
          <a:p>
            <a:pPr marL="1219170" indent="-304792">
              <a:buChar char="●"/>
            </a:pPr>
            <a:r>
              <a:rPr lang="en-GB" sz="2400"/>
              <a:t>text,control characters, numbers (+,-,0)</a:t>
            </a:r>
          </a:p>
          <a:p>
            <a:pPr marL="1219170" indent="-304792">
              <a:buChar char="●"/>
            </a:pPr>
            <a:r>
              <a:rPr lang="en-GB" sz="2400"/>
              <a:t>null value</a:t>
            </a:r>
          </a:p>
          <a:p>
            <a:pPr marL="1219170" indent="-304792">
              <a:buChar char="●"/>
            </a:pPr>
            <a:r>
              <a:rPr lang="en-GB" sz="2400"/>
              <a:t>Maximum/minimum values</a:t>
            </a:r>
          </a:p>
          <a:p>
            <a:r>
              <a:rPr lang="en-GB" sz="2400"/>
              <a:t>        (How can you record your tests?)</a:t>
            </a:r>
          </a:p>
          <a:p>
            <a:endParaRPr sz="2400"/>
          </a:p>
        </p:txBody>
      </p:sp>
      <p:sp>
        <p:nvSpPr>
          <p:cNvPr id="230" name="Shape 230"/>
          <p:cNvSpPr txBox="1"/>
          <p:nvPr/>
        </p:nvSpPr>
        <p:spPr>
          <a:xfrm>
            <a:off x="5053533" y="4741701"/>
            <a:ext cx="6509200" cy="4503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i="1" dirty="0"/>
              <a:t>If you did not create a quiz - use this one to get you started.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709072" y="329596"/>
            <a:ext cx="12288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Activity 1</a:t>
            </a:r>
          </a:p>
          <a:p>
            <a:r>
              <a:rPr lang="en-GB" dirty="0"/>
              <a:t>Live coding</a:t>
            </a:r>
          </a:p>
        </p:txBody>
      </p:sp>
    </p:spTree>
    <p:extLst>
      <p:ext uri="{BB962C8B-B14F-4D97-AF65-F5344CB8AC3E}">
        <p14:creationId xmlns:p14="http://schemas.microsoft.com/office/powerpoint/2010/main" val="3134646568"/>
      </p:ext>
    </p:extLst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24"/>
          <p:cNvSpPr txBox="1">
            <a:spLocks/>
          </p:cNvSpPr>
          <p:nvPr/>
        </p:nvSpPr>
        <p:spPr>
          <a:xfrm>
            <a:off x="262800" y="180767"/>
            <a:ext cx="11513600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Variables for users to control aspects of program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Explore this program.</a:t>
            </a:r>
          </a:p>
          <a:p>
            <a:pPr marL="0" indent="0">
              <a:buNone/>
            </a:pPr>
            <a:r>
              <a:rPr lang="en-GB" dirty="0">
                <a:hlinkClick r:id="rId2"/>
              </a:rPr>
              <a:t>https://</a:t>
            </a:r>
            <a:r>
              <a:rPr lang="en-GB" dirty="0" err="1">
                <a:hlinkClick r:id="rId2"/>
              </a:rPr>
              <a:t>scratch.mit.edu</a:t>
            </a:r>
            <a:r>
              <a:rPr lang="en-GB" dirty="0">
                <a:hlinkClick r:id="rId2"/>
              </a:rPr>
              <a:t>/projects/167543312/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What have you discovered?</a:t>
            </a:r>
          </a:p>
          <a:p>
            <a:pPr marL="0" indent="0">
              <a:buNone/>
            </a:pPr>
            <a:r>
              <a:rPr lang="en-GB" dirty="0"/>
              <a:t>Why did I include certain things?</a:t>
            </a:r>
          </a:p>
          <a:p>
            <a:pPr marL="0" indent="0">
              <a:buNone/>
            </a:pPr>
            <a:r>
              <a:rPr lang="en-GB" dirty="0"/>
              <a:t>What did I want you to learn?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10823372" y="1070482"/>
            <a:ext cx="13686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Activity 2</a:t>
            </a:r>
          </a:p>
          <a:p>
            <a:r>
              <a:rPr lang="en-GB" dirty="0"/>
              <a:t>Guided exploration</a:t>
            </a:r>
          </a:p>
        </p:txBody>
      </p:sp>
    </p:spTree>
    <p:extLst>
      <p:ext uri="{BB962C8B-B14F-4D97-AF65-F5344CB8AC3E}">
        <p14:creationId xmlns:p14="http://schemas.microsoft.com/office/powerpoint/2010/main" val="1005462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 txBox="1">
            <a:spLocks noGrp="1"/>
          </p:cNvSpPr>
          <p:nvPr>
            <p:ph type="title"/>
          </p:nvPr>
        </p:nvSpPr>
        <p:spPr>
          <a:xfrm>
            <a:off x="220833" y="172866"/>
            <a:ext cx="9345600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Variables - to control a program to increase efficiency/reuse/understanding</a:t>
            </a:r>
          </a:p>
        </p:txBody>
      </p:sp>
      <p:sp>
        <p:nvSpPr>
          <p:cNvPr id="243" name="Shape 243"/>
          <p:cNvSpPr txBox="1"/>
          <p:nvPr/>
        </p:nvSpPr>
        <p:spPr>
          <a:xfrm>
            <a:off x="521549" y="1492528"/>
            <a:ext cx="3934400" cy="5365472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rgbClr val="FCE5CD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u="sng" dirty="0"/>
              <a:t>Problem</a:t>
            </a:r>
          </a:p>
          <a:p>
            <a:r>
              <a:rPr lang="en-GB" sz="2400" dirty="0"/>
              <a:t>Make a number bond to 20 quiz for a year 2 class to practise there mental maths.</a:t>
            </a:r>
          </a:p>
          <a:p>
            <a:endParaRPr lang="en-GB" sz="2400" u="sng" dirty="0"/>
          </a:p>
          <a:p>
            <a:r>
              <a:rPr lang="en-GB" sz="2400" u="sng" dirty="0"/>
              <a:t>Quiz algorithm</a:t>
            </a:r>
          </a:p>
          <a:p>
            <a:r>
              <a:rPr lang="en-GB" sz="2400" dirty="0"/>
              <a:t>Ask 4 addition questions where the total is less than 20.</a:t>
            </a:r>
          </a:p>
          <a:p>
            <a:r>
              <a:rPr lang="en-GB" sz="2400" dirty="0"/>
              <a:t>If the answer is correct add 1 to the score, but if it is wrong say ‘Sorry the answer was..’</a:t>
            </a:r>
          </a:p>
          <a:p>
            <a:r>
              <a:rPr lang="en-GB" sz="2400" dirty="0"/>
              <a:t>At the end give the player their total score.</a:t>
            </a:r>
          </a:p>
        </p:txBody>
      </p:sp>
      <p:sp>
        <p:nvSpPr>
          <p:cNvPr id="244" name="Shape 244"/>
          <p:cNvSpPr txBox="1"/>
          <p:nvPr/>
        </p:nvSpPr>
        <p:spPr>
          <a:xfrm>
            <a:off x="4687687" y="1445639"/>
            <a:ext cx="6838399" cy="5352783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Using variables for other roles. </a:t>
            </a:r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In this maths quiz how have variables been used? Why?</a:t>
            </a:r>
          </a:p>
          <a:p>
            <a:pPr marL="457200" indent="-457200">
              <a:buAutoNum type="arabicPeriod"/>
            </a:pPr>
            <a:r>
              <a:rPr lang="en-GB" sz="2400" dirty="0"/>
              <a:t>Predict what the code will do</a:t>
            </a:r>
          </a:p>
          <a:p>
            <a:pPr marL="457200" indent="-457200">
              <a:buAutoNum type="arabicPeriod"/>
            </a:pPr>
            <a:r>
              <a:rPr lang="en-GB" sz="2400" dirty="0"/>
              <a:t>Run it. Were you correct?</a:t>
            </a:r>
          </a:p>
          <a:p>
            <a:pPr marL="457200" indent="-457200">
              <a:buAutoNum type="arabicPeriod"/>
            </a:pPr>
            <a:r>
              <a:rPr lang="en-GB" sz="2400" dirty="0"/>
              <a:t>Remix the code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dirty="0"/>
              <a:t>Add 4 subtraction questions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dirty="0"/>
              <a:t>Add 4 multiplication questions </a:t>
            </a:r>
          </a:p>
          <a:p>
            <a:pPr marL="457200" indent="-457200">
              <a:buAutoNum type="arabicPeriod"/>
            </a:pPr>
            <a:r>
              <a:rPr lang="en-GB" sz="2400" dirty="0"/>
              <a:t>What will you do for the end of game message?</a:t>
            </a:r>
          </a:p>
          <a:p>
            <a:pPr marL="457200" indent="-457200">
              <a:buAutoNum type="arabicPeriod"/>
            </a:pPr>
            <a:endParaRPr lang="en-GB" sz="2400" dirty="0"/>
          </a:p>
          <a:p>
            <a:pPr>
              <a:buClr>
                <a:schemeClr val="dk1"/>
              </a:buClr>
            </a:pPr>
            <a:r>
              <a:rPr lang="en-GB" sz="2400" dirty="0"/>
              <a:t>Extension: Compare the cat and bat code.</a:t>
            </a:r>
          </a:p>
          <a:p>
            <a:endParaRPr sz="2400" dirty="0"/>
          </a:p>
          <a:p>
            <a:endParaRPr sz="2400" dirty="0"/>
          </a:p>
        </p:txBody>
      </p:sp>
      <p:sp>
        <p:nvSpPr>
          <p:cNvPr id="245" name="Shape 245"/>
          <p:cNvSpPr txBox="1"/>
          <p:nvPr/>
        </p:nvSpPr>
        <p:spPr>
          <a:xfrm>
            <a:off x="4755111" y="1775224"/>
            <a:ext cx="6766329" cy="4352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u="sng" dirty="0">
                <a:solidFill>
                  <a:schemeClr val="hlink"/>
                </a:solidFill>
                <a:hlinkClick r:id="rId3"/>
              </a:rPr>
              <a:t>https://</a:t>
            </a:r>
            <a:r>
              <a:rPr lang="en-GB" sz="2400" u="sng" dirty="0" err="1">
                <a:solidFill>
                  <a:schemeClr val="hlink"/>
                </a:solidFill>
                <a:hlinkClick r:id="rId3"/>
              </a:rPr>
              <a:t>scratch.mit.edu</a:t>
            </a:r>
            <a:r>
              <a:rPr lang="en-GB" sz="2400" u="sng" dirty="0">
                <a:solidFill>
                  <a:schemeClr val="hlink"/>
                </a:solidFill>
                <a:hlinkClick r:id="rId3"/>
              </a:rPr>
              <a:t>/projects/96144555/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801467" y="474800"/>
            <a:ext cx="25092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Activity </a:t>
            </a:r>
            <a:r>
              <a:rPr lang="en-GB" dirty="0" err="1"/>
              <a:t>3a</a:t>
            </a:r>
            <a:r>
              <a:rPr lang="en-GB"/>
              <a:t>/b</a:t>
            </a:r>
            <a:endParaRPr lang="en-GB" dirty="0"/>
          </a:p>
          <a:p>
            <a:r>
              <a:rPr lang="en-GB" dirty="0"/>
              <a:t>Exemplar code  - predict </a:t>
            </a:r>
          </a:p>
          <a:p>
            <a:r>
              <a:rPr lang="en-GB" dirty="0"/>
              <a:t>and remix</a:t>
            </a:r>
          </a:p>
        </p:txBody>
      </p:sp>
      <p:pic>
        <p:nvPicPr>
          <p:cNvPr id="7" name="Picture 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3" t="1784" b="7871"/>
          <a:stretch/>
        </p:blipFill>
        <p:spPr bwMode="auto">
          <a:xfrm>
            <a:off x="10219476" y="2923118"/>
            <a:ext cx="1673196" cy="19574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64903438"/>
      </p:ext>
    </p:extLst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 txBox="1">
            <a:spLocks noGrp="1"/>
          </p:cNvSpPr>
          <p:nvPr>
            <p:ph type="title"/>
          </p:nvPr>
        </p:nvSpPr>
        <p:spPr>
          <a:xfrm>
            <a:off x="220832" y="172866"/>
            <a:ext cx="10000853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Variables - to control the flow of program</a:t>
            </a:r>
          </a:p>
        </p:txBody>
      </p:sp>
      <p:sp>
        <p:nvSpPr>
          <p:cNvPr id="243" name="Shape 243"/>
          <p:cNvSpPr txBox="1"/>
          <p:nvPr/>
        </p:nvSpPr>
        <p:spPr>
          <a:xfrm>
            <a:off x="521549" y="1492528"/>
            <a:ext cx="3934400" cy="2913217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rgbClr val="FCE5CD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u="sng" dirty="0"/>
              <a:t>Problem</a:t>
            </a:r>
          </a:p>
          <a:p>
            <a:r>
              <a:rPr lang="en-GB" sz="2400" dirty="0"/>
              <a:t>Make a number bond to 20 quiz for a year 2 class to practise there mental maths.</a:t>
            </a:r>
          </a:p>
          <a:p>
            <a:endParaRPr lang="en-GB" sz="2400" u="sng" dirty="0"/>
          </a:p>
          <a:p>
            <a:r>
              <a:rPr lang="en-GB" sz="2400" dirty="0"/>
              <a:t>Let the user control how easy or hard the questions are.</a:t>
            </a:r>
          </a:p>
          <a:p>
            <a:endParaRPr lang="en-GB" sz="2400" dirty="0"/>
          </a:p>
        </p:txBody>
      </p:sp>
      <p:sp>
        <p:nvSpPr>
          <p:cNvPr id="244" name="Shape 244"/>
          <p:cNvSpPr txBox="1"/>
          <p:nvPr/>
        </p:nvSpPr>
        <p:spPr>
          <a:xfrm>
            <a:off x="4755111" y="1062532"/>
            <a:ext cx="6838399" cy="79002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How can variables be used to control flow?</a:t>
            </a:r>
          </a:p>
          <a:p>
            <a:endParaRPr lang="en-GB" sz="2400" dirty="0"/>
          </a:p>
          <a:p>
            <a:r>
              <a:rPr lang="en-GB" sz="2400" dirty="0"/>
              <a:t>Look at the two programs</a:t>
            </a:r>
          </a:p>
          <a:p>
            <a:r>
              <a:rPr lang="en-GB" sz="2400" dirty="0"/>
              <a:t>Maths quiz easy hard (1) </a:t>
            </a:r>
            <a:r>
              <a:rPr lang="en-GB" sz="2400" dirty="0">
                <a:hlinkClick r:id="rId3"/>
              </a:rPr>
              <a:t>https://</a:t>
            </a:r>
            <a:r>
              <a:rPr lang="en-GB" sz="2400" dirty="0" err="1">
                <a:hlinkClick r:id="rId3"/>
              </a:rPr>
              <a:t>scratch.mit.edu</a:t>
            </a:r>
            <a:r>
              <a:rPr lang="en-GB" sz="2400" dirty="0">
                <a:hlinkClick r:id="rId3"/>
              </a:rPr>
              <a:t>/projects/167515468/</a:t>
            </a:r>
            <a:r>
              <a:rPr lang="en-GB" sz="2400" dirty="0"/>
              <a:t>  </a:t>
            </a:r>
          </a:p>
          <a:p>
            <a:r>
              <a:rPr lang="en-GB" sz="2400" dirty="0"/>
              <a:t>Maths quiz easy hard (2)</a:t>
            </a:r>
          </a:p>
          <a:p>
            <a:r>
              <a:rPr lang="en-GB" sz="2400" dirty="0">
                <a:hlinkClick r:id="rId4"/>
              </a:rPr>
              <a:t>https://</a:t>
            </a:r>
            <a:r>
              <a:rPr lang="en-GB" sz="2400" dirty="0" err="1">
                <a:hlinkClick r:id="rId4"/>
              </a:rPr>
              <a:t>scratch.mit.edu</a:t>
            </a:r>
            <a:r>
              <a:rPr lang="en-GB" sz="2400" dirty="0">
                <a:hlinkClick r:id="rId4"/>
              </a:rPr>
              <a:t>/projects/167515528/#player</a:t>
            </a:r>
            <a:endParaRPr lang="en-GB" sz="2400" dirty="0"/>
          </a:p>
          <a:p>
            <a:r>
              <a:rPr lang="en-GB" sz="2400" dirty="0"/>
              <a:t> </a:t>
            </a:r>
          </a:p>
          <a:p>
            <a:pPr>
              <a:buClr>
                <a:schemeClr val="dk1"/>
              </a:buClr>
            </a:pPr>
            <a:r>
              <a:rPr lang="en-GB" sz="2400" dirty="0"/>
              <a:t>Predict first what each program will do before you run them.</a:t>
            </a:r>
          </a:p>
          <a:p>
            <a:pPr>
              <a:buClr>
                <a:schemeClr val="dk1"/>
              </a:buClr>
            </a:pPr>
            <a:r>
              <a:rPr lang="en-GB" sz="2400" dirty="0"/>
              <a:t>What has been added to control how easy or hard the quiz is?</a:t>
            </a:r>
          </a:p>
          <a:p>
            <a:pPr>
              <a:buClr>
                <a:schemeClr val="dk1"/>
              </a:buClr>
            </a:pPr>
            <a:r>
              <a:rPr lang="en-GB" sz="2400" dirty="0"/>
              <a:t>What do you think to the differences?</a:t>
            </a:r>
          </a:p>
          <a:p>
            <a:pPr>
              <a:buClr>
                <a:schemeClr val="dk1"/>
              </a:buClr>
            </a:pPr>
            <a:r>
              <a:rPr lang="en-GB" sz="2400" dirty="0"/>
              <a:t>What is the impact of make your own blocks?</a:t>
            </a:r>
          </a:p>
          <a:p>
            <a:pPr>
              <a:buClr>
                <a:schemeClr val="dk1"/>
              </a:buClr>
            </a:pPr>
            <a:endParaRPr lang="en-GB" sz="2400" dirty="0"/>
          </a:p>
          <a:p>
            <a:endParaRPr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0221685" y="375224"/>
            <a:ext cx="16711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Activity </a:t>
            </a:r>
            <a:r>
              <a:rPr lang="en-GB" dirty="0" err="1"/>
              <a:t>4a</a:t>
            </a:r>
            <a:r>
              <a:rPr lang="en-GB" dirty="0"/>
              <a:t>/</a:t>
            </a:r>
            <a:r>
              <a:rPr lang="en-GB" dirty="0" err="1"/>
              <a:t>4b</a:t>
            </a:r>
            <a:endParaRPr lang="en-GB" dirty="0"/>
          </a:p>
          <a:p>
            <a:r>
              <a:rPr lang="en-GB" dirty="0"/>
              <a:t>Exemplar code and predict and</a:t>
            </a:r>
          </a:p>
          <a:p>
            <a:r>
              <a:rPr lang="en-GB" dirty="0"/>
              <a:t>Comparison (targeted task)</a:t>
            </a:r>
          </a:p>
        </p:txBody>
      </p:sp>
    </p:spTree>
    <p:extLst>
      <p:ext uri="{BB962C8B-B14F-4D97-AF65-F5344CB8AC3E}">
        <p14:creationId xmlns:p14="http://schemas.microsoft.com/office/powerpoint/2010/main" val="116805583"/>
      </p:ext>
    </p:extLst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>
            <a:spLocks noGrp="1"/>
          </p:cNvSpPr>
          <p:nvPr>
            <p:ph type="title"/>
          </p:nvPr>
        </p:nvSpPr>
        <p:spPr>
          <a:xfrm>
            <a:off x="860635" y="109595"/>
            <a:ext cx="8342742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Progression in variables </a:t>
            </a:r>
            <a:r>
              <a:rPr lang="en-GB" sz="1200" dirty="0"/>
              <a:t> (ideas to spark discussion only)</a:t>
            </a:r>
          </a:p>
        </p:txBody>
      </p:sp>
      <p:sp>
        <p:nvSpPr>
          <p:cNvPr id="256" name="Shape 256"/>
          <p:cNvSpPr txBox="1"/>
          <p:nvPr/>
        </p:nvSpPr>
        <p:spPr>
          <a:xfrm>
            <a:off x="860634" y="854876"/>
            <a:ext cx="10952696" cy="48199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Animations/stories</a:t>
            </a:r>
            <a:endParaRPr sz="2400" dirty="0"/>
          </a:p>
        </p:txBody>
      </p:sp>
      <p:sp>
        <p:nvSpPr>
          <p:cNvPr id="257" name="Shape 257"/>
          <p:cNvSpPr txBox="1"/>
          <p:nvPr/>
        </p:nvSpPr>
        <p:spPr>
          <a:xfrm>
            <a:off x="1935828" y="1700066"/>
            <a:ext cx="10043757" cy="590187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/>
              <a:t>Games</a:t>
            </a:r>
          </a:p>
          <a:p>
            <a:endParaRPr sz="2400"/>
          </a:p>
        </p:txBody>
      </p:sp>
      <p:sp>
        <p:nvSpPr>
          <p:cNvPr id="258" name="Shape 258"/>
          <p:cNvSpPr txBox="1"/>
          <p:nvPr/>
        </p:nvSpPr>
        <p:spPr>
          <a:xfrm>
            <a:off x="900794" y="2730148"/>
            <a:ext cx="11078791" cy="527599"/>
          </a:xfrm>
          <a:prstGeom prst="rect">
            <a:avLst/>
          </a:prstGeom>
          <a:solidFill>
            <a:srgbClr val="FFD966"/>
          </a:solidFill>
          <a:ln w="9525" cap="flat" cmpd="sng">
            <a:solidFill>
              <a:srgbClr val="F1C23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/>
              <a:t>Physical computing e.g. Makey, makey, Lego Wedo, Picoboard, TTS controller/LED etc….</a:t>
            </a:r>
          </a:p>
          <a:p>
            <a:endParaRPr sz="2400"/>
          </a:p>
        </p:txBody>
      </p:sp>
      <p:sp>
        <p:nvSpPr>
          <p:cNvPr id="259" name="Shape 259"/>
          <p:cNvSpPr txBox="1"/>
          <p:nvPr/>
        </p:nvSpPr>
        <p:spPr>
          <a:xfrm>
            <a:off x="1204634" y="1298924"/>
            <a:ext cx="10608696" cy="568017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FFE59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Quizzes  </a:t>
            </a:r>
          </a:p>
          <a:p>
            <a:endParaRPr sz="2400" dirty="0"/>
          </a:p>
        </p:txBody>
      </p:sp>
      <p:sp>
        <p:nvSpPr>
          <p:cNvPr id="260" name="Shape 260"/>
          <p:cNvSpPr txBox="1"/>
          <p:nvPr/>
        </p:nvSpPr>
        <p:spPr>
          <a:xfrm>
            <a:off x="8778257" y="3438817"/>
            <a:ext cx="3201328" cy="997332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121900" tIns="48000" rIns="48000" bIns="121900" anchor="t" anchorCtr="0">
            <a:noAutofit/>
          </a:bodyPr>
          <a:lstStyle/>
          <a:p>
            <a:r>
              <a:rPr lang="en-GB" sz="2000" dirty="0"/>
              <a:t>Use variable to:  Control internal working of the program e.g. difficulty level </a:t>
            </a:r>
            <a:endParaRPr sz="2400" dirty="0"/>
          </a:p>
        </p:txBody>
      </p:sp>
      <p:sp>
        <p:nvSpPr>
          <p:cNvPr id="261" name="Shape 261"/>
          <p:cNvSpPr txBox="1"/>
          <p:nvPr/>
        </p:nvSpPr>
        <p:spPr>
          <a:xfrm>
            <a:off x="952784" y="3378649"/>
            <a:ext cx="3885492" cy="1117669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000" dirty="0">
                <a:solidFill>
                  <a:schemeClr val="dk1"/>
                </a:solidFill>
              </a:rPr>
              <a:t>Use variable to: Display a value that changes during the program e.g. score/lives</a:t>
            </a:r>
          </a:p>
        </p:txBody>
      </p:sp>
      <p:sp>
        <p:nvSpPr>
          <p:cNvPr id="262" name="Shape 262"/>
          <p:cNvSpPr txBox="1"/>
          <p:nvPr/>
        </p:nvSpPr>
        <p:spPr>
          <a:xfrm>
            <a:off x="952784" y="4900148"/>
            <a:ext cx="2356487" cy="665837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lIns="121900" tIns="48000" rIns="121900" bIns="121900" anchor="t" anchorCtr="0">
            <a:noAutofit/>
          </a:bodyPr>
          <a:lstStyle/>
          <a:p>
            <a:r>
              <a:rPr lang="en-GB" sz="2000" dirty="0">
                <a:solidFill>
                  <a:schemeClr val="dk1"/>
                </a:solidFill>
              </a:rPr>
              <a:t>Can create a variable </a:t>
            </a:r>
            <a:endParaRPr sz="2000" dirty="0">
              <a:solidFill>
                <a:schemeClr val="dk1"/>
              </a:solidFill>
            </a:endParaRPr>
          </a:p>
        </p:txBody>
      </p:sp>
      <p:sp>
        <p:nvSpPr>
          <p:cNvPr id="263" name="Shape 263"/>
          <p:cNvSpPr txBox="1"/>
          <p:nvPr/>
        </p:nvSpPr>
        <p:spPr>
          <a:xfrm>
            <a:off x="7664410" y="4904025"/>
            <a:ext cx="1616880" cy="658083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121900" tIns="48000" rIns="121900" bIns="121900" anchor="t" anchorCtr="0">
            <a:noAutofit/>
          </a:bodyPr>
          <a:lstStyle/>
          <a:p>
            <a:r>
              <a:rPr lang="en-GB" dirty="0">
                <a:solidFill>
                  <a:schemeClr val="dk1"/>
                </a:solidFill>
              </a:rPr>
              <a:t>Can use variables</a:t>
            </a:r>
          </a:p>
        </p:txBody>
      </p:sp>
      <p:sp>
        <p:nvSpPr>
          <p:cNvPr id="264" name="Shape 264"/>
          <p:cNvSpPr txBox="1"/>
          <p:nvPr/>
        </p:nvSpPr>
        <p:spPr>
          <a:xfrm>
            <a:off x="3442251" y="4924543"/>
            <a:ext cx="2094032" cy="617047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lIns="96000" tIns="0" rIns="121900" bIns="121900" anchor="t" anchorCtr="0">
            <a:noAutofit/>
          </a:bodyPr>
          <a:lstStyle/>
          <a:p>
            <a:r>
              <a:rPr lang="en-GB" sz="2000" dirty="0">
                <a:solidFill>
                  <a:schemeClr val="dk1"/>
                </a:solidFill>
              </a:rPr>
              <a:t>Can initialise a variable</a:t>
            </a:r>
            <a:endParaRPr sz="2000" dirty="0">
              <a:solidFill>
                <a:schemeClr val="dk1"/>
              </a:solidFill>
            </a:endParaRPr>
          </a:p>
          <a:p>
            <a:endParaRPr sz="2400" dirty="0">
              <a:solidFill>
                <a:schemeClr val="dk1"/>
              </a:solidFill>
            </a:endParaRPr>
          </a:p>
        </p:txBody>
      </p:sp>
      <p:sp>
        <p:nvSpPr>
          <p:cNvPr id="265" name="Shape 265"/>
          <p:cNvSpPr txBox="1"/>
          <p:nvPr/>
        </p:nvSpPr>
        <p:spPr>
          <a:xfrm rot="-5400000">
            <a:off x="-632837" y="1854848"/>
            <a:ext cx="2435145" cy="435200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FFE59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2400"/>
              <a:t>Context</a:t>
            </a:r>
          </a:p>
        </p:txBody>
      </p:sp>
      <p:sp>
        <p:nvSpPr>
          <p:cNvPr id="266" name="Shape 266"/>
          <p:cNvSpPr txBox="1"/>
          <p:nvPr/>
        </p:nvSpPr>
        <p:spPr>
          <a:xfrm rot="-5400000">
            <a:off x="63688" y="3757670"/>
            <a:ext cx="1042096" cy="435200"/>
          </a:xfrm>
          <a:prstGeom prst="rect">
            <a:avLst/>
          </a:prstGeom>
          <a:solidFill>
            <a:srgbClr val="00FF00"/>
          </a:solidFill>
          <a:ln w="9525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2400"/>
              <a:t>Use</a:t>
            </a:r>
          </a:p>
        </p:txBody>
      </p:sp>
      <p:sp>
        <p:nvSpPr>
          <p:cNvPr id="267" name="Shape 267"/>
          <p:cNvSpPr txBox="1"/>
          <p:nvPr/>
        </p:nvSpPr>
        <p:spPr>
          <a:xfrm>
            <a:off x="878030" y="4452359"/>
            <a:ext cx="11101555" cy="464871"/>
          </a:xfrm>
          <a:prstGeom prst="rect">
            <a:avLst/>
          </a:prstGeom>
          <a:solidFill>
            <a:srgbClr val="FF00FF"/>
          </a:solidFill>
          <a:ln w="9525" cap="flat" cmpd="sng">
            <a:solidFill>
              <a:srgbClr val="FFE59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1600" dirty="0"/>
              <a:t>Knows what a variable is, can predict what variables will do, can change code with variables, can add a variable….</a:t>
            </a:r>
          </a:p>
        </p:txBody>
      </p:sp>
      <p:sp>
        <p:nvSpPr>
          <p:cNvPr id="268" name="Shape 268"/>
          <p:cNvSpPr txBox="1"/>
          <p:nvPr/>
        </p:nvSpPr>
        <p:spPr>
          <a:xfrm>
            <a:off x="925337" y="5690930"/>
            <a:ext cx="11167290" cy="4352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rgbClr val="FFE59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t" anchorCtr="0">
            <a:noAutofit/>
          </a:bodyPr>
          <a:lstStyle/>
          <a:p>
            <a:pPr algn="ctr"/>
            <a:r>
              <a:rPr lang="en-GB" sz="2400"/>
              <a:t>Independance</a:t>
            </a:r>
          </a:p>
        </p:txBody>
      </p:sp>
      <p:sp>
        <p:nvSpPr>
          <p:cNvPr id="21" name="Shape 261"/>
          <p:cNvSpPr txBox="1"/>
          <p:nvPr/>
        </p:nvSpPr>
        <p:spPr>
          <a:xfrm>
            <a:off x="4879625" y="3414698"/>
            <a:ext cx="3735045" cy="104557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lIns="121900" tIns="0" rIns="121900" bIns="121900" anchor="t" anchorCtr="0">
            <a:noAutofit/>
          </a:bodyPr>
          <a:lstStyle/>
          <a:p>
            <a:r>
              <a:rPr lang="en-GB" sz="2000" dirty="0">
                <a:solidFill>
                  <a:schemeClr val="dk1"/>
                </a:solidFill>
              </a:rPr>
              <a:t>Use variable to:  Facilitate user to control an aspect  of a program e.g. difficulty/ speed/size/colour</a:t>
            </a:r>
          </a:p>
        </p:txBody>
      </p:sp>
      <p:sp>
        <p:nvSpPr>
          <p:cNvPr id="22" name="Shape 256"/>
          <p:cNvSpPr txBox="1"/>
          <p:nvPr/>
        </p:nvSpPr>
        <p:spPr>
          <a:xfrm>
            <a:off x="1972687" y="2231566"/>
            <a:ext cx="10006898" cy="4819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Simulations </a:t>
            </a:r>
            <a:endParaRPr sz="2400" dirty="0"/>
          </a:p>
        </p:txBody>
      </p:sp>
      <p:sp>
        <p:nvSpPr>
          <p:cNvPr id="20" name="Shape 264"/>
          <p:cNvSpPr txBox="1"/>
          <p:nvPr/>
        </p:nvSpPr>
        <p:spPr>
          <a:xfrm>
            <a:off x="5705735" y="4924543"/>
            <a:ext cx="1699335" cy="617047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lIns="96000" tIns="0" rIns="121900" bIns="121900" anchor="t" anchorCtr="0">
            <a:noAutofit/>
          </a:bodyPr>
          <a:lstStyle/>
          <a:p>
            <a:r>
              <a:rPr lang="en-GB" sz="2000" dirty="0">
                <a:solidFill>
                  <a:schemeClr val="dk1"/>
                </a:solidFill>
              </a:rPr>
              <a:t>Can update variables</a:t>
            </a:r>
            <a:endParaRPr sz="2000" dirty="0">
              <a:solidFill>
                <a:schemeClr val="dk1"/>
              </a:solidFill>
            </a:endParaRPr>
          </a:p>
          <a:p>
            <a:endParaRPr sz="2400" dirty="0">
              <a:solidFill>
                <a:schemeClr val="dk1"/>
              </a:solidFill>
            </a:endParaRPr>
          </a:p>
        </p:txBody>
      </p:sp>
      <p:sp>
        <p:nvSpPr>
          <p:cNvPr id="23" name="Shape 263"/>
          <p:cNvSpPr txBox="1"/>
          <p:nvPr/>
        </p:nvSpPr>
        <p:spPr>
          <a:xfrm>
            <a:off x="9674287" y="4904025"/>
            <a:ext cx="2139043" cy="658083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121900" tIns="48000" rIns="121900" bIns="121900" anchor="t" anchorCtr="0">
            <a:noAutofit/>
          </a:bodyPr>
          <a:lstStyle/>
          <a:p>
            <a:r>
              <a:rPr lang="en-GB" dirty="0">
                <a:solidFill>
                  <a:schemeClr val="dk1"/>
                </a:solidFill>
              </a:rPr>
              <a:t>Can exhaustively test variables</a:t>
            </a:r>
          </a:p>
        </p:txBody>
      </p:sp>
    </p:spTree>
    <p:extLst>
      <p:ext uri="{BB962C8B-B14F-4D97-AF65-F5344CB8AC3E}">
        <p14:creationId xmlns:p14="http://schemas.microsoft.com/office/powerpoint/2010/main" val="1922405779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" grpId="0" animBg="1"/>
      <p:bldP spid="26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3627" y="2628900"/>
            <a:ext cx="10770514" cy="4555200"/>
          </a:xfrm>
        </p:spPr>
        <p:txBody>
          <a:bodyPr/>
          <a:lstStyle/>
          <a:p>
            <a:pPr marL="457189" indent="-457189">
              <a:buFont typeface="+mj-lt"/>
              <a:buAutoNum type="arabicPeriod"/>
            </a:pPr>
            <a:r>
              <a:rPr lang="en-GB" dirty="0"/>
              <a:t>Gatherer – e.g. score</a:t>
            </a:r>
          </a:p>
          <a:p>
            <a:pPr marL="457189" indent="-457189">
              <a:buFont typeface="+mj-lt"/>
              <a:buAutoNum type="arabicPeriod"/>
            </a:pPr>
            <a:r>
              <a:rPr lang="en-GB" dirty="0"/>
              <a:t>Transformation – e.g. sum answer</a:t>
            </a:r>
          </a:p>
          <a:p>
            <a:pPr marL="457189" indent="-457189">
              <a:buFont typeface="+mj-lt"/>
              <a:buAutoNum type="arabicPeriod"/>
            </a:pPr>
            <a:r>
              <a:rPr lang="en-GB" dirty="0"/>
              <a:t>A flag or choice – e.g. hard or easy choice, task complete yes/no </a:t>
            </a:r>
          </a:p>
          <a:p>
            <a:pPr marL="457189" indent="-457189">
              <a:buFont typeface="+mj-lt"/>
              <a:buAutoNum type="arabicPeriod"/>
            </a:pPr>
            <a:r>
              <a:rPr lang="en-GB" dirty="0"/>
              <a:t>Most wanted holder – e.g. best score</a:t>
            </a:r>
          </a:p>
          <a:p>
            <a:pPr marL="457189" indent="-457189">
              <a:buFont typeface="+mj-lt"/>
              <a:buAutoNum type="arabicPeriod"/>
            </a:pPr>
            <a:r>
              <a:rPr lang="en-GB" dirty="0"/>
              <a:t>Fixed value – e.g. number of questions</a:t>
            </a:r>
          </a:p>
          <a:p>
            <a:pPr marL="457189" indent="-457189">
              <a:buFont typeface="+mj-lt"/>
              <a:buAutoNum type="arabicPeriod"/>
            </a:pPr>
            <a:r>
              <a:rPr lang="en-GB" dirty="0"/>
              <a:t>Temporary – like Scratch answer</a:t>
            </a:r>
          </a:p>
          <a:p>
            <a:endParaRPr lang="en-GB" dirty="0"/>
          </a:p>
          <a:p>
            <a:pPr marL="457189" indent="-457189">
              <a:buFont typeface="+mj-lt"/>
              <a:buAutoNum type="arabicPeriod"/>
            </a:pP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413627" y="286704"/>
            <a:ext cx="4204741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733" dirty="0"/>
              <a:t>The role of variables</a:t>
            </a:r>
            <a:r>
              <a:rPr lang="en-GB" sz="2400" dirty="0"/>
              <a:t>.</a:t>
            </a:r>
          </a:p>
        </p:txBody>
      </p:sp>
      <p:sp>
        <p:nvSpPr>
          <p:cNvPr id="4" name="Shape 260"/>
          <p:cNvSpPr txBox="1"/>
          <p:nvPr/>
        </p:nvSpPr>
        <p:spPr>
          <a:xfrm>
            <a:off x="8337071" y="1311218"/>
            <a:ext cx="3201328" cy="1317682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lIns="121900" tIns="48000" rIns="48000" bIns="121900" anchor="t" anchorCtr="0">
            <a:noAutofit/>
          </a:bodyPr>
          <a:lstStyle/>
          <a:p>
            <a:r>
              <a:rPr lang="en-GB" sz="2000" dirty="0"/>
              <a:t>Use variable to:  Control internal working of the program e.g. difficulty level </a:t>
            </a:r>
            <a:endParaRPr sz="2400" dirty="0"/>
          </a:p>
        </p:txBody>
      </p:sp>
      <p:sp>
        <p:nvSpPr>
          <p:cNvPr id="5" name="Shape 261"/>
          <p:cNvSpPr txBox="1"/>
          <p:nvPr/>
        </p:nvSpPr>
        <p:spPr>
          <a:xfrm>
            <a:off x="413627" y="1275169"/>
            <a:ext cx="3885492" cy="1353731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2000" dirty="0">
                <a:solidFill>
                  <a:schemeClr val="dk1"/>
                </a:solidFill>
              </a:rPr>
              <a:t>Use variable to: Display a value that changes during the program e.g. score/lives</a:t>
            </a:r>
          </a:p>
          <a:p>
            <a:r>
              <a:rPr lang="en-GB" sz="2000" dirty="0">
                <a:solidFill>
                  <a:schemeClr val="dk1"/>
                </a:solidFill>
              </a:rPr>
              <a:t>(or over time – cloud variables)</a:t>
            </a:r>
          </a:p>
        </p:txBody>
      </p:sp>
      <p:sp>
        <p:nvSpPr>
          <p:cNvPr id="6" name="Shape 261"/>
          <p:cNvSpPr txBox="1"/>
          <p:nvPr/>
        </p:nvSpPr>
        <p:spPr>
          <a:xfrm>
            <a:off x="4340468" y="1311218"/>
            <a:ext cx="3735045" cy="1317682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lIns="121900" tIns="0" rIns="121900" bIns="121900" anchor="t" anchorCtr="0">
            <a:noAutofit/>
          </a:bodyPr>
          <a:lstStyle/>
          <a:p>
            <a:r>
              <a:rPr lang="en-GB" sz="2000" dirty="0">
                <a:solidFill>
                  <a:schemeClr val="dk1"/>
                </a:solidFill>
              </a:rPr>
              <a:t>Use variable to:  Facilitate user to control an aspect  of a program e.g. difficulty/ speed/size/colour</a:t>
            </a: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45167" y="5207883"/>
            <a:ext cx="9592568" cy="1650117"/>
          </a:xfrm>
          <a:prstGeom prst="rect">
            <a:avLst/>
          </a:prstGeom>
        </p:spPr>
        <p:txBody>
          <a:bodyPr vert="horz" lIns="91425" tIns="91425" rIns="91425" bIns="91425" rtlCol="0" anchor="t" anchorCtr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189" indent="-457189">
              <a:buFont typeface="+mj-lt"/>
              <a:buAutoNum type="arabicPeriod" startAt="7"/>
            </a:pPr>
            <a:r>
              <a:rPr lang="en-GB" i="1" dirty="0">
                <a:solidFill>
                  <a:schemeClr val="bg2">
                    <a:lumMod val="50000"/>
                  </a:schemeClr>
                </a:solidFill>
              </a:rPr>
              <a:t>Most recent answer – the last value in a succession </a:t>
            </a:r>
          </a:p>
          <a:p>
            <a:pPr marL="457189" indent="-457189">
              <a:buFont typeface="+mj-lt"/>
              <a:buAutoNum type="arabicPeriod" startAt="7"/>
            </a:pPr>
            <a:r>
              <a:rPr lang="en-GB" i="1" dirty="0">
                <a:solidFill>
                  <a:schemeClr val="bg2">
                    <a:lumMod val="50000"/>
                  </a:schemeClr>
                </a:solidFill>
              </a:rPr>
              <a:t>Follower  - based on another variable  </a:t>
            </a:r>
          </a:p>
          <a:p>
            <a:pPr marL="457189" indent="-457189">
              <a:buFont typeface="+mj-lt"/>
              <a:buAutoNum type="arabicPeriod" startAt="7"/>
            </a:pPr>
            <a:r>
              <a:rPr lang="en-GB" i="1" dirty="0">
                <a:solidFill>
                  <a:schemeClr val="bg2">
                    <a:lumMod val="50000"/>
                  </a:schemeClr>
                </a:solidFill>
              </a:rPr>
              <a:t>Organizer - to do with reorganised arrays </a:t>
            </a:r>
          </a:p>
          <a:p>
            <a:pPr marL="457189" indent="-457189">
              <a:buFont typeface="+mj-lt"/>
              <a:buAutoNum type="arabicPeriod" startAt="7"/>
            </a:pPr>
            <a:r>
              <a:rPr lang="en-GB" i="1" dirty="0">
                <a:solidFill>
                  <a:schemeClr val="bg2">
                    <a:lumMod val="50000"/>
                  </a:schemeClr>
                </a:solidFill>
              </a:rPr>
              <a:t>Stepper – to control a loop </a:t>
            </a:r>
          </a:p>
          <a:p>
            <a:endParaRPr lang="en-GB" dirty="0"/>
          </a:p>
          <a:p>
            <a:pPr marL="457189" indent="-457189">
              <a:buFont typeface="+mj-lt"/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55866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571" y="355499"/>
            <a:ext cx="10515600" cy="1325563"/>
          </a:xfrm>
        </p:spPr>
        <p:txBody>
          <a:bodyPr/>
          <a:lstStyle/>
          <a:p>
            <a:r>
              <a:rPr lang="en-GB" dirty="0"/>
              <a:t>Objectives of this session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60544"/>
            <a:ext cx="10515600" cy="48766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/>
              <a:t>Increase understanding of variables specifically:</a:t>
            </a:r>
          </a:p>
          <a:p>
            <a:pPr marL="0" indent="0">
              <a:buNone/>
            </a:pPr>
            <a:endParaRPr lang="en-GB" sz="1200" dirty="0"/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What is a variable  </a:t>
            </a:r>
          </a:p>
          <a:p>
            <a:pPr lvl="1"/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analogy misconceptions</a:t>
            </a:r>
          </a:p>
          <a:p>
            <a:pPr lvl="1"/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initialisation </a:t>
            </a:r>
          </a:p>
          <a:p>
            <a:pPr lvl="1"/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data types</a:t>
            </a:r>
          </a:p>
          <a:p>
            <a:pPr lvl="1"/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data structures </a:t>
            </a:r>
          </a:p>
          <a:p>
            <a:pPr lvl="1"/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scope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Using design to represent variables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Progression of variables </a:t>
            </a:r>
          </a:p>
          <a:p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Roles of variables</a:t>
            </a:r>
          </a:p>
          <a:p>
            <a:pPr marL="0" indent="0">
              <a:buNone/>
            </a:pPr>
            <a:endParaRPr lang="en-GB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75228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86732" y="859566"/>
            <a:ext cx="94152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en-GB" dirty="0"/>
            </a:b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endParaRPr lang="en-GB" dirty="0">
              <a:solidFill>
                <a:srgbClr val="333333"/>
              </a:solidFill>
              <a:latin typeface="Helvetica Neue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676835" y="545875"/>
            <a:ext cx="4610518" cy="2677656"/>
          </a:xfrm>
          <a:prstGeom prst="rect">
            <a:avLst/>
          </a:prstGeom>
          <a:ln w="73025">
            <a:solidFill>
              <a:srgbClr val="4472C4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prstMaterial="dkEdge"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Levels of abstraction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Task 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Design (including algorithms)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Code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Running the code</a:t>
            </a:r>
          </a:p>
        </p:txBody>
      </p:sp>
      <p:graphicFrame>
        <p:nvGraphicFramePr>
          <p:cNvPr id="7" name="Shape 241"/>
          <p:cNvGraphicFramePr/>
          <p:nvPr>
            <p:extLst>
              <p:ext uri="{D42A27DB-BD31-4B8C-83A1-F6EECF244321}">
                <p14:modId xmlns:p14="http://schemas.microsoft.com/office/powerpoint/2010/main" val="2466191533"/>
              </p:ext>
            </p:extLst>
          </p:nvPr>
        </p:nvGraphicFramePr>
        <p:xfrm>
          <a:off x="1557780" y="3446994"/>
          <a:ext cx="8848628" cy="268081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113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49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41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80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249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68081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Copy code</a:t>
                      </a:r>
                    </a:p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endParaRPr lang="en-GB" sz="24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Targeted tasks </a:t>
                      </a:r>
                    </a:p>
                    <a:p>
                      <a:pPr lvl="0" algn="ctr"/>
                      <a:endParaRPr lang="en-GB" sz="24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Shared</a:t>
                      </a:r>
                    </a:p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coding</a:t>
                      </a:r>
                    </a:p>
                  </a:txBody>
                  <a:tcPr marL="91425" marR="91425" marT="91425" marB="91425"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Guided exploration</a:t>
                      </a:r>
                    </a:p>
                  </a:txBody>
                  <a:tcPr marL="91425" marR="91425" marT="91425" marB="91425"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Project design and code</a:t>
                      </a:r>
                    </a:p>
                  </a:txBody>
                  <a:tcPr marL="91425" marR="91425" marT="91425" marB="91425"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Tinker</a:t>
                      </a:r>
                    </a:p>
                  </a:txBody>
                  <a:tcPr marL="91425" marR="91425" marT="91425" marB="91425"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128204" y="4677537"/>
            <a:ext cx="1113831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Imitate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Innovate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Invent</a:t>
            </a:r>
          </a:p>
          <a:p>
            <a:r>
              <a:rPr lang="en-GB" sz="1400" dirty="0">
                <a:solidFill>
                  <a:schemeClr val="bg1"/>
                </a:solidFill>
              </a:rPr>
              <a:t>Vs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Remix</a:t>
            </a:r>
          </a:p>
        </p:txBody>
      </p:sp>
    </p:spTree>
    <p:extLst>
      <p:ext uri="{BB962C8B-B14F-4D97-AF65-F5344CB8AC3E}">
        <p14:creationId xmlns:p14="http://schemas.microsoft.com/office/powerpoint/2010/main" val="2327750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3090</TotalTime>
  <Words>1321</Words>
  <Application>Microsoft Office PowerPoint</Application>
  <PresentationFormat>Widescreen</PresentationFormat>
  <Paragraphs>262</Paragraphs>
  <Slides>20</Slides>
  <Notes>12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Bradley Hand ITC</vt:lpstr>
      <vt:lpstr>Calibri</vt:lpstr>
      <vt:lpstr>Calibri Light</vt:lpstr>
      <vt:lpstr>Helvetica Neue</vt:lpstr>
      <vt:lpstr>Times New Roman</vt:lpstr>
      <vt:lpstr>Office Theme</vt:lpstr>
      <vt:lpstr>Teaching Primary Computing  Diving Deep into Programming</vt:lpstr>
      <vt:lpstr>Course outline</vt:lpstr>
      <vt:lpstr>Days outline</vt:lpstr>
      <vt:lpstr>Objectives of this session</vt:lpstr>
      <vt:lpstr>Variables</vt:lpstr>
      <vt:lpstr>A variable is a simple way of storing one piece of information somewhere in the computer’s memory whilst a program is running, and getting that information back later.   </vt:lpstr>
      <vt:lpstr>Variables</vt:lpstr>
      <vt:lpstr>Variables</vt:lpstr>
      <vt:lpstr>Variables</vt:lpstr>
      <vt:lpstr>Variables</vt:lpstr>
      <vt:lpstr>Variables</vt:lpstr>
      <vt:lpstr>Variables</vt:lpstr>
      <vt:lpstr>Variables to gather and display a value</vt:lpstr>
      <vt:lpstr>PowerPoint Presentation</vt:lpstr>
      <vt:lpstr>Variables - to control a program to increase efficiency/reuse/understanding</vt:lpstr>
      <vt:lpstr>Variables - to control the flow of program</vt:lpstr>
      <vt:lpstr>Progression in variables  (ideas to spark discussion only)</vt:lpstr>
      <vt:lpstr>PowerPoint Presentation</vt:lpstr>
      <vt:lpstr>Objectives of this session</vt:lpstr>
      <vt:lpstr>PowerPoint Presentation</vt:lpstr>
    </vt:vector>
  </TitlesOfParts>
  <Company>King's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Waite, Jane</cp:lastModifiedBy>
  <cp:revision>96</cp:revision>
  <cp:lastPrinted>2017-07-05T13:13:42Z</cp:lastPrinted>
  <dcterms:created xsi:type="dcterms:W3CDTF">2016-10-31T22:10:00Z</dcterms:created>
  <dcterms:modified xsi:type="dcterms:W3CDTF">2018-02-16T17:04:04Z</dcterms:modified>
</cp:coreProperties>
</file>