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0"/>
  </p:notesMasterIdLst>
  <p:handoutMasterIdLst>
    <p:handoutMasterId r:id="rId51"/>
  </p:handoutMasterIdLst>
  <p:sldIdLst>
    <p:sldId id="258" r:id="rId2"/>
    <p:sldId id="318" r:id="rId3"/>
    <p:sldId id="414" r:id="rId4"/>
    <p:sldId id="513" r:id="rId5"/>
    <p:sldId id="514" r:id="rId6"/>
    <p:sldId id="515" r:id="rId7"/>
    <p:sldId id="319" r:id="rId8"/>
    <p:sldId id="468" r:id="rId9"/>
    <p:sldId id="469" r:id="rId10"/>
    <p:sldId id="470" r:id="rId11"/>
    <p:sldId id="472" r:id="rId12"/>
    <p:sldId id="473" r:id="rId13"/>
    <p:sldId id="483" r:id="rId14"/>
    <p:sldId id="487" r:id="rId15"/>
    <p:sldId id="481" r:id="rId16"/>
    <p:sldId id="480" r:id="rId17"/>
    <p:sldId id="484" r:id="rId18"/>
    <p:sldId id="482" r:id="rId19"/>
    <p:sldId id="494" r:id="rId20"/>
    <p:sldId id="496" r:id="rId21"/>
    <p:sldId id="498" r:id="rId22"/>
    <p:sldId id="502" r:id="rId23"/>
    <p:sldId id="500" r:id="rId24"/>
    <p:sldId id="501" r:id="rId25"/>
    <p:sldId id="495" r:id="rId26"/>
    <p:sldId id="493" r:id="rId27"/>
    <p:sldId id="471" r:id="rId28"/>
    <p:sldId id="503" r:id="rId29"/>
    <p:sldId id="488" r:id="rId30"/>
    <p:sldId id="489" r:id="rId31"/>
    <p:sldId id="490" r:id="rId32"/>
    <p:sldId id="491" r:id="rId33"/>
    <p:sldId id="475" r:id="rId34"/>
    <p:sldId id="476" r:id="rId35"/>
    <p:sldId id="477" r:id="rId36"/>
    <p:sldId id="504" r:id="rId37"/>
    <p:sldId id="430" r:id="rId38"/>
    <p:sldId id="432" r:id="rId39"/>
    <p:sldId id="505" r:id="rId40"/>
    <p:sldId id="507" r:id="rId41"/>
    <p:sldId id="508" r:id="rId42"/>
    <p:sldId id="509" r:id="rId43"/>
    <p:sldId id="512" r:id="rId44"/>
    <p:sldId id="510" r:id="rId45"/>
    <p:sldId id="506" r:id="rId46"/>
    <p:sldId id="511" r:id="rId47"/>
    <p:sldId id="456" r:id="rId48"/>
    <p:sldId id="516" r:id="rId49"/>
  </p:sldIdLst>
  <p:sldSz cx="12192000" cy="6858000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scaleToFitPaper="1" frameSlides="1"/>
  <p:clrMru>
    <a:srgbClr val="2E75B6"/>
    <a:srgbClr val="2830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93" autoAdjust="0"/>
    <p:restoredTop sz="86482" autoAdjust="0"/>
  </p:normalViewPr>
  <p:slideViewPr>
    <p:cSldViewPr>
      <p:cViewPr varScale="1">
        <p:scale>
          <a:sx n="80" d="100"/>
          <a:sy n="80" d="100"/>
        </p:scale>
        <p:origin x="216" y="44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0" d="100"/>
        <a:sy n="130" d="100"/>
      </p:scale>
      <p:origin x="0" y="739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notesMaster" Target="notesMasters/notesMaster1.xml"/><Relationship Id="rId51" Type="http://schemas.openxmlformats.org/officeDocument/2006/relationships/handoutMaster" Target="handoutMasters/handout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Relationship Id="rId56" Type="http://schemas.microsoft.com/office/2015/10/relationships/revisionInfo" Target="revisionInfo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F8FBBF-8BDE-6547-A74F-C85624562309}" type="datetimeFigureOut">
              <a:rPr lang="en-US" smtClean="0"/>
              <a:t>11/14/17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277E5-AB77-9249-828E-E88F4157C0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17275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3C87AB-C355-48A0-A222-B0AEC582735C}" type="datetimeFigureOut">
              <a:rPr lang="en-GB" smtClean="0"/>
              <a:t>14/11/2017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E862AF-DD84-4820-B182-5C327E1627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8271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862AF-DD84-4820-B182-5C327E1627BE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44165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4390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480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86322"/>
            <a:ext cx="10515600" cy="51516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9364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A994C1-7FA0-4894-B73E-31140D789D3B}" type="datetimeFigureOut">
              <a:rPr lang="en-GB" smtClean="0"/>
              <a:t>14/11/2017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1356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61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486321"/>
            <a:ext cx="5181600" cy="469064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486321"/>
            <a:ext cx="5181600" cy="469064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7557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919172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46471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288625"/>
            <a:ext cx="5157787" cy="41184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46471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288625"/>
            <a:ext cx="5183188" cy="41184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6037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336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0942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A994C1-7FA0-4894-B73E-31140D789D3B}" type="datetimeFigureOut">
              <a:rPr lang="en-GB" smtClean="0"/>
              <a:t>14/11/2017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8303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A994C1-7FA0-4894-B73E-31140D789D3B}" type="datetimeFigureOut">
              <a:rPr lang="en-GB" smtClean="0"/>
              <a:t>14/11/2017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8477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A994C1-7FA0-4894-B73E-31140D789D3B}" type="datetimeFigureOut">
              <a:rPr lang="en-GB" smtClean="0"/>
              <a:t>14/11/2017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7159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A994C1-7FA0-4894-B73E-31140D789D3B}" type="datetimeFigureOut">
              <a:rPr lang="en-GB" smtClean="0"/>
              <a:t>14/11/2017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6074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A994C1-7FA0-4894-B73E-31140D789D3B}" type="datetimeFigureOut">
              <a:rPr lang="en-GB" smtClean="0"/>
              <a:t>14/11/2017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2572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Rectangle 7"/>
          <p:cNvSpPr/>
          <p:nvPr userDrawn="1"/>
        </p:nvSpPr>
        <p:spPr>
          <a:xfrm>
            <a:off x="63553" y="117014"/>
            <a:ext cx="12240228" cy="6904299"/>
          </a:xfrm>
          <a:prstGeom prst="rect">
            <a:avLst/>
          </a:prstGeom>
          <a:noFill/>
          <a:ln w="2286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526" y="5914410"/>
            <a:ext cx="6047525" cy="953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468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Lucida Grande"/>
        <a:buChar char="-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GB" sz="3200" dirty="0" smtClean="0"/>
          </a:p>
          <a:p>
            <a:r>
              <a:rPr lang="en-GB" sz="3200" dirty="0" smtClean="0"/>
              <a:t>Session </a:t>
            </a:r>
            <a:r>
              <a:rPr lang="en-GB" sz="3200" dirty="0" smtClean="0"/>
              <a:t>5: Polymorphism and Review</a:t>
            </a:r>
            <a:endParaRPr lang="en-GB" sz="3200" dirty="0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383175" y="5150734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Object Oriented Programming in A Level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456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360" y="365126"/>
            <a:ext cx="2521496" cy="1407690"/>
          </a:xfrm>
        </p:spPr>
        <p:txBody>
          <a:bodyPr>
            <a:normAutofit/>
          </a:bodyPr>
          <a:lstStyle/>
          <a:p>
            <a:r>
              <a:rPr lang="en-US" dirty="0" smtClean="0"/>
              <a:t>Course</a:t>
            </a:r>
            <a:br>
              <a:rPr lang="en-US" dirty="0" smtClean="0"/>
            </a:br>
            <a:r>
              <a:rPr lang="en-US" dirty="0" smtClean="0"/>
              <a:t>Outline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2004094"/>
              </p:ext>
            </p:extLst>
          </p:nvPr>
        </p:nvGraphicFramePr>
        <p:xfrm>
          <a:off x="2423592" y="404664"/>
          <a:ext cx="9217024" cy="6088635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391542">
                  <a:extLst>
                    <a:ext uri="{9D8B030D-6E8A-4147-A177-3AD203B41FA5}">
                      <a16:colId xmlns="" xmlns:a16="http://schemas.microsoft.com/office/drawing/2014/main" val="1522030354"/>
                    </a:ext>
                  </a:extLst>
                </a:gridCol>
                <a:gridCol w="7825482">
                  <a:extLst>
                    <a:ext uri="{9D8B030D-6E8A-4147-A177-3AD203B41FA5}">
                      <a16:colId xmlns="" xmlns:a16="http://schemas.microsoft.com/office/drawing/2014/main" val="1932443530"/>
                    </a:ext>
                  </a:extLst>
                </a:gridCol>
              </a:tblGrid>
              <a:tr h="43609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Session</a:t>
                      </a:r>
                      <a:endParaRPr lang="en-GB" sz="24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Topics</a:t>
                      </a:r>
                      <a:endParaRPr lang="en-GB" sz="24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97561520"/>
                  </a:ext>
                </a:extLst>
              </a:tr>
              <a:tr h="3494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GB" sz="2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538163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GB" sz="24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Use of objects and methods</a:t>
                      </a:r>
                    </a:p>
                    <a:p>
                      <a:pPr marL="538163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GB" sz="24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Decomposition</a:t>
                      </a:r>
                      <a:r>
                        <a:rPr lang="en-GB" sz="2400" baseline="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and abstraction</a:t>
                      </a:r>
                    </a:p>
                    <a:p>
                      <a:pPr marL="538163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GB" sz="2400" baseline="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Aims of learning OOP</a:t>
                      </a:r>
                      <a:endParaRPr lang="en-GB" sz="2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99831"/>
                  </a:ext>
                </a:extLst>
              </a:tr>
              <a:tr h="3494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GB" sz="2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538163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GB" sz="24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Declaring</a:t>
                      </a:r>
                      <a:r>
                        <a:rPr lang="en-GB" sz="2400" baseline="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classes</a:t>
                      </a:r>
                      <a:endParaRPr lang="en-GB" sz="2400" dirty="0" smtClean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538163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GB" sz="24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Attributes, methods and the constructor </a:t>
                      </a:r>
                      <a:endParaRPr lang="en-GB" sz="2400" baseline="0" dirty="0" smtClean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95286225"/>
                  </a:ext>
                </a:extLst>
              </a:tr>
              <a:tr h="3494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GB" sz="2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538163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GB" sz="24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Composition (</a:t>
                      </a:r>
                      <a:r>
                        <a:rPr lang="en-GB" sz="24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or Interaction</a:t>
                      </a:r>
                      <a:r>
                        <a:rPr lang="en-GB" sz="24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 of classes</a:t>
                      </a:r>
                    </a:p>
                    <a:p>
                      <a:pPr marL="538163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GB" sz="24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Classes diagrams;</a:t>
                      </a:r>
                      <a:r>
                        <a:rPr lang="en-GB" sz="24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visibility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78833848"/>
                  </a:ext>
                </a:extLst>
              </a:tr>
              <a:tr h="3494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GB" sz="2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538163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GB" sz="24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Inheritance</a:t>
                      </a:r>
                      <a:r>
                        <a:rPr lang="en-GB" sz="24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and </a:t>
                      </a:r>
                      <a:r>
                        <a:rPr lang="en-GB" sz="24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overriding</a:t>
                      </a:r>
                    </a:p>
                    <a:p>
                      <a:pPr marL="538163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GB" sz="24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More class diagrams</a:t>
                      </a:r>
                      <a:endParaRPr lang="en-GB" sz="2400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828758760"/>
                  </a:ext>
                </a:extLst>
              </a:tr>
              <a:tr h="3494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GB" sz="2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538163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GB" sz="3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Polymorphism and overloading</a:t>
                      </a:r>
                    </a:p>
                    <a:p>
                      <a:pPr marL="538163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GB" sz="3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Teaching issues</a:t>
                      </a:r>
                    </a:p>
                    <a:p>
                      <a:pPr marL="538163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GB" sz="3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Review and practical examples</a:t>
                      </a:r>
                      <a:endParaRPr lang="en-GB" sz="3200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11007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7900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Session Aim and Outline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9788" y="1124744"/>
            <a:ext cx="5157787" cy="823912"/>
          </a:xfrm>
        </p:spPr>
        <p:txBody>
          <a:bodyPr anchor="ctr">
            <a:normAutofit/>
          </a:bodyPr>
          <a:lstStyle/>
          <a:p>
            <a:r>
              <a:rPr lang="en-GB" sz="3200" dirty="0" smtClean="0"/>
              <a:t>Aims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Deeper understanding of overriding</a:t>
            </a:r>
          </a:p>
          <a:p>
            <a:r>
              <a:rPr lang="en-GB" dirty="0" smtClean="0"/>
              <a:t>Understand OOP </a:t>
            </a:r>
            <a:r>
              <a:rPr lang="en-GB" dirty="0" smtClean="0"/>
              <a:t>concepts not (well) shown in Python</a:t>
            </a:r>
          </a:p>
          <a:p>
            <a:r>
              <a:rPr lang="en-GB" dirty="0" smtClean="0"/>
              <a:t>Critically evaluate a suggested decomposition of concepts and misconceptions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6172200" y="1124744"/>
            <a:ext cx="5183188" cy="823912"/>
          </a:xfrm>
        </p:spPr>
        <p:txBody>
          <a:bodyPr anchor="ctr">
            <a:normAutofit/>
          </a:bodyPr>
          <a:lstStyle/>
          <a:p>
            <a:r>
              <a:rPr lang="en-GB" sz="3200" dirty="0" smtClean="0"/>
              <a:t>Outline</a:t>
            </a:r>
            <a:endParaRPr lang="en-GB" sz="3200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6172200" y="1844824"/>
            <a:ext cx="5183188" cy="4562229"/>
          </a:xfrm>
        </p:spPr>
        <p:txBody>
          <a:bodyPr>
            <a:normAutofit/>
          </a:bodyPr>
          <a:lstStyle/>
          <a:p>
            <a:r>
              <a:rPr lang="en-GB" dirty="0" smtClean="0"/>
              <a:t>Recap week 4</a:t>
            </a:r>
          </a:p>
          <a:p>
            <a:r>
              <a:rPr lang="en-GB" dirty="0" smtClean="0"/>
              <a:t>How overriding works</a:t>
            </a:r>
          </a:p>
          <a:p>
            <a:pPr lvl="1"/>
            <a:r>
              <a:rPr lang="en-GB" dirty="0" smtClean="0"/>
              <a:t>Concept of polymorphism</a:t>
            </a:r>
            <a:endParaRPr lang="en-GB" dirty="0" smtClean="0"/>
          </a:p>
          <a:p>
            <a:r>
              <a:rPr lang="en-GB" dirty="0" smtClean="0"/>
              <a:t>OOP in Java</a:t>
            </a:r>
          </a:p>
          <a:p>
            <a:pPr lvl="1"/>
            <a:r>
              <a:rPr lang="en-GB" dirty="0" smtClean="0"/>
              <a:t>Practical exercise</a:t>
            </a:r>
            <a:endParaRPr lang="en-GB" dirty="0" smtClean="0"/>
          </a:p>
          <a:p>
            <a:r>
              <a:rPr lang="en-GB" dirty="0" smtClean="0"/>
              <a:t>OOP Concepts beyond Python</a:t>
            </a:r>
          </a:p>
          <a:p>
            <a:r>
              <a:rPr lang="en-GB" dirty="0" smtClean="0"/>
              <a:t>Pseudocode</a:t>
            </a:r>
          </a:p>
          <a:p>
            <a:r>
              <a:rPr lang="en-GB" dirty="0" smtClean="0"/>
              <a:t>OOP Misconceptions</a:t>
            </a:r>
          </a:p>
          <a:p>
            <a:r>
              <a:rPr lang="en-GB" dirty="0" smtClean="0"/>
              <a:t>Summary</a:t>
            </a:r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59302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344" y="692696"/>
            <a:ext cx="4202321" cy="2594141"/>
          </a:xfrm>
        </p:spPr>
        <p:txBody>
          <a:bodyPr>
            <a:normAutofit/>
          </a:bodyPr>
          <a:lstStyle/>
          <a:p>
            <a:r>
              <a:rPr lang="en-GB" dirty="0" smtClean="0"/>
              <a:t>Specification</a:t>
            </a:r>
            <a:br>
              <a:rPr lang="en-GB" dirty="0" smtClean="0"/>
            </a:br>
            <a:r>
              <a:rPr lang="en-GB" dirty="0" smtClean="0"/>
              <a:t>check</a:t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AQA</a:t>
            </a:r>
            <a:endParaRPr lang="en-GB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9888" y="240255"/>
            <a:ext cx="9315645" cy="685800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2419950" y="3844084"/>
            <a:ext cx="3346739" cy="909538"/>
          </a:xfrm>
          <a:prstGeom prst="ellipse">
            <a:avLst/>
          </a:prstGeom>
          <a:noFill/>
          <a:ln w="38100" cmpd="sng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2623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609442"/>
            <a:ext cx="9969500" cy="4381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495" y="330803"/>
            <a:ext cx="4362118" cy="1325563"/>
          </a:xfrm>
        </p:spPr>
        <p:txBody>
          <a:bodyPr/>
          <a:lstStyle/>
          <a:p>
            <a:r>
              <a:rPr lang="en-GB" dirty="0" smtClean="0"/>
              <a:t>Specification check – AQA </a:t>
            </a:r>
            <a:endParaRPr lang="en-GB" dirty="0"/>
          </a:p>
        </p:txBody>
      </p:sp>
      <p:sp>
        <p:nvSpPr>
          <p:cNvPr id="11" name="Oval 10"/>
          <p:cNvSpPr/>
          <p:nvPr/>
        </p:nvSpPr>
        <p:spPr>
          <a:xfrm>
            <a:off x="5646549" y="2145135"/>
            <a:ext cx="5474922" cy="2780096"/>
          </a:xfrm>
          <a:prstGeom prst="ellipse">
            <a:avLst/>
          </a:prstGeom>
          <a:noFill/>
          <a:ln w="38100" cmpd="sng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1286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Specification Check – OCR 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493" y="1772816"/>
            <a:ext cx="11874179" cy="3888432"/>
          </a:xfrm>
          <a:prstGeom prst="rect">
            <a:avLst/>
          </a:prstGeom>
        </p:spPr>
      </p:pic>
      <p:sp>
        <p:nvSpPr>
          <p:cNvPr id="5" name="Line Callout 2 4"/>
          <p:cNvSpPr/>
          <p:nvPr/>
        </p:nvSpPr>
        <p:spPr>
          <a:xfrm flipH="1">
            <a:off x="911424" y="4293096"/>
            <a:ext cx="3672408" cy="115212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68972"/>
              <a:gd name="adj6" fmla="val -51179"/>
            </a:avLst>
          </a:prstGeom>
          <a:solidFill>
            <a:schemeClr val="accent2">
              <a:lumMod val="40000"/>
              <a:lumOff val="60000"/>
            </a:schemeClr>
          </a:solidFill>
          <a:ln w="28575" cmpd="sng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90"/>
                </a:solidFill>
              </a:rPr>
              <a:t>Overriding not mentioned explicitly: polymorphism is</a:t>
            </a:r>
            <a:endParaRPr lang="en-GB" sz="2400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5163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Recap of Week 4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564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617840" cy="1325563"/>
          </a:xfrm>
        </p:spPr>
        <p:txBody>
          <a:bodyPr/>
          <a:lstStyle/>
          <a:p>
            <a:r>
              <a:rPr lang="en-GB" dirty="0" smtClean="0"/>
              <a:t>Class Diagrams</a:t>
            </a:r>
            <a:endParaRPr lang="en-GB" dirty="0"/>
          </a:p>
        </p:txBody>
      </p:sp>
      <p:sp>
        <p:nvSpPr>
          <p:cNvPr id="14" name="Rectangle 13"/>
          <p:cNvSpPr/>
          <p:nvPr/>
        </p:nvSpPr>
        <p:spPr>
          <a:xfrm>
            <a:off x="7680176" y="476672"/>
            <a:ext cx="2016224" cy="504056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7" name="Rectangle 16"/>
          <p:cNvSpPr/>
          <p:nvPr/>
        </p:nvSpPr>
        <p:spPr>
          <a:xfrm>
            <a:off x="7680176" y="980728"/>
            <a:ext cx="2016224" cy="1296144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8" name="Rectangle 17"/>
          <p:cNvSpPr/>
          <p:nvPr/>
        </p:nvSpPr>
        <p:spPr>
          <a:xfrm>
            <a:off x="7680176" y="2276872"/>
            <a:ext cx="2016224" cy="792088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9" name="Rectangle 18"/>
          <p:cNvSpPr/>
          <p:nvPr/>
        </p:nvSpPr>
        <p:spPr>
          <a:xfrm>
            <a:off x="7680176" y="395952"/>
            <a:ext cx="11924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Person</a:t>
            </a:r>
            <a:endParaRPr lang="en-GB" sz="2800" dirty="0"/>
          </a:p>
        </p:txBody>
      </p:sp>
      <p:sp>
        <p:nvSpPr>
          <p:cNvPr id="20" name="Rectangle 19"/>
          <p:cNvSpPr/>
          <p:nvPr/>
        </p:nvSpPr>
        <p:spPr>
          <a:xfrm>
            <a:off x="7680176" y="838453"/>
            <a:ext cx="1739829" cy="19697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-</a:t>
            </a:r>
            <a:r>
              <a:rPr lang="en-GB" sz="2800" dirty="0" err="1" smtClean="0"/>
              <a:t>firstName</a:t>
            </a:r>
            <a:endParaRPr lang="en-GB" sz="2800" dirty="0" smtClean="0"/>
          </a:p>
          <a:p>
            <a:r>
              <a:rPr lang="en-GB" sz="2800" dirty="0" smtClean="0"/>
              <a:t>-</a:t>
            </a:r>
            <a:r>
              <a:rPr lang="en-GB" sz="2800" dirty="0" err="1" smtClean="0"/>
              <a:t>lastName</a:t>
            </a:r>
            <a:endParaRPr lang="en-GB" sz="2800" dirty="0" smtClean="0"/>
          </a:p>
          <a:p>
            <a:r>
              <a:rPr lang="en-GB" sz="2800" dirty="0" smtClean="0"/>
              <a:t>-email</a:t>
            </a:r>
            <a:endParaRPr lang="en-GB" sz="2800" dirty="0"/>
          </a:p>
          <a:p>
            <a:pPr>
              <a:spcBef>
                <a:spcPts val="1200"/>
              </a:spcBef>
            </a:pPr>
            <a:r>
              <a:rPr lang="en-GB" sz="2800" dirty="0" smtClean="0"/>
              <a:t>+</a:t>
            </a:r>
            <a:r>
              <a:rPr lang="en-GB" sz="2800" dirty="0" err="1" smtClean="0"/>
              <a:t>fullName</a:t>
            </a:r>
            <a:endParaRPr lang="en-GB" sz="2800" dirty="0"/>
          </a:p>
        </p:txBody>
      </p:sp>
      <p:sp>
        <p:nvSpPr>
          <p:cNvPr id="21" name="Rectangle 20"/>
          <p:cNvSpPr/>
          <p:nvPr/>
        </p:nvSpPr>
        <p:spPr>
          <a:xfrm>
            <a:off x="6528048" y="4373488"/>
            <a:ext cx="2016224" cy="504056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2" name="Rectangle 21"/>
          <p:cNvSpPr/>
          <p:nvPr/>
        </p:nvSpPr>
        <p:spPr>
          <a:xfrm>
            <a:off x="6528048" y="4877544"/>
            <a:ext cx="2016224" cy="927720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4" name="Rectangle 23"/>
          <p:cNvSpPr/>
          <p:nvPr/>
        </p:nvSpPr>
        <p:spPr>
          <a:xfrm>
            <a:off x="6528048" y="4292768"/>
            <a:ext cx="135463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Teacher</a:t>
            </a:r>
            <a:endParaRPr lang="en-GB" sz="2800" dirty="0"/>
          </a:p>
        </p:txBody>
      </p:sp>
      <p:sp>
        <p:nvSpPr>
          <p:cNvPr id="25" name="Rectangle 24"/>
          <p:cNvSpPr/>
          <p:nvPr/>
        </p:nvSpPr>
        <p:spPr>
          <a:xfrm>
            <a:off x="6528048" y="4735269"/>
            <a:ext cx="2042446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-department</a:t>
            </a:r>
          </a:p>
          <a:p>
            <a:r>
              <a:rPr lang="en-GB" sz="2800" dirty="0" smtClean="0"/>
              <a:t>-</a:t>
            </a:r>
            <a:r>
              <a:rPr lang="en-GB" sz="2800" dirty="0" err="1" smtClean="0"/>
              <a:t>jobTitle</a:t>
            </a:r>
            <a:endParaRPr lang="en-GB" sz="2800" dirty="0" smtClean="0"/>
          </a:p>
        </p:txBody>
      </p:sp>
      <p:sp>
        <p:nvSpPr>
          <p:cNvPr id="26" name="Rectangle 25"/>
          <p:cNvSpPr/>
          <p:nvPr/>
        </p:nvSpPr>
        <p:spPr>
          <a:xfrm>
            <a:off x="9552384" y="3861048"/>
            <a:ext cx="2016224" cy="504056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7" name="Rectangle 26"/>
          <p:cNvSpPr/>
          <p:nvPr/>
        </p:nvSpPr>
        <p:spPr>
          <a:xfrm>
            <a:off x="9552384" y="4365104"/>
            <a:ext cx="2016224" cy="639688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8" name="Rectangle 27"/>
          <p:cNvSpPr/>
          <p:nvPr/>
        </p:nvSpPr>
        <p:spPr>
          <a:xfrm>
            <a:off x="9552384" y="3780328"/>
            <a:ext cx="9122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Pupil</a:t>
            </a:r>
            <a:endParaRPr lang="en-GB" sz="2800" dirty="0"/>
          </a:p>
        </p:txBody>
      </p:sp>
      <p:sp>
        <p:nvSpPr>
          <p:cNvPr id="29" name="Rectangle 28"/>
          <p:cNvSpPr/>
          <p:nvPr/>
        </p:nvSpPr>
        <p:spPr>
          <a:xfrm>
            <a:off x="9552384" y="4337556"/>
            <a:ext cx="16039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-</a:t>
            </a:r>
            <a:r>
              <a:rPr lang="en-GB" sz="2800" dirty="0" err="1" smtClean="0"/>
              <a:t>keyStage</a:t>
            </a:r>
            <a:endParaRPr lang="en-GB" sz="2800" dirty="0" smtClean="0"/>
          </a:p>
        </p:txBody>
      </p:sp>
      <p:sp>
        <p:nvSpPr>
          <p:cNvPr id="3" name="Isosceles Triangle 2"/>
          <p:cNvSpPr/>
          <p:nvPr/>
        </p:nvSpPr>
        <p:spPr>
          <a:xfrm rot="5400000">
            <a:off x="7392144" y="2492896"/>
            <a:ext cx="288032" cy="288032"/>
          </a:xfrm>
          <a:prstGeom prst="triangle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Isosceles Triangle 29"/>
          <p:cNvSpPr/>
          <p:nvPr/>
        </p:nvSpPr>
        <p:spPr>
          <a:xfrm rot="16200000">
            <a:off x="9696400" y="2564904"/>
            <a:ext cx="288032" cy="288032"/>
          </a:xfrm>
          <a:prstGeom prst="triangle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" name="Straight Connector 4"/>
          <p:cNvCxnSpPr/>
          <p:nvPr/>
        </p:nvCxnSpPr>
        <p:spPr>
          <a:xfrm>
            <a:off x="6960096" y="2636912"/>
            <a:ext cx="0" cy="1728192"/>
          </a:xfrm>
          <a:prstGeom prst="line">
            <a:avLst/>
          </a:prstGeom>
          <a:ln w="190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6960096" y="2636912"/>
            <a:ext cx="432048" cy="1"/>
          </a:xfrm>
          <a:prstGeom prst="line">
            <a:avLst/>
          </a:prstGeom>
          <a:ln w="190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9984432" y="2708920"/>
            <a:ext cx="720080" cy="1"/>
          </a:xfrm>
          <a:prstGeom prst="line">
            <a:avLst/>
          </a:prstGeom>
          <a:ln w="190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10704512" y="2708920"/>
            <a:ext cx="0" cy="1152128"/>
          </a:xfrm>
          <a:prstGeom prst="line">
            <a:avLst/>
          </a:prstGeom>
          <a:ln w="190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8112224" y="4005064"/>
            <a:ext cx="0" cy="360040"/>
          </a:xfrm>
          <a:prstGeom prst="line">
            <a:avLst/>
          </a:prstGeom>
          <a:ln w="19050" cmpd="sng">
            <a:solidFill>
              <a:srgbClr val="000000"/>
            </a:solidFill>
            <a:headEnd type="arrow" w="lg" len="med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8112224" y="4005064"/>
            <a:ext cx="1440160" cy="1"/>
          </a:xfrm>
          <a:prstGeom prst="line">
            <a:avLst/>
          </a:prstGeom>
          <a:ln w="190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8335943" y="3501008"/>
            <a:ext cx="9284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tutor</a:t>
            </a:r>
          </a:p>
        </p:txBody>
      </p:sp>
      <p:sp>
        <p:nvSpPr>
          <p:cNvPr id="41" name="Line Callout 2 40"/>
          <p:cNvSpPr/>
          <p:nvPr/>
        </p:nvSpPr>
        <p:spPr>
          <a:xfrm flipH="1">
            <a:off x="911424" y="1628800"/>
            <a:ext cx="3672408" cy="1656184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25358"/>
              <a:gd name="adj6" fmla="val -77203"/>
            </a:avLst>
          </a:prstGeom>
          <a:solidFill>
            <a:schemeClr val="accent2">
              <a:lumMod val="40000"/>
              <a:lumOff val="60000"/>
            </a:schemeClr>
          </a:solidFill>
          <a:ln w="28575" cmpd="sng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90"/>
                </a:solidFill>
              </a:rPr>
              <a:t>A person has a first and last name and an email. We know how to get </a:t>
            </a:r>
            <a:r>
              <a:rPr lang="en-GB" sz="2400" dirty="0">
                <a:solidFill>
                  <a:srgbClr val="000090"/>
                </a:solidFill>
              </a:rPr>
              <a:t>t</a:t>
            </a:r>
            <a:r>
              <a:rPr lang="en-GB" sz="2400" dirty="0" smtClean="0">
                <a:solidFill>
                  <a:srgbClr val="000090"/>
                </a:solidFill>
              </a:rPr>
              <a:t>he full name of  person</a:t>
            </a:r>
            <a:endParaRPr lang="en-GB" sz="2400" dirty="0">
              <a:solidFill>
                <a:srgbClr val="000090"/>
              </a:solidFill>
            </a:endParaRPr>
          </a:p>
        </p:txBody>
      </p:sp>
      <p:sp>
        <p:nvSpPr>
          <p:cNvPr id="42" name="Line Callout 2 41"/>
          <p:cNvSpPr/>
          <p:nvPr/>
        </p:nvSpPr>
        <p:spPr>
          <a:xfrm flipH="1">
            <a:off x="407368" y="3429000"/>
            <a:ext cx="3672408" cy="1296144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05974"/>
              <a:gd name="adj6" fmla="val -68005"/>
            </a:avLst>
          </a:prstGeom>
          <a:solidFill>
            <a:schemeClr val="accent2">
              <a:lumMod val="40000"/>
              <a:lumOff val="60000"/>
            </a:schemeClr>
          </a:solidFill>
          <a:ln w="28575" cmpd="sng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90"/>
                </a:solidFill>
              </a:rPr>
              <a:t>A teacher is a kind of person, with a job title and department</a:t>
            </a:r>
            <a:endParaRPr lang="en-GB" sz="2400" dirty="0">
              <a:solidFill>
                <a:srgbClr val="000090"/>
              </a:solidFill>
            </a:endParaRPr>
          </a:p>
        </p:txBody>
      </p:sp>
      <p:sp>
        <p:nvSpPr>
          <p:cNvPr id="43" name="Line Callout 2 42"/>
          <p:cNvSpPr/>
          <p:nvPr/>
        </p:nvSpPr>
        <p:spPr>
          <a:xfrm flipH="1">
            <a:off x="559768" y="5157192"/>
            <a:ext cx="3672408" cy="1296144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39951"/>
              <a:gd name="adj6" fmla="val -143794"/>
            </a:avLst>
          </a:prstGeom>
          <a:solidFill>
            <a:schemeClr val="accent2">
              <a:lumMod val="40000"/>
              <a:lumOff val="60000"/>
            </a:schemeClr>
          </a:solidFill>
          <a:ln w="28575" cmpd="sng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90"/>
                </a:solidFill>
              </a:rPr>
              <a:t>A pupil is a kind of person, at some KS. </a:t>
            </a:r>
            <a:r>
              <a:rPr lang="en-GB" sz="2400" b="1" dirty="0" smtClean="0">
                <a:solidFill>
                  <a:srgbClr val="000090"/>
                </a:solidFill>
              </a:rPr>
              <a:t>A pupil has a tutor, who is Teacher</a:t>
            </a:r>
            <a:endParaRPr lang="en-GB" sz="2400" b="1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2636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Words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86322"/>
            <a:ext cx="5473824" cy="4246934"/>
          </a:xfrm>
        </p:spPr>
        <p:txBody>
          <a:bodyPr>
            <a:normAutofit/>
          </a:bodyPr>
          <a:lstStyle/>
          <a:p>
            <a:r>
              <a:rPr lang="en-GB" dirty="0" smtClean="0"/>
              <a:t>Pupil is a subclass (or subtype or child) of Person</a:t>
            </a:r>
          </a:p>
          <a:p>
            <a:r>
              <a:rPr lang="en-GB" dirty="0" smtClean="0"/>
              <a:t>Person is the super-class (or super-type or parent) of Pupil</a:t>
            </a:r>
          </a:p>
          <a:p>
            <a:r>
              <a:rPr lang="en-GB" dirty="0" smtClean="0"/>
              <a:t>Pupil extends Person</a:t>
            </a:r>
          </a:p>
          <a:p>
            <a:r>
              <a:rPr lang="en-GB" dirty="0" smtClean="0"/>
              <a:t>Pupil inherits from Person</a:t>
            </a:r>
          </a:p>
          <a:p>
            <a:r>
              <a:rPr lang="en-GB" dirty="0" smtClean="0"/>
              <a:t>Pupil is a specialisation of Person</a:t>
            </a:r>
          </a:p>
          <a:p>
            <a:r>
              <a:rPr lang="en-GB" dirty="0" smtClean="0"/>
              <a:t>Pupil is a kind of Person</a:t>
            </a:r>
          </a:p>
        </p:txBody>
      </p:sp>
      <p:sp>
        <p:nvSpPr>
          <p:cNvPr id="4" name="Rectangle 3"/>
          <p:cNvSpPr/>
          <p:nvPr/>
        </p:nvSpPr>
        <p:spPr>
          <a:xfrm>
            <a:off x="7680176" y="1340768"/>
            <a:ext cx="2016224" cy="504056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5" name="Rectangle 4"/>
          <p:cNvSpPr/>
          <p:nvPr/>
        </p:nvSpPr>
        <p:spPr>
          <a:xfrm>
            <a:off x="7680176" y="1844824"/>
            <a:ext cx="2016224" cy="432048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6" name="Rectangle 5"/>
          <p:cNvSpPr/>
          <p:nvPr/>
        </p:nvSpPr>
        <p:spPr>
          <a:xfrm>
            <a:off x="7680176" y="2276872"/>
            <a:ext cx="2016224" cy="432048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7" name="Rectangle 6"/>
          <p:cNvSpPr/>
          <p:nvPr/>
        </p:nvSpPr>
        <p:spPr>
          <a:xfrm>
            <a:off x="7680176" y="1260048"/>
            <a:ext cx="11924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Person</a:t>
            </a:r>
            <a:endParaRPr lang="en-GB" sz="2800" dirty="0"/>
          </a:p>
        </p:txBody>
      </p:sp>
      <p:sp>
        <p:nvSpPr>
          <p:cNvPr id="9" name="Rectangle 8"/>
          <p:cNvSpPr/>
          <p:nvPr/>
        </p:nvSpPr>
        <p:spPr>
          <a:xfrm>
            <a:off x="7680176" y="4149080"/>
            <a:ext cx="2016224" cy="504056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0" name="Rectangle 9"/>
          <p:cNvSpPr/>
          <p:nvPr/>
        </p:nvSpPr>
        <p:spPr>
          <a:xfrm>
            <a:off x="7680176" y="4653136"/>
            <a:ext cx="2016224" cy="432048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1" name="Rectangle 10"/>
          <p:cNvSpPr/>
          <p:nvPr/>
        </p:nvSpPr>
        <p:spPr>
          <a:xfrm>
            <a:off x="7680176" y="4068360"/>
            <a:ext cx="9122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Pupil</a:t>
            </a:r>
            <a:endParaRPr lang="en-GB" sz="2800" dirty="0"/>
          </a:p>
        </p:txBody>
      </p:sp>
      <p:sp>
        <p:nvSpPr>
          <p:cNvPr id="14" name="Isosceles Triangle 29"/>
          <p:cNvSpPr/>
          <p:nvPr/>
        </p:nvSpPr>
        <p:spPr>
          <a:xfrm>
            <a:off x="8544272" y="2708920"/>
            <a:ext cx="288032" cy="288032"/>
          </a:xfrm>
          <a:prstGeom prst="triangle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8" name="Straight Connector 17"/>
          <p:cNvCxnSpPr/>
          <p:nvPr/>
        </p:nvCxnSpPr>
        <p:spPr>
          <a:xfrm>
            <a:off x="8688288" y="2996952"/>
            <a:ext cx="0" cy="1152128"/>
          </a:xfrm>
          <a:prstGeom prst="line">
            <a:avLst/>
          </a:prstGeom>
          <a:ln w="190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6374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Sub Class Declaration</a:t>
            </a:r>
            <a:endParaRPr lang="en-GB" b="1" dirty="0"/>
          </a:p>
        </p:txBody>
      </p:sp>
      <p:sp>
        <p:nvSpPr>
          <p:cNvPr id="14" name="Rectangle 13"/>
          <p:cNvSpPr/>
          <p:nvPr/>
        </p:nvSpPr>
        <p:spPr>
          <a:xfrm>
            <a:off x="7680176" y="476672"/>
            <a:ext cx="2016224" cy="504056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7" name="Rectangle 16"/>
          <p:cNvSpPr/>
          <p:nvPr/>
        </p:nvSpPr>
        <p:spPr>
          <a:xfrm>
            <a:off x="7680176" y="980728"/>
            <a:ext cx="2016224" cy="1296144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8" name="Rectangle 17"/>
          <p:cNvSpPr/>
          <p:nvPr/>
        </p:nvSpPr>
        <p:spPr>
          <a:xfrm>
            <a:off x="7680176" y="2276872"/>
            <a:ext cx="2016224" cy="792088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9" name="Rectangle 18"/>
          <p:cNvSpPr/>
          <p:nvPr/>
        </p:nvSpPr>
        <p:spPr>
          <a:xfrm>
            <a:off x="7680176" y="395952"/>
            <a:ext cx="11924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Person</a:t>
            </a:r>
            <a:endParaRPr lang="en-GB" sz="2800" dirty="0"/>
          </a:p>
        </p:txBody>
      </p:sp>
      <p:sp>
        <p:nvSpPr>
          <p:cNvPr id="20" name="Rectangle 19"/>
          <p:cNvSpPr/>
          <p:nvPr/>
        </p:nvSpPr>
        <p:spPr>
          <a:xfrm>
            <a:off x="7680176" y="838453"/>
            <a:ext cx="1739829" cy="19697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-</a:t>
            </a:r>
            <a:r>
              <a:rPr lang="en-GB" sz="2800" dirty="0" err="1" smtClean="0"/>
              <a:t>firstName</a:t>
            </a:r>
            <a:endParaRPr lang="en-GB" sz="2800" dirty="0" smtClean="0"/>
          </a:p>
          <a:p>
            <a:r>
              <a:rPr lang="en-GB" sz="2800" dirty="0" smtClean="0"/>
              <a:t>-</a:t>
            </a:r>
            <a:r>
              <a:rPr lang="en-GB" sz="2800" dirty="0" err="1" smtClean="0"/>
              <a:t>lastName</a:t>
            </a:r>
            <a:endParaRPr lang="en-GB" sz="2800" dirty="0" smtClean="0"/>
          </a:p>
          <a:p>
            <a:r>
              <a:rPr lang="en-GB" sz="2800" dirty="0" smtClean="0"/>
              <a:t>-email</a:t>
            </a:r>
            <a:endParaRPr lang="en-GB" sz="2800" dirty="0"/>
          </a:p>
          <a:p>
            <a:pPr>
              <a:spcBef>
                <a:spcPts val="1200"/>
              </a:spcBef>
            </a:pPr>
            <a:r>
              <a:rPr lang="en-GB" sz="2800" dirty="0" smtClean="0"/>
              <a:t>+</a:t>
            </a:r>
            <a:r>
              <a:rPr lang="en-GB" sz="2800" dirty="0" err="1" smtClean="0"/>
              <a:t>fullName</a:t>
            </a:r>
            <a:endParaRPr lang="en-GB" sz="2800" dirty="0"/>
          </a:p>
        </p:txBody>
      </p:sp>
      <p:sp>
        <p:nvSpPr>
          <p:cNvPr id="21" name="Rectangle 20"/>
          <p:cNvSpPr/>
          <p:nvPr/>
        </p:nvSpPr>
        <p:spPr>
          <a:xfrm>
            <a:off x="6528048" y="4373488"/>
            <a:ext cx="2016224" cy="504056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2" name="Rectangle 21"/>
          <p:cNvSpPr/>
          <p:nvPr/>
        </p:nvSpPr>
        <p:spPr>
          <a:xfrm>
            <a:off x="6528048" y="4877544"/>
            <a:ext cx="2016224" cy="927720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4" name="Rectangle 23"/>
          <p:cNvSpPr/>
          <p:nvPr/>
        </p:nvSpPr>
        <p:spPr>
          <a:xfrm>
            <a:off x="6528048" y="4292768"/>
            <a:ext cx="135463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Teacher</a:t>
            </a:r>
            <a:endParaRPr lang="en-GB" sz="2800" dirty="0"/>
          </a:p>
        </p:txBody>
      </p:sp>
      <p:sp>
        <p:nvSpPr>
          <p:cNvPr id="25" name="Rectangle 24"/>
          <p:cNvSpPr/>
          <p:nvPr/>
        </p:nvSpPr>
        <p:spPr>
          <a:xfrm>
            <a:off x="6528048" y="4735269"/>
            <a:ext cx="2042446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-department</a:t>
            </a:r>
          </a:p>
          <a:p>
            <a:r>
              <a:rPr lang="en-GB" sz="2800" dirty="0" smtClean="0"/>
              <a:t>-</a:t>
            </a:r>
            <a:r>
              <a:rPr lang="en-GB" sz="2800" dirty="0" err="1" smtClean="0"/>
              <a:t>jobTitle</a:t>
            </a:r>
            <a:endParaRPr lang="en-GB" sz="2800" dirty="0" smtClean="0"/>
          </a:p>
        </p:txBody>
      </p:sp>
      <p:sp>
        <p:nvSpPr>
          <p:cNvPr id="26" name="Rectangle 25"/>
          <p:cNvSpPr/>
          <p:nvPr/>
        </p:nvSpPr>
        <p:spPr>
          <a:xfrm>
            <a:off x="9552384" y="3861048"/>
            <a:ext cx="2016224" cy="504056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7" name="Rectangle 26"/>
          <p:cNvSpPr/>
          <p:nvPr/>
        </p:nvSpPr>
        <p:spPr>
          <a:xfrm>
            <a:off x="9552384" y="4365104"/>
            <a:ext cx="2016224" cy="639688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8" name="Rectangle 27"/>
          <p:cNvSpPr/>
          <p:nvPr/>
        </p:nvSpPr>
        <p:spPr>
          <a:xfrm>
            <a:off x="9552384" y="3780328"/>
            <a:ext cx="9122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Pupil</a:t>
            </a:r>
            <a:endParaRPr lang="en-GB" sz="2800" dirty="0"/>
          </a:p>
        </p:txBody>
      </p:sp>
      <p:sp>
        <p:nvSpPr>
          <p:cNvPr id="29" name="Rectangle 28"/>
          <p:cNvSpPr/>
          <p:nvPr/>
        </p:nvSpPr>
        <p:spPr>
          <a:xfrm>
            <a:off x="9552384" y="4337556"/>
            <a:ext cx="16039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-</a:t>
            </a:r>
            <a:r>
              <a:rPr lang="en-GB" sz="2800" dirty="0" err="1" smtClean="0"/>
              <a:t>keyStage</a:t>
            </a:r>
            <a:endParaRPr lang="en-GB" sz="2800" dirty="0" smtClean="0"/>
          </a:p>
        </p:txBody>
      </p:sp>
      <p:sp>
        <p:nvSpPr>
          <p:cNvPr id="3" name="Isosceles Triangle 2"/>
          <p:cNvSpPr/>
          <p:nvPr/>
        </p:nvSpPr>
        <p:spPr>
          <a:xfrm rot="5400000">
            <a:off x="7392144" y="2492896"/>
            <a:ext cx="288032" cy="288032"/>
          </a:xfrm>
          <a:prstGeom prst="triangle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Isosceles Triangle 29"/>
          <p:cNvSpPr/>
          <p:nvPr/>
        </p:nvSpPr>
        <p:spPr>
          <a:xfrm rot="16200000">
            <a:off x="9696400" y="2564904"/>
            <a:ext cx="288032" cy="288032"/>
          </a:xfrm>
          <a:prstGeom prst="triangle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" name="Straight Connector 4"/>
          <p:cNvCxnSpPr/>
          <p:nvPr/>
        </p:nvCxnSpPr>
        <p:spPr>
          <a:xfrm>
            <a:off x="6960096" y="2636912"/>
            <a:ext cx="0" cy="1728192"/>
          </a:xfrm>
          <a:prstGeom prst="line">
            <a:avLst/>
          </a:prstGeom>
          <a:ln w="190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6960096" y="2636912"/>
            <a:ext cx="432048" cy="1"/>
          </a:xfrm>
          <a:prstGeom prst="line">
            <a:avLst/>
          </a:prstGeom>
          <a:ln w="190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9984432" y="2708920"/>
            <a:ext cx="720080" cy="1"/>
          </a:xfrm>
          <a:prstGeom prst="line">
            <a:avLst/>
          </a:prstGeom>
          <a:ln w="190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10704512" y="2708920"/>
            <a:ext cx="0" cy="1152128"/>
          </a:xfrm>
          <a:prstGeom prst="line">
            <a:avLst/>
          </a:prstGeom>
          <a:ln w="190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8112224" y="4005064"/>
            <a:ext cx="0" cy="360040"/>
          </a:xfrm>
          <a:prstGeom prst="line">
            <a:avLst/>
          </a:prstGeom>
          <a:ln w="19050" cmpd="sng">
            <a:solidFill>
              <a:srgbClr val="000000"/>
            </a:solidFill>
            <a:headEnd type="arrow" w="lg" len="med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8112224" y="4005064"/>
            <a:ext cx="1440160" cy="1"/>
          </a:xfrm>
          <a:prstGeom prst="line">
            <a:avLst/>
          </a:prstGeom>
          <a:ln w="190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8335943" y="3501008"/>
            <a:ext cx="9284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tutor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7368" y="1556792"/>
            <a:ext cx="5910242" cy="1938992"/>
          </a:xfrm>
          <a:prstGeom prst="rect">
            <a:avLst/>
          </a:prstGeom>
          <a:noFill/>
          <a:ln w="38100" cmpd="sng">
            <a:solidFill>
              <a:srgbClr val="FF6600"/>
            </a:solidFill>
          </a:ln>
        </p:spPr>
        <p:txBody>
          <a:bodyPr wrap="none" rtlCol="0">
            <a:spAutoFit/>
          </a:bodyPr>
          <a:lstStyle/>
          <a:p>
            <a:r>
              <a:rPr lang="en-GB" sz="2400" dirty="0" smtClean="0">
                <a:latin typeface="Courier New"/>
                <a:cs typeface="Courier New"/>
              </a:rPr>
              <a:t>class Teacher(Person):</a:t>
            </a:r>
          </a:p>
          <a:p>
            <a:r>
              <a:rPr lang="en-GB" sz="2400" dirty="0">
                <a:latin typeface="Courier New"/>
                <a:cs typeface="Courier New"/>
              </a:rPr>
              <a:t> </a:t>
            </a:r>
            <a:r>
              <a:rPr lang="en-GB" sz="2400" dirty="0" smtClean="0">
                <a:latin typeface="Courier New"/>
                <a:cs typeface="Courier New"/>
              </a:rPr>
              <a:t> </a:t>
            </a:r>
            <a:r>
              <a:rPr lang="en-GB" sz="2400" dirty="0" err="1" smtClean="0">
                <a:latin typeface="Courier New"/>
                <a:cs typeface="Courier New"/>
              </a:rPr>
              <a:t>def</a:t>
            </a:r>
            <a:r>
              <a:rPr lang="en-GB" sz="2400" dirty="0" smtClean="0">
                <a:latin typeface="Courier New"/>
                <a:cs typeface="Courier New"/>
              </a:rPr>
              <a:t> __</a:t>
            </a:r>
            <a:r>
              <a:rPr lang="en-GB" sz="2400" dirty="0" err="1" smtClean="0">
                <a:latin typeface="Courier New"/>
                <a:cs typeface="Courier New"/>
              </a:rPr>
              <a:t>init</a:t>
            </a:r>
            <a:r>
              <a:rPr lang="en-GB" sz="2400" dirty="0" smtClean="0">
                <a:latin typeface="Courier New"/>
                <a:cs typeface="Courier New"/>
              </a:rPr>
              <a:t>__(</a:t>
            </a:r>
            <a:r>
              <a:rPr lang="en-GB" sz="2400" dirty="0" err="1" smtClean="0">
                <a:latin typeface="Courier New"/>
                <a:cs typeface="Courier New"/>
              </a:rPr>
              <a:t>self,f,l,e,d,j</a:t>
            </a:r>
            <a:r>
              <a:rPr lang="en-GB" sz="2400" dirty="0" smtClean="0">
                <a:latin typeface="Courier New"/>
                <a:cs typeface="Courier New"/>
              </a:rPr>
              <a:t>):</a:t>
            </a:r>
          </a:p>
          <a:p>
            <a:r>
              <a:rPr lang="en-GB" sz="2400" dirty="0">
                <a:latin typeface="Courier New"/>
                <a:cs typeface="Courier New"/>
              </a:rPr>
              <a:t> </a:t>
            </a:r>
            <a:r>
              <a:rPr lang="en-GB" sz="2400" dirty="0" smtClean="0">
                <a:latin typeface="Courier New"/>
                <a:cs typeface="Courier New"/>
              </a:rPr>
              <a:t>   super().__</a:t>
            </a:r>
            <a:r>
              <a:rPr lang="en-GB" sz="2400" dirty="0" err="1" smtClean="0">
                <a:latin typeface="Courier New"/>
                <a:cs typeface="Courier New"/>
              </a:rPr>
              <a:t>init</a:t>
            </a:r>
            <a:r>
              <a:rPr lang="en-GB" sz="2400" dirty="0" smtClean="0">
                <a:latin typeface="Courier New"/>
                <a:cs typeface="Courier New"/>
              </a:rPr>
              <a:t>__(</a:t>
            </a:r>
            <a:r>
              <a:rPr lang="en-GB" sz="2400" dirty="0" err="1" smtClean="0">
                <a:latin typeface="Courier New"/>
                <a:cs typeface="Courier New"/>
              </a:rPr>
              <a:t>f,l,e</a:t>
            </a:r>
            <a:r>
              <a:rPr lang="en-GB" sz="2400" dirty="0" smtClean="0">
                <a:latin typeface="Courier New"/>
                <a:cs typeface="Courier New"/>
              </a:rPr>
              <a:t>)</a:t>
            </a:r>
          </a:p>
          <a:p>
            <a:r>
              <a:rPr lang="en-GB" sz="2400" dirty="0">
                <a:latin typeface="Courier New"/>
                <a:cs typeface="Courier New"/>
              </a:rPr>
              <a:t> </a:t>
            </a:r>
            <a:r>
              <a:rPr lang="en-GB" sz="2400" dirty="0" smtClean="0">
                <a:latin typeface="Courier New"/>
                <a:cs typeface="Courier New"/>
              </a:rPr>
              <a:t>   </a:t>
            </a:r>
            <a:r>
              <a:rPr lang="en-GB" sz="2400" dirty="0" err="1" smtClean="0">
                <a:latin typeface="Courier New"/>
                <a:cs typeface="Courier New"/>
              </a:rPr>
              <a:t>self.department</a:t>
            </a:r>
            <a:r>
              <a:rPr lang="en-GB" sz="2400" dirty="0" smtClean="0">
                <a:latin typeface="Courier New"/>
                <a:cs typeface="Courier New"/>
              </a:rPr>
              <a:t> = d</a:t>
            </a:r>
          </a:p>
          <a:p>
            <a:r>
              <a:rPr lang="en-GB" sz="2400" dirty="0">
                <a:latin typeface="Courier New"/>
                <a:cs typeface="Courier New"/>
              </a:rPr>
              <a:t> </a:t>
            </a:r>
            <a:r>
              <a:rPr lang="en-GB" sz="2400" dirty="0" smtClean="0">
                <a:latin typeface="Courier New"/>
                <a:cs typeface="Courier New"/>
              </a:rPr>
              <a:t>   </a:t>
            </a:r>
            <a:r>
              <a:rPr lang="en-GB" sz="2400" dirty="0" err="1" smtClean="0">
                <a:latin typeface="Courier New"/>
                <a:cs typeface="Courier New"/>
              </a:rPr>
              <a:t>self.jobTitle</a:t>
            </a:r>
            <a:r>
              <a:rPr lang="en-GB" sz="2400" dirty="0" smtClean="0">
                <a:latin typeface="Courier New"/>
                <a:cs typeface="Courier New"/>
              </a:rPr>
              <a:t> = j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89814" y="3645024"/>
            <a:ext cx="5540850" cy="3046988"/>
          </a:xfrm>
          <a:prstGeom prst="rect">
            <a:avLst/>
          </a:prstGeom>
          <a:solidFill>
            <a:schemeClr val="bg1"/>
          </a:solidFill>
          <a:ln w="38100" cmpd="sng">
            <a:solidFill>
              <a:srgbClr val="FF6600"/>
            </a:solidFill>
          </a:ln>
        </p:spPr>
        <p:txBody>
          <a:bodyPr wrap="none" rtlCol="0">
            <a:spAutoFit/>
          </a:bodyPr>
          <a:lstStyle/>
          <a:p>
            <a:r>
              <a:rPr lang="en-GB" sz="2400" dirty="0" smtClean="0">
                <a:latin typeface="Courier New"/>
                <a:cs typeface="Courier New"/>
              </a:rPr>
              <a:t>class Pupil(Person):</a:t>
            </a:r>
          </a:p>
          <a:p>
            <a:r>
              <a:rPr lang="en-GB" sz="2400" dirty="0">
                <a:latin typeface="Courier New"/>
                <a:cs typeface="Courier New"/>
              </a:rPr>
              <a:t> </a:t>
            </a:r>
            <a:r>
              <a:rPr lang="en-GB" sz="2400" dirty="0" smtClean="0">
                <a:latin typeface="Courier New"/>
                <a:cs typeface="Courier New"/>
              </a:rPr>
              <a:t> </a:t>
            </a:r>
            <a:r>
              <a:rPr lang="en-GB" sz="2400" dirty="0" err="1" smtClean="0">
                <a:latin typeface="Courier New"/>
                <a:cs typeface="Courier New"/>
              </a:rPr>
              <a:t>def</a:t>
            </a:r>
            <a:r>
              <a:rPr lang="en-GB" sz="2400" dirty="0" smtClean="0">
                <a:latin typeface="Courier New"/>
                <a:cs typeface="Courier New"/>
              </a:rPr>
              <a:t> __</a:t>
            </a:r>
            <a:r>
              <a:rPr lang="en-GB" sz="2400" dirty="0" err="1" smtClean="0">
                <a:latin typeface="Courier New"/>
                <a:cs typeface="Courier New"/>
              </a:rPr>
              <a:t>init</a:t>
            </a:r>
            <a:r>
              <a:rPr lang="en-GB" sz="2400" dirty="0" smtClean="0">
                <a:latin typeface="Courier New"/>
                <a:cs typeface="Courier New"/>
              </a:rPr>
              <a:t>__(</a:t>
            </a:r>
            <a:r>
              <a:rPr lang="en-GB" sz="2400" dirty="0" err="1" smtClean="0">
                <a:latin typeface="Courier New"/>
                <a:cs typeface="Courier New"/>
              </a:rPr>
              <a:t>self,f,l,e,</a:t>
            </a:r>
            <a:r>
              <a:rPr lang="en-GB" sz="2400" dirty="0" err="1">
                <a:latin typeface="Courier New"/>
                <a:cs typeface="Courier New"/>
              </a:rPr>
              <a:t>k</a:t>
            </a:r>
            <a:r>
              <a:rPr lang="en-GB" sz="2400" dirty="0" smtClean="0">
                <a:latin typeface="Courier New"/>
                <a:cs typeface="Courier New"/>
              </a:rPr>
              <a:t>):</a:t>
            </a:r>
          </a:p>
          <a:p>
            <a:r>
              <a:rPr lang="en-GB" sz="2400" dirty="0">
                <a:latin typeface="Courier New"/>
                <a:cs typeface="Courier New"/>
              </a:rPr>
              <a:t> </a:t>
            </a:r>
            <a:r>
              <a:rPr lang="en-GB" sz="2400" dirty="0" smtClean="0">
                <a:latin typeface="Courier New"/>
                <a:cs typeface="Courier New"/>
              </a:rPr>
              <a:t>   super().__</a:t>
            </a:r>
            <a:r>
              <a:rPr lang="en-GB" sz="2400" dirty="0" err="1" smtClean="0">
                <a:latin typeface="Courier New"/>
                <a:cs typeface="Courier New"/>
              </a:rPr>
              <a:t>init</a:t>
            </a:r>
            <a:r>
              <a:rPr lang="en-GB" sz="2400" dirty="0" smtClean="0">
                <a:latin typeface="Courier New"/>
                <a:cs typeface="Courier New"/>
              </a:rPr>
              <a:t>__(</a:t>
            </a:r>
            <a:r>
              <a:rPr lang="en-GB" sz="2400" dirty="0" err="1" smtClean="0">
                <a:latin typeface="Courier New"/>
                <a:cs typeface="Courier New"/>
              </a:rPr>
              <a:t>f,l,e</a:t>
            </a:r>
            <a:r>
              <a:rPr lang="en-GB" sz="2400" dirty="0" smtClean="0">
                <a:latin typeface="Courier New"/>
                <a:cs typeface="Courier New"/>
              </a:rPr>
              <a:t>)</a:t>
            </a:r>
          </a:p>
          <a:p>
            <a:r>
              <a:rPr lang="en-GB" sz="2400" dirty="0">
                <a:latin typeface="Courier New"/>
                <a:cs typeface="Courier New"/>
              </a:rPr>
              <a:t> </a:t>
            </a:r>
            <a:r>
              <a:rPr lang="en-GB" sz="2400" dirty="0" smtClean="0">
                <a:latin typeface="Courier New"/>
                <a:cs typeface="Courier New"/>
              </a:rPr>
              <a:t>   </a:t>
            </a:r>
            <a:r>
              <a:rPr lang="en-GB" sz="2400" dirty="0" err="1" smtClean="0">
                <a:latin typeface="Courier New"/>
                <a:cs typeface="Courier New"/>
              </a:rPr>
              <a:t>self.keyStage</a:t>
            </a:r>
            <a:r>
              <a:rPr lang="en-GB" sz="2400" dirty="0" smtClean="0">
                <a:latin typeface="Courier New"/>
                <a:cs typeface="Courier New"/>
              </a:rPr>
              <a:t> = k</a:t>
            </a:r>
          </a:p>
          <a:p>
            <a:r>
              <a:rPr lang="en-GB" sz="2400" dirty="0">
                <a:latin typeface="Courier New"/>
                <a:cs typeface="Courier New"/>
              </a:rPr>
              <a:t> </a:t>
            </a:r>
            <a:r>
              <a:rPr lang="en-GB" sz="2400" dirty="0" smtClean="0">
                <a:latin typeface="Courier New"/>
                <a:cs typeface="Courier New"/>
              </a:rPr>
              <a:t>   </a:t>
            </a:r>
            <a:r>
              <a:rPr lang="en-GB" sz="2400" dirty="0" err="1" smtClean="0">
                <a:latin typeface="Courier New"/>
                <a:cs typeface="Courier New"/>
              </a:rPr>
              <a:t>self.tutor</a:t>
            </a:r>
            <a:r>
              <a:rPr lang="en-GB" sz="2400" dirty="0" smtClean="0">
                <a:latin typeface="Courier New"/>
                <a:cs typeface="Courier New"/>
              </a:rPr>
              <a:t> = None</a:t>
            </a:r>
          </a:p>
          <a:p>
            <a:endParaRPr lang="en-GB" sz="2400" dirty="0" smtClean="0">
              <a:latin typeface="Courier New"/>
              <a:cs typeface="Courier New"/>
            </a:endParaRPr>
          </a:p>
          <a:p>
            <a:r>
              <a:rPr lang="en-GB" sz="2400" dirty="0">
                <a:latin typeface="Courier New"/>
                <a:cs typeface="Courier New"/>
              </a:rPr>
              <a:t> </a:t>
            </a:r>
            <a:r>
              <a:rPr lang="en-GB" sz="2400" dirty="0" smtClean="0">
                <a:latin typeface="Courier New"/>
                <a:cs typeface="Courier New"/>
              </a:rPr>
              <a:t> </a:t>
            </a:r>
            <a:r>
              <a:rPr lang="en-GB" sz="2400" dirty="0" err="1" smtClean="0">
                <a:latin typeface="Courier New"/>
                <a:cs typeface="Courier New"/>
              </a:rPr>
              <a:t>def</a:t>
            </a:r>
            <a:r>
              <a:rPr lang="en-GB" sz="2400" dirty="0" smtClean="0">
                <a:latin typeface="Courier New"/>
                <a:cs typeface="Courier New"/>
              </a:rPr>
              <a:t> </a:t>
            </a:r>
            <a:r>
              <a:rPr lang="en-GB" sz="2400" dirty="0" err="1" smtClean="0">
                <a:latin typeface="Courier New"/>
                <a:cs typeface="Courier New"/>
              </a:rPr>
              <a:t>setTutor</a:t>
            </a:r>
            <a:r>
              <a:rPr lang="en-GB" sz="2400" dirty="0" smtClean="0">
                <a:latin typeface="Courier New"/>
                <a:cs typeface="Courier New"/>
              </a:rPr>
              <a:t>(self, t):</a:t>
            </a:r>
          </a:p>
          <a:p>
            <a:r>
              <a:rPr lang="en-GB" sz="2400" dirty="0">
                <a:latin typeface="Courier New"/>
                <a:cs typeface="Courier New"/>
              </a:rPr>
              <a:t> </a:t>
            </a:r>
            <a:r>
              <a:rPr lang="en-GB" sz="2400" dirty="0" smtClean="0">
                <a:latin typeface="Courier New"/>
                <a:cs typeface="Courier New"/>
              </a:rPr>
              <a:t>   </a:t>
            </a:r>
            <a:r>
              <a:rPr lang="en-GB" sz="2400" dirty="0" err="1" smtClean="0">
                <a:latin typeface="Courier New"/>
                <a:cs typeface="Courier New"/>
              </a:rPr>
              <a:t>self.tutor</a:t>
            </a:r>
            <a:r>
              <a:rPr lang="en-GB" sz="2400" dirty="0" smtClean="0">
                <a:latin typeface="Courier New"/>
                <a:cs typeface="Courier New"/>
              </a:rPr>
              <a:t> = t</a:t>
            </a:r>
          </a:p>
        </p:txBody>
      </p:sp>
      <p:sp>
        <p:nvSpPr>
          <p:cNvPr id="39" name="Line Callout 2 38"/>
          <p:cNvSpPr/>
          <p:nvPr/>
        </p:nvSpPr>
        <p:spPr>
          <a:xfrm>
            <a:off x="8472264" y="476672"/>
            <a:ext cx="3312368" cy="47004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76690"/>
              <a:gd name="adj6" fmla="val -128511"/>
            </a:avLst>
          </a:prstGeom>
          <a:solidFill>
            <a:schemeClr val="accent2">
              <a:lumMod val="40000"/>
              <a:lumOff val="60000"/>
            </a:schemeClr>
          </a:solidFill>
          <a:ln w="28575" cmpd="sng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2400" dirty="0" smtClean="0">
                <a:solidFill>
                  <a:srgbClr val="000090"/>
                </a:solidFill>
              </a:rPr>
              <a:t>Name </a:t>
            </a:r>
            <a:r>
              <a:rPr lang="en-GB" sz="2400" smtClean="0">
                <a:solidFill>
                  <a:srgbClr val="000090"/>
                </a:solidFill>
              </a:rPr>
              <a:t>of parent </a:t>
            </a:r>
            <a:r>
              <a:rPr lang="en-GB" sz="2400" dirty="0" smtClean="0">
                <a:solidFill>
                  <a:srgbClr val="000090"/>
                </a:solidFill>
              </a:rPr>
              <a:t>class  </a:t>
            </a:r>
            <a:endParaRPr lang="en-GB" sz="2400" dirty="0">
              <a:solidFill>
                <a:srgbClr val="000090"/>
              </a:solidFill>
            </a:endParaRPr>
          </a:p>
        </p:txBody>
      </p:sp>
      <p:sp>
        <p:nvSpPr>
          <p:cNvPr id="40" name="Line Callout 2 39"/>
          <p:cNvSpPr/>
          <p:nvPr/>
        </p:nvSpPr>
        <p:spPr>
          <a:xfrm>
            <a:off x="8480648" y="1124744"/>
            <a:ext cx="3672408" cy="1224136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11915"/>
              <a:gd name="adj6" fmla="val -81130"/>
            </a:avLst>
          </a:prstGeom>
          <a:solidFill>
            <a:schemeClr val="accent2">
              <a:lumMod val="40000"/>
              <a:lumOff val="60000"/>
            </a:schemeClr>
          </a:solidFill>
          <a:ln w="28575" cmpd="sng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400" dirty="0" smtClean="0">
                <a:solidFill>
                  <a:srgbClr val="000090"/>
                </a:solidFill>
              </a:rPr>
              <a:t>Use super() to run constructor of parent class</a:t>
            </a:r>
          </a:p>
          <a:p>
            <a:r>
              <a:rPr lang="en-GB" sz="2400" b="1" dirty="0" smtClean="0">
                <a:solidFill>
                  <a:srgbClr val="000090"/>
                </a:solidFill>
              </a:rPr>
              <a:t>Always start with this  </a:t>
            </a:r>
            <a:endParaRPr lang="en-GB" sz="2400" b="1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01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9" grpId="0" animBg="1"/>
      <p:bldP spid="4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Inheritance Summary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200" dirty="0" smtClean="0"/>
              <a:t>Attributes</a:t>
            </a:r>
          </a:p>
          <a:p>
            <a:pPr lvl="1"/>
            <a:r>
              <a:rPr lang="en-GB" sz="2800" dirty="0" smtClean="0"/>
              <a:t>The subclass can add new attributes</a:t>
            </a:r>
          </a:p>
          <a:p>
            <a:pPr lvl="1"/>
            <a:r>
              <a:rPr lang="en-GB" sz="2800" dirty="0" smtClean="0"/>
              <a:t>The attributes of the super-class also exist</a:t>
            </a:r>
          </a:p>
          <a:p>
            <a:endParaRPr lang="en-GB" sz="3200" dirty="0" smtClean="0"/>
          </a:p>
          <a:p>
            <a:r>
              <a:rPr lang="en-GB" sz="3200" dirty="0" smtClean="0"/>
              <a:t>Methods</a:t>
            </a:r>
          </a:p>
          <a:p>
            <a:pPr lvl="1"/>
            <a:r>
              <a:rPr lang="en-GB" sz="2800" dirty="0" smtClean="0"/>
              <a:t>The subclass can add new methods</a:t>
            </a:r>
          </a:p>
          <a:p>
            <a:pPr lvl="1"/>
            <a:r>
              <a:rPr lang="en-GB" sz="2800" dirty="0"/>
              <a:t>The </a:t>
            </a:r>
            <a:r>
              <a:rPr lang="en-GB" sz="2800" dirty="0" smtClean="0"/>
              <a:t>methods of </a:t>
            </a:r>
            <a:r>
              <a:rPr lang="en-GB" sz="2800" dirty="0"/>
              <a:t>the super-class also </a:t>
            </a:r>
            <a:r>
              <a:rPr lang="en-GB" sz="2800" dirty="0" smtClean="0"/>
              <a:t>exist BUT</a:t>
            </a:r>
          </a:p>
          <a:p>
            <a:pPr lvl="1"/>
            <a:r>
              <a:rPr lang="mr-IN" sz="2800" dirty="0" smtClean="0"/>
              <a:t>…</a:t>
            </a:r>
            <a:r>
              <a:rPr lang="en-GB" sz="2800" dirty="0" smtClean="0"/>
              <a:t> the sub-class can change their behaviour</a:t>
            </a:r>
          </a:p>
          <a:p>
            <a:pPr lvl="1"/>
            <a:endParaRPr lang="en-GB" sz="2800" dirty="0"/>
          </a:p>
          <a:p>
            <a:r>
              <a:rPr lang="en-GB" sz="3200" i="1" dirty="0" smtClean="0"/>
              <a:t>Python: half-truths</a:t>
            </a:r>
            <a:endParaRPr lang="en-GB" sz="3200" i="1" dirty="0"/>
          </a:p>
          <a:p>
            <a:pPr lvl="1"/>
            <a:endParaRPr lang="en-GB" sz="2800" dirty="0" smtClean="0"/>
          </a:p>
          <a:p>
            <a:pPr lvl="1"/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887492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27384"/>
            <a:ext cx="10515600" cy="1325563"/>
          </a:xfrm>
        </p:spPr>
        <p:txBody>
          <a:bodyPr/>
          <a:lstStyle/>
          <a:p>
            <a:r>
              <a:rPr lang="en-GB" b="1" dirty="0" smtClean="0"/>
              <a:t>Overriding</a:t>
            </a:r>
            <a:endParaRPr lang="en-GB" b="1" dirty="0"/>
          </a:p>
        </p:txBody>
      </p:sp>
      <p:sp>
        <p:nvSpPr>
          <p:cNvPr id="14" name="Rectangle 13"/>
          <p:cNvSpPr/>
          <p:nvPr/>
        </p:nvSpPr>
        <p:spPr>
          <a:xfrm>
            <a:off x="9159301" y="476672"/>
            <a:ext cx="1728192" cy="360040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7" name="Rectangle 16"/>
          <p:cNvSpPr/>
          <p:nvPr/>
        </p:nvSpPr>
        <p:spPr>
          <a:xfrm>
            <a:off x="9159301" y="836712"/>
            <a:ext cx="1728192" cy="1224136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8" name="Rectangle 17"/>
          <p:cNvSpPr/>
          <p:nvPr/>
        </p:nvSpPr>
        <p:spPr>
          <a:xfrm>
            <a:off x="9159301" y="2060848"/>
            <a:ext cx="1728192" cy="576064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9" name="Rectangle 18"/>
          <p:cNvSpPr/>
          <p:nvPr/>
        </p:nvSpPr>
        <p:spPr>
          <a:xfrm>
            <a:off x="9159301" y="395952"/>
            <a:ext cx="10484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smtClean="0"/>
              <a:t>Person</a:t>
            </a:r>
            <a:endParaRPr lang="en-GB" sz="2400" dirty="0"/>
          </a:p>
        </p:txBody>
      </p:sp>
      <p:sp>
        <p:nvSpPr>
          <p:cNvPr id="20" name="Rectangle 19"/>
          <p:cNvSpPr/>
          <p:nvPr/>
        </p:nvSpPr>
        <p:spPr>
          <a:xfrm>
            <a:off x="9159301" y="838453"/>
            <a:ext cx="1517663" cy="17235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smtClean="0"/>
              <a:t>-</a:t>
            </a:r>
            <a:r>
              <a:rPr lang="en-GB" sz="2400" dirty="0" err="1" smtClean="0"/>
              <a:t>firstName</a:t>
            </a:r>
            <a:endParaRPr lang="en-GB" sz="2400" dirty="0" smtClean="0"/>
          </a:p>
          <a:p>
            <a:r>
              <a:rPr lang="en-GB" sz="2400" dirty="0" smtClean="0"/>
              <a:t>-</a:t>
            </a:r>
            <a:r>
              <a:rPr lang="en-GB" sz="2400" dirty="0" err="1" smtClean="0"/>
              <a:t>lastName</a:t>
            </a:r>
            <a:endParaRPr lang="en-GB" sz="2400" dirty="0" smtClean="0"/>
          </a:p>
          <a:p>
            <a:r>
              <a:rPr lang="en-GB" sz="2400" dirty="0" smtClean="0"/>
              <a:t>-email</a:t>
            </a:r>
            <a:endParaRPr lang="en-GB" sz="2400" dirty="0"/>
          </a:p>
          <a:p>
            <a:pPr>
              <a:spcBef>
                <a:spcPts val="1200"/>
              </a:spcBef>
            </a:pPr>
            <a:r>
              <a:rPr lang="en-GB" sz="2400" dirty="0" smtClean="0"/>
              <a:t>+</a:t>
            </a:r>
            <a:r>
              <a:rPr lang="en-GB" sz="2400" dirty="0" err="1" smtClean="0"/>
              <a:t>fullName</a:t>
            </a:r>
            <a:endParaRPr lang="en-GB" sz="2400" dirty="0"/>
          </a:p>
        </p:txBody>
      </p:sp>
      <p:sp>
        <p:nvSpPr>
          <p:cNvPr id="21" name="Rectangle 20"/>
          <p:cNvSpPr/>
          <p:nvPr/>
        </p:nvSpPr>
        <p:spPr>
          <a:xfrm>
            <a:off x="8223197" y="4229800"/>
            <a:ext cx="1800200" cy="504056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22" name="Rectangle 21"/>
          <p:cNvSpPr/>
          <p:nvPr/>
        </p:nvSpPr>
        <p:spPr>
          <a:xfrm>
            <a:off x="8223197" y="4733856"/>
            <a:ext cx="1800200" cy="783704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24" name="Rectangle 23"/>
          <p:cNvSpPr/>
          <p:nvPr/>
        </p:nvSpPr>
        <p:spPr>
          <a:xfrm>
            <a:off x="8223197" y="4221088"/>
            <a:ext cx="11874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smtClean="0"/>
              <a:t>Teacher</a:t>
            </a:r>
            <a:endParaRPr lang="en-GB" sz="2400" dirty="0"/>
          </a:p>
        </p:txBody>
      </p:sp>
      <p:sp>
        <p:nvSpPr>
          <p:cNvPr id="25" name="Rectangle 24"/>
          <p:cNvSpPr/>
          <p:nvPr/>
        </p:nvSpPr>
        <p:spPr>
          <a:xfrm>
            <a:off x="8223197" y="4614555"/>
            <a:ext cx="177704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smtClean="0"/>
              <a:t>-department</a:t>
            </a:r>
          </a:p>
          <a:p>
            <a:r>
              <a:rPr lang="en-GB" sz="2400" dirty="0" smtClean="0"/>
              <a:t>-</a:t>
            </a:r>
            <a:r>
              <a:rPr lang="en-GB" sz="2400" dirty="0" err="1" smtClean="0"/>
              <a:t>jobTitle</a:t>
            </a:r>
            <a:endParaRPr lang="en-GB" sz="2400" dirty="0" smtClean="0"/>
          </a:p>
        </p:txBody>
      </p:sp>
      <p:sp>
        <p:nvSpPr>
          <p:cNvPr id="26" name="Rectangle 25"/>
          <p:cNvSpPr/>
          <p:nvPr/>
        </p:nvSpPr>
        <p:spPr>
          <a:xfrm>
            <a:off x="10671469" y="3212976"/>
            <a:ext cx="1368152" cy="504056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27" name="Rectangle 26"/>
          <p:cNvSpPr/>
          <p:nvPr/>
        </p:nvSpPr>
        <p:spPr>
          <a:xfrm>
            <a:off x="10671469" y="3717032"/>
            <a:ext cx="1368152" cy="504056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28" name="Rectangle 27"/>
          <p:cNvSpPr/>
          <p:nvPr/>
        </p:nvSpPr>
        <p:spPr>
          <a:xfrm>
            <a:off x="10671469" y="3212976"/>
            <a:ext cx="8083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smtClean="0"/>
              <a:t>Pupil</a:t>
            </a:r>
            <a:endParaRPr lang="en-GB" sz="2400" dirty="0"/>
          </a:p>
        </p:txBody>
      </p:sp>
      <p:sp>
        <p:nvSpPr>
          <p:cNvPr id="29" name="Rectangle 28"/>
          <p:cNvSpPr/>
          <p:nvPr/>
        </p:nvSpPr>
        <p:spPr>
          <a:xfrm>
            <a:off x="10671469" y="3689484"/>
            <a:ext cx="14011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smtClean="0"/>
              <a:t>-</a:t>
            </a:r>
            <a:r>
              <a:rPr lang="en-GB" sz="2400" dirty="0" err="1" smtClean="0"/>
              <a:t>keyStage</a:t>
            </a:r>
            <a:endParaRPr lang="en-GB" sz="2400" dirty="0" smtClean="0"/>
          </a:p>
        </p:txBody>
      </p:sp>
      <p:sp>
        <p:nvSpPr>
          <p:cNvPr id="3" name="Isosceles Triangle 2"/>
          <p:cNvSpPr/>
          <p:nvPr/>
        </p:nvSpPr>
        <p:spPr>
          <a:xfrm rot="5400000">
            <a:off x="8871269" y="2132856"/>
            <a:ext cx="288032" cy="288032"/>
          </a:xfrm>
          <a:prstGeom prst="triangle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30" name="Isosceles Triangle 29"/>
          <p:cNvSpPr/>
          <p:nvPr/>
        </p:nvSpPr>
        <p:spPr>
          <a:xfrm rot="16200000">
            <a:off x="10887493" y="2132856"/>
            <a:ext cx="288032" cy="288032"/>
          </a:xfrm>
          <a:prstGeom prst="triangle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cxnSp>
        <p:nvCxnSpPr>
          <p:cNvPr id="5" name="Straight Connector 4"/>
          <p:cNvCxnSpPr/>
          <p:nvPr/>
        </p:nvCxnSpPr>
        <p:spPr>
          <a:xfrm>
            <a:off x="8583237" y="2276872"/>
            <a:ext cx="0" cy="1944216"/>
          </a:xfrm>
          <a:prstGeom prst="line">
            <a:avLst/>
          </a:prstGeom>
          <a:ln w="190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8583237" y="2276872"/>
            <a:ext cx="288032" cy="1"/>
          </a:xfrm>
          <a:prstGeom prst="line">
            <a:avLst/>
          </a:prstGeom>
          <a:ln w="190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11175525" y="2276872"/>
            <a:ext cx="360040" cy="0"/>
          </a:xfrm>
          <a:prstGeom prst="line">
            <a:avLst/>
          </a:prstGeom>
          <a:ln w="190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11535565" y="2276872"/>
            <a:ext cx="0" cy="936104"/>
          </a:xfrm>
          <a:prstGeom prst="line">
            <a:avLst/>
          </a:prstGeom>
          <a:ln w="190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9591349" y="3861048"/>
            <a:ext cx="0" cy="360040"/>
          </a:xfrm>
          <a:prstGeom prst="line">
            <a:avLst/>
          </a:prstGeom>
          <a:ln w="19050" cmpd="sng">
            <a:solidFill>
              <a:srgbClr val="000000"/>
            </a:solidFill>
            <a:headEnd type="arrow" w="lg" len="med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9591349" y="3861048"/>
            <a:ext cx="1080120" cy="0"/>
          </a:xfrm>
          <a:prstGeom prst="line">
            <a:avLst/>
          </a:prstGeom>
          <a:ln w="190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9705293" y="3327375"/>
            <a:ext cx="8221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smtClean="0"/>
              <a:t>tutor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11424" y="4005064"/>
            <a:ext cx="5904656" cy="2677656"/>
          </a:xfrm>
          <a:prstGeom prst="rect">
            <a:avLst/>
          </a:prstGeom>
          <a:solidFill>
            <a:schemeClr val="bg1"/>
          </a:solidFill>
          <a:ln w="38100" cmpd="sng"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r>
              <a:rPr lang="is-IS" sz="2400" dirty="0" smtClean="0">
                <a:solidFill>
                  <a:srgbClr val="000090"/>
                </a:solidFill>
                <a:latin typeface="Courier New"/>
                <a:cs typeface="Courier New"/>
              </a:rPr>
              <a:t>class </a:t>
            </a:r>
            <a:r>
              <a:rPr lang="is-IS" sz="2400" dirty="0">
                <a:solidFill>
                  <a:srgbClr val="000090"/>
                </a:solidFill>
                <a:latin typeface="Courier New"/>
                <a:cs typeface="Courier New"/>
              </a:rPr>
              <a:t>Pupil(Person):</a:t>
            </a:r>
          </a:p>
          <a:p>
            <a:r>
              <a:rPr lang="is-IS" sz="2400" dirty="0" smtClean="0">
                <a:solidFill>
                  <a:srgbClr val="000090"/>
                </a:solidFill>
                <a:latin typeface="Courier New"/>
                <a:cs typeface="Courier New"/>
              </a:rPr>
              <a:t>  ...</a:t>
            </a:r>
          </a:p>
          <a:p>
            <a:endParaRPr lang="is-IS" sz="2400" dirty="0">
              <a:solidFill>
                <a:srgbClr val="000090"/>
              </a:solidFill>
              <a:latin typeface="Courier New"/>
              <a:cs typeface="Courier New"/>
            </a:endParaRPr>
          </a:p>
          <a:p>
            <a:r>
              <a:rPr lang="is-IS" sz="2400" dirty="0">
                <a:solidFill>
                  <a:srgbClr val="000090"/>
                </a:solidFill>
                <a:latin typeface="Courier New"/>
                <a:cs typeface="Courier New"/>
              </a:rPr>
              <a:t>  </a:t>
            </a:r>
            <a:r>
              <a:rPr lang="is-IS" sz="2400" dirty="0" smtClean="0">
                <a:solidFill>
                  <a:srgbClr val="000090"/>
                </a:solidFill>
                <a:latin typeface="Courier New"/>
                <a:cs typeface="Courier New"/>
              </a:rPr>
              <a:t>def </a:t>
            </a:r>
            <a:r>
              <a:rPr lang="is-IS" sz="2400" dirty="0">
                <a:solidFill>
                  <a:srgbClr val="000090"/>
                </a:solidFill>
                <a:latin typeface="Courier New"/>
                <a:cs typeface="Courier New"/>
              </a:rPr>
              <a:t>fullName(self):</a:t>
            </a:r>
          </a:p>
          <a:p>
            <a:r>
              <a:rPr lang="is-IS" sz="2400" dirty="0">
                <a:solidFill>
                  <a:srgbClr val="000090"/>
                </a:solidFill>
                <a:latin typeface="Courier New"/>
                <a:cs typeface="Courier New"/>
              </a:rPr>
              <a:t>  </a:t>
            </a:r>
            <a:r>
              <a:rPr lang="is-IS" sz="2400" dirty="0" smtClean="0">
                <a:solidFill>
                  <a:srgbClr val="000090"/>
                </a:solidFill>
                <a:latin typeface="Courier New"/>
                <a:cs typeface="Courier New"/>
              </a:rPr>
              <a:t>  </a:t>
            </a:r>
            <a:r>
              <a:rPr lang="is-IS" sz="2400" dirty="0">
                <a:solidFill>
                  <a:srgbClr val="000090"/>
                </a:solidFill>
                <a:latin typeface="Courier New"/>
                <a:cs typeface="Courier New"/>
              </a:rPr>
              <a:t>fn = super().fullName()</a:t>
            </a:r>
          </a:p>
          <a:p>
            <a:r>
              <a:rPr lang="is-IS" sz="2400" dirty="0">
                <a:solidFill>
                  <a:srgbClr val="000090"/>
                </a:solidFill>
                <a:latin typeface="Courier New"/>
                <a:cs typeface="Courier New"/>
              </a:rPr>
              <a:t>  </a:t>
            </a:r>
            <a:r>
              <a:rPr lang="is-IS" sz="2400" dirty="0" smtClean="0">
                <a:solidFill>
                  <a:srgbClr val="000090"/>
                </a:solidFill>
                <a:latin typeface="Courier New"/>
                <a:cs typeface="Courier New"/>
              </a:rPr>
              <a:t>  </a:t>
            </a:r>
            <a:r>
              <a:rPr lang="is-IS" sz="2400" dirty="0">
                <a:solidFill>
                  <a:srgbClr val="000090"/>
                </a:solidFill>
                <a:latin typeface="Courier New"/>
                <a:cs typeface="Courier New"/>
              </a:rPr>
              <a:t>fn += ", " + self.keyStage</a:t>
            </a:r>
          </a:p>
          <a:p>
            <a:r>
              <a:rPr lang="is-IS" sz="2400" dirty="0">
                <a:solidFill>
                  <a:srgbClr val="000090"/>
                </a:solidFill>
                <a:latin typeface="Courier New"/>
                <a:cs typeface="Courier New"/>
              </a:rPr>
              <a:t>  </a:t>
            </a:r>
            <a:r>
              <a:rPr lang="is-IS" sz="2400" dirty="0" smtClean="0">
                <a:solidFill>
                  <a:srgbClr val="000090"/>
                </a:solidFill>
                <a:latin typeface="Courier New"/>
                <a:cs typeface="Courier New"/>
              </a:rPr>
              <a:t>  </a:t>
            </a:r>
            <a:r>
              <a:rPr lang="is-IS" sz="2400" dirty="0">
                <a:solidFill>
                  <a:srgbClr val="000090"/>
                </a:solidFill>
                <a:latin typeface="Courier New"/>
                <a:cs typeface="Courier New"/>
              </a:rPr>
              <a:t>return </a:t>
            </a:r>
            <a:r>
              <a:rPr lang="is-IS" sz="2400" dirty="0" smtClean="0">
                <a:solidFill>
                  <a:srgbClr val="000090"/>
                </a:solidFill>
                <a:latin typeface="Courier New"/>
                <a:cs typeface="Courier New"/>
              </a:rPr>
              <a:t>fn</a:t>
            </a:r>
            <a:endParaRPr lang="is-IS" sz="2400" dirty="0">
              <a:solidFill>
                <a:srgbClr val="000090"/>
              </a:solidFill>
              <a:latin typeface="Courier New"/>
              <a:cs typeface="Courier New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87760" y="1164283"/>
            <a:ext cx="7264424" cy="2677656"/>
          </a:xfrm>
          <a:prstGeom prst="rect">
            <a:avLst/>
          </a:prstGeom>
          <a:solidFill>
            <a:schemeClr val="bg1"/>
          </a:solidFill>
          <a:ln w="38100" cmpd="sng"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r>
              <a:rPr lang="is-IS" sz="2400" dirty="0">
                <a:solidFill>
                  <a:srgbClr val="000090"/>
                </a:solidFill>
                <a:latin typeface="Courier New"/>
                <a:cs typeface="Courier New"/>
              </a:rPr>
              <a:t>class Teacher(Person)</a:t>
            </a:r>
            <a:r>
              <a:rPr lang="is-IS" sz="2400" dirty="0" smtClean="0">
                <a:solidFill>
                  <a:srgbClr val="000090"/>
                </a:solidFill>
                <a:latin typeface="Courier New"/>
                <a:cs typeface="Courier New"/>
              </a:rPr>
              <a:t>:</a:t>
            </a:r>
          </a:p>
          <a:p>
            <a:r>
              <a:rPr lang="is-IS" sz="2400" dirty="0" smtClean="0">
                <a:solidFill>
                  <a:srgbClr val="000090"/>
                </a:solidFill>
                <a:latin typeface="Courier New"/>
                <a:cs typeface="Courier New"/>
              </a:rPr>
              <a:t>  ... </a:t>
            </a:r>
            <a:endParaRPr lang="is-IS" sz="2400" dirty="0">
              <a:solidFill>
                <a:srgbClr val="000090"/>
              </a:solidFill>
              <a:latin typeface="Courier New"/>
              <a:cs typeface="Courier New"/>
            </a:endParaRPr>
          </a:p>
          <a:p>
            <a:endParaRPr lang="is-IS" sz="2400" dirty="0">
              <a:solidFill>
                <a:srgbClr val="000090"/>
              </a:solidFill>
              <a:latin typeface="Courier New"/>
              <a:cs typeface="Courier New"/>
            </a:endParaRPr>
          </a:p>
          <a:p>
            <a:r>
              <a:rPr lang="is-IS" sz="2400" dirty="0" smtClean="0">
                <a:solidFill>
                  <a:srgbClr val="000090"/>
                </a:solidFill>
                <a:latin typeface="Courier New"/>
                <a:cs typeface="Courier New"/>
              </a:rPr>
              <a:t>  </a:t>
            </a:r>
            <a:r>
              <a:rPr lang="is-IS" sz="2400" dirty="0">
                <a:solidFill>
                  <a:srgbClr val="000090"/>
                </a:solidFill>
                <a:latin typeface="Courier New"/>
                <a:cs typeface="Courier New"/>
              </a:rPr>
              <a:t>def fullName(self):</a:t>
            </a:r>
          </a:p>
          <a:p>
            <a:r>
              <a:rPr lang="is-IS" sz="2400" dirty="0" smtClean="0">
                <a:solidFill>
                  <a:srgbClr val="000090"/>
                </a:solidFill>
                <a:latin typeface="Courier New"/>
                <a:cs typeface="Courier New"/>
              </a:rPr>
              <a:t>    </a:t>
            </a:r>
            <a:r>
              <a:rPr lang="is-IS" sz="2400" dirty="0">
                <a:solidFill>
                  <a:srgbClr val="000090"/>
                </a:solidFill>
                <a:latin typeface="Courier New"/>
                <a:cs typeface="Courier New"/>
              </a:rPr>
              <a:t>fn = super().fullName()</a:t>
            </a:r>
          </a:p>
          <a:p>
            <a:r>
              <a:rPr lang="is-IS" sz="2400" dirty="0" smtClean="0">
                <a:solidFill>
                  <a:srgbClr val="000090"/>
                </a:solidFill>
                <a:latin typeface="Courier New"/>
                <a:cs typeface="Courier New"/>
              </a:rPr>
              <a:t>    </a:t>
            </a:r>
            <a:r>
              <a:rPr lang="is-IS" sz="2400" dirty="0">
                <a:solidFill>
                  <a:srgbClr val="000090"/>
                </a:solidFill>
                <a:latin typeface="Courier New"/>
                <a:cs typeface="Courier New"/>
              </a:rPr>
              <a:t>fn += ", Title: " + self.jobTitle</a:t>
            </a:r>
          </a:p>
          <a:p>
            <a:r>
              <a:rPr lang="is-IS" sz="2400" dirty="0" smtClean="0">
                <a:solidFill>
                  <a:srgbClr val="000090"/>
                </a:solidFill>
                <a:latin typeface="Courier New"/>
                <a:cs typeface="Courier New"/>
              </a:rPr>
              <a:t>    </a:t>
            </a:r>
            <a:r>
              <a:rPr lang="is-IS" sz="2400" dirty="0">
                <a:solidFill>
                  <a:srgbClr val="000090"/>
                </a:solidFill>
                <a:latin typeface="Courier New"/>
                <a:cs typeface="Courier New"/>
              </a:rPr>
              <a:t>return </a:t>
            </a:r>
            <a:r>
              <a:rPr lang="is-IS" sz="2400" dirty="0" smtClean="0">
                <a:solidFill>
                  <a:srgbClr val="000090"/>
                </a:solidFill>
                <a:latin typeface="Courier New"/>
                <a:cs typeface="Courier New"/>
              </a:rPr>
              <a:t>fn</a:t>
            </a:r>
          </a:p>
        </p:txBody>
      </p:sp>
      <p:sp>
        <p:nvSpPr>
          <p:cNvPr id="39" name="Line Callout 2 38"/>
          <p:cNvSpPr/>
          <p:nvPr/>
        </p:nvSpPr>
        <p:spPr>
          <a:xfrm>
            <a:off x="5087888" y="476672"/>
            <a:ext cx="3672408" cy="864096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63886"/>
              <a:gd name="adj6" fmla="val -63958"/>
            </a:avLst>
          </a:prstGeom>
          <a:solidFill>
            <a:schemeClr val="accent2">
              <a:lumMod val="40000"/>
              <a:lumOff val="60000"/>
            </a:schemeClr>
          </a:solidFill>
          <a:ln w="28575" cmpd="sng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400" dirty="0" smtClean="0">
                <a:solidFill>
                  <a:srgbClr val="000090"/>
                </a:solidFill>
              </a:rPr>
              <a:t>Use super() to run method from parent class  (optional)</a:t>
            </a:r>
            <a:endParaRPr lang="en-GB" sz="2400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2888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How Overloading Works</a:t>
            </a:r>
            <a:endParaRPr lang="en-GB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524000" y="4077072"/>
            <a:ext cx="9144000" cy="1180728"/>
          </a:xfrm>
        </p:spPr>
        <p:txBody>
          <a:bodyPr>
            <a:normAutofit/>
          </a:bodyPr>
          <a:lstStyle/>
          <a:p>
            <a:r>
              <a:rPr lang="en-GB" sz="3200" dirty="0" smtClean="0"/>
              <a:t>The </a:t>
            </a:r>
            <a:r>
              <a:rPr lang="en-GB" sz="3200" smtClean="0"/>
              <a:t>Idea of Polymorphism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394290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Animal </a:t>
            </a:r>
            <a:r>
              <a:rPr lang="en-GB" dirty="0"/>
              <a:t>D</a:t>
            </a:r>
            <a:r>
              <a:rPr lang="en-GB" dirty="0" smtClean="0"/>
              <a:t>escription 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263352" y="2073037"/>
            <a:ext cx="11928648" cy="2554545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r>
              <a:rPr lang="en-GB" sz="2000" dirty="0" err="1">
                <a:latin typeface="Courier" charset="0"/>
                <a:ea typeface="Courier" charset="0"/>
                <a:cs typeface="Courier" charset="0"/>
              </a:rPr>
              <a:t>def</a:t>
            </a:r>
            <a:r>
              <a:rPr lang="en-GB" sz="20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GB" sz="2000" dirty="0" err="1">
                <a:latin typeface="Courier" charset="0"/>
                <a:ea typeface="Courier" charset="0"/>
                <a:cs typeface="Courier" charset="0"/>
              </a:rPr>
              <a:t>getDescription</a:t>
            </a:r>
            <a:r>
              <a:rPr lang="en-GB" sz="2000" dirty="0">
                <a:latin typeface="Courier" charset="0"/>
                <a:ea typeface="Courier" charset="0"/>
                <a:cs typeface="Courier" charset="0"/>
              </a:rPr>
              <a:t>(self</a:t>
            </a:r>
            <a:r>
              <a:rPr lang="en-GB" sz="2000" dirty="0" smtClean="0">
                <a:latin typeface="Courier" charset="0"/>
                <a:ea typeface="Courier" charset="0"/>
                <a:cs typeface="Courier" charset="0"/>
              </a:rPr>
              <a:t>):</a:t>
            </a:r>
          </a:p>
          <a:p>
            <a:r>
              <a:rPr lang="en-GB" sz="2000" dirty="0" smtClean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GB" sz="2000" dirty="0">
                <a:latin typeface="Courier" charset="0"/>
                <a:ea typeface="Courier" charset="0"/>
                <a:cs typeface="Courier" charset="0"/>
              </a:rPr>
              <a:t>s = "The " + </a:t>
            </a:r>
            <a:r>
              <a:rPr lang="en-GB" sz="2000" dirty="0" err="1">
                <a:latin typeface="Courier" charset="0"/>
                <a:ea typeface="Courier" charset="0"/>
                <a:cs typeface="Courier" charset="0"/>
              </a:rPr>
              <a:t>self.name</a:t>
            </a:r>
            <a:r>
              <a:rPr lang="en-GB" sz="2000" dirty="0">
                <a:latin typeface="Courier" charset="0"/>
                <a:ea typeface="Courier" charset="0"/>
                <a:cs typeface="Courier" charset="0"/>
              </a:rPr>
              <a:t> + " has the following characteristics:\</a:t>
            </a:r>
            <a:r>
              <a:rPr lang="en-GB" sz="2000" dirty="0" smtClean="0">
                <a:latin typeface="Courier" charset="0"/>
                <a:ea typeface="Courier" charset="0"/>
                <a:cs typeface="Courier" charset="0"/>
              </a:rPr>
              <a:t>n”</a:t>
            </a:r>
          </a:p>
          <a:p>
            <a:r>
              <a:rPr lang="en-GB" sz="2000" dirty="0" smtClean="0">
                <a:latin typeface="Courier" charset="0"/>
                <a:ea typeface="Courier" charset="0"/>
                <a:cs typeface="Courier" charset="0"/>
              </a:rPr>
              <a:t>   s </a:t>
            </a:r>
            <a:r>
              <a:rPr lang="en-GB" sz="2000" dirty="0">
                <a:latin typeface="Courier" charset="0"/>
                <a:ea typeface="Courier" charset="0"/>
                <a:cs typeface="Courier" charset="0"/>
              </a:rPr>
              <a:t>= s + ("\n It can swim" if </a:t>
            </a:r>
            <a:r>
              <a:rPr lang="en-GB" sz="2000" dirty="0" err="1">
                <a:latin typeface="Courier" charset="0"/>
                <a:ea typeface="Courier" charset="0"/>
                <a:cs typeface="Courier" charset="0"/>
              </a:rPr>
              <a:t>self.canSwim</a:t>
            </a:r>
            <a:r>
              <a:rPr lang="en-GB" sz="2000" dirty="0">
                <a:latin typeface="Courier" charset="0"/>
                <a:ea typeface="Courier" charset="0"/>
                <a:cs typeface="Courier" charset="0"/>
              </a:rPr>
              <a:t>() else "\n It cannot swim</a:t>
            </a:r>
            <a:r>
              <a:rPr lang="en-GB" sz="2000" dirty="0" smtClean="0">
                <a:latin typeface="Courier" charset="0"/>
                <a:ea typeface="Courier" charset="0"/>
                <a:cs typeface="Courier" charset="0"/>
              </a:rPr>
              <a:t>")</a:t>
            </a:r>
          </a:p>
          <a:p>
            <a:r>
              <a:rPr lang="en-GB" sz="2000" dirty="0" smtClean="0">
                <a:latin typeface="Courier" charset="0"/>
                <a:ea typeface="Courier" charset="0"/>
                <a:cs typeface="Courier" charset="0"/>
              </a:rPr>
              <a:t>   s </a:t>
            </a:r>
            <a:r>
              <a:rPr lang="en-GB" sz="2000" dirty="0">
                <a:latin typeface="Courier" charset="0"/>
                <a:ea typeface="Courier" charset="0"/>
                <a:cs typeface="Courier" charset="0"/>
              </a:rPr>
              <a:t>= s + ("\n It has fur" if </a:t>
            </a:r>
            <a:r>
              <a:rPr lang="en-GB" sz="2000" dirty="0" err="1">
                <a:latin typeface="Courier" charset="0"/>
                <a:ea typeface="Courier" charset="0"/>
                <a:cs typeface="Courier" charset="0"/>
              </a:rPr>
              <a:t>self.hasFur</a:t>
            </a:r>
            <a:r>
              <a:rPr lang="en-GB" sz="2000" dirty="0">
                <a:latin typeface="Courier" charset="0"/>
                <a:ea typeface="Courier" charset="0"/>
                <a:cs typeface="Courier" charset="0"/>
              </a:rPr>
              <a:t>() else "\n It does not have fur</a:t>
            </a:r>
            <a:r>
              <a:rPr lang="en-GB" sz="2000" dirty="0" smtClean="0">
                <a:latin typeface="Courier" charset="0"/>
                <a:ea typeface="Courier" charset="0"/>
                <a:cs typeface="Courier" charset="0"/>
              </a:rPr>
              <a:t>")</a:t>
            </a:r>
          </a:p>
          <a:p>
            <a:r>
              <a:rPr lang="en-GB" sz="2000" dirty="0" smtClean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GB" sz="2000" dirty="0">
                <a:latin typeface="Courier" charset="0"/>
                <a:ea typeface="Courier" charset="0"/>
                <a:cs typeface="Courier" charset="0"/>
              </a:rPr>
              <a:t>s = s + "\n It has " + </a:t>
            </a:r>
            <a:r>
              <a:rPr lang="en-GB" sz="2000" dirty="0" err="1">
                <a:latin typeface="Courier" charset="0"/>
                <a:ea typeface="Courier" charset="0"/>
                <a:cs typeface="Courier" charset="0"/>
              </a:rPr>
              <a:t>str</a:t>
            </a:r>
            <a:r>
              <a:rPr lang="en-GB" sz="20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GB" sz="2000" dirty="0" err="1">
                <a:latin typeface="Courier" charset="0"/>
                <a:ea typeface="Courier" charset="0"/>
                <a:cs typeface="Courier" charset="0"/>
              </a:rPr>
              <a:t>self.legs</a:t>
            </a:r>
            <a:r>
              <a:rPr lang="en-GB" sz="2000" dirty="0">
                <a:latin typeface="Courier" charset="0"/>
                <a:ea typeface="Courier" charset="0"/>
                <a:cs typeface="Courier" charset="0"/>
              </a:rPr>
              <a:t>) + " </a:t>
            </a:r>
            <a:r>
              <a:rPr lang="en-GB" sz="2000" dirty="0" smtClean="0">
                <a:latin typeface="Courier" charset="0"/>
                <a:ea typeface="Courier" charset="0"/>
                <a:cs typeface="Courier" charset="0"/>
              </a:rPr>
              <a:t>legs”</a:t>
            </a:r>
          </a:p>
          <a:p>
            <a:r>
              <a:rPr lang="en-GB" sz="2000" dirty="0" smtClean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GB" sz="2000" dirty="0">
                <a:latin typeface="Courier" charset="0"/>
                <a:ea typeface="Courier" charset="0"/>
                <a:cs typeface="Courier" charset="0"/>
              </a:rPr>
              <a:t>s = s + "; it is " + </a:t>
            </a:r>
            <a:r>
              <a:rPr lang="en-GB" sz="2000" dirty="0" err="1" smtClean="0">
                <a:latin typeface="Courier" charset="0"/>
                <a:ea typeface="Courier" charset="0"/>
                <a:cs typeface="Courier" charset="0"/>
              </a:rPr>
              <a:t>self.size</a:t>
            </a:r>
            <a:endParaRPr lang="en-GB" sz="2000" dirty="0" smtClean="0">
              <a:latin typeface="Courier" charset="0"/>
              <a:ea typeface="Courier" charset="0"/>
              <a:cs typeface="Courier" charset="0"/>
            </a:endParaRPr>
          </a:p>
          <a:p>
            <a:r>
              <a:rPr lang="en-GB" sz="2000" dirty="0" smtClean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GB" sz="2000" dirty="0">
                <a:latin typeface="Courier" charset="0"/>
                <a:ea typeface="Courier" charset="0"/>
                <a:cs typeface="Courier" charset="0"/>
              </a:rPr>
              <a:t>s = s + ("\n It eats meat" if </a:t>
            </a:r>
            <a:r>
              <a:rPr lang="en-GB" sz="2000" dirty="0" err="1">
                <a:latin typeface="Courier" charset="0"/>
                <a:ea typeface="Courier" charset="0"/>
                <a:cs typeface="Courier" charset="0"/>
              </a:rPr>
              <a:t>self.meat</a:t>
            </a:r>
            <a:r>
              <a:rPr lang="en-GB" sz="2000" dirty="0">
                <a:latin typeface="Courier" charset="0"/>
                <a:ea typeface="Courier" charset="0"/>
                <a:cs typeface="Courier" charset="0"/>
              </a:rPr>
              <a:t> else "\n It does not eat meat</a:t>
            </a:r>
            <a:r>
              <a:rPr lang="en-GB" sz="2000" dirty="0" smtClean="0">
                <a:latin typeface="Courier" charset="0"/>
                <a:ea typeface="Courier" charset="0"/>
                <a:cs typeface="Courier" charset="0"/>
              </a:rPr>
              <a:t>")</a:t>
            </a:r>
          </a:p>
          <a:p>
            <a:r>
              <a:rPr lang="en-GB" sz="2000" dirty="0" smtClean="0">
                <a:latin typeface="Courier" charset="0"/>
                <a:ea typeface="Courier" charset="0"/>
                <a:cs typeface="Courier" charset="0"/>
              </a:rPr>
              <a:t>return </a:t>
            </a:r>
            <a:r>
              <a:rPr lang="en-GB" sz="2000" dirty="0">
                <a:latin typeface="Courier" charset="0"/>
                <a:ea typeface="Courier" charset="0"/>
                <a:cs typeface="Courier" charset="0"/>
              </a:rPr>
              <a:t>s</a:t>
            </a:r>
          </a:p>
        </p:txBody>
      </p:sp>
      <p:sp>
        <p:nvSpPr>
          <p:cNvPr id="7" name="Line Callout 2 6"/>
          <p:cNvSpPr/>
          <p:nvPr/>
        </p:nvSpPr>
        <p:spPr>
          <a:xfrm>
            <a:off x="5951984" y="807041"/>
            <a:ext cx="4392488" cy="1265996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02047"/>
              <a:gd name="adj6" fmla="val -43467"/>
            </a:avLst>
          </a:prstGeom>
          <a:solidFill>
            <a:schemeClr val="accent2">
              <a:lumMod val="40000"/>
              <a:lumOff val="60000"/>
            </a:schemeClr>
          </a:solidFill>
          <a:ln w="28575" cmpd="sng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400" dirty="0" smtClean="0">
                <a:solidFill>
                  <a:srgbClr val="000090"/>
                </a:solidFill>
              </a:rPr>
              <a:t>Suppose this is a </a:t>
            </a:r>
            <a:r>
              <a:rPr lang="en-GB" sz="2400" dirty="0" err="1" smtClean="0">
                <a:solidFill>
                  <a:srgbClr val="000090"/>
                </a:solidFill>
              </a:rPr>
              <a:t>MarineMammal</a:t>
            </a:r>
            <a:endParaRPr lang="en-GB" sz="2400" dirty="0" smtClean="0">
              <a:solidFill>
                <a:srgbClr val="000090"/>
              </a:solidFill>
            </a:endParaRPr>
          </a:p>
          <a:p>
            <a:pPr marL="342900" indent="-157163">
              <a:buFont typeface="Arial" charset="0"/>
              <a:buChar char="•"/>
            </a:pPr>
            <a:r>
              <a:rPr lang="en-GB" sz="2400" dirty="0" err="1" smtClean="0">
                <a:solidFill>
                  <a:srgbClr val="000090"/>
                </a:solidFill>
              </a:rPr>
              <a:t>hasFur</a:t>
            </a:r>
            <a:r>
              <a:rPr lang="en-GB" sz="2400" dirty="0" smtClean="0">
                <a:solidFill>
                  <a:srgbClr val="000090"/>
                </a:solidFill>
              </a:rPr>
              <a:t>, </a:t>
            </a:r>
            <a:r>
              <a:rPr lang="en-GB" sz="2400" dirty="0" err="1" smtClean="0">
                <a:solidFill>
                  <a:srgbClr val="000090"/>
                </a:solidFill>
              </a:rPr>
              <a:t>canSwim</a:t>
            </a:r>
            <a:r>
              <a:rPr lang="en-GB" sz="2400" dirty="0" smtClean="0">
                <a:solidFill>
                  <a:srgbClr val="000090"/>
                </a:solidFill>
              </a:rPr>
              <a:t> </a:t>
            </a:r>
            <a:r>
              <a:rPr lang="en-GB" sz="2400" dirty="0" err="1" smtClean="0">
                <a:solidFill>
                  <a:srgbClr val="000090"/>
                </a:solidFill>
              </a:rPr>
              <a:t>overidden</a:t>
            </a:r>
            <a:endParaRPr lang="en-GB" sz="2400" dirty="0" smtClean="0">
              <a:solidFill>
                <a:srgbClr val="000090"/>
              </a:solidFill>
            </a:endParaRPr>
          </a:p>
          <a:p>
            <a:pPr marL="342900" indent="-157163">
              <a:buFont typeface="Arial" charset="0"/>
              <a:buChar char="•"/>
            </a:pPr>
            <a:r>
              <a:rPr lang="en-GB" sz="2400" dirty="0" err="1" smtClean="0">
                <a:solidFill>
                  <a:srgbClr val="000090"/>
                </a:solidFill>
              </a:rPr>
              <a:t>getSize</a:t>
            </a:r>
            <a:r>
              <a:rPr lang="en-GB" sz="2400" dirty="0" smtClean="0">
                <a:solidFill>
                  <a:srgbClr val="000090"/>
                </a:solidFill>
              </a:rPr>
              <a:t>, </a:t>
            </a:r>
            <a:r>
              <a:rPr lang="en-GB" sz="2400" dirty="0" err="1" smtClean="0">
                <a:solidFill>
                  <a:srgbClr val="000090"/>
                </a:solidFill>
              </a:rPr>
              <a:t>getLegs</a:t>
            </a:r>
            <a:r>
              <a:rPr lang="en-GB" sz="2400" dirty="0" smtClean="0">
                <a:solidFill>
                  <a:srgbClr val="000090"/>
                </a:solidFill>
              </a:rPr>
              <a:t> inherited</a:t>
            </a:r>
            <a:endParaRPr lang="en-GB" sz="2400" dirty="0">
              <a:solidFill>
                <a:srgbClr val="000090"/>
              </a:solidFill>
            </a:endParaRPr>
          </a:p>
        </p:txBody>
      </p:sp>
      <p:sp>
        <p:nvSpPr>
          <p:cNvPr id="8" name="Line Callout 2 7"/>
          <p:cNvSpPr/>
          <p:nvPr/>
        </p:nvSpPr>
        <p:spPr>
          <a:xfrm flipH="1">
            <a:off x="623392" y="1268760"/>
            <a:ext cx="1431776" cy="504056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73051"/>
              <a:gd name="adj6" fmla="val -17004"/>
            </a:avLst>
          </a:prstGeom>
          <a:solidFill>
            <a:schemeClr val="accent2">
              <a:lumMod val="40000"/>
              <a:lumOff val="60000"/>
            </a:schemeClr>
          </a:solidFill>
          <a:ln w="28575" cmpd="sng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400" smtClean="0">
                <a:solidFill>
                  <a:srgbClr val="000090"/>
                </a:solidFill>
              </a:rPr>
              <a:t>In Animal</a:t>
            </a:r>
            <a:endParaRPr lang="en-GB" sz="2400" dirty="0">
              <a:solidFill>
                <a:srgbClr val="000090"/>
              </a:solidFill>
            </a:endParaRPr>
          </a:p>
        </p:txBody>
      </p:sp>
      <p:sp>
        <p:nvSpPr>
          <p:cNvPr id="9" name="Line Callout 2 8"/>
          <p:cNvSpPr/>
          <p:nvPr/>
        </p:nvSpPr>
        <p:spPr>
          <a:xfrm>
            <a:off x="7968208" y="4941168"/>
            <a:ext cx="3240360" cy="504056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333393"/>
              <a:gd name="adj6" fmla="val -46962"/>
            </a:avLst>
          </a:prstGeom>
          <a:solidFill>
            <a:schemeClr val="accent2">
              <a:lumMod val="40000"/>
              <a:lumOff val="60000"/>
            </a:schemeClr>
          </a:solidFill>
          <a:ln w="28575" cmpd="sng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400" dirty="0" smtClean="0">
                <a:solidFill>
                  <a:srgbClr val="000090"/>
                </a:solidFill>
              </a:rPr>
              <a:t>Which implementation?</a:t>
            </a:r>
            <a:endParaRPr lang="en-GB" sz="2400" dirty="0">
              <a:solidFill>
                <a:srgbClr val="00009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9417" y="5589240"/>
            <a:ext cx="9649072" cy="107721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3200" dirty="0" smtClean="0"/>
              <a:t>This is called ’dynamic dispatch’: at each call, the implementation is chosen using the class of the object.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607759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32656"/>
            <a:ext cx="10515600" cy="975643"/>
          </a:xfrm>
        </p:spPr>
        <p:txBody>
          <a:bodyPr/>
          <a:lstStyle/>
          <a:p>
            <a:r>
              <a:rPr lang="en-GB" dirty="0" smtClean="0"/>
              <a:t>How Does </a:t>
            </a:r>
            <a:r>
              <a:rPr lang="en-GB" dirty="0" smtClean="0"/>
              <a:t>Overriding Work</a:t>
            </a:r>
            <a:r>
              <a:rPr lang="en-GB" dirty="0" smtClean="0"/>
              <a:t>?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19936" y="1628801"/>
            <a:ext cx="6192688" cy="4752528"/>
          </a:xfrm>
        </p:spPr>
        <p:txBody>
          <a:bodyPr>
            <a:normAutofit/>
          </a:bodyPr>
          <a:lstStyle/>
          <a:p>
            <a:r>
              <a:rPr lang="en-GB" dirty="0" smtClean="0"/>
              <a:t>Method called depends on the object’s class 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pPr>
              <a:lnSpc>
                <a:spcPct val="100000"/>
              </a:lnSpc>
              <a:spcBef>
                <a:spcPts val="1600"/>
              </a:spcBef>
            </a:pPr>
            <a:r>
              <a:rPr lang="en-GB" dirty="0" smtClean="0"/>
              <a:t>Python</a:t>
            </a:r>
          </a:p>
          <a:p>
            <a:pPr lvl="1"/>
            <a:r>
              <a:rPr lang="en-GB" dirty="0" smtClean="0"/>
              <a:t>Looks back up the class hierarchy</a:t>
            </a:r>
          </a:p>
          <a:p>
            <a:pPr lvl="1"/>
            <a:r>
              <a:rPr lang="en-GB" dirty="0" smtClean="0"/>
              <a:t>… starting from the object’s class</a:t>
            </a:r>
          </a:p>
          <a:p>
            <a:pPr lvl="1"/>
            <a:r>
              <a:rPr lang="en-GB" dirty="0" smtClean="0"/>
              <a:t>… to find the first definition of a method 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407368" y="1700808"/>
            <a:ext cx="4032448" cy="4154984"/>
          </a:xfrm>
          <a:prstGeom prst="rect">
            <a:avLst/>
          </a:prstGeom>
          <a:solidFill>
            <a:schemeClr val="bg1"/>
          </a:solidFill>
          <a:ln w="38100" cmpd="sng"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ourier New"/>
                <a:cs typeface="Courier New"/>
              </a:rPr>
              <a:t>class A:</a:t>
            </a:r>
          </a:p>
          <a:p>
            <a:r>
              <a:rPr lang="en-US" sz="2400" dirty="0">
                <a:latin typeface="Courier New"/>
                <a:cs typeface="Courier New"/>
              </a:rPr>
              <a:t> </a:t>
            </a:r>
            <a:r>
              <a:rPr lang="en-US" sz="2400" dirty="0" smtClean="0">
                <a:latin typeface="Courier New"/>
                <a:cs typeface="Courier New"/>
              </a:rPr>
              <a:t> </a:t>
            </a:r>
            <a:r>
              <a:rPr lang="en-US" sz="2400" dirty="0" err="1" smtClean="0">
                <a:latin typeface="Courier New"/>
                <a:cs typeface="Courier New"/>
              </a:rPr>
              <a:t>def</a:t>
            </a:r>
            <a:r>
              <a:rPr lang="en-US" sz="2400" dirty="0" smtClean="0">
                <a:latin typeface="Courier New"/>
                <a:cs typeface="Courier New"/>
              </a:rPr>
              <a:t> </a:t>
            </a:r>
            <a:r>
              <a:rPr lang="en-US" sz="2400" dirty="0" err="1" smtClean="0">
                <a:latin typeface="Courier New"/>
                <a:cs typeface="Courier New"/>
              </a:rPr>
              <a:t>whoAmI</a:t>
            </a:r>
            <a:r>
              <a:rPr lang="en-US" sz="2400" dirty="0" smtClean="0">
                <a:latin typeface="Courier New"/>
                <a:cs typeface="Courier New"/>
              </a:rPr>
              <a:t>(self):</a:t>
            </a:r>
          </a:p>
          <a:p>
            <a:r>
              <a:rPr lang="en-US" sz="2400" dirty="0">
                <a:latin typeface="Courier New"/>
                <a:cs typeface="Courier New"/>
              </a:rPr>
              <a:t> </a:t>
            </a:r>
            <a:r>
              <a:rPr lang="en-US" sz="2400" dirty="0" smtClean="0">
                <a:latin typeface="Courier New"/>
                <a:cs typeface="Courier New"/>
              </a:rPr>
              <a:t>   return "A"</a:t>
            </a:r>
          </a:p>
          <a:p>
            <a:endParaRPr lang="en-US" sz="2400" dirty="0" smtClean="0">
              <a:latin typeface="Courier New"/>
              <a:cs typeface="Courier New"/>
            </a:endParaRPr>
          </a:p>
          <a:p>
            <a:r>
              <a:rPr lang="en-US" sz="2400" dirty="0" smtClean="0">
                <a:latin typeface="Courier New"/>
                <a:cs typeface="Courier New"/>
              </a:rPr>
              <a:t>class </a:t>
            </a:r>
            <a:r>
              <a:rPr lang="en-US" sz="2400" dirty="0" smtClean="0">
                <a:latin typeface="Courier New"/>
                <a:cs typeface="Courier New"/>
              </a:rPr>
              <a:t>B(A):</a:t>
            </a:r>
            <a:endParaRPr lang="en-US" sz="2400" dirty="0">
              <a:latin typeface="Courier New"/>
              <a:cs typeface="Courier New"/>
            </a:endParaRPr>
          </a:p>
          <a:p>
            <a:r>
              <a:rPr lang="en-US" sz="2400" dirty="0">
                <a:latin typeface="Courier New"/>
                <a:cs typeface="Courier New"/>
              </a:rPr>
              <a:t>  </a:t>
            </a:r>
            <a:r>
              <a:rPr lang="en-US" sz="2400" dirty="0" err="1">
                <a:latin typeface="Courier New"/>
                <a:cs typeface="Courier New"/>
              </a:rPr>
              <a:t>def</a:t>
            </a:r>
            <a:r>
              <a:rPr lang="en-US" sz="2400" dirty="0">
                <a:latin typeface="Courier New"/>
                <a:cs typeface="Courier New"/>
              </a:rPr>
              <a:t> </a:t>
            </a:r>
            <a:r>
              <a:rPr lang="en-US" sz="2400" dirty="0" err="1">
                <a:latin typeface="Courier New"/>
                <a:cs typeface="Courier New"/>
              </a:rPr>
              <a:t>whoAmI</a:t>
            </a:r>
            <a:r>
              <a:rPr lang="en-US" sz="2400" dirty="0">
                <a:latin typeface="Courier New"/>
                <a:cs typeface="Courier New"/>
              </a:rPr>
              <a:t>(self):</a:t>
            </a:r>
          </a:p>
          <a:p>
            <a:r>
              <a:rPr lang="en-US" sz="2400" dirty="0">
                <a:latin typeface="Courier New"/>
                <a:cs typeface="Courier New"/>
              </a:rPr>
              <a:t>    return </a:t>
            </a:r>
            <a:r>
              <a:rPr lang="en-US" sz="2400" dirty="0" smtClean="0">
                <a:latin typeface="Courier New"/>
                <a:cs typeface="Courier New"/>
              </a:rPr>
              <a:t>"B"</a:t>
            </a:r>
            <a:endParaRPr lang="en-US" sz="2400" dirty="0">
              <a:latin typeface="Courier New"/>
              <a:cs typeface="Courier New"/>
            </a:endParaRPr>
          </a:p>
          <a:p>
            <a:endParaRPr lang="en-US" sz="2400" dirty="0" smtClean="0">
              <a:latin typeface="Courier New"/>
              <a:cs typeface="Courier New"/>
            </a:endParaRPr>
          </a:p>
          <a:p>
            <a:r>
              <a:rPr lang="en-US" sz="2400" dirty="0" smtClean="0">
                <a:latin typeface="Courier New"/>
                <a:cs typeface="Courier New"/>
              </a:rPr>
              <a:t>class </a:t>
            </a:r>
            <a:r>
              <a:rPr lang="en-US" sz="2400" dirty="0" smtClean="0">
                <a:latin typeface="Courier New"/>
                <a:cs typeface="Courier New"/>
              </a:rPr>
              <a:t>C:</a:t>
            </a:r>
            <a:endParaRPr lang="en-US" sz="2400" dirty="0">
              <a:latin typeface="Courier New"/>
              <a:cs typeface="Courier New"/>
            </a:endParaRPr>
          </a:p>
          <a:p>
            <a:r>
              <a:rPr lang="en-US" sz="2400" dirty="0">
                <a:latin typeface="Courier New"/>
                <a:cs typeface="Courier New"/>
              </a:rPr>
              <a:t>  </a:t>
            </a:r>
            <a:r>
              <a:rPr lang="en-US" sz="2400" dirty="0" err="1">
                <a:latin typeface="Courier New"/>
                <a:cs typeface="Courier New"/>
              </a:rPr>
              <a:t>def</a:t>
            </a:r>
            <a:r>
              <a:rPr lang="en-US" sz="2400" dirty="0">
                <a:latin typeface="Courier New"/>
                <a:cs typeface="Courier New"/>
              </a:rPr>
              <a:t> </a:t>
            </a:r>
            <a:r>
              <a:rPr lang="en-US" sz="2400" dirty="0" err="1">
                <a:latin typeface="Courier New"/>
                <a:cs typeface="Courier New"/>
              </a:rPr>
              <a:t>whoAmI</a:t>
            </a:r>
            <a:r>
              <a:rPr lang="en-US" sz="2400" dirty="0">
                <a:latin typeface="Courier New"/>
                <a:cs typeface="Courier New"/>
              </a:rPr>
              <a:t>(self):</a:t>
            </a:r>
          </a:p>
          <a:p>
            <a:r>
              <a:rPr lang="en-US" sz="2400" dirty="0">
                <a:latin typeface="Courier New"/>
                <a:cs typeface="Courier New"/>
              </a:rPr>
              <a:t>    return </a:t>
            </a:r>
            <a:r>
              <a:rPr lang="en-US" sz="2400" dirty="0" smtClean="0">
                <a:latin typeface="Courier New"/>
                <a:cs typeface="Courier New"/>
              </a:rPr>
              <a:t>"C"</a:t>
            </a:r>
            <a:endParaRPr lang="en-US" sz="2400" dirty="0">
              <a:latin typeface="Courier New"/>
              <a:cs typeface="Courier New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447928" y="2732728"/>
            <a:ext cx="4104456" cy="1200328"/>
          </a:xfrm>
          <a:prstGeom prst="rect">
            <a:avLst/>
          </a:prstGeom>
          <a:solidFill>
            <a:schemeClr val="bg1"/>
          </a:solidFill>
          <a:ln w="38100" cmpd="sng"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ourier New"/>
                <a:cs typeface="Courier New"/>
              </a:rPr>
              <a:t>as = </a:t>
            </a:r>
            <a:r>
              <a:rPr lang="en-US" sz="2400" i="1" dirty="0" smtClean="0">
                <a:cs typeface="Courier New"/>
              </a:rPr>
              <a:t>list of A, B or C</a:t>
            </a:r>
          </a:p>
          <a:p>
            <a:r>
              <a:rPr lang="en-US" sz="2400" dirty="0" smtClean="0">
                <a:latin typeface="Courier New"/>
                <a:cs typeface="Courier New"/>
              </a:rPr>
              <a:t>for </a:t>
            </a:r>
            <a:r>
              <a:rPr lang="en-US" sz="2400" dirty="0">
                <a:latin typeface="Courier New"/>
                <a:cs typeface="Courier New"/>
              </a:rPr>
              <a:t>a</a:t>
            </a:r>
            <a:r>
              <a:rPr lang="en-US" sz="2400" dirty="0" smtClean="0">
                <a:latin typeface="Courier New"/>
                <a:cs typeface="Courier New"/>
              </a:rPr>
              <a:t> </a:t>
            </a:r>
            <a:r>
              <a:rPr lang="en-US" sz="2400" dirty="0">
                <a:latin typeface="Courier New"/>
                <a:cs typeface="Courier New"/>
              </a:rPr>
              <a:t>in </a:t>
            </a:r>
            <a:r>
              <a:rPr lang="en-US" sz="2400" dirty="0" smtClean="0">
                <a:latin typeface="Courier New"/>
                <a:cs typeface="Courier New"/>
              </a:rPr>
              <a:t>as:</a:t>
            </a:r>
            <a:endParaRPr lang="en-US" sz="2400" dirty="0">
              <a:latin typeface="Courier New"/>
              <a:cs typeface="Courier New"/>
            </a:endParaRPr>
          </a:p>
          <a:p>
            <a:r>
              <a:rPr lang="en-US" sz="2400" dirty="0">
                <a:latin typeface="Courier New"/>
                <a:cs typeface="Courier New"/>
              </a:rPr>
              <a:t>    print</a:t>
            </a:r>
            <a:r>
              <a:rPr lang="en-US" sz="2400" dirty="0" smtClean="0">
                <a:latin typeface="Courier New"/>
                <a:cs typeface="Courier New"/>
              </a:rPr>
              <a:t>(</a:t>
            </a:r>
            <a:r>
              <a:rPr lang="en-US" sz="2400" dirty="0" err="1">
                <a:latin typeface="Courier New"/>
                <a:cs typeface="Courier New"/>
              </a:rPr>
              <a:t>a</a:t>
            </a:r>
            <a:r>
              <a:rPr lang="en-US" sz="2400" dirty="0" err="1" smtClean="0">
                <a:latin typeface="Courier New"/>
                <a:cs typeface="Courier New"/>
              </a:rPr>
              <a:t>.whoAmI</a:t>
            </a:r>
            <a:r>
              <a:rPr lang="en-US" sz="2400" dirty="0" smtClean="0">
                <a:latin typeface="Courier New"/>
                <a:cs typeface="Courier New"/>
              </a:rPr>
              <a:t>(</a:t>
            </a:r>
            <a:r>
              <a:rPr lang="en-US" sz="2400" dirty="0">
                <a:latin typeface="Courier New"/>
                <a:cs typeface="Courier New"/>
              </a:rPr>
              <a:t>)</a:t>
            </a:r>
            <a:r>
              <a:rPr lang="en-US" sz="2400" dirty="0" smtClean="0">
                <a:latin typeface="Courier New"/>
                <a:cs typeface="Courier New"/>
              </a:rPr>
              <a:t>)</a:t>
            </a:r>
          </a:p>
        </p:txBody>
      </p:sp>
      <p:sp>
        <p:nvSpPr>
          <p:cNvPr id="11" name="Line Callout 2 10"/>
          <p:cNvSpPr/>
          <p:nvPr/>
        </p:nvSpPr>
        <p:spPr>
          <a:xfrm>
            <a:off x="9408368" y="2348880"/>
            <a:ext cx="2664296" cy="864096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42659"/>
              <a:gd name="adj6" fmla="val -66912"/>
            </a:avLst>
          </a:prstGeom>
          <a:solidFill>
            <a:schemeClr val="accent2">
              <a:lumMod val="40000"/>
              <a:lumOff val="60000"/>
            </a:schemeClr>
          </a:solidFill>
          <a:ln w="28575" cmpd="sng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400" dirty="0" smtClean="0">
                <a:solidFill>
                  <a:srgbClr val="000090"/>
                </a:solidFill>
              </a:rPr>
              <a:t>If ‘a’ is of class B, then "B" is printed</a:t>
            </a:r>
            <a:endParaRPr lang="en-GB" sz="2400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8415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Polymorphism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556792"/>
            <a:ext cx="5181600" cy="4351338"/>
          </a:xfrm>
        </p:spPr>
        <p:txBody>
          <a:bodyPr>
            <a:normAutofit/>
          </a:bodyPr>
          <a:lstStyle/>
          <a:p>
            <a:r>
              <a:rPr lang="en-GB" sz="3200" dirty="0" smtClean="0"/>
              <a:t>General definition:</a:t>
            </a:r>
          </a:p>
          <a:p>
            <a:pPr lvl="1"/>
            <a:r>
              <a:rPr lang="en-GB" sz="2800" dirty="0" smtClean="0"/>
              <a:t>Code that is able to work with values of different types is polymorphic</a:t>
            </a:r>
          </a:p>
          <a:p>
            <a:endParaRPr lang="en-GB" sz="3200" dirty="0" smtClean="0"/>
          </a:p>
          <a:p>
            <a:r>
              <a:rPr lang="en-GB" sz="3200" dirty="0" smtClean="0"/>
              <a:t>In OOP:</a:t>
            </a:r>
          </a:p>
          <a:p>
            <a:pPr lvl="1"/>
            <a:r>
              <a:rPr lang="en-GB" sz="2800" dirty="0" smtClean="0"/>
              <a:t>Code that works with objects of different classes </a:t>
            </a:r>
          </a:p>
          <a:p>
            <a:pPr lvl="1"/>
            <a:r>
              <a:rPr lang="en-GB" sz="2800" dirty="0" smtClean="0"/>
              <a:t>… achieved by overriding</a:t>
            </a:r>
            <a:endParaRPr lang="en-GB" sz="2800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6172200" y="1556792"/>
            <a:ext cx="5181600" cy="1872208"/>
          </a:xfrm>
        </p:spPr>
        <p:txBody>
          <a:bodyPr>
            <a:normAutofit/>
          </a:bodyPr>
          <a:lstStyle/>
          <a:p>
            <a:r>
              <a:rPr lang="en-GB" sz="3200" dirty="0" smtClean="0"/>
              <a:t>Example</a:t>
            </a:r>
          </a:p>
          <a:p>
            <a:pPr lvl="1"/>
            <a:r>
              <a:rPr lang="en-GB" sz="2800" dirty="0" smtClean="0"/>
              <a:t>Arrays in many languages</a:t>
            </a:r>
          </a:p>
          <a:p>
            <a:pPr lvl="1"/>
            <a:r>
              <a:rPr lang="en-GB" sz="2800" dirty="0" smtClean="0"/>
              <a:t>Arithmetic: +, -, *</a:t>
            </a:r>
            <a:endParaRPr lang="en-GB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6888088" y="4365104"/>
            <a:ext cx="5184576" cy="1200328"/>
          </a:xfrm>
          <a:prstGeom prst="rect">
            <a:avLst/>
          </a:prstGeom>
          <a:solidFill>
            <a:schemeClr val="bg1"/>
          </a:solidFill>
          <a:ln w="38100" cmpd="sng"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ourier New"/>
                <a:cs typeface="Courier New"/>
              </a:rPr>
              <a:t>people = </a:t>
            </a:r>
            <a:r>
              <a:rPr lang="en-US" sz="2400" i="1" dirty="0" smtClean="0">
                <a:cs typeface="Courier New"/>
              </a:rPr>
              <a:t>list of Person</a:t>
            </a:r>
          </a:p>
          <a:p>
            <a:r>
              <a:rPr lang="en-US" sz="2400" dirty="0" smtClean="0">
                <a:latin typeface="Courier New"/>
                <a:cs typeface="Courier New"/>
              </a:rPr>
              <a:t>for </a:t>
            </a:r>
            <a:r>
              <a:rPr lang="en-US" sz="2400" dirty="0">
                <a:latin typeface="Courier New"/>
                <a:cs typeface="Courier New"/>
              </a:rPr>
              <a:t>p in people:</a:t>
            </a:r>
          </a:p>
          <a:p>
            <a:r>
              <a:rPr lang="en-US" sz="2400" dirty="0">
                <a:latin typeface="Courier New"/>
                <a:cs typeface="Courier New"/>
              </a:rPr>
              <a:t>    print(</a:t>
            </a:r>
            <a:r>
              <a:rPr lang="en-US" sz="2400" dirty="0" err="1">
                <a:latin typeface="Courier New"/>
                <a:cs typeface="Courier New"/>
              </a:rPr>
              <a:t>p.fullName</a:t>
            </a:r>
            <a:r>
              <a:rPr lang="en-US" sz="2400" dirty="0">
                <a:latin typeface="Courier New"/>
                <a:cs typeface="Courier New"/>
              </a:rPr>
              <a:t>()</a:t>
            </a:r>
            <a:r>
              <a:rPr lang="en-US" sz="2400" dirty="0" smtClean="0">
                <a:latin typeface="Courier New"/>
                <a:cs typeface="Courier New"/>
              </a:rPr>
              <a:t>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91072" y="5910371"/>
            <a:ext cx="10881592" cy="830997"/>
          </a:xfrm>
          <a:prstGeom prst="rect">
            <a:avLst/>
          </a:prstGeom>
          <a:solidFill>
            <a:schemeClr val="bg1"/>
          </a:solidFill>
          <a:ln w="38100" cmpd="sng"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90"/>
                </a:solidFill>
                <a:latin typeface="Courier New"/>
                <a:cs typeface="Courier New"/>
              </a:rPr>
              <a:t>Terry </a:t>
            </a:r>
            <a:r>
              <a:rPr lang="en-US" sz="2400" dirty="0">
                <a:solidFill>
                  <a:srgbClr val="000090"/>
                </a:solidFill>
                <a:latin typeface="Courier New"/>
                <a:cs typeface="Courier New"/>
              </a:rPr>
              <a:t>Smith, email: </a:t>
            </a:r>
            <a:r>
              <a:rPr lang="en-US" sz="2400" dirty="0" err="1">
                <a:solidFill>
                  <a:srgbClr val="000090"/>
                </a:solidFill>
                <a:latin typeface="Courier New"/>
                <a:cs typeface="Courier New"/>
              </a:rPr>
              <a:t>tsmith@gmail</a:t>
            </a:r>
            <a:r>
              <a:rPr lang="en-US" sz="2400" dirty="0">
                <a:solidFill>
                  <a:srgbClr val="000090"/>
                </a:solidFill>
                <a:latin typeface="Courier New"/>
                <a:cs typeface="Courier New"/>
              </a:rPr>
              <a:t>, Title: Computing Teacher</a:t>
            </a:r>
          </a:p>
          <a:p>
            <a:r>
              <a:rPr lang="en-US" sz="2400" dirty="0">
                <a:solidFill>
                  <a:srgbClr val="000090"/>
                </a:solidFill>
                <a:latin typeface="Courier New"/>
                <a:cs typeface="Courier New"/>
              </a:rPr>
              <a:t>Paul Morris, email: p.morris12@school.org, KS3</a:t>
            </a:r>
            <a:endParaRPr lang="is-IS" sz="2400" dirty="0">
              <a:solidFill>
                <a:srgbClr val="000090"/>
              </a:solidFill>
              <a:latin typeface="Courier New"/>
              <a:cs typeface="Courier New"/>
            </a:endParaRPr>
          </a:p>
        </p:txBody>
      </p:sp>
      <p:sp>
        <p:nvSpPr>
          <p:cNvPr id="8" name="Line Callout 2 7"/>
          <p:cNvSpPr/>
          <p:nvPr/>
        </p:nvSpPr>
        <p:spPr>
          <a:xfrm>
            <a:off x="8616280" y="620688"/>
            <a:ext cx="3456384" cy="864096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439666"/>
              <a:gd name="adj6" fmla="val 21958"/>
            </a:avLst>
          </a:prstGeom>
          <a:solidFill>
            <a:schemeClr val="accent2">
              <a:lumMod val="40000"/>
              <a:lumOff val="60000"/>
            </a:schemeClr>
          </a:solidFill>
          <a:ln w="28575" cmpd="sng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400" dirty="0" smtClean="0">
                <a:solidFill>
                  <a:srgbClr val="000090"/>
                </a:solidFill>
              </a:rPr>
              <a:t>Any subclass of Person … including new ones</a:t>
            </a:r>
            <a:endParaRPr lang="en-GB" sz="2400" dirty="0">
              <a:solidFill>
                <a:srgbClr val="000090"/>
              </a:solidFill>
            </a:endParaRPr>
          </a:p>
        </p:txBody>
      </p:sp>
      <p:sp>
        <p:nvSpPr>
          <p:cNvPr id="10" name="Line Callout 2 9"/>
          <p:cNvSpPr/>
          <p:nvPr/>
        </p:nvSpPr>
        <p:spPr>
          <a:xfrm>
            <a:off x="8400256" y="3501008"/>
            <a:ext cx="3672408" cy="504056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66484"/>
              <a:gd name="adj6" fmla="val -13469"/>
            </a:avLst>
          </a:prstGeom>
          <a:solidFill>
            <a:schemeClr val="accent2">
              <a:lumMod val="40000"/>
              <a:lumOff val="60000"/>
            </a:schemeClr>
          </a:solidFill>
          <a:ln w="28575" cmpd="sng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400" dirty="0" smtClean="0">
                <a:solidFill>
                  <a:srgbClr val="000090"/>
                </a:solidFill>
              </a:rPr>
              <a:t>… this code is polymorphic</a:t>
            </a:r>
            <a:endParaRPr lang="en-GB" sz="2400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888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OOP in Java</a:t>
            </a:r>
            <a:endParaRPr lang="en-GB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524000" y="3933056"/>
            <a:ext cx="9144000" cy="1324744"/>
          </a:xfrm>
        </p:spPr>
        <p:txBody>
          <a:bodyPr>
            <a:normAutofit/>
          </a:bodyPr>
          <a:lstStyle/>
          <a:p>
            <a:r>
              <a:rPr lang="en-GB" sz="3600" dirty="0" smtClean="0"/>
              <a:t>A language </a:t>
            </a:r>
            <a:r>
              <a:rPr lang="en-GB" sz="3600" smtClean="0"/>
              <a:t>with declarations</a:t>
            </a:r>
            <a:endParaRPr lang="en-GB" sz="3600"/>
          </a:p>
        </p:txBody>
      </p:sp>
    </p:spTree>
    <p:extLst>
      <p:ext uri="{BB962C8B-B14F-4D97-AF65-F5344CB8AC3E}">
        <p14:creationId xmlns:p14="http://schemas.microsoft.com/office/powerpoint/2010/main" val="996008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	Python 		versus		 Java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GB" sz="3200" dirty="0" smtClean="0"/>
              <a:t>No declarations</a:t>
            </a:r>
          </a:p>
          <a:p>
            <a:r>
              <a:rPr lang="en-GB" sz="3200" dirty="0" smtClean="0"/>
              <a:t>Values are typed</a:t>
            </a:r>
          </a:p>
          <a:p>
            <a:pPr lvl="1"/>
            <a:r>
              <a:rPr lang="en-GB" sz="2800" dirty="0" smtClean="0"/>
              <a:t>Variable types are dynamic</a:t>
            </a:r>
          </a:p>
          <a:p>
            <a:r>
              <a:rPr lang="en-GB" sz="3200" dirty="0" smtClean="0"/>
              <a:t>Run time type checking</a:t>
            </a:r>
          </a:p>
          <a:p>
            <a:r>
              <a:rPr lang="en-GB" sz="3200" dirty="0" smtClean="0"/>
              <a:t>Syntax with indentation</a:t>
            </a:r>
          </a:p>
          <a:p>
            <a:r>
              <a:rPr lang="en-GB" sz="3200" dirty="0" smtClean="0"/>
              <a:t>Permissive philosophy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sz="3200" dirty="0" smtClean="0"/>
              <a:t>Declarations</a:t>
            </a:r>
          </a:p>
          <a:p>
            <a:r>
              <a:rPr lang="en-GB" sz="3200" dirty="0" smtClean="0"/>
              <a:t>Static typing of variables</a:t>
            </a:r>
          </a:p>
          <a:p>
            <a:pPr lvl="1"/>
            <a:endParaRPr lang="en-GB" sz="2800" dirty="0" smtClean="0"/>
          </a:p>
          <a:p>
            <a:r>
              <a:rPr lang="en-GB" sz="3200" dirty="0" smtClean="0"/>
              <a:t>Compile time type checking</a:t>
            </a:r>
          </a:p>
          <a:p>
            <a:r>
              <a:rPr lang="en-GB" sz="3200" dirty="0" smtClean="0"/>
              <a:t>Syntax with braces { }</a:t>
            </a:r>
          </a:p>
          <a:p>
            <a:r>
              <a:rPr lang="en-GB" sz="3200" dirty="0" smtClean="0"/>
              <a:t>Rigid philosophy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946962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Declarations: </a:t>
            </a:r>
            <a:r>
              <a:rPr lang="en-GB" dirty="0"/>
              <a:t>J</a:t>
            </a:r>
            <a:r>
              <a:rPr lang="en-GB" dirty="0" smtClean="0"/>
              <a:t>ava Example</a:t>
            </a:r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407368" y="1332046"/>
            <a:ext cx="6480720" cy="4154984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00E6"/>
                </a:solidFill>
                <a:latin typeface="Courier" charset="0"/>
                <a:ea typeface="Courier" charset="0"/>
                <a:cs typeface="Courier" charset="0"/>
              </a:rPr>
              <a:t>public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>
                <a:solidFill>
                  <a:srgbClr val="0000E6"/>
                </a:solidFill>
                <a:latin typeface="Courier" charset="0"/>
                <a:ea typeface="Courier" charset="0"/>
                <a:cs typeface="Courier" charset="0"/>
              </a:rPr>
              <a:t>class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b="1" dirty="0">
                <a:latin typeface="Courier" charset="0"/>
                <a:ea typeface="Courier" charset="0"/>
                <a:cs typeface="Courier" charset="0"/>
              </a:rPr>
              <a:t>Person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{</a:t>
            </a:r>
          </a:p>
          <a:p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en-US" sz="2400" dirty="0" smtClean="0">
                <a:solidFill>
                  <a:srgbClr val="0000E6"/>
                </a:solidFill>
                <a:latin typeface="Courier" charset="0"/>
                <a:ea typeface="Courier" charset="0"/>
                <a:cs typeface="Courier" charset="0"/>
              </a:rPr>
              <a:t>private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String </a:t>
            </a:r>
            <a:r>
              <a:rPr lang="en-US" sz="2400" dirty="0" err="1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lastName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;</a:t>
            </a:r>
          </a:p>
          <a:p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en-US" sz="2400" dirty="0" smtClean="0">
                <a:solidFill>
                  <a:srgbClr val="0000E6"/>
                </a:solidFill>
                <a:latin typeface="Courier" charset="0"/>
                <a:ea typeface="Courier" charset="0"/>
                <a:cs typeface="Courier" charset="0"/>
              </a:rPr>
              <a:t>private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String </a:t>
            </a:r>
            <a:r>
              <a:rPr lang="en-US" sz="2400" dirty="0" err="1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firstName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;</a:t>
            </a:r>
          </a:p>
          <a:p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en-US" sz="2400" dirty="0" smtClean="0">
                <a:solidFill>
                  <a:srgbClr val="0000E6"/>
                </a:solidFill>
                <a:latin typeface="Courier" charset="0"/>
                <a:ea typeface="Courier" charset="0"/>
                <a:cs typeface="Courier" charset="0"/>
              </a:rPr>
              <a:t>private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String </a:t>
            </a:r>
            <a:r>
              <a:rPr lang="en-US" sz="2400" dirty="0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email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;</a:t>
            </a:r>
          </a:p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en-US" sz="2400" dirty="0" smtClean="0">
                <a:solidFill>
                  <a:srgbClr val="0000E6"/>
                </a:solidFill>
                <a:latin typeface="Courier" charset="0"/>
                <a:ea typeface="Courier" charset="0"/>
                <a:cs typeface="Courier" charset="0"/>
              </a:rPr>
              <a:t>public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b="1" dirty="0">
                <a:latin typeface="Courier" charset="0"/>
                <a:ea typeface="Courier" charset="0"/>
                <a:cs typeface="Courier" charset="0"/>
              </a:rPr>
              <a:t>Person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(String f, </a:t>
            </a:r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        String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l, String e) 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sz="2400" dirty="0" err="1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firstName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= f 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;</a:t>
            </a:r>
          </a:p>
          <a:p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US" sz="2400" dirty="0" err="1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lastName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= l 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sz="2400" dirty="0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email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= e 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}</a:t>
            </a:r>
          </a:p>
        </p:txBody>
      </p:sp>
      <p:sp>
        <p:nvSpPr>
          <p:cNvPr id="9" name="Rectangle 8"/>
          <p:cNvSpPr/>
          <p:nvPr/>
        </p:nvSpPr>
        <p:spPr>
          <a:xfrm>
            <a:off x="6384032" y="1919729"/>
            <a:ext cx="5688632" cy="4893647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0000E6"/>
                </a:solidFill>
                <a:latin typeface="Courier" charset="0"/>
                <a:ea typeface="Courier" charset="0"/>
                <a:cs typeface="Courier" charset="0"/>
              </a:rPr>
              <a:t>public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String </a:t>
            </a:r>
            <a:r>
              <a:rPr lang="en-US" sz="2400" b="1" dirty="0" err="1">
                <a:latin typeface="Courier" charset="0"/>
                <a:ea typeface="Courier" charset="0"/>
                <a:cs typeface="Courier" charset="0"/>
              </a:rPr>
              <a:t>getName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() 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  String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fn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sz="2400" dirty="0">
                <a:solidFill>
                  <a:srgbClr val="CE7B00"/>
                </a:solidFill>
                <a:latin typeface="Courier" charset="0"/>
                <a:ea typeface="Courier" charset="0"/>
                <a:cs typeface="Courier" charset="0"/>
              </a:rPr>
              <a:t>""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; </a:t>
            </a:r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fn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=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fn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+ </a:t>
            </a:r>
            <a:r>
              <a:rPr lang="en-US" sz="2400" dirty="0" err="1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firstName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     + </a:t>
            </a:r>
            <a:r>
              <a:rPr lang="en-US" sz="2400" dirty="0">
                <a:solidFill>
                  <a:srgbClr val="CE7B00"/>
                </a:solidFill>
                <a:latin typeface="Courier" charset="0"/>
                <a:ea typeface="Courier" charset="0"/>
                <a:cs typeface="Courier" charset="0"/>
              </a:rPr>
              <a:t>"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>
                <a:solidFill>
                  <a:srgbClr val="CE7B00"/>
                </a:solidFill>
                <a:latin typeface="Courier" charset="0"/>
                <a:ea typeface="Courier" charset="0"/>
                <a:cs typeface="Courier" charset="0"/>
              </a:rPr>
              <a:t>"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+ </a:t>
            </a:r>
            <a:r>
              <a:rPr lang="en-US" sz="2400" dirty="0" err="1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lastName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sz="2400" dirty="0">
                <a:solidFill>
                  <a:srgbClr val="0000E6"/>
                </a:solidFill>
                <a:latin typeface="Courier" charset="0"/>
                <a:ea typeface="Courier" charset="0"/>
                <a:cs typeface="Courier" charset="0"/>
              </a:rPr>
              <a:t>return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fn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;</a:t>
            </a:r>
          </a:p>
          <a:p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 }</a:t>
            </a:r>
          </a:p>
          <a:p>
            <a:r>
              <a:rPr lang="en-US" sz="2400" dirty="0">
                <a:solidFill>
                  <a:srgbClr val="0000E6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smtClean="0">
                <a:solidFill>
                  <a:srgbClr val="0000E6"/>
                </a:solidFill>
                <a:latin typeface="Courier" charset="0"/>
                <a:ea typeface="Courier" charset="0"/>
                <a:cs typeface="Courier" charset="0"/>
              </a:rPr>
              <a:t> public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String </a:t>
            </a:r>
            <a:r>
              <a:rPr lang="en-US" sz="2400" b="1" dirty="0" err="1">
                <a:latin typeface="Courier" charset="0"/>
                <a:ea typeface="Courier" charset="0"/>
                <a:cs typeface="Courier" charset="0"/>
              </a:rPr>
              <a:t>fullName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() { </a:t>
            </a:r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  String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fn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getName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() 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fn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fn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+ </a:t>
            </a:r>
            <a:r>
              <a:rPr lang="en-US" sz="2400" dirty="0">
                <a:solidFill>
                  <a:srgbClr val="CE7B00"/>
                </a:solidFill>
                <a:latin typeface="Courier" charset="0"/>
                <a:ea typeface="Courier" charset="0"/>
                <a:cs typeface="Courier" charset="0"/>
              </a:rPr>
              <a:t>", email: </a:t>
            </a:r>
            <a:r>
              <a:rPr lang="en-US" sz="2400" dirty="0" smtClean="0">
                <a:solidFill>
                  <a:srgbClr val="CE7B00"/>
                </a:solidFill>
                <a:latin typeface="Courier" charset="0"/>
                <a:ea typeface="Courier" charset="0"/>
                <a:cs typeface="Courier" charset="0"/>
              </a:rPr>
              <a:t>”</a:t>
            </a:r>
          </a:p>
          <a:p>
            <a:r>
              <a:rPr lang="en-US" sz="2400" dirty="0">
                <a:solidFill>
                  <a:srgbClr val="CE7B0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smtClean="0">
                <a:solidFill>
                  <a:srgbClr val="CE7B00"/>
                </a:solidFill>
                <a:latin typeface="Courier" charset="0"/>
                <a:ea typeface="Courier" charset="0"/>
                <a:cs typeface="Courier" charset="0"/>
              </a:rPr>
              <a:t>     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+ </a:t>
            </a:r>
            <a:r>
              <a:rPr lang="en-US" sz="2400" dirty="0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email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sz="2400" dirty="0">
                <a:solidFill>
                  <a:srgbClr val="0000E6"/>
                </a:solidFill>
                <a:latin typeface="Courier" charset="0"/>
                <a:ea typeface="Courier" charset="0"/>
                <a:cs typeface="Courier" charset="0"/>
              </a:rPr>
              <a:t>return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fn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} </a:t>
            </a:r>
          </a:p>
          <a:p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} </a:t>
            </a:r>
            <a:endParaRPr lang="en-GB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10" name="Line Callout 2 9"/>
          <p:cNvSpPr/>
          <p:nvPr/>
        </p:nvSpPr>
        <p:spPr>
          <a:xfrm>
            <a:off x="7536160" y="476671"/>
            <a:ext cx="4536504" cy="1424169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91970"/>
              <a:gd name="adj6" fmla="val -113590"/>
            </a:avLst>
          </a:prstGeom>
          <a:solidFill>
            <a:schemeClr val="accent2">
              <a:lumMod val="40000"/>
              <a:lumOff val="60000"/>
            </a:schemeClr>
          </a:solidFill>
          <a:ln w="28575" cmpd="sng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800" dirty="0" smtClean="0">
                <a:solidFill>
                  <a:srgbClr val="000090"/>
                </a:solidFill>
              </a:rPr>
              <a:t>Access modifiers (visibility)</a:t>
            </a:r>
          </a:p>
          <a:p>
            <a:pPr marL="457200" indent="-266700">
              <a:buFont typeface="Arial" charset="0"/>
              <a:buChar char="•"/>
            </a:pPr>
            <a:r>
              <a:rPr lang="en-GB" sz="2800" dirty="0" smtClean="0">
                <a:solidFill>
                  <a:srgbClr val="000090"/>
                </a:solidFill>
              </a:rPr>
              <a:t>Private to class</a:t>
            </a:r>
          </a:p>
          <a:p>
            <a:pPr marL="457200" indent="-266700">
              <a:buFont typeface="Arial" charset="0"/>
              <a:buChar char="•"/>
            </a:pPr>
            <a:r>
              <a:rPr lang="en-GB" sz="2800" dirty="0" smtClean="0">
                <a:solidFill>
                  <a:srgbClr val="000090"/>
                </a:solidFill>
              </a:rPr>
              <a:t>Public: outside class</a:t>
            </a:r>
            <a:endParaRPr lang="en-GB" sz="2800" dirty="0">
              <a:solidFill>
                <a:srgbClr val="000090"/>
              </a:solidFill>
            </a:endParaRPr>
          </a:p>
        </p:txBody>
      </p:sp>
      <p:sp>
        <p:nvSpPr>
          <p:cNvPr id="11" name="Line Callout 2 10"/>
          <p:cNvSpPr/>
          <p:nvPr/>
        </p:nvSpPr>
        <p:spPr>
          <a:xfrm>
            <a:off x="775792" y="5715316"/>
            <a:ext cx="2871936" cy="920113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230576"/>
              <a:gd name="adj6" fmla="val 44489"/>
            </a:avLst>
          </a:prstGeom>
          <a:solidFill>
            <a:schemeClr val="accent2">
              <a:lumMod val="40000"/>
              <a:lumOff val="60000"/>
            </a:schemeClr>
          </a:solidFill>
          <a:ln w="28575" cmpd="sng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800" smtClean="0">
                <a:solidFill>
                  <a:srgbClr val="000090"/>
                </a:solidFill>
              </a:rPr>
              <a:t>Constructor </a:t>
            </a:r>
            <a:r>
              <a:rPr lang="en-GB" sz="2800" dirty="0" smtClean="0">
                <a:solidFill>
                  <a:srgbClr val="000090"/>
                </a:solidFill>
              </a:rPr>
              <a:t>name is </a:t>
            </a:r>
            <a:r>
              <a:rPr lang="en-GB" sz="2800" smtClean="0">
                <a:solidFill>
                  <a:srgbClr val="000090"/>
                </a:solidFill>
              </a:rPr>
              <a:t>class name</a:t>
            </a:r>
            <a:endParaRPr lang="en-GB" sz="2800" dirty="0">
              <a:solidFill>
                <a:srgbClr val="000090"/>
              </a:solidFill>
            </a:endParaRPr>
          </a:p>
        </p:txBody>
      </p:sp>
      <p:sp>
        <p:nvSpPr>
          <p:cNvPr id="12" name="Line Callout 2 11"/>
          <p:cNvSpPr/>
          <p:nvPr/>
        </p:nvSpPr>
        <p:spPr>
          <a:xfrm flipH="1">
            <a:off x="3935760" y="5013176"/>
            <a:ext cx="2359496" cy="1558629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32196"/>
              <a:gd name="adj6" fmla="val -74084"/>
            </a:avLst>
          </a:prstGeom>
          <a:solidFill>
            <a:schemeClr val="accent2">
              <a:lumMod val="40000"/>
              <a:lumOff val="60000"/>
            </a:schemeClr>
          </a:solidFill>
          <a:ln w="28575" cmpd="sng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800" dirty="0" smtClean="0">
                <a:solidFill>
                  <a:srgbClr val="000090"/>
                </a:solidFill>
              </a:rPr>
              <a:t>No ‘self’ (‘this’ available </a:t>
            </a:r>
            <a:r>
              <a:rPr lang="en-GB" sz="2800" smtClean="0">
                <a:solidFill>
                  <a:srgbClr val="000090"/>
                </a:solidFill>
              </a:rPr>
              <a:t>when needed)</a:t>
            </a:r>
            <a:endParaRPr lang="en-GB" sz="2800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921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35360" y="404664"/>
            <a:ext cx="7056784" cy="6001643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00E6"/>
                </a:solidFill>
                <a:latin typeface="Courier" charset="0"/>
                <a:ea typeface="Courier" charset="0"/>
                <a:cs typeface="Courier" charset="0"/>
              </a:rPr>
              <a:t>public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>
                <a:solidFill>
                  <a:srgbClr val="0000E6"/>
                </a:solidFill>
                <a:latin typeface="Courier" charset="0"/>
                <a:ea typeface="Courier" charset="0"/>
                <a:cs typeface="Courier" charset="0"/>
              </a:rPr>
              <a:t>class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b="1" dirty="0">
                <a:latin typeface="Courier" charset="0"/>
                <a:ea typeface="Courier" charset="0"/>
                <a:cs typeface="Courier" charset="0"/>
              </a:rPr>
              <a:t>Pupil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>
                <a:solidFill>
                  <a:srgbClr val="0000E6"/>
                </a:solidFill>
                <a:latin typeface="Courier" charset="0"/>
                <a:ea typeface="Courier" charset="0"/>
                <a:cs typeface="Courier" charset="0"/>
              </a:rPr>
              <a:t>extends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Person 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>
                <a:solidFill>
                  <a:srgbClr val="0000E6"/>
                </a:solidFill>
                <a:latin typeface="Courier" charset="0"/>
                <a:ea typeface="Courier" charset="0"/>
                <a:cs typeface="Courier" charset="0"/>
              </a:rPr>
              <a:t>private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Teacher </a:t>
            </a:r>
            <a:r>
              <a:rPr lang="en-US" sz="2400" dirty="0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tutor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;</a:t>
            </a:r>
          </a:p>
          <a:p>
            <a:r>
              <a:rPr lang="en-US" sz="2400" dirty="0">
                <a:solidFill>
                  <a:srgbClr val="0000E6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smtClean="0">
                <a:solidFill>
                  <a:srgbClr val="0000E6"/>
                </a:solidFill>
                <a:latin typeface="Courier" charset="0"/>
                <a:ea typeface="Courier" charset="0"/>
                <a:cs typeface="Courier" charset="0"/>
              </a:rPr>
              <a:t> private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000E6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keyStage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;</a:t>
            </a:r>
          </a:p>
          <a:p>
            <a:endParaRPr lang="en-US" sz="2400" dirty="0">
              <a:solidFill>
                <a:srgbClr val="0000E6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 smtClean="0">
                <a:solidFill>
                  <a:srgbClr val="0000E6"/>
                </a:solidFill>
                <a:latin typeface="Courier" charset="0"/>
                <a:ea typeface="Courier" charset="0"/>
                <a:cs typeface="Courier" charset="0"/>
              </a:rPr>
              <a:t>  public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b="1" dirty="0">
                <a:latin typeface="Courier" charset="0"/>
                <a:ea typeface="Courier" charset="0"/>
                <a:cs typeface="Courier" charset="0"/>
              </a:rPr>
              <a:t>Pupil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(String f, String l, </a:t>
            </a:r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             String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e, </a:t>
            </a:r>
            <a:r>
              <a:rPr lang="en-US" sz="2400" dirty="0" err="1">
                <a:solidFill>
                  <a:srgbClr val="0000E6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k) 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sz="2400" dirty="0">
                <a:solidFill>
                  <a:srgbClr val="0000E6"/>
                </a:solidFill>
                <a:latin typeface="Courier" charset="0"/>
                <a:ea typeface="Courier" charset="0"/>
                <a:cs typeface="Courier" charset="0"/>
              </a:rPr>
              <a:t>super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(f, l, e) 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sz="2400" dirty="0" err="1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keyStage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= k 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sz="2400" dirty="0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tutor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sz="2400" dirty="0">
                <a:solidFill>
                  <a:srgbClr val="0000E6"/>
                </a:solidFill>
                <a:latin typeface="Courier" charset="0"/>
                <a:ea typeface="Courier" charset="0"/>
                <a:cs typeface="Courier" charset="0"/>
              </a:rPr>
              <a:t>null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}</a:t>
            </a:r>
          </a:p>
          <a:p>
            <a:endParaRPr lang="en-US" sz="2400" dirty="0">
              <a:solidFill>
                <a:srgbClr val="0000E6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 smtClean="0">
                <a:solidFill>
                  <a:srgbClr val="0000E6"/>
                </a:solidFill>
                <a:latin typeface="Courier" charset="0"/>
                <a:ea typeface="Courier" charset="0"/>
                <a:cs typeface="Courier" charset="0"/>
              </a:rPr>
              <a:t>  public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>
                <a:solidFill>
                  <a:srgbClr val="0000E6"/>
                </a:solidFill>
                <a:latin typeface="Courier" charset="0"/>
                <a:ea typeface="Courier" charset="0"/>
                <a:cs typeface="Courier" charset="0"/>
              </a:rPr>
              <a:t>void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b="1" dirty="0" err="1">
                <a:latin typeface="Courier" charset="0"/>
                <a:ea typeface="Courier" charset="0"/>
                <a:cs typeface="Courier" charset="0"/>
              </a:rPr>
              <a:t>setTutor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(Teacher t) { </a:t>
            </a:r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smtClean="0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   tutor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= t ; </a:t>
            </a:r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} </a:t>
            </a:r>
          </a:p>
          <a:p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 ...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}</a:t>
            </a:r>
            <a:endParaRPr lang="en-GB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951984" y="3469064"/>
            <a:ext cx="6120680" cy="3416320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0000E6"/>
                </a:solidFill>
                <a:latin typeface="Courier" charset="0"/>
                <a:ea typeface="Courier" charset="0"/>
                <a:cs typeface="Courier" charset="0"/>
              </a:rPr>
              <a:t>public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String </a:t>
            </a:r>
            <a:r>
              <a:rPr lang="en-US" sz="2400" b="1" dirty="0" err="1">
                <a:latin typeface="Courier" charset="0"/>
                <a:ea typeface="Courier" charset="0"/>
                <a:cs typeface="Courier" charset="0"/>
              </a:rPr>
              <a:t>fullName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() 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{</a:t>
            </a:r>
          </a:p>
          <a:p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String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fn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sz="2400" dirty="0" err="1">
                <a:solidFill>
                  <a:srgbClr val="0000E6"/>
                </a:solidFill>
                <a:latin typeface="Courier" charset="0"/>
                <a:ea typeface="Courier" charset="0"/>
                <a:cs typeface="Courier" charset="0"/>
              </a:rPr>
              <a:t>super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.fullName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() ; </a:t>
            </a:r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fn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=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fn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+ </a:t>
            </a:r>
            <a:r>
              <a:rPr lang="en-US" sz="2400" dirty="0">
                <a:solidFill>
                  <a:srgbClr val="CE7B00"/>
                </a:solidFill>
                <a:latin typeface="Courier" charset="0"/>
                <a:ea typeface="Courier" charset="0"/>
                <a:cs typeface="Courier" charset="0"/>
              </a:rPr>
              <a:t>", KS:"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+ </a:t>
            </a:r>
            <a:r>
              <a:rPr lang="en-US" sz="2400" dirty="0" err="1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keyStage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; </a:t>
            </a:r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 smtClean="0">
                <a:solidFill>
                  <a:srgbClr val="0000E6"/>
                </a:solidFill>
                <a:latin typeface="Courier" charset="0"/>
                <a:ea typeface="Courier" charset="0"/>
                <a:cs typeface="Courier" charset="0"/>
              </a:rPr>
              <a:t>  if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tutor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!= </a:t>
            </a:r>
            <a:r>
              <a:rPr lang="en-US" sz="2400" dirty="0">
                <a:solidFill>
                  <a:srgbClr val="0000E6"/>
                </a:solidFill>
                <a:latin typeface="Courier" charset="0"/>
                <a:ea typeface="Courier" charset="0"/>
                <a:cs typeface="Courier" charset="0"/>
              </a:rPr>
              <a:t>null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) { </a:t>
            </a:r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fn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=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fn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+ </a:t>
            </a:r>
            <a:r>
              <a:rPr lang="en-US" sz="2400" dirty="0">
                <a:solidFill>
                  <a:srgbClr val="CE7B00"/>
                </a:solidFill>
                <a:latin typeface="Courier" charset="0"/>
                <a:ea typeface="Courier" charset="0"/>
                <a:cs typeface="Courier" charset="0"/>
              </a:rPr>
              <a:t>" with tutor "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      + </a:t>
            </a:r>
            <a:r>
              <a:rPr lang="en-US" sz="2400" dirty="0" err="1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tutor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.getName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() 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;</a:t>
            </a:r>
          </a:p>
          <a:p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} </a:t>
            </a:r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 smtClean="0">
                <a:solidFill>
                  <a:srgbClr val="0000E6"/>
                </a:solidFill>
                <a:latin typeface="Courier" charset="0"/>
                <a:ea typeface="Courier" charset="0"/>
                <a:cs typeface="Courier" charset="0"/>
              </a:rPr>
              <a:t>  return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fn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; </a:t>
            </a:r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}</a:t>
            </a:r>
          </a:p>
        </p:txBody>
      </p:sp>
      <p:sp>
        <p:nvSpPr>
          <p:cNvPr id="8" name="Line Callout 2 7"/>
          <p:cNvSpPr/>
          <p:nvPr/>
        </p:nvSpPr>
        <p:spPr>
          <a:xfrm>
            <a:off x="8192616" y="836712"/>
            <a:ext cx="2151856" cy="58404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1292"/>
              <a:gd name="adj6" fmla="val -140066"/>
            </a:avLst>
          </a:prstGeom>
          <a:solidFill>
            <a:schemeClr val="accent2">
              <a:lumMod val="40000"/>
              <a:lumOff val="60000"/>
            </a:schemeClr>
          </a:solidFill>
          <a:ln w="28575" cmpd="sng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800" smtClean="0">
                <a:solidFill>
                  <a:srgbClr val="000090"/>
                </a:solidFill>
              </a:rPr>
              <a:t>Inheritance</a:t>
            </a:r>
            <a:endParaRPr lang="en-GB" sz="2800" dirty="0">
              <a:solidFill>
                <a:srgbClr val="000090"/>
              </a:solidFill>
            </a:endParaRPr>
          </a:p>
        </p:txBody>
      </p:sp>
      <p:sp>
        <p:nvSpPr>
          <p:cNvPr id="9" name="Line Callout 2 8"/>
          <p:cNvSpPr/>
          <p:nvPr/>
        </p:nvSpPr>
        <p:spPr>
          <a:xfrm>
            <a:off x="7752184" y="1628800"/>
            <a:ext cx="2448272" cy="94408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27850"/>
              <a:gd name="adj6" fmla="val -159723"/>
            </a:avLst>
          </a:prstGeom>
          <a:solidFill>
            <a:schemeClr val="accent2">
              <a:lumMod val="40000"/>
              <a:lumOff val="60000"/>
            </a:schemeClr>
          </a:solidFill>
          <a:ln w="28575" cmpd="sng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800" dirty="0" smtClean="0">
                <a:solidFill>
                  <a:srgbClr val="000090"/>
                </a:solidFill>
              </a:rPr>
              <a:t>Super </a:t>
            </a:r>
            <a:r>
              <a:rPr lang="en-GB" sz="2800" smtClean="0">
                <a:solidFill>
                  <a:srgbClr val="000090"/>
                </a:solidFill>
              </a:rPr>
              <a:t>class constructor </a:t>
            </a:r>
            <a:r>
              <a:rPr lang="en-GB" sz="2800" dirty="0" smtClean="0">
                <a:solidFill>
                  <a:srgbClr val="000090"/>
                </a:solidFill>
              </a:rPr>
              <a:t>call </a:t>
            </a:r>
            <a:endParaRPr lang="en-GB" sz="2800" dirty="0">
              <a:solidFill>
                <a:srgbClr val="000090"/>
              </a:solidFill>
            </a:endParaRPr>
          </a:p>
        </p:txBody>
      </p:sp>
      <p:sp>
        <p:nvSpPr>
          <p:cNvPr id="10" name="Line Callout 2 9"/>
          <p:cNvSpPr/>
          <p:nvPr/>
        </p:nvSpPr>
        <p:spPr>
          <a:xfrm>
            <a:off x="7752184" y="2700944"/>
            <a:ext cx="3952056" cy="58404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26733"/>
              <a:gd name="adj6" fmla="val 17663"/>
            </a:avLst>
          </a:prstGeom>
          <a:solidFill>
            <a:schemeClr val="accent2">
              <a:lumMod val="40000"/>
              <a:lumOff val="60000"/>
            </a:schemeClr>
          </a:solidFill>
          <a:ln w="28575" cmpd="sng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800" dirty="0" smtClean="0">
                <a:solidFill>
                  <a:srgbClr val="000090"/>
                </a:solidFill>
              </a:rPr>
              <a:t>Method from </a:t>
            </a:r>
            <a:r>
              <a:rPr lang="en-GB" sz="2800" smtClean="0">
                <a:solidFill>
                  <a:srgbClr val="000090"/>
                </a:solidFill>
              </a:rPr>
              <a:t>super class</a:t>
            </a:r>
            <a:endParaRPr lang="en-GB" sz="2800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4630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63352" y="332656"/>
            <a:ext cx="8928992" cy="6370975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00E6"/>
                </a:solidFill>
                <a:latin typeface="Courier" charset="0"/>
                <a:ea typeface="Courier" charset="0"/>
                <a:cs typeface="Courier" charset="0"/>
              </a:rPr>
              <a:t>public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>
                <a:solidFill>
                  <a:srgbClr val="0000E6"/>
                </a:solidFill>
                <a:latin typeface="Courier" charset="0"/>
                <a:ea typeface="Courier" charset="0"/>
                <a:cs typeface="Courier" charset="0"/>
              </a:rPr>
              <a:t>class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b="1" dirty="0">
                <a:latin typeface="Courier" charset="0"/>
                <a:ea typeface="Courier" charset="0"/>
                <a:cs typeface="Courier" charset="0"/>
              </a:rPr>
              <a:t>Teacher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>
                <a:solidFill>
                  <a:srgbClr val="0000E6"/>
                </a:solidFill>
                <a:latin typeface="Courier" charset="0"/>
                <a:ea typeface="Courier" charset="0"/>
                <a:cs typeface="Courier" charset="0"/>
              </a:rPr>
              <a:t>extends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Person { </a:t>
            </a:r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 smtClean="0">
                <a:solidFill>
                  <a:srgbClr val="0000E6"/>
                </a:solidFill>
                <a:latin typeface="Courier" charset="0"/>
                <a:ea typeface="Courier" charset="0"/>
                <a:cs typeface="Courier" charset="0"/>
              </a:rPr>
              <a:t>   private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String </a:t>
            </a:r>
            <a:r>
              <a:rPr lang="en-US" sz="2400" dirty="0" err="1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jobTitle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; </a:t>
            </a:r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 smtClean="0">
                <a:solidFill>
                  <a:srgbClr val="0000E6"/>
                </a:solidFill>
                <a:latin typeface="Courier" charset="0"/>
                <a:ea typeface="Courier" charset="0"/>
                <a:cs typeface="Courier" charset="0"/>
              </a:rPr>
              <a:t>   private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String </a:t>
            </a:r>
            <a:r>
              <a:rPr lang="en-US" sz="2400" dirty="0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department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; </a:t>
            </a:r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  <a:p>
            <a:endParaRPr lang="en-US" sz="2400" dirty="0" smtClean="0">
              <a:solidFill>
                <a:srgbClr val="0000E6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solidFill>
                  <a:srgbClr val="0000E6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smtClean="0">
                <a:solidFill>
                  <a:srgbClr val="0000E6"/>
                </a:solidFill>
                <a:latin typeface="Courier" charset="0"/>
                <a:ea typeface="Courier" charset="0"/>
                <a:cs typeface="Courier" charset="0"/>
              </a:rPr>
              <a:t>  public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b="1" dirty="0">
                <a:latin typeface="Courier" charset="0"/>
                <a:ea typeface="Courier" charset="0"/>
                <a:cs typeface="Courier" charset="0"/>
              </a:rPr>
              <a:t>Teacher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(String f, String l, String e, 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/>
            </a:r>
            <a:br>
              <a:rPr lang="en-US" sz="2400" dirty="0" smtClean="0">
                <a:latin typeface="Courier" charset="0"/>
                <a:ea typeface="Courier" charset="0"/>
                <a:cs typeface="Courier" charset="0"/>
              </a:rPr>
            </a:b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                 String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j, String d) 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    </a:t>
            </a:r>
            <a:r>
              <a:rPr lang="en-US" sz="2400" dirty="0" smtClean="0">
                <a:solidFill>
                  <a:srgbClr val="0000E6"/>
                </a:solidFill>
                <a:latin typeface="Courier" charset="0"/>
                <a:ea typeface="Courier" charset="0"/>
                <a:cs typeface="Courier" charset="0"/>
              </a:rPr>
              <a:t>super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(f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, l, e); </a:t>
            </a:r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 smtClean="0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      </a:t>
            </a:r>
            <a:r>
              <a:rPr lang="en-US" sz="2400" dirty="0" err="1" smtClean="0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jobTitle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= j ; </a:t>
            </a:r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 smtClean="0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      department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= d 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 } </a:t>
            </a:r>
          </a:p>
          <a:p>
            <a:endParaRPr lang="en-US" sz="2400" dirty="0" smtClean="0">
              <a:solidFill>
                <a:srgbClr val="0000E6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solidFill>
                  <a:srgbClr val="0000E6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smtClean="0">
                <a:solidFill>
                  <a:srgbClr val="0000E6"/>
                </a:solidFill>
                <a:latin typeface="Courier" charset="0"/>
                <a:ea typeface="Courier" charset="0"/>
                <a:cs typeface="Courier" charset="0"/>
              </a:rPr>
              <a:t>  public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String </a:t>
            </a:r>
            <a:r>
              <a:rPr lang="en-US" sz="2400" b="1" dirty="0" err="1">
                <a:latin typeface="Courier" charset="0"/>
                <a:ea typeface="Courier" charset="0"/>
                <a:cs typeface="Courier" charset="0"/>
              </a:rPr>
              <a:t>fullName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() { </a:t>
            </a:r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     String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fn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sz="2400" dirty="0" err="1">
                <a:solidFill>
                  <a:srgbClr val="0000E6"/>
                </a:solidFill>
                <a:latin typeface="Courier" charset="0"/>
                <a:ea typeface="Courier" charset="0"/>
                <a:cs typeface="Courier" charset="0"/>
              </a:rPr>
              <a:t>super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.fullName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() 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;</a:t>
            </a:r>
          </a:p>
          <a:p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     </a:t>
            </a:r>
            <a:r>
              <a:rPr lang="en-US" sz="2400" dirty="0" err="1" smtClean="0">
                <a:latin typeface="Courier" charset="0"/>
                <a:ea typeface="Courier" charset="0"/>
                <a:cs typeface="Courier" charset="0"/>
              </a:rPr>
              <a:t>fn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=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fn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+ </a:t>
            </a:r>
            <a:r>
              <a:rPr lang="en-US" sz="2400" dirty="0">
                <a:solidFill>
                  <a:srgbClr val="CE7B00"/>
                </a:solidFill>
                <a:latin typeface="Courier" charset="0"/>
                <a:ea typeface="Courier" charset="0"/>
                <a:cs typeface="Courier" charset="0"/>
              </a:rPr>
              <a:t>", title:"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+ </a:t>
            </a:r>
            <a:r>
              <a:rPr lang="en-US" sz="2400" dirty="0" err="1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jobTitle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; </a:t>
            </a:r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 smtClean="0">
                <a:solidFill>
                  <a:srgbClr val="0000E6"/>
                </a:solidFill>
                <a:latin typeface="Courier" charset="0"/>
                <a:ea typeface="Courier" charset="0"/>
                <a:cs typeface="Courier" charset="0"/>
              </a:rPr>
              <a:t>      return</a:t>
            </a:r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fn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; </a:t>
            </a:r>
            <a:endParaRPr lang="en-US" sz="2400" dirty="0" smtClean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   } </a:t>
            </a:r>
          </a:p>
          <a:p>
            <a:r>
              <a:rPr lang="en-US" sz="2400" dirty="0" smtClean="0">
                <a:latin typeface="Courier" charset="0"/>
                <a:ea typeface="Courier" charset="0"/>
                <a:cs typeface="Courier" charset="0"/>
              </a:rPr>
              <a:t>}</a:t>
            </a:r>
            <a:endParaRPr lang="en-GB" sz="2400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252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Practical Break</a:t>
            </a:r>
            <a:endParaRPr lang="en-GB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7264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OOP Concepts Beyond Python</a:t>
            </a:r>
            <a:endParaRPr lang="en-GB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7006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Concepts Beyond Python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200" dirty="0"/>
              <a:t>Access (or visibility) control </a:t>
            </a:r>
            <a:endParaRPr lang="en-GB" sz="3200" dirty="0" smtClean="0"/>
          </a:p>
          <a:p>
            <a:pPr lvl="1"/>
            <a:r>
              <a:rPr lang="en-GB" sz="2800" dirty="0" smtClean="0"/>
              <a:t>Private: only visible inside the class</a:t>
            </a:r>
          </a:p>
          <a:p>
            <a:pPr lvl="1"/>
            <a:r>
              <a:rPr lang="en-GB" sz="2800" dirty="0" smtClean="0"/>
              <a:t>Public: visible outside. Part of the interface.</a:t>
            </a:r>
          </a:p>
          <a:p>
            <a:endParaRPr lang="en-GB" sz="3200" dirty="0"/>
          </a:p>
          <a:p>
            <a:r>
              <a:rPr lang="en-GB" sz="3200" dirty="0" smtClean="0"/>
              <a:t>Checking </a:t>
            </a:r>
            <a:r>
              <a:rPr lang="en-GB" sz="3200" dirty="0" smtClean="0"/>
              <a:t>the </a:t>
            </a:r>
            <a:r>
              <a:rPr lang="en-GB" sz="3200" dirty="0" smtClean="0"/>
              <a:t>use of overriding</a:t>
            </a:r>
          </a:p>
          <a:p>
            <a:r>
              <a:rPr lang="en-GB" sz="3200" dirty="0" smtClean="0"/>
              <a:t>Virtual and abstract </a:t>
            </a:r>
            <a:r>
              <a:rPr lang="en-GB" sz="3200" dirty="0" smtClean="0"/>
              <a:t>method</a:t>
            </a:r>
          </a:p>
          <a:p>
            <a:r>
              <a:rPr lang="en-GB" sz="3200" dirty="0" smtClean="0"/>
              <a:t>Overloading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536663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Checking Overriding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86322"/>
            <a:ext cx="3457600" cy="5151616"/>
          </a:xfrm>
        </p:spPr>
        <p:txBody>
          <a:bodyPr/>
          <a:lstStyle/>
          <a:p>
            <a:r>
              <a:rPr lang="en-GB" dirty="0" smtClean="0"/>
              <a:t>The overridden method should have the same parameters</a:t>
            </a:r>
          </a:p>
          <a:p>
            <a:r>
              <a:rPr lang="en-GB" dirty="0" smtClean="0"/>
              <a:t>It is not checked in Python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5807968" y="904066"/>
            <a:ext cx="6096000" cy="5909310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>
            <a:spAutoFit/>
          </a:bodyPr>
          <a:lstStyle/>
          <a:p>
            <a:r>
              <a:rPr lang="en-GB" sz="2000" dirty="0">
                <a:latin typeface="Courier" charset="0"/>
                <a:ea typeface="Courier" charset="0"/>
                <a:cs typeface="Courier" charset="0"/>
              </a:rPr>
              <a:t>class Idea</a:t>
            </a:r>
            <a:r>
              <a:rPr lang="en-GB" sz="2000" dirty="0" smtClean="0">
                <a:latin typeface="Courier" charset="0"/>
                <a:ea typeface="Courier" charset="0"/>
                <a:cs typeface="Courier" charset="0"/>
              </a:rPr>
              <a:t>:</a:t>
            </a:r>
          </a:p>
          <a:p>
            <a:r>
              <a:rPr lang="en-GB" sz="2000" dirty="0" smtClean="0"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GB" sz="2000" dirty="0" err="1">
                <a:latin typeface="Courier" charset="0"/>
                <a:ea typeface="Courier" charset="0"/>
                <a:cs typeface="Courier" charset="0"/>
              </a:rPr>
              <a:t>def</a:t>
            </a:r>
            <a:r>
              <a:rPr lang="en-GB" sz="2000" dirty="0">
                <a:latin typeface="Courier" charset="0"/>
                <a:ea typeface="Courier" charset="0"/>
                <a:cs typeface="Courier" charset="0"/>
              </a:rPr>
              <a:t> __</a:t>
            </a:r>
            <a:r>
              <a:rPr lang="en-GB" sz="2000" dirty="0" err="1">
                <a:latin typeface="Courier" charset="0"/>
                <a:ea typeface="Courier" charset="0"/>
                <a:cs typeface="Courier" charset="0"/>
              </a:rPr>
              <a:t>init</a:t>
            </a:r>
            <a:r>
              <a:rPr lang="en-GB" sz="2000" dirty="0">
                <a:latin typeface="Courier" charset="0"/>
                <a:ea typeface="Courier" charset="0"/>
                <a:cs typeface="Courier" charset="0"/>
              </a:rPr>
              <a:t>__(self, a, b</a:t>
            </a:r>
            <a:r>
              <a:rPr lang="en-GB" sz="2000" dirty="0" smtClean="0">
                <a:latin typeface="Courier" charset="0"/>
                <a:ea typeface="Courier" charset="0"/>
                <a:cs typeface="Courier" charset="0"/>
              </a:rPr>
              <a:t>):</a:t>
            </a:r>
          </a:p>
          <a:p>
            <a:r>
              <a:rPr lang="en-GB" sz="2000" dirty="0" smtClean="0">
                <a:latin typeface="Courier" charset="0"/>
                <a:ea typeface="Courier" charset="0"/>
                <a:cs typeface="Courier" charset="0"/>
              </a:rPr>
              <a:t>        </a:t>
            </a:r>
            <a:r>
              <a:rPr lang="en-GB" sz="2000" dirty="0">
                <a:latin typeface="Courier" charset="0"/>
                <a:ea typeface="Courier" charset="0"/>
                <a:cs typeface="Courier" charset="0"/>
              </a:rPr>
              <a:t>self. a = </a:t>
            </a:r>
            <a:r>
              <a:rPr lang="en-GB" sz="2000" dirty="0" smtClean="0">
                <a:latin typeface="Courier" charset="0"/>
                <a:ea typeface="Courier" charset="0"/>
                <a:cs typeface="Courier" charset="0"/>
              </a:rPr>
              <a:t>a</a:t>
            </a:r>
          </a:p>
          <a:p>
            <a:r>
              <a:rPr lang="en-GB" sz="2000" dirty="0" smtClean="0">
                <a:latin typeface="Courier" charset="0"/>
                <a:ea typeface="Courier" charset="0"/>
                <a:cs typeface="Courier" charset="0"/>
              </a:rPr>
              <a:t>        </a:t>
            </a:r>
            <a:r>
              <a:rPr lang="en-GB" sz="2000" dirty="0">
                <a:latin typeface="Courier" charset="0"/>
                <a:ea typeface="Courier" charset="0"/>
                <a:cs typeface="Courier" charset="0"/>
              </a:rPr>
              <a:t>self. b = </a:t>
            </a:r>
            <a:r>
              <a:rPr lang="en-GB" sz="2000" dirty="0" smtClean="0">
                <a:latin typeface="Courier" charset="0"/>
                <a:ea typeface="Courier" charset="0"/>
                <a:cs typeface="Courier" charset="0"/>
              </a:rPr>
              <a:t>b</a:t>
            </a:r>
          </a:p>
          <a:p>
            <a:r>
              <a:rPr lang="en-GB" sz="2000" dirty="0" smtClean="0"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GB" sz="2000" dirty="0" err="1">
                <a:latin typeface="Courier" charset="0"/>
                <a:ea typeface="Courier" charset="0"/>
                <a:cs typeface="Courier" charset="0"/>
              </a:rPr>
              <a:t>def</a:t>
            </a:r>
            <a:r>
              <a:rPr lang="en-GB" sz="2000" dirty="0">
                <a:latin typeface="Courier" charset="0"/>
                <a:ea typeface="Courier" charset="0"/>
                <a:cs typeface="Courier" charset="0"/>
              </a:rPr>
              <a:t> add(self</a:t>
            </a:r>
            <a:r>
              <a:rPr lang="en-GB" sz="2000" dirty="0" smtClean="0">
                <a:latin typeface="Courier" charset="0"/>
                <a:ea typeface="Courier" charset="0"/>
                <a:cs typeface="Courier" charset="0"/>
              </a:rPr>
              <a:t>):</a:t>
            </a:r>
          </a:p>
          <a:p>
            <a:r>
              <a:rPr lang="en-GB" sz="2000" dirty="0" smtClean="0">
                <a:latin typeface="Courier" charset="0"/>
                <a:ea typeface="Courier" charset="0"/>
                <a:cs typeface="Courier" charset="0"/>
              </a:rPr>
              <a:t>        </a:t>
            </a:r>
            <a:r>
              <a:rPr lang="en-GB" sz="2000" dirty="0">
                <a:latin typeface="Courier" charset="0"/>
                <a:ea typeface="Courier" charset="0"/>
                <a:cs typeface="Courier" charset="0"/>
              </a:rPr>
              <a:t>return </a:t>
            </a:r>
            <a:r>
              <a:rPr lang="en-GB" sz="2000" dirty="0" err="1">
                <a:latin typeface="Courier" charset="0"/>
                <a:ea typeface="Courier" charset="0"/>
                <a:cs typeface="Courier" charset="0"/>
              </a:rPr>
              <a:t>self.a</a:t>
            </a:r>
            <a:r>
              <a:rPr lang="en-GB" sz="2000" dirty="0">
                <a:latin typeface="Courier" charset="0"/>
                <a:ea typeface="Courier" charset="0"/>
                <a:cs typeface="Courier" charset="0"/>
              </a:rPr>
              <a:t> + </a:t>
            </a:r>
            <a:r>
              <a:rPr lang="en-GB" sz="2000" dirty="0" err="1" smtClean="0">
                <a:latin typeface="Courier" charset="0"/>
                <a:ea typeface="Courier" charset="0"/>
                <a:cs typeface="Courier" charset="0"/>
              </a:rPr>
              <a:t>self.b</a:t>
            </a:r>
            <a:endParaRPr lang="en-GB" sz="2000" dirty="0" smtClean="0">
              <a:latin typeface="Courier" charset="0"/>
              <a:ea typeface="Courier" charset="0"/>
              <a:cs typeface="Courier" charset="0"/>
            </a:endParaRPr>
          </a:p>
          <a:p>
            <a:endParaRPr lang="en-GB" sz="20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GB" sz="2000" dirty="0" smtClean="0">
                <a:latin typeface="Courier" charset="0"/>
                <a:ea typeface="Courier" charset="0"/>
                <a:cs typeface="Courier" charset="0"/>
              </a:rPr>
              <a:t>class </a:t>
            </a:r>
            <a:r>
              <a:rPr lang="en-GB" sz="2000" dirty="0">
                <a:latin typeface="Courier" charset="0"/>
                <a:ea typeface="Courier" charset="0"/>
                <a:cs typeface="Courier" charset="0"/>
              </a:rPr>
              <a:t>Bad(Idea</a:t>
            </a:r>
            <a:r>
              <a:rPr lang="en-GB" sz="2000" dirty="0" smtClean="0">
                <a:latin typeface="Courier" charset="0"/>
                <a:ea typeface="Courier" charset="0"/>
                <a:cs typeface="Courier" charset="0"/>
              </a:rPr>
              <a:t>):</a:t>
            </a:r>
          </a:p>
          <a:p>
            <a:r>
              <a:rPr lang="en-GB" sz="2000" dirty="0" smtClean="0"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GB" sz="2000" dirty="0" err="1">
                <a:latin typeface="Courier" charset="0"/>
                <a:ea typeface="Courier" charset="0"/>
                <a:cs typeface="Courier" charset="0"/>
              </a:rPr>
              <a:t>def</a:t>
            </a:r>
            <a:r>
              <a:rPr lang="en-GB" sz="2000" dirty="0">
                <a:latin typeface="Courier" charset="0"/>
                <a:ea typeface="Courier" charset="0"/>
                <a:cs typeface="Courier" charset="0"/>
              </a:rPr>
              <a:t> __</a:t>
            </a:r>
            <a:r>
              <a:rPr lang="en-GB" sz="2000" dirty="0" err="1">
                <a:latin typeface="Courier" charset="0"/>
                <a:ea typeface="Courier" charset="0"/>
                <a:cs typeface="Courier" charset="0"/>
              </a:rPr>
              <a:t>init</a:t>
            </a:r>
            <a:r>
              <a:rPr lang="en-GB" sz="2000" dirty="0">
                <a:latin typeface="Courier" charset="0"/>
                <a:ea typeface="Courier" charset="0"/>
                <a:cs typeface="Courier" charset="0"/>
              </a:rPr>
              <a:t>__(self, a, b</a:t>
            </a:r>
            <a:r>
              <a:rPr lang="en-GB" sz="2000" dirty="0" smtClean="0">
                <a:latin typeface="Courier" charset="0"/>
                <a:ea typeface="Courier" charset="0"/>
                <a:cs typeface="Courier" charset="0"/>
              </a:rPr>
              <a:t>):</a:t>
            </a:r>
          </a:p>
          <a:p>
            <a:r>
              <a:rPr lang="en-GB" sz="2000" dirty="0" smtClean="0">
                <a:latin typeface="Courier" charset="0"/>
                <a:ea typeface="Courier" charset="0"/>
                <a:cs typeface="Courier" charset="0"/>
              </a:rPr>
              <a:t>        </a:t>
            </a:r>
            <a:r>
              <a:rPr lang="en-GB" sz="2000" dirty="0">
                <a:latin typeface="Courier" charset="0"/>
                <a:ea typeface="Courier" charset="0"/>
                <a:cs typeface="Courier" charset="0"/>
              </a:rPr>
              <a:t>super().__</a:t>
            </a:r>
            <a:r>
              <a:rPr lang="en-GB" sz="2000" dirty="0" err="1">
                <a:latin typeface="Courier" charset="0"/>
                <a:ea typeface="Courier" charset="0"/>
                <a:cs typeface="Courier" charset="0"/>
              </a:rPr>
              <a:t>init</a:t>
            </a:r>
            <a:r>
              <a:rPr lang="en-GB" sz="2000" dirty="0">
                <a:latin typeface="Courier" charset="0"/>
                <a:ea typeface="Courier" charset="0"/>
                <a:cs typeface="Courier" charset="0"/>
              </a:rPr>
              <a:t>__(a, b</a:t>
            </a:r>
            <a:r>
              <a:rPr lang="en-GB" sz="2000" dirty="0" smtClean="0">
                <a:latin typeface="Courier" charset="0"/>
                <a:ea typeface="Courier" charset="0"/>
                <a:cs typeface="Courier" charset="0"/>
              </a:rPr>
              <a:t>)</a:t>
            </a:r>
          </a:p>
          <a:p>
            <a:r>
              <a:rPr lang="en-GB" sz="2000" dirty="0" smtClean="0"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GB" sz="2000" dirty="0" err="1">
                <a:latin typeface="Courier" charset="0"/>
                <a:ea typeface="Courier" charset="0"/>
                <a:cs typeface="Courier" charset="0"/>
              </a:rPr>
              <a:t>def</a:t>
            </a:r>
            <a:r>
              <a:rPr lang="en-GB" sz="2000" dirty="0">
                <a:latin typeface="Courier" charset="0"/>
                <a:ea typeface="Courier" charset="0"/>
                <a:cs typeface="Courier" charset="0"/>
              </a:rPr>
              <a:t> add(self, c</a:t>
            </a:r>
            <a:r>
              <a:rPr lang="en-GB" sz="2000" dirty="0" smtClean="0">
                <a:latin typeface="Courier" charset="0"/>
                <a:ea typeface="Courier" charset="0"/>
                <a:cs typeface="Courier" charset="0"/>
              </a:rPr>
              <a:t>):</a:t>
            </a:r>
          </a:p>
          <a:p>
            <a:r>
              <a:rPr lang="en-GB" sz="2000" dirty="0" smtClean="0">
                <a:latin typeface="Courier" charset="0"/>
                <a:ea typeface="Courier" charset="0"/>
                <a:cs typeface="Courier" charset="0"/>
              </a:rPr>
              <a:t>        </a:t>
            </a:r>
            <a:r>
              <a:rPr lang="en-GB" sz="2000" dirty="0">
                <a:latin typeface="Courier" charset="0"/>
                <a:ea typeface="Courier" charset="0"/>
                <a:cs typeface="Courier" charset="0"/>
              </a:rPr>
              <a:t>return </a:t>
            </a:r>
            <a:r>
              <a:rPr lang="en-GB" sz="2000" dirty="0" err="1">
                <a:latin typeface="Courier" charset="0"/>
                <a:ea typeface="Courier" charset="0"/>
                <a:cs typeface="Courier" charset="0"/>
              </a:rPr>
              <a:t>self.a</a:t>
            </a:r>
            <a:r>
              <a:rPr lang="en-GB" sz="2000" dirty="0">
                <a:latin typeface="Courier" charset="0"/>
                <a:ea typeface="Courier" charset="0"/>
                <a:cs typeface="Courier" charset="0"/>
              </a:rPr>
              <a:t> + 2 * </a:t>
            </a:r>
            <a:r>
              <a:rPr lang="en-GB" sz="2000" dirty="0" smtClean="0">
                <a:latin typeface="Courier" charset="0"/>
                <a:ea typeface="Courier" charset="0"/>
                <a:cs typeface="Courier" charset="0"/>
              </a:rPr>
              <a:t>c</a:t>
            </a:r>
          </a:p>
          <a:p>
            <a:endParaRPr lang="en-GB" sz="20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GB" sz="20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GB" sz="2000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GB" sz="2000" dirty="0">
                <a:latin typeface="Courier" charset="0"/>
                <a:ea typeface="Courier" charset="0"/>
                <a:cs typeface="Courier" charset="0"/>
              </a:rPr>
              <a:t>= Idea(1, 2</a:t>
            </a:r>
            <a:r>
              <a:rPr lang="en-GB" sz="2000" dirty="0" smtClean="0">
                <a:latin typeface="Courier" charset="0"/>
                <a:ea typeface="Courier" charset="0"/>
                <a:cs typeface="Courier" charset="0"/>
              </a:rPr>
              <a:t>)</a:t>
            </a:r>
          </a:p>
          <a:p>
            <a:r>
              <a:rPr lang="en-GB" sz="2000" dirty="0" smtClean="0">
                <a:latin typeface="Courier" charset="0"/>
                <a:ea typeface="Courier" charset="0"/>
                <a:cs typeface="Courier" charset="0"/>
              </a:rPr>
              <a:t>b </a:t>
            </a:r>
            <a:r>
              <a:rPr lang="en-GB" sz="2000" dirty="0">
                <a:latin typeface="Courier" charset="0"/>
                <a:ea typeface="Courier" charset="0"/>
                <a:cs typeface="Courier" charset="0"/>
              </a:rPr>
              <a:t>= Bad(3, 4</a:t>
            </a:r>
            <a:r>
              <a:rPr lang="en-GB" sz="2000" dirty="0" smtClean="0">
                <a:latin typeface="Courier" charset="0"/>
                <a:ea typeface="Courier" charset="0"/>
                <a:cs typeface="Courier" charset="0"/>
              </a:rPr>
              <a:t>)</a:t>
            </a:r>
          </a:p>
          <a:p>
            <a:r>
              <a:rPr lang="en-GB" sz="2000" dirty="0" smtClean="0">
                <a:latin typeface="Courier" charset="0"/>
                <a:ea typeface="Courier" charset="0"/>
                <a:cs typeface="Courier" charset="0"/>
              </a:rPr>
              <a:t>print(</a:t>
            </a:r>
            <a:r>
              <a:rPr lang="en-GB" sz="2000" dirty="0" err="1" smtClean="0">
                <a:latin typeface="Courier" charset="0"/>
                <a:ea typeface="Courier" charset="0"/>
                <a:cs typeface="Courier" charset="0"/>
              </a:rPr>
              <a:t>i.add</a:t>
            </a:r>
            <a:r>
              <a:rPr lang="en-GB" sz="2000" dirty="0">
                <a:latin typeface="Courier" charset="0"/>
                <a:ea typeface="Courier" charset="0"/>
                <a:cs typeface="Courier" charset="0"/>
              </a:rPr>
              <a:t>())   # ok --&gt; </a:t>
            </a:r>
            <a:r>
              <a:rPr lang="en-GB" sz="2000" dirty="0" smtClean="0">
                <a:latin typeface="Courier" charset="0"/>
                <a:ea typeface="Courier" charset="0"/>
                <a:cs typeface="Courier" charset="0"/>
              </a:rPr>
              <a:t>3</a:t>
            </a:r>
          </a:p>
          <a:p>
            <a:r>
              <a:rPr lang="en-GB" sz="2000" dirty="0" smtClean="0">
                <a:latin typeface="Courier" charset="0"/>
                <a:ea typeface="Courier" charset="0"/>
                <a:cs typeface="Courier" charset="0"/>
              </a:rPr>
              <a:t>print(</a:t>
            </a:r>
            <a:r>
              <a:rPr lang="en-GB" sz="2000" dirty="0" err="1" smtClean="0">
                <a:latin typeface="Courier" charset="0"/>
                <a:ea typeface="Courier" charset="0"/>
                <a:cs typeface="Courier" charset="0"/>
              </a:rPr>
              <a:t>b.add</a:t>
            </a:r>
            <a:r>
              <a:rPr lang="en-GB" sz="2000" dirty="0" smtClean="0">
                <a:latin typeface="Courier" charset="0"/>
                <a:ea typeface="Courier" charset="0"/>
                <a:cs typeface="Courier" charset="0"/>
              </a:rPr>
              <a:t>(5</a:t>
            </a:r>
            <a:r>
              <a:rPr lang="en-GB" sz="2000" dirty="0">
                <a:latin typeface="Courier" charset="0"/>
                <a:ea typeface="Courier" charset="0"/>
                <a:cs typeface="Courier" charset="0"/>
              </a:rPr>
              <a:t>))  # ok --&gt; </a:t>
            </a:r>
            <a:r>
              <a:rPr lang="en-GB" sz="2000" dirty="0" smtClean="0">
                <a:latin typeface="Courier" charset="0"/>
                <a:ea typeface="Courier" charset="0"/>
                <a:cs typeface="Courier" charset="0"/>
              </a:rPr>
              <a:t>13</a:t>
            </a:r>
          </a:p>
          <a:p>
            <a:r>
              <a:rPr lang="en-GB" sz="2000" dirty="0" smtClean="0">
                <a:latin typeface="Courier" charset="0"/>
                <a:ea typeface="Courier" charset="0"/>
                <a:cs typeface="Courier" charset="0"/>
              </a:rPr>
              <a:t>print(</a:t>
            </a:r>
            <a:r>
              <a:rPr lang="en-GB" sz="2000" dirty="0" err="1" smtClean="0">
                <a:latin typeface="Courier" charset="0"/>
                <a:ea typeface="Courier" charset="0"/>
                <a:cs typeface="Courier" charset="0"/>
              </a:rPr>
              <a:t>b.add</a:t>
            </a:r>
            <a:r>
              <a:rPr lang="en-GB" sz="2000" dirty="0">
                <a:latin typeface="Courier" charset="0"/>
                <a:ea typeface="Courier" charset="0"/>
                <a:cs typeface="Courier" charset="0"/>
              </a:rPr>
              <a:t>())   </a:t>
            </a:r>
            <a:endParaRPr lang="en-GB" sz="2000" dirty="0" smtClean="0">
              <a:latin typeface="Courier" charset="0"/>
              <a:ea typeface="Courier" charset="0"/>
              <a:cs typeface="Courier" charset="0"/>
            </a:endParaRPr>
          </a:p>
          <a:p>
            <a:r>
              <a:rPr lang="en-GB" sz="20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GB" sz="2000" dirty="0" smtClean="0">
                <a:latin typeface="Courier" charset="0"/>
                <a:ea typeface="Courier" charset="0"/>
                <a:cs typeface="Courier" charset="0"/>
              </a:rPr>
              <a:t>    # </a:t>
            </a:r>
            <a:r>
              <a:rPr lang="en-GB" sz="2000" dirty="0">
                <a:latin typeface="Courier" charset="0"/>
                <a:ea typeface="Courier" charset="0"/>
                <a:cs typeface="Courier" charset="0"/>
              </a:rPr>
              <a:t>problem: not longer polymorphic</a:t>
            </a:r>
          </a:p>
        </p:txBody>
      </p:sp>
    </p:spTree>
    <p:extLst>
      <p:ext uri="{BB962C8B-B14F-4D97-AF65-F5344CB8AC3E}">
        <p14:creationId xmlns:p14="http://schemas.microsoft.com/office/powerpoint/2010/main" val="1530039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Virtual and Abstract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838200" y="1486322"/>
            <a:ext cx="4897760" cy="5151616"/>
          </a:xfrm>
        </p:spPr>
        <p:txBody>
          <a:bodyPr/>
          <a:lstStyle/>
          <a:p>
            <a:r>
              <a:rPr lang="en-GB" dirty="0" smtClean="0"/>
              <a:t>Virtual </a:t>
            </a:r>
            <a:r>
              <a:rPr lang="en-GB" dirty="0" smtClean="0"/>
              <a:t>method</a:t>
            </a:r>
          </a:p>
          <a:p>
            <a:pPr lvl="1"/>
            <a:r>
              <a:rPr lang="en-GB" dirty="0" smtClean="0"/>
              <a:t>A method that can be overridden</a:t>
            </a:r>
          </a:p>
          <a:p>
            <a:pPr lvl="1"/>
            <a:r>
              <a:rPr lang="en-GB" i="1" dirty="0" smtClean="0"/>
              <a:t>In Python all methods are virtual</a:t>
            </a:r>
          </a:p>
          <a:p>
            <a:endParaRPr lang="en-GB" u="sng" dirty="0" smtClean="0"/>
          </a:p>
          <a:p>
            <a:r>
              <a:rPr lang="en-GB" dirty="0" smtClean="0"/>
              <a:t>Abstract </a:t>
            </a:r>
            <a:r>
              <a:rPr lang="en-GB" dirty="0" smtClean="0"/>
              <a:t>method</a:t>
            </a:r>
          </a:p>
          <a:p>
            <a:pPr lvl="1"/>
            <a:r>
              <a:rPr lang="en-GB" dirty="0" smtClean="0"/>
              <a:t>A method that must be overridden – no implementation</a:t>
            </a:r>
          </a:p>
          <a:p>
            <a:pPr lvl="1"/>
            <a:r>
              <a:rPr lang="en-GB" i="1" dirty="0" smtClean="0"/>
              <a:t>In Python: good practice to </a:t>
            </a:r>
            <a:r>
              <a:rPr lang="en-GB" i="1" dirty="0" smtClean="0"/>
              <a:t>define all methods in superclass, but not required</a:t>
            </a:r>
          </a:p>
        </p:txBody>
      </p:sp>
      <p:sp>
        <p:nvSpPr>
          <p:cNvPr id="4" name="Rectangle 3"/>
          <p:cNvSpPr/>
          <p:nvPr/>
        </p:nvSpPr>
        <p:spPr>
          <a:xfrm>
            <a:off x="6310808" y="1474906"/>
            <a:ext cx="5545832" cy="3970318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GB" sz="2800" dirty="0">
                <a:latin typeface="Courier" charset="0"/>
                <a:ea typeface="Courier" charset="0"/>
                <a:cs typeface="Courier" charset="0"/>
              </a:rPr>
              <a:t>class </a:t>
            </a:r>
            <a:r>
              <a:rPr lang="en-GB" sz="2800" dirty="0" smtClean="0">
                <a:latin typeface="Courier" charset="0"/>
                <a:ea typeface="Courier" charset="0"/>
                <a:cs typeface="Courier" charset="0"/>
              </a:rPr>
              <a:t>A:</a:t>
            </a:r>
          </a:p>
          <a:p>
            <a:r>
              <a:rPr lang="en-GB" sz="28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GB" sz="2800" dirty="0" smtClean="0">
                <a:latin typeface="Courier" charset="0"/>
                <a:ea typeface="Courier" charset="0"/>
                <a:cs typeface="Courier" charset="0"/>
              </a:rPr>
              <a:t>   # Would be abstract </a:t>
            </a:r>
          </a:p>
          <a:p>
            <a:r>
              <a:rPr lang="en-GB" sz="2800" dirty="0" smtClean="0"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GB" sz="2800" dirty="0" err="1" smtClean="0">
                <a:latin typeface="Courier" charset="0"/>
                <a:ea typeface="Courier" charset="0"/>
                <a:cs typeface="Courier" charset="0"/>
              </a:rPr>
              <a:t>def</a:t>
            </a:r>
            <a:r>
              <a:rPr lang="en-GB" sz="2800" dirty="0" smtClean="0">
                <a:latin typeface="Courier" charset="0"/>
                <a:ea typeface="Courier" charset="0"/>
                <a:cs typeface="Courier" charset="0"/>
              </a:rPr>
              <a:t> m(self, </a:t>
            </a:r>
            <a:r>
              <a:rPr lang="en-GB" sz="28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GB" sz="2800" dirty="0" smtClean="0">
                <a:latin typeface="Courier" charset="0"/>
                <a:ea typeface="Courier" charset="0"/>
                <a:cs typeface="Courier" charset="0"/>
              </a:rPr>
              <a:t>):</a:t>
            </a:r>
          </a:p>
          <a:p>
            <a:r>
              <a:rPr lang="en-GB" sz="28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GB" sz="2800" dirty="0" smtClean="0">
                <a:latin typeface="Courier" charset="0"/>
                <a:ea typeface="Courier" charset="0"/>
                <a:cs typeface="Courier" charset="0"/>
              </a:rPr>
              <a:t>       pass</a:t>
            </a:r>
          </a:p>
          <a:p>
            <a:endParaRPr lang="en-GB" sz="28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GB" sz="2800" dirty="0">
                <a:latin typeface="Courier" charset="0"/>
                <a:ea typeface="Courier" charset="0"/>
                <a:cs typeface="Courier" charset="0"/>
              </a:rPr>
              <a:t>c</a:t>
            </a:r>
            <a:r>
              <a:rPr lang="en-GB" sz="2800" dirty="0" smtClean="0">
                <a:latin typeface="Courier" charset="0"/>
                <a:ea typeface="Courier" charset="0"/>
                <a:cs typeface="Courier" charset="0"/>
              </a:rPr>
              <a:t>lass B (A) :</a:t>
            </a:r>
          </a:p>
          <a:p>
            <a:r>
              <a:rPr lang="en-GB" sz="2800" dirty="0" smtClean="0"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GB" sz="2800" dirty="0" err="1" smtClean="0">
                <a:latin typeface="Courier" charset="0"/>
                <a:ea typeface="Courier" charset="0"/>
                <a:cs typeface="Courier" charset="0"/>
              </a:rPr>
              <a:t>def</a:t>
            </a:r>
            <a:r>
              <a:rPr lang="en-GB" sz="2800" dirty="0" smtClean="0">
                <a:latin typeface="Courier" charset="0"/>
                <a:ea typeface="Courier" charset="0"/>
                <a:cs typeface="Courier" charset="0"/>
              </a:rPr>
              <a:t> m(self, </a:t>
            </a:r>
            <a:r>
              <a:rPr lang="en-GB" sz="28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GB" sz="2800" dirty="0" smtClean="0">
                <a:latin typeface="Courier" charset="0"/>
                <a:ea typeface="Courier" charset="0"/>
                <a:cs typeface="Courier" charset="0"/>
              </a:rPr>
              <a:t>):</a:t>
            </a:r>
          </a:p>
          <a:p>
            <a:r>
              <a:rPr lang="en-GB" sz="28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GB" sz="2800" dirty="0" smtClean="0">
                <a:latin typeface="Courier" charset="0"/>
                <a:ea typeface="Courier" charset="0"/>
                <a:cs typeface="Courier" charset="0"/>
              </a:rPr>
              <a:t>       return </a:t>
            </a:r>
            <a:r>
              <a:rPr lang="en-GB" sz="28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GB" sz="2800" dirty="0" smtClean="0">
                <a:latin typeface="Courier" charset="0"/>
                <a:ea typeface="Courier" charset="0"/>
                <a:cs typeface="Courier" charset="0"/>
              </a:rPr>
              <a:t>**3 </a:t>
            </a:r>
          </a:p>
          <a:p>
            <a:endParaRPr lang="en-GB" sz="2800" dirty="0" smtClean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4191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Overloading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General use</a:t>
            </a:r>
          </a:p>
          <a:p>
            <a:pPr lvl="1"/>
            <a:r>
              <a:rPr lang="en-GB" dirty="0" smtClean="0"/>
              <a:t>Meaning depends on context</a:t>
            </a:r>
          </a:p>
          <a:p>
            <a:pPr lvl="1"/>
            <a:r>
              <a:rPr lang="en-GB" dirty="0" smtClean="0"/>
              <a:t>Example: + operator in Python is overloaded</a:t>
            </a:r>
            <a:endParaRPr lang="en-GB" dirty="0"/>
          </a:p>
          <a:p>
            <a:r>
              <a:rPr lang="en-GB" dirty="0" smtClean="0"/>
              <a:t>Shortage of operator symbols!!</a:t>
            </a:r>
          </a:p>
          <a:p>
            <a:pPr lvl="1"/>
            <a:r>
              <a:rPr lang="en-GB" dirty="0" smtClean="0"/>
              <a:t>Some languages allow users to overloading operators</a:t>
            </a:r>
          </a:p>
          <a:p>
            <a:pPr lvl="1"/>
            <a:r>
              <a:rPr lang="en-GB" dirty="0" smtClean="0">
                <a:solidFill>
                  <a:srgbClr val="FF0000"/>
                </a:solidFill>
              </a:rPr>
              <a:t>Disadvantage</a:t>
            </a:r>
            <a:r>
              <a:rPr lang="en-GB" dirty="0" smtClean="0"/>
              <a:t>: program harder to read</a:t>
            </a:r>
          </a:p>
          <a:p>
            <a:r>
              <a:rPr lang="en-GB" dirty="0" smtClean="0"/>
              <a:t>OOP use</a:t>
            </a:r>
          </a:p>
          <a:p>
            <a:pPr lvl="1"/>
            <a:r>
              <a:rPr lang="en-GB" dirty="0" smtClean="0"/>
              <a:t>Class has many methods with same name</a:t>
            </a:r>
          </a:p>
          <a:p>
            <a:pPr lvl="1"/>
            <a:r>
              <a:rPr lang="mr-IN" dirty="0" smtClean="0"/>
              <a:t>…</a:t>
            </a:r>
            <a:r>
              <a:rPr lang="en-GB" dirty="0" smtClean="0"/>
              <a:t> Including constructors</a:t>
            </a:r>
          </a:p>
          <a:p>
            <a:pPr lvl="1"/>
            <a:r>
              <a:rPr lang="en-GB" dirty="0" smtClean="0"/>
              <a:t>Distinguished by parameter types</a:t>
            </a:r>
          </a:p>
          <a:p>
            <a:r>
              <a:rPr lang="en-GB" dirty="0" smtClean="0"/>
              <a:t>Not possible in Python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38575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OOP Pseudocode</a:t>
            </a:r>
            <a:endParaRPr lang="en-GB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524000" y="3861048"/>
            <a:ext cx="9144000" cy="1396752"/>
          </a:xfrm>
        </p:spPr>
        <p:txBody>
          <a:bodyPr>
            <a:normAutofit/>
          </a:bodyPr>
          <a:lstStyle/>
          <a:p>
            <a:r>
              <a:rPr lang="en-GB" sz="3200" dirty="0" smtClean="0"/>
              <a:t>From OCR: </a:t>
            </a:r>
            <a:r>
              <a:rPr lang="en-GB" sz="3200" smtClean="0"/>
              <a:t>Halfway between Java and Python</a:t>
            </a:r>
            <a:endParaRPr lang="en-GB" sz="3200"/>
          </a:p>
        </p:txBody>
      </p:sp>
    </p:spTree>
    <p:extLst>
      <p:ext uri="{BB962C8B-B14F-4D97-AF65-F5344CB8AC3E}">
        <p14:creationId xmlns:p14="http://schemas.microsoft.com/office/powerpoint/2010/main" val="1310119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OCR OOP Pseudo Code </a:t>
            </a:r>
            <a:r>
              <a:rPr lang="mr-IN" dirty="0" smtClean="0"/>
              <a:t>–</a:t>
            </a:r>
            <a:r>
              <a:rPr lang="en-GB" dirty="0" smtClean="0"/>
              <a:t> Methods and Attributes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1313158"/>
            <a:ext cx="4465712" cy="532478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dirty="0" smtClean="0"/>
              <a:t>Access 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GB" dirty="0" smtClean="0"/>
              <a:t>Assumed </a:t>
            </a:r>
            <a:r>
              <a:rPr lang="en-GB" dirty="0"/>
              <a:t>to be public </a:t>
            </a:r>
            <a:endParaRPr lang="en-GB" dirty="0" smtClean="0"/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GB" dirty="0" smtClean="0"/>
              <a:t>Where relevant, denoted </a:t>
            </a:r>
            <a:r>
              <a:rPr lang="en-GB" dirty="0"/>
              <a:t>by the </a:t>
            </a:r>
            <a:r>
              <a:rPr lang="en-GB" dirty="0" smtClean="0"/>
              <a:t>keywords: </a:t>
            </a:r>
            <a:r>
              <a:rPr lang="en-GB" dirty="0" smtClean="0">
                <a:latin typeface="Courier New" charset="0"/>
                <a:ea typeface="Courier New" charset="0"/>
                <a:cs typeface="Courier New" charset="0"/>
              </a:rPr>
              <a:t>public</a:t>
            </a:r>
            <a:r>
              <a:rPr lang="en-GB" dirty="0" smtClean="0"/>
              <a:t> </a:t>
            </a:r>
            <a:r>
              <a:rPr lang="en-GB" dirty="0"/>
              <a:t>and </a:t>
            </a:r>
            <a:r>
              <a:rPr lang="en-GB" dirty="0">
                <a:latin typeface="Courier New" charset="0"/>
                <a:ea typeface="Courier New" charset="0"/>
                <a:cs typeface="Courier New" charset="0"/>
              </a:rPr>
              <a:t>private</a:t>
            </a:r>
            <a:r>
              <a:rPr lang="en-GB" dirty="0"/>
              <a:t>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dirty="0" smtClean="0"/>
              <a:t>Methods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GB" dirty="0" smtClean="0"/>
              <a:t>Always </a:t>
            </a:r>
            <a:r>
              <a:rPr lang="en-GB" dirty="0"/>
              <a:t>be instance </a:t>
            </a:r>
            <a:r>
              <a:rPr lang="en-GB" dirty="0" smtClean="0"/>
              <a:t>methods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GB" dirty="0"/>
              <a:t>S</a:t>
            </a:r>
            <a:r>
              <a:rPr lang="en-GB" dirty="0" smtClean="0"/>
              <a:t>tatic methods</a:t>
            </a:r>
            <a:r>
              <a:rPr lang="en-GB" dirty="0"/>
              <a:t> </a:t>
            </a:r>
            <a:r>
              <a:rPr lang="en-GB" dirty="0" smtClean="0"/>
              <a:t>not covered 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GB" dirty="0"/>
              <a:t>C</a:t>
            </a:r>
            <a:r>
              <a:rPr lang="en-GB" dirty="0" smtClean="0"/>
              <a:t>alled </a:t>
            </a:r>
            <a:r>
              <a:rPr lang="en-GB" dirty="0"/>
              <a:t>using </a:t>
            </a:r>
            <a:r>
              <a:rPr lang="en-GB" dirty="0" err="1" smtClean="0">
                <a:latin typeface="Courier New" charset="0"/>
                <a:ea typeface="Courier New" charset="0"/>
                <a:cs typeface="Courier New" charset="0"/>
              </a:rPr>
              <a:t>object.method</a:t>
            </a:r>
            <a:endParaRPr lang="en-GB" dirty="0" smtClean="0">
              <a:latin typeface="Courier New" charset="0"/>
              <a:ea typeface="Courier New" charset="0"/>
              <a:cs typeface="Courier New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5519936" y="1268760"/>
            <a:ext cx="6480720" cy="2769989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lvl="1"/>
            <a:r>
              <a:rPr lang="en-GB" sz="2200" dirty="0">
                <a:latin typeface="Courier New" charset="0"/>
                <a:ea typeface="Courier New" charset="0"/>
                <a:cs typeface="Courier New" charset="0"/>
              </a:rPr>
              <a:t>private attempts = 3</a:t>
            </a:r>
          </a:p>
          <a:p>
            <a:pPr marL="0" lvl="1">
              <a:spcBef>
                <a:spcPts val="1200"/>
              </a:spcBef>
            </a:pPr>
            <a:r>
              <a:rPr lang="en-GB" sz="2200" dirty="0">
                <a:latin typeface="Courier New" charset="0"/>
                <a:ea typeface="Courier New" charset="0"/>
                <a:cs typeface="Courier New" charset="0"/>
              </a:rPr>
              <a:t>public procedure </a:t>
            </a:r>
            <a:r>
              <a:rPr lang="en-GB" sz="2200" dirty="0" err="1">
                <a:latin typeface="Courier New" charset="0"/>
                <a:ea typeface="Courier New" charset="0"/>
                <a:cs typeface="Courier New" charset="0"/>
              </a:rPr>
              <a:t>setAttempts</a:t>
            </a:r>
            <a:r>
              <a:rPr lang="en-GB" sz="2200" dirty="0">
                <a:latin typeface="Courier New" charset="0"/>
                <a:ea typeface="Courier New" charset="0"/>
                <a:cs typeface="Courier New" charset="0"/>
              </a:rPr>
              <a:t>(number)</a:t>
            </a:r>
          </a:p>
          <a:p>
            <a:pPr marL="0" lvl="1"/>
            <a:r>
              <a:rPr lang="en-GB" sz="2200" dirty="0">
                <a:latin typeface="Courier New" charset="0"/>
                <a:ea typeface="Courier New" charset="0"/>
                <a:cs typeface="Courier New" charset="0"/>
              </a:rPr>
              <a:t>    attempts=number</a:t>
            </a:r>
          </a:p>
          <a:p>
            <a:pPr marL="0" lvl="1"/>
            <a:r>
              <a:rPr lang="en-GB" sz="2200" dirty="0" err="1">
                <a:latin typeface="Courier New" charset="0"/>
                <a:ea typeface="Courier New" charset="0"/>
                <a:cs typeface="Courier New" charset="0"/>
              </a:rPr>
              <a:t>endprocedure</a:t>
            </a:r>
            <a:endParaRPr lang="en-GB" sz="2200" dirty="0">
              <a:latin typeface="Courier New" charset="0"/>
              <a:ea typeface="Courier New" charset="0"/>
              <a:cs typeface="Courier New" charset="0"/>
            </a:endParaRPr>
          </a:p>
          <a:p>
            <a:pPr marL="0" lvl="1">
              <a:spcBef>
                <a:spcPts val="1200"/>
              </a:spcBef>
            </a:pPr>
            <a:r>
              <a:rPr lang="en-GB" sz="2200" dirty="0">
                <a:latin typeface="Courier New" charset="0"/>
                <a:ea typeface="Courier New" charset="0"/>
                <a:cs typeface="Courier New" charset="0"/>
              </a:rPr>
              <a:t>private function </a:t>
            </a:r>
            <a:r>
              <a:rPr lang="en-GB" sz="2200" dirty="0" err="1">
                <a:latin typeface="Courier New" charset="0"/>
                <a:ea typeface="Courier New" charset="0"/>
                <a:cs typeface="Courier New" charset="0"/>
              </a:rPr>
              <a:t>getAttempts</a:t>
            </a:r>
            <a:r>
              <a:rPr lang="en-GB" sz="2200" dirty="0">
                <a:latin typeface="Courier New" charset="0"/>
                <a:ea typeface="Courier New" charset="0"/>
                <a:cs typeface="Courier New" charset="0"/>
              </a:rPr>
              <a:t>()</a:t>
            </a:r>
          </a:p>
          <a:p>
            <a:pPr marL="0" lvl="1"/>
            <a:r>
              <a:rPr lang="en-GB" sz="2200" dirty="0">
                <a:latin typeface="Courier New" charset="0"/>
                <a:ea typeface="Courier New" charset="0"/>
                <a:cs typeface="Courier New" charset="0"/>
              </a:rPr>
              <a:t>    return attempts</a:t>
            </a:r>
          </a:p>
          <a:p>
            <a:pPr marL="0" lvl="1"/>
            <a:r>
              <a:rPr lang="en-GB" sz="2200" dirty="0" err="1" smtClean="0">
                <a:latin typeface="Courier New" charset="0"/>
                <a:ea typeface="Courier New" charset="0"/>
                <a:cs typeface="Courier New" charset="0"/>
              </a:rPr>
              <a:t>endfunction</a:t>
            </a:r>
            <a:endParaRPr lang="en-GB" sz="2200" dirty="0"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591944" y="4753307"/>
            <a:ext cx="6096000" cy="9079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lvl="1">
              <a:spcBef>
                <a:spcPts val="600"/>
              </a:spcBef>
            </a:pPr>
            <a:r>
              <a:rPr lang="en-GB" sz="2400" dirty="0" err="1">
                <a:latin typeface="Courier New" charset="0"/>
                <a:ea typeface="Courier New" charset="0"/>
                <a:cs typeface="Courier New" charset="0"/>
              </a:rPr>
              <a:t>player.setAttempts</a:t>
            </a:r>
            <a:r>
              <a:rPr lang="en-GB" sz="2400" dirty="0">
                <a:latin typeface="Courier New" charset="0"/>
                <a:ea typeface="Courier New" charset="0"/>
                <a:cs typeface="Courier New" charset="0"/>
              </a:rPr>
              <a:t>(5)</a:t>
            </a:r>
          </a:p>
          <a:p>
            <a:pPr marL="0" lvl="1">
              <a:spcBef>
                <a:spcPts val="600"/>
              </a:spcBef>
            </a:pPr>
            <a:r>
              <a:rPr lang="en-GB" sz="2400" dirty="0">
                <a:latin typeface="Courier New" charset="0"/>
                <a:ea typeface="Courier New" charset="0"/>
                <a:cs typeface="Courier New" charset="0"/>
              </a:rPr>
              <a:t>print(</a:t>
            </a:r>
            <a:r>
              <a:rPr lang="en-GB" sz="2400" dirty="0" err="1">
                <a:latin typeface="Courier New" charset="0"/>
                <a:ea typeface="Courier New" charset="0"/>
                <a:cs typeface="Courier New" charset="0"/>
              </a:rPr>
              <a:t>player.getAttempts</a:t>
            </a:r>
            <a:r>
              <a:rPr lang="en-GB" sz="2400" dirty="0">
                <a:latin typeface="Courier New" charset="0"/>
                <a:ea typeface="Courier New" charset="0"/>
                <a:cs typeface="Courier New" charset="0"/>
              </a:rPr>
              <a:t>())</a:t>
            </a:r>
          </a:p>
        </p:txBody>
      </p:sp>
    </p:spTree>
    <p:extLst>
      <p:ext uri="{BB962C8B-B14F-4D97-AF65-F5344CB8AC3E}">
        <p14:creationId xmlns:p14="http://schemas.microsoft.com/office/powerpoint/2010/main" val="240144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OCR OOP Pseudo Code </a:t>
            </a:r>
            <a:r>
              <a:rPr lang="mr-IN" sz="3600" dirty="0"/>
              <a:t>–</a:t>
            </a:r>
            <a:r>
              <a:rPr lang="en-GB" sz="3600" dirty="0"/>
              <a:t> </a:t>
            </a:r>
            <a:r>
              <a:rPr lang="en-GB" sz="3600" dirty="0" smtClean="0"/>
              <a:t>Constructors &amp; Inheritance</a:t>
            </a:r>
            <a:endParaRPr lang="en-GB" sz="36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79376" y="1486322"/>
            <a:ext cx="4320480" cy="5151616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dirty="0" smtClean="0"/>
              <a:t>Constructors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GB" dirty="0" smtClean="0"/>
              <a:t>Procedures </a:t>
            </a:r>
            <a:r>
              <a:rPr lang="en-GB" dirty="0"/>
              <a:t>with the name </a:t>
            </a:r>
            <a:r>
              <a:rPr lang="en-GB" dirty="0">
                <a:latin typeface="Courier New" charset="0"/>
                <a:ea typeface="Courier New" charset="0"/>
                <a:cs typeface="Courier New" charset="0"/>
              </a:rPr>
              <a:t>new</a:t>
            </a:r>
            <a:r>
              <a:rPr lang="en-GB" dirty="0"/>
              <a:t>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dirty="0" smtClean="0"/>
              <a:t>Inheritance </a:t>
            </a:r>
            <a:r>
              <a:rPr lang="en-GB" dirty="0"/>
              <a:t>is denoted by the </a:t>
            </a:r>
            <a:r>
              <a:rPr lang="en-GB" dirty="0">
                <a:latin typeface="Courier New" charset="0"/>
                <a:ea typeface="Courier New" charset="0"/>
                <a:cs typeface="Courier New" charset="0"/>
              </a:rPr>
              <a:t>inherits</a:t>
            </a:r>
            <a:r>
              <a:rPr lang="en-GB" dirty="0"/>
              <a:t> </a:t>
            </a:r>
            <a:r>
              <a:rPr lang="en-GB" dirty="0" smtClean="0"/>
              <a:t>keyword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dirty="0"/>
              <a:t>S</a:t>
            </a:r>
            <a:r>
              <a:rPr lang="en-GB" dirty="0" smtClean="0"/>
              <a:t>uperclass methods </a:t>
            </a:r>
            <a:r>
              <a:rPr lang="en-GB" dirty="0"/>
              <a:t>called with the keyword </a:t>
            </a:r>
            <a:r>
              <a:rPr lang="en-GB" dirty="0" smtClean="0">
                <a:latin typeface="Courier New" charset="0"/>
                <a:ea typeface="Courier New" charset="0"/>
                <a:cs typeface="Courier New" charset="0"/>
              </a:rPr>
              <a:t>super</a:t>
            </a:r>
            <a:endParaRPr lang="en-GB" dirty="0"/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GB" dirty="0" err="1" smtClean="0">
                <a:latin typeface="Courier New" charset="0"/>
                <a:ea typeface="Courier New" charset="0"/>
                <a:cs typeface="Courier New" charset="0"/>
              </a:rPr>
              <a:t>super.methodName</a:t>
            </a:r>
            <a:r>
              <a:rPr lang="en-GB" dirty="0" smtClean="0">
                <a:latin typeface="Courier New" charset="0"/>
                <a:ea typeface="Courier New" charset="0"/>
                <a:cs typeface="Courier New" charset="0"/>
              </a:rPr>
              <a:t/>
            </a:r>
            <a:br>
              <a:rPr lang="en-GB" dirty="0" smtClean="0">
                <a:latin typeface="Courier New" charset="0"/>
                <a:ea typeface="Courier New" charset="0"/>
                <a:cs typeface="Courier New" charset="0"/>
              </a:rPr>
            </a:br>
            <a:r>
              <a:rPr lang="en-GB" dirty="0" smtClean="0">
                <a:latin typeface="Courier New" charset="0"/>
                <a:ea typeface="Courier New" charset="0"/>
                <a:cs typeface="Courier New" charset="0"/>
              </a:rPr>
              <a:t>  (parameters</a:t>
            </a:r>
            <a:r>
              <a:rPr lang="en-GB" dirty="0">
                <a:latin typeface="Courier New" charset="0"/>
                <a:ea typeface="Courier New" charset="0"/>
                <a:cs typeface="Courier New" charset="0"/>
              </a:rPr>
              <a:t>)</a:t>
            </a:r>
            <a:r>
              <a:rPr lang="en-GB" dirty="0"/>
              <a:t> </a:t>
            </a:r>
            <a:endParaRPr lang="en-GB" dirty="0" smtClean="0"/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GB" dirty="0" smtClean="0"/>
              <a:t>constructor </a:t>
            </a:r>
            <a:r>
              <a:rPr lang="en-GB" dirty="0" err="1" smtClean="0">
                <a:latin typeface="Courier New" charset="0"/>
                <a:ea typeface="Courier New" charset="0"/>
                <a:cs typeface="Courier New" charset="0"/>
              </a:rPr>
              <a:t>super.new</a:t>
            </a:r>
            <a:r>
              <a:rPr lang="en-GB" dirty="0" smtClean="0">
                <a:latin typeface="Courier New" charset="0"/>
                <a:ea typeface="Courier New" charset="0"/>
                <a:cs typeface="Courier New" charset="0"/>
              </a:rPr>
              <a:t>()</a:t>
            </a:r>
          </a:p>
        </p:txBody>
      </p:sp>
      <p:sp>
        <p:nvSpPr>
          <p:cNvPr id="2" name="Rectangle 1"/>
          <p:cNvSpPr/>
          <p:nvPr/>
        </p:nvSpPr>
        <p:spPr>
          <a:xfrm>
            <a:off x="5087888" y="1530658"/>
            <a:ext cx="6120680" cy="193899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14288">
              <a:spcBef>
                <a:spcPts val="0"/>
              </a:spcBef>
              <a:buNone/>
            </a:pPr>
            <a:r>
              <a:rPr lang="en-GB" sz="2000" dirty="0">
                <a:latin typeface="Courier New" charset="0"/>
                <a:ea typeface="Courier New" charset="0"/>
                <a:cs typeface="Courier New" charset="0"/>
              </a:rPr>
              <a:t>class Pet</a:t>
            </a:r>
          </a:p>
          <a:p>
            <a:pPr marL="14288">
              <a:spcBef>
                <a:spcPts val="0"/>
              </a:spcBef>
              <a:buNone/>
            </a:pPr>
            <a:r>
              <a:rPr lang="en-GB" sz="2000" dirty="0">
                <a:latin typeface="Courier New" charset="0"/>
                <a:ea typeface="Courier New" charset="0"/>
                <a:cs typeface="Courier New" charset="0"/>
              </a:rPr>
              <a:t>   </a:t>
            </a:r>
            <a:r>
              <a:rPr lang="en-GB" sz="2000" dirty="0" smtClean="0">
                <a:latin typeface="Courier New" charset="0"/>
                <a:ea typeface="Courier New" charset="0"/>
                <a:cs typeface="Courier New" charset="0"/>
              </a:rPr>
              <a:t>private </a:t>
            </a:r>
            <a:r>
              <a:rPr lang="en-GB" sz="2000" dirty="0">
                <a:latin typeface="Courier New" charset="0"/>
                <a:ea typeface="Courier New" charset="0"/>
                <a:cs typeface="Courier New" charset="0"/>
              </a:rPr>
              <a:t>name</a:t>
            </a:r>
          </a:p>
          <a:p>
            <a:pPr marL="14288">
              <a:spcBef>
                <a:spcPts val="0"/>
              </a:spcBef>
              <a:buNone/>
            </a:pPr>
            <a:r>
              <a:rPr lang="en-GB" sz="2000" dirty="0">
                <a:latin typeface="Courier New" charset="0"/>
                <a:ea typeface="Courier New" charset="0"/>
                <a:cs typeface="Courier New" charset="0"/>
              </a:rPr>
              <a:t>  </a:t>
            </a:r>
            <a:r>
              <a:rPr lang="en-GB" sz="2000" dirty="0" smtClean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GB" sz="2000" dirty="0">
                <a:latin typeface="Courier New" charset="0"/>
                <a:ea typeface="Courier New" charset="0"/>
                <a:cs typeface="Courier New" charset="0"/>
              </a:rPr>
              <a:t>public procedure new(</a:t>
            </a:r>
            <a:r>
              <a:rPr lang="en-GB" sz="2000" dirty="0" err="1">
                <a:latin typeface="Courier New" charset="0"/>
                <a:ea typeface="Courier New" charset="0"/>
                <a:cs typeface="Courier New" charset="0"/>
              </a:rPr>
              <a:t>givenName</a:t>
            </a:r>
            <a:r>
              <a:rPr lang="en-GB" sz="2000" dirty="0">
                <a:latin typeface="Courier New" charset="0"/>
                <a:ea typeface="Courier New" charset="0"/>
                <a:cs typeface="Courier New" charset="0"/>
              </a:rPr>
              <a:t>)</a:t>
            </a:r>
          </a:p>
          <a:p>
            <a:pPr marL="14288">
              <a:spcBef>
                <a:spcPts val="0"/>
              </a:spcBef>
              <a:buNone/>
            </a:pPr>
            <a:r>
              <a:rPr lang="en-GB" sz="2000" dirty="0" smtClean="0">
                <a:latin typeface="Courier New" charset="0"/>
                <a:ea typeface="Courier New" charset="0"/>
                <a:cs typeface="Courier New" charset="0"/>
              </a:rPr>
              <a:t>      name=</a:t>
            </a:r>
            <a:r>
              <a:rPr lang="en-GB" sz="2000" dirty="0" err="1" smtClean="0">
                <a:latin typeface="Courier New" charset="0"/>
                <a:ea typeface="Courier New" charset="0"/>
                <a:cs typeface="Courier New" charset="0"/>
              </a:rPr>
              <a:t>givenName</a:t>
            </a:r>
            <a:endParaRPr lang="en-GB" sz="2000" dirty="0" smtClean="0">
              <a:latin typeface="Courier New" charset="0"/>
              <a:ea typeface="Courier New" charset="0"/>
              <a:cs typeface="Courier New" charset="0"/>
            </a:endParaRPr>
          </a:p>
          <a:p>
            <a:pPr marL="14288">
              <a:spcBef>
                <a:spcPts val="0"/>
              </a:spcBef>
              <a:buNone/>
            </a:pPr>
            <a:r>
              <a:rPr lang="en-GB" sz="2000" dirty="0" smtClean="0">
                <a:latin typeface="Courier New" charset="0"/>
                <a:ea typeface="Courier New" charset="0"/>
                <a:cs typeface="Courier New" charset="0"/>
              </a:rPr>
              <a:t>   </a:t>
            </a:r>
            <a:r>
              <a:rPr lang="en-GB" sz="2000" dirty="0" err="1">
                <a:latin typeface="Courier New" charset="0"/>
                <a:ea typeface="Courier New" charset="0"/>
                <a:cs typeface="Courier New" charset="0"/>
              </a:rPr>
              <a:t>endprocedure</a:t>
            </a:r>
            <a:endParaRPr lang="en-GB" sz="2000" dirty="0">
              <a:latin typeface="Courier New" charset="0"/>
              <a:ea typeface="Courier New" charset="0"/>
              <a:cs typeface="Courier New" charset="0"/>
            </a:endParaRPr>
          </a:p>
          <a:p>
            <a:pPr marL="14288">
              <a:spcBef>
                <a:spcPts val="0"/>
              </a:spcBef>
              <a:buNone/>
            </a:pPr>
            <a:r>
              <a:rPr lang="en-GB" sz="2000" dirty="0" err="1">
                <a:latin typeface="Courier New" charset="0"/>
                <a:ea typeface="Courier New" charset="0"/>
                <a:cs typeface="Courier New" charset="0"/>
              </a:rPr>
              <a:t>endclass</a:t>
            </a:r>
            <a:endParaRPr lang="en-GB" sz="2000" dirty="0"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799856" y="3846527"/>
            <a:ext cx="7200800" cy="224676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2000" dirty="0">
                <a:latin typeface="Courier New" charset="0"/>
                <a:ea typeface="Courier New" charset="0"/>
                <a:cs typeface="Courier New" charset="0"/>
              </a:rPr>
              <a:t>class Dog inherits Pet</a:t>
            </a:r>
          </a:p>
          <a:p>
            <a:r>
              <a:rPr lang="en-GB" sz="2000" dirty="0">
                <a:latin typeface="Courier New" charset="0"/>
                <a:ea typeface="Courier New" charset="0"/>
                <a:cs typeface="Courier New" charset="0"/>
              </a:rPr>
              <a:t>   </a:t>
            </a:r>
            <a:r>
              <a:rPr lang="en-GB" sz="2000" dirty="0" smtClean="0">
                <a:latin typeface="Courier New" charset="0"/>
                <a:ea typeface="Courier New" charset="0"/>
                <a:cs typeface="Courier New" charset="0"/>
              </a:rPr>
              <a:t>private </a:t>
            </a:r>
            <a:r>
              <a:rPr lang="en-GB" sz="2000" dirty="0">
                <a:latin typeface="Courier New" charset="0"/>
                <a:ea typeface="Courier New" charset="0"/>
                <a:cs typeface="Courier New" charset="0"/>
              </a:rPr>
              <a:t>breed</a:t>
            </a:r>
          </a:p>
          <a:p>
            <a:r>
              <a:rPr lang="en-GB" sz="2000" dirty="0">
                <a:latin typeface="Courier New" charset="0"/>
                <a:ea typeface="Courier New" charset="0"/>
                <a:cs typeface="Courier New" charset="0"/>
              </a:rPr>
              <a:t>   </a:t>
            </a:r>
            <a:r>
              <a:rPr lang="en-GB" sz="2000" dirty="0" smtClean="0">
                <a:latin typeface="Courier New" charset="0"/>
                <a:ea typeface="Courier New" charset="0"/>
                <a:cs typeface="Courier New" charset="0"/>
              </a:rPr>
              <a:t>public </a:t>
            </a:r>
            <a:r>
              <a:rPr lang="en-GB" sz="2000" dirty="0">
                <a:latin typeface="Courier New" charset="0"/>
                <a:ea typeface="Courier New" charset="0"/>
                <a:cs typeface="Courier New" charset="0"/>
              </a:rPr>
              <a:t>procedure new(</a:t>
            </a:r>
            <a:r>
              <a:rPr lang="en-GB" sz="2000" dirty="0" err="1">
                <a:latin typeface="Courier New" charset="0"/>
                <a:ea typeface="Courier New" charset="0"/>
                <a:cs typeface="Courier New" charset="0"/>
              </a:rPr>
              <a:t>givenName</a:t>
            </a:r>
            <a:r>
              <a:rPr lang="en-GB" sz="2000" dirty="0">
                <a:latin typeface="Courier New" charset="0"/>
                <a:ea typeface="Courier New" charset="0"/>
                <a:cs typeface="Courier New" charset="0"/>
              </a:rPr>
              <a:t>, </a:t>
            </a:r>
            <a:r>
              <a:rPr lang="en-GB" sz="2000" dirty="0" err="1">
                <a:latin typeface="Courier New" charset="0"/>
                <a:ea typeface="Courier New" charset="0"/>
                <a:cs typeface="Courier New" charset="0"/>
              </a:rPr>
              <a:t>givenBreed</a:t>
            </a:r>
            <a:r>
              <a:rPr lang="en-GB" sz="2000" dirty="0">
                <a:latin typeface="Courier New" charset="0"/>
                <a:ea typeface="Courier New" charset="0"/>
                <a:cs typeface="Courier New" charset="0"/>
              </a:rPr>
              <a:t>)</a:t>
            </a:r>
          </a:p>
          <a:p>
            <a:r>
              <a:rPr lang="en-GB" sz="2000" dirty="0">
                <a:latin typeface="Courier New" charset="0"/>
                <a:ea typeface="Courier New" charset="0"/>
                <a:cs typeface="Courier New" charset="0"/>
              </a:rPr>
              <a:t>   </a:t>
            </a:r>
            <a:r>
              <a:rPr lang="en-GB" sz="2000" dirty="0" smtClean="0">
                <a:latin typeface="Courier New" charset="0"/>
                <a:ea typeface="Courier New" charset="0"/>
                <a:cs typeface="Courier New" charset="0"/>
              </a:rPr>
              <a:t>   </a:t>
            </a:r>
            <a:r>
              <a:rPr lang="en-GB" sz="2000" dirty="0" err="1">
                <a:latin typeface="Courier New" charset="0"/>
                <a:ea typeface="Courier New" charset="0"/>
                <a:cs typeface="Courier New" charset="0"/>
              </a:rPr>
              <a:t>super.new</a:t>
            </a:r>
            <a:r>
              <a:rPr lang="en-GB" sz="2000" dirty="0">
                <a:latin typeface="Courier New" charset="0"/>
                <a:ea typeface="Courier New" charset="0"/>
                <a:cs typeface="Courier New" charset="0"/>
              </a:rPr>
              <a:t>(</a:t>
            </a:r>
            <a:r>
              <a:rPr lang="en-GB" sz="2000" dirty="0" err="1">
                <a:latin typeface="Courier New" charset="0"/>
                <a:ea typeface="Courier New" charset="0"/>
                <a:cs typeface="Courier New" charset="0"/>
              </a:rPr>
              <a:t>givenName</a:t>
            </a:r>
            <a:r>
              <a:rPr lang="en-GB" sz="2000" dirty="0">
                <a:latin typeface="Courier New" charset="0"/>
                <a:ea typeface="Courier New" charset="0"/>
                <a:cs typeface="Courier New" charset="0"/>
              </a:rPr>
              <a:t>)</a:t>
            </a:r>
          </a:p>
          <a:p>
            <a:r>
              <a:rPr lang="en-GB" sz="2000" dirty="0">
                <a:latin typeface="Courier New" charset="0"/>
                <a:ea typeface="Courier New" charset="0"/>
                <a:cs typeface="Courier New" charset="0"/>
              </a:rPr>
              <a:t>   </a:t>
            </a:r>
            <a:r>
              <a:rPr lang="en-GB" sz="2000" dirty="0" smtClean="0">
                <a:latin typeface="Courier New" charset="0"/>
                <a:ea typeface="Courier New" charset="0"/>
                <a:cs typeface="Courier New" charset="0"/>
              </a:rPr>
              <a:t>   </a:t>
            </a:r>
            <a:r>
              <a:rPr lang="en-GB" sz="2000" dirty="0">
                <a:latin typeface="Courier New" charset="0"/>
                <a:ea typeface="Courier New" charset="0"/>
                <a:cs typeface="Courier New" charset="0"/>
              </a:rPr>
              <a:t>breed=</a:t>
            </a:r>
            <a:r>
              <a:rPr lang="en-GB" sz="2000" dirty="0" err="1">
                <a:latin typeface="Courier New" charset="0"/>
                <a:ea typeface="Courier New" charset="0"/>
                <a:cs typeface="Courier New" charset="0"/>
              </a:rPr>
              <a:t>givenBreed</a:t>
            </a:r>
            <a:endParaRPr lang="en-GB" sz="2000" dirty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GB" sz="2000" dirty="0">
                <a:latin typeface="Courier New" charset="0"/>
                <a:ea typeface="Courier New" charset="0"/>
                <a:cs typeface="Courier New" charset="0"/>
              </a:rPr>
              <a:t>   </a:t>
            </a:r>
            <a:r>
              <a:rPr lang="en-GB" sz="2000" dirty="0" err="1" smtClean="0">
                <a:latin typeface="Courier New" charset="0"/>
                <a:ea typeface="Courier New" charset="0"/>
                <a:cs typeface="Courier New" charset="0"/>
              </a:rPr>
              <a:t>endprocedure</a:t>
            </a:r>
            <a:endParaRPr lang="en-GB" sz="2000" dirty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GB" sz="2000" dirty="0" err="1">
                <a:latin typeface="Courier New" charset="0"/>
                <a:ea typeface="Courier New" charset="0"/>
                <a:cs typeface="Courier New" charset="0"/>
              </a:rPr>
              <a:t>endclass</a:t>
            </a:r>
            <a:endParaRPr lang="en-GB" sz="2000" dirty="0">
              <a:latin typeface="Courier New" charset="0"/>
              <a:ea typeface="Courier New" charset="0"/>
              <a:cs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7359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OCR OOP Pseudo Code </a:t>
            </a:r>
            <a:r>
              <a:rPr lang="mr-IN" dirty="0"/>
              <a:t>–</a:t>
            </a:r>
            <a:r>
              <a:rPr lang="en-GB" dirty="0"/>
              <a:t> </a:t>
            </a:r>
            <a:r>
              <a:rPr lang="en-GB" dirty="0" smtClean="0"/>
              <a:t>Creating an Instance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1486322"/>
            <a:ext cx="9578280" cy="1366614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dirty="0" smtClean="0"/>
              <a:t>To </a:t>
            </a:r>
            <a:r>
              <a:rPr lang="en-GB" dirty="0"/>
              <a:t>create an instance of an </a:t>
            </a:r>
            <a:r>
              <a:rPr lang="en-GB" dirty="0" smtClean="0"/>
              <a:t>object, use:</a:t>
            </a:r>
            <a:endParaRPr lang="en-GB" dirty="0"/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GB" dirty="0" err="1">
                <a:latin typeface="Courier New" charset="0"/>
                <a:ea typeface="Courier New" charset="0"/>
                <a:cs typeface="Courier New" charset="0"/>
              </a:rPr>
              <a:t>objectName</a:t>
            </a:r>
            <a:r>
              <a:rPr lang="en-GB" dirty="0">
                <a:latin typeface="Courier New" charset="0"/>
                <a:ea typeface="Courier New" charset="0"/>
                <a:cs typeface="Courier New" charset="0"/>
              </a:rPr>
              <a:t> = new </a:t>
            </a:r>
            <a:r>
              <a:rPr lang="en-GB" dirty="0" err="1">
                <a:latin typeface="Courier New" charset="0"/>
                <a:ea typeface="Courier New" charset="0"/>
                <a:cs typeface="Courier New" charset="0"/>
              </a:rPr>
              <a:t>className</a:t>
            </a:r>
            <a:r>
              <a:rPr lang="en-GB" dirty="0">
                <a:latin typeface="Courier New" charset="0"/>
                <a:ea typeface="Courier New" charset="0"/>
                <a:cs typeface="Courier New" charset="0"/>
              </a:rPr>
              <a:t>(parameters</a:t>
            </a:r>
            <a:r>
              <a:rPr lang="en-GB" dirty="0" smtClean="0">
                <a:latin typeface="Courier New" charset="0"/>
                <a:ea typeface="Courier New" charset="0"/>
                <a:cs typeface="Courier New" charset="0"/>
              </a:rPr>
              <a:t>)</a:t>
            </a:r>
            <a:endParaRPr lang="en-GB" dirty="0"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423592" y="2924944"/>
            <a:ext cx="6801862" cy="400110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pPr marL="0" lvl="1">
              <a:spcBef>
                <a:spcPts val="0"/>
              </a:spcBef>
            </a:pPr>
            <a:r>
              <a:rPr lang="en-GB" sz="2000" dirty="0" err="1">
                <a:latin typeface="Courier New" charset="0"/>
                <a:ea typeface="Courier New" charset="0"/>
                <a:cs typeface="Courier New" charset="0"/>
              </a:rPr>
              <a:t>myDog</a:t>
            </a:r>
            <a:r>
              <a:rPr lang="en-GB" sz="2000" dirty="0">
                <a:latin typeface="Courier New" charset="0"/>
                <a:ea typeface="Courier New" charset="0"/>
                <a:cs typeface="Courier New" charset="0"/>
              </a:rPr>
              <a:t> = new Dog(“Fido”, “Scottish Terrier”)</a:t>
            </a:r>
          </a:p>
        </p:txBody>
      </p:sp>
    </p:spTree>
    <p:extLst>
      <p:ext uri="{BB962C8B-B14F-4D97-AF65-F5344CB8AC3E}">
        <p14:creationId xmlns:p14="http://schemas.microsoft.com/office/powerpoint/2010/main" val="950085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OCR OOP Pseudo Code </a:t>
            </a:r>
            <a:r>
              <a:rPr lang="mr-IN" dirty="0" smtClean="0"/>
              <a:t>–</a:t>
            </a:r>
            <a:r>
              <a:rPr lang="en-GB" dirty="0" smtClean="0"/>
              <a:t> Characteristics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Declaration of fields (attributes)</a:t>
            </a:r>
          </a:p>
          <a:p>
            <a:pPr lvl="1"/>
            <a:r>
              <a:rPr lang="mr-IN" dirty="0" smtClean="0"/>
              <a:t>…</a:t>
            </a:r>
            <a:r>
              <a:rPr lang="en-GB" dirty="0" smtClean="0"/>
              <a:t> but no types</a:t>
            </a:r>
          </a:p>
          <a:p>
            <a:r>
              <a:rPr lang="en-GB" dirty="0" smtClean="0"/>
              <a:t>Distinguish between functions and procedures</a:t>
            </a:r>
          </a:p>
          <a:p>
            <a:r>
              <a:rPr lang="en-GB" dirty="0" smtClean="0"/>
              <a:t>Public and private applied to</a:t>
            </a:r>
          </a:p>
          <a:p>
            <a:pPr lvl="1"/>
            <a:r>
              <a:rPr lang="en-GB" dirty="0" smtClean="0"/>
              <a:t>Fields</a:t>
            </a:r>
          </a:p>
          <a:p>
            <a:pPr lvl="1"/>
            <a:r>
              <a:rPr lang="en-GB" dirty="0" smtClean="0"/>
              <a:t>Functions and procedure</a:t>
            </a:r>
          </a:p>
          <a:p>
            <a:r>
              <a:rPr lang="en-GB" dirty="0" smtClean="0"/>
              <a:t>Keyword ‘inherits’</a:t>
            </a:r>
          </a:p>
          <a:p>
            <a:r>
              <a:rPr lang="en-GB" dirty="0" smtClean="0"/>
              <a:t>Keyword ‘super’</a:t>
            </a:r>
          </a:p>
          <a:p>
            <a:r>
              <a:rPr lang="en-GB" i="1" dirty="0" smtClean="0"/>
              <a:t>Omissions: ‘self’ or ‘this’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1545393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OOP Concepts and Miscomprehensions</a:t>
            </a:r>
            <a:endParaRPr lang="en-GB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0342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360" y="293117"/>
            <a:ext cx="2808312" cy="1983755"/>
          </a:xfrm>
        </p:spPr>
        <p:txBody>
          <a:bodyPr/>
          <a:lstStyle/>
          <a:p>
            <a:r>
              <a:rPr lang="en-GB" dirty="0" smtClean="0"/>
              <a:t>OOP </a:t>
            </a:r>
            <a:br>
              <a:rPr lang="en-GB" dirty="0" smtClean="0"/>
            </a:br>
            <a:r>
              <a:rPr lang="en-GB" dirty="0" smtClean="0"/>
              <a:t>Concepts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3143672" y="573360"/>
          <a:ext cx="8856984" cy="60960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118589"/>
                <a:gridCol w="673839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600" dirty="0" smtClean="0"/>
                        <a:t>Concept</a:t>
                      </a:r>
                      <a:endParaRPr lang="en-GB" sz="2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600" dirty="0" smtClean="0"/>
                        <a:t>Details</a:t>
                      </a:r>
                      <a:endParaRPr lang="en-GB" sz="26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600" dirty="0" smtClean="0"/>
                        <a:t>Basic mechanics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en-GB" sz="2600" dirty="0" smtClean="0"/>
                        <a:t>Calling a method of an object</a:t>
                      </a:r>
                    </a:p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en-GB" sz="2600" dirty="0" smtClean="0"/>
                        <a:t>Class as a template for data</a:t>
                      </a:r>
                    </a:p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en-GB" sz="2600" dirty="0" smtClean="0"/>
                        <a:t>Class as a collection of methods</a:t>
                      </a:r>
                      <a:r>
                        <a:rPr lang="en-GB" sz="2600" baseline="0" dirty="0" smtClean="0"/>
                        <a:t> </a:t>
                      </a:r>
                      <a:endParaRPr lang="en-GB" sz="2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600" dirty="0" smtClean="0"/>
                        <a:t>Constructors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en-GB" sz="2600" dirty="0" smtClean="0"/>
                        <a:t>Definition and use</a:t>
                      </a:r>
                      <a:endParaRPr lang="en-GB" sz="2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600" dirty="0" smtClean="0"/>
                        <a:t>Interaction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en-GB" sz="2600" dirty="0" smtClean="0"/>
                        <a:t>Object as a value (variable, list item,</a:t>
                      </a:r>
                      <a:r>
                        <a:rPr lang="en-GB" sz="2600" baseline="0" dirty="0" smtClean="0"/>
                        <a:t> …)</a:t>
                      </a:r>
                    </a:p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en-GB" sz="2600" dirty="0" smtClean="0"/>
                        <a:t>Object</a:t>
                      </a:r>
                      <a:r>
                        <a:rPr lang="en-GB" sz="2600" baseline="0" dirty="0" smtClean="0"/>
                        <a:t> as an attribute value (has-a relationship)</a:t>
                      </a:r>
                    </a:p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en-GB" sz="2600" dirty="0" smtClean="0"/>
                        <a:t>Object passed</a:t>
                      </a:r>
                      <a:r>
                        <a:rPr lang="en-GB" sz="2600" baseline="0" dirty="0" smtClean="0"/>
                        <a:t> as a parameter</a:t>
                      </a:r>
                      <a:endParaRPr lang="en-GB" sz="2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600" dirty="0" smtClean="0"/>
                        <a:t>Abstraction and modelling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en-GB" sz="2600" dirty="0" smtClean="0"/>
                        <a:t>Class as a domain</a:t>
                      </a:r>
                      <a:r>
                        <a:rPr lang="en-GB" sz="2600" baseline="0" dirty="0" smtClean="0"/>
                        <a:t> concept</a:t>
                      </a:r>
                    </a:p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en-GB" sz="2600" dirty="0" smtClean="0"/>
                        <a:t>Methods (and constructor) have</a:t>
                      </a:r>
                      <a:r>
                        <a:rPr lang="en-GB" sz="2600" baseline="0" dirty="0" smtClean="0"/>
                        <a:t> parameters</a:t>
                      </a:r>
                      <a:r>
                        <a:rPr lang="en-GB" sz="2600" dirty="0" smtClean="0"/>
                        <a:t> </a:t>
                      </a:r>
                      <a:endParaRPr lang="en-GB" sz="2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600" dirty="0" smtClean="0"/>
                        <a:t>Inheritance</a:t>
                      </a:r>
                      <a:endParaRPr lang="en-GB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en-GB" sz="2600" dirty="0" smtClean="0"/>
                        <a:t>Superclass and subclasses</a:t>
                      </a:r>
                    </a:p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en-GB" sz="2600" dirty="0" smtClean="0"/>
                        <a:t>Constructor called using super()</a:t>
                      </a:r>
                    </a:p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en-GB" sz="2600" dirty="0" smtClean="0"/>
                        <a:t>Method</a:t>
                      </a:r>
                      <a:r>
                        <a:rPr lang="en-GB" sz="2600" baseline="0" dirty="0" smtClean="0"/>
                        <a:t> inherited or overridden</a:t>
                      </a:r>
                      <a:endParaRPr lang="en-GB" sz="2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Line Callout 2 5"/>
          <p:cNvSpPr/>
          <p:nvPr/>
        </p:nvSpPr>
        <p:spPr>
          <a:xfrm>
            <a:off x="10266120" y="1196752"/>
            <a:ext cx="1734536" cy="1584176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42680"/>
              <a:gd name="adj6" fmla="val -30167"/>
            </a:avLst>
          </a:prstGeom>
          <a:solidFill>
            <a:schemeClr val="accent2">
              <a:lumMod val="40000"/>
              <a:lumOff val="60000"/>
            </a:schemeClr>
          </a:solidFill>
          <a:ln w="28575" cmpd="sng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400" dirty="0" smtClean="0">
                <a:solidFill>
                  <a:srgbClr val="000090"/>
                </a:solidFill>
              </a:rPr>
              <a:t>Prerequisite knowledge: functions &amp; parameters</a:t>
            </a:r>
            <a:endParaRPr lang="en-GB" sz="2400" dirty="0">
              <a:solidFill>
                <a:srgbClr val="000090"/>
              </a:solidFill>
            </a:endParaRPr>
          </a:p>
        </p:txBody>
      </p:sp>
      <p:sp>
        <p:nvSpPr>
          <p:cNvPr id="7" name="Line Callout 2 6"/>
          <p:cNvSpPr/>
          <p:nvPr/>
        </p:nvSpPr>
        <p:spPr>
          <a:xfrm flipH="1">
            <a:off x="1127448" y="3429000"/>
            <a:ext cx="1734536" cy="1584176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42680"/>
              <a:gd name="adj6" fmla="val -30167"/>
            </a:avLst>
          </a:prstGeom>
          <a:solidFill>
            <a:schemeClr val="accent2">
              <a:lumMod val="40000"/>
              <a:lumOff val="60000"/>
            </a:schemeClr>
          </a:solidFill>
          <a:ln w="28575" cmpd="sng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400" dirty="0" smtClean="0">
                <a:solidFill>
                  <a:srgbClr val="000090"/>
                </a:solidFill>
              </a:rPr>
              <a:t>Prerequisite knowledge: basic mechanisms</a:t>
            </a:r>
            <a:endParaRPr lang="en-GB" sz="2400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678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335360" y="404664"/>
          <a:ext cx="9361040" cy="61874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960440"/>
                <a:gridCol w="5400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Misconception</a:t>
                      </a:r>
                      <a:endParaRPr lang="en-GB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Possible Evidence</a:t>
                      </a:r>
                      <a:endParaRPr lang="en-GB" sz="28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Attributes in the wrong scope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GB" sz="2400" dirty="0" smtClean="0"/>
                        <a:t>Omission of self (assignment or use)</a:t>
                      </a:r>
                      <a:endParaRPr lang="en-GB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/>
                        <a:t>Confusion between class and object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en-GB" sz="2400" dirty="0" smtClean="0"/>
                        <a:t>No</a:t>
                      </a:r>
                      <a:r>
                        <a:rPr lang="en-GB" sz="2400" baseline="0" dirty="0" smtClean="0"/>
                        <a:t> objects created</a:t>
                      </a:r>
                    </a:p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en-GB" sz="2400" dirty="0" smtClean="0"/>
                        <a:t>Only one instance</a:t>
                      </a:r>
                    </a:p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en-GB" sz="2400" dirty="0" smtClean="0"/>
                        <a:t>Inheritance rather than</a:t>
                      </a:r>
                      <a:r>
                        <a:rPr lang="en-GB" sz="2400" baseline="0" dirty="0" smtClean="0"/>
                        <a:t> </a:t>
                      </a:r>
                      <a:r>
                        <a:rPr lang="en-GB" sz="2400" dirty="0" smtClean="0"/>
                        <a:t> instance</a:t>
                      </a:r>
                      <a:endParaRPr lang="en-GB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/>
                        <a:t>Confusion between class and attribute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en-GB" sz="2400" dirty="0" smtClean="0"/>
                        <a:t>Many classes</a:t>
                      </a:r>
                      <a:r>
                        <a:rPr lang="en-GB" sz="2400" baseline="0" dirty="0" smtClean="0"/>
                        <a:t> – all simple</a:t>
                      </a:r>
                      <a:endParaRPr lang="en-GB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/>
                        <a:t>Objects only contain data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en-GB" sz="2400" dirty="0" smtClean="0"/>
                        <a:t>No encapsulation</a:t>
                      </a:r>
                    </a:p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en-GB" sz="2400" dirty="0" smtClean="0"/>
                        <a:t>Only get and set methods</a:t>
                      </a:r>
                      <a:endParaRPr lang="en-GB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/>
                        <a:t>Objects do not interact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en-GB" sz="2400" dirty="0" smtClean="0"/>
                        <a:t>All code in single class</a:t>
                      </a:r>
                    </a:p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en-GB" sz="2400" dirty="0" smtClean="0"/>
                        <a:t>Classes defined but not imported </a:t>
                      </a:r>
                    </a:p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en-GB" sz="2400" dirty="0" smtClean="0"/>
                        <a:t>Objects not used as attributes</a:t>
                      </a:r>
                    </a:p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en-GB" sz="2400" dirty="0" smtClean="0"/>
                        <a:t>Objects never passed as parameters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/>
                        <a:t>Believing objects are copied not shared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en-GB" sz="2400" dirty="0" smtClean="0"/>
                        <a:t>Unnecessary copying</a:t>
                      </a:r>
                    </a:p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en-GB" sz="2400" dirty="0" smtClean="0"/>
                        <a:t>Unexpected sharing </a:t>
                      </a:r>
                      <a:endParaRPr lang="en-GB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Line Callout 2 4"/>
          <p:cNvSpPr/>
          <p:nvPr/>
        </p:nvSpPr>
        <p:spPr>
          <a:xfrm>
            <a:off x="10266120" y="764704"/>
            <a:ext cx="1734536" cy="1944216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42680"/>
              <a:gd name="adj6" fmla="val -30167"/>
            </a:avLst>
          </a:prstGeom>
          <a:solidFill>
            <a:schemeClr val="accent2">
              <a:lumMod val="40000"/>
              <a:lumOff val="60000"/>
            </a:schemeClr>
          </a:solidFill>
          <a:ln w="28575" cmpd="sng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400" dirty="0" smtClean="0">
                <a:solidFill>
                  <a:srgbClr val="000090"/>
                </a:solidFill>
              </a:rPr>
              <a:t>Also lack </a:t>
            </a:r>
            <a:r>
              <a:rPr lang="en-GB" sz="2400" smtClean="0">
                <a:solidFill>
                  <a:srgbClr val="000090"/>
                </a:solidFill>
              </a:rPr>
              <a:t>of prerequisite </a:t>
            </a:r>
            <a:r>
              <a:rPr lang="en-GB" sz="2400" dirty="0" smtClean="0">
                <a:solidFill>
                  <a:srgbClr val="000090"/>
                </a:solidFill>
              </a:rPr>
              <a:t>knowledge: functions &amp; parameters</a:t>
            </a:r>
            <a:endParaRPr lang="en-GB" sz="2400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4529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Practical Break</a:t>
            </a:r>
            <a:endParaRPr lang="en-GB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0549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185443"/>
          </a:xfrm>
        </p:spPr>
        <p:txBody>
          <a:bodyPr/>
          <a:lstStyle/>
          <a:p>
            <a:r>
              <a:rPr lang="en-GB" dirty="0" smtClean="0">
                <a:latin typeface="+mn-lt"/>
              </a:rPr>
              <a:t>Review of </a:t>
            </a:r>
            <a:r>
              <a:rPr lang="en-GB" dirty="0" smtClean="0">
                <a:latin typeface="+mn-lt"/>
              </a:rPr>
              <a:t>Teacher / Form / Test / Mark Homework</a:t>
            </a:r>
            <a:endParaRPr lang="en-GB" dirty="0">
              <a:latin typeface="+mn-l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5037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39417" y="4005064"/>
            <a:ext cx="2448272" cy="576064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800" dirty="0" smtClean="0">
                <a:solidFill>
                  <a:schemeClr val="tx1"/>
                </a:solidFill>
              </a:rPr>
              <a:t>-</a:t>
            </a:r>
            <a:r>
              <a:rPr lang="en-GB" sz="2800" dirty="0" err="1" smtClean="0">
                <a:solidFill>
                  <a:schemeClr val="tx1"/>
                </a:solidFill>
              </a:rPr>
              <a:t>roomNumber</a:t>
            </a:r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39417" y="3573016"/>
            <a:ext cx="2448272" cy="432048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dirty="0" smtClean="0">
                <a:solidFill>
                  <a:srgbClr val="000000"/>
                </a:solidFill>
              </a:rPr>
              <a:t>Form</a:t>
            </a:r>
            <a:endParaRPr lang="en-GB" sz="2800" dirty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087888" y="3808204"/>
            <a:ext cx="1488165" cy="988948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800" dirty="0" smtClean="0">
                <a:solidFill>
                  <a:schemeClr val="tx1"/>
                </a:solidFill>
              </a:rPr>
              <a:t>-name</a:t>
            </a:r>
          </a:p>
          <a:p>
            <a:r>
              <a:rPr lang="en-GB" sz="2800" dirty="0" smtClean="0">
                <a:solidFill>
                  <a:schemeClr val="tx1"/>
                </a:solidFill>
              </a:rPr>
              <a:t>-age</a:t>
            </a:r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087888" y="3304148"/>
            <a:ext cx="1488165" cy="504056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5087888" y="3284984"/>
            <a:ext cx="21244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/>
              <a:t>Pupil</a:t>
            </a:r>
            <a:endParaRPr lang="en-GB" sz="2800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3287688" y="3933056"/>
            <a:ext cx="1800200" cy="0"/>
          </a:xfrm>
          <a:prstGeom prst="line">
            <a:avLst/>
          </a:prstGeom>
          <a:ln w="1905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3323515" y="3501008"/>
            <a:ext cx="241244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 smtClean="0"/>
              <a:t>1          in           *</a:t>
            </a:r>
            <a:endParaRPr lang="en-GB" sz="2000" dirty="0"/>
          </a:p>
        </p:txBody>
      </p:sp>
      <p:sp>
        <p:nvSpPr>
          <p:cNvPr id="15" name="Rectangle 14"/>
          <p:cNvSpPr/>
          <p:nvPr/>
        </p:nvSpPr>
        <p:spPr>
          <a:xfrm>
            <a:off x="911424" y="6093296"/>
            <a:ext cx="1863824" cy="504056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800" dirty="0" smtClean="0">
                <a:solidFill>
                  <a:schemeClr val="tx1"/>
                </a:solidFill>
              </a:rPr>
              <a:t>-name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911424" y="5589240"/>
            <a:ext cx="1863824" cy="504056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dirty="0" smtClean="0">
                <a:solidFill>
                  <a:srgbClr val="000000"/>
                </a:solidFill>
              </a:rPr>
              <a:t>Teacher</a:t>
            </a:r>
            <a:endParaRPr lang="en-GB" sz="2800" dirty="0">
              <a:solidFill>
                <a:srgbClr val="000000"/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 flipV="1">
            <a:off x="1631504" y="4581128"/>
            <a:ext cx="0" cy="1008112"/>
          </a:xfrm>
          <a:prstGeom prst="line">
            <a:avLst/>
          </a:prstGeom>
          <a:ln w="1905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1343472" y="4573577"/>
            <a:ext cx="241244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 smtClean="0"/>
              <a:t>1</a:t>
            </a:r>
          </a:p>
          <a:p>
            <a:r>
              <a:rPr lang="en-GB" sz="2000" dirty="0" smtClean="0"/>
              <a:t>      teaches</a:t>
            </a:r>
          </a:p>
          <a:p>
            <a:r>
              <a:rPr lang="en-GB" sz="2000" dirty="0" smtClean="0"/>
              <a:t>1</a:t>
            </a:r>
            <a:endParaRPr lang="en-GB" sz="2000" dirty="0"/>
          </a:p>
        </p:txBody>
      </p:sp>
      <p:sp>
        <p:nvSpPr>
          <p:cNvPr id="26" name="Rectangle 25"/>
          <p:cNvSpPr/>
          <p:nvPr/>
        </p:nvSpPr>
        <p:spPr>
          <a:xfrm>
            <a:off x="991816" y="1556792"/>
            <a:ext cx="1863824" cy="1008112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800" dirty="0" smtClean="0">
                <a:solidFill>
                  <a:schemeClr val="tx1"/>
                </a:solidFill>
              </a:rPr>
              <a:t>-topic</a:t>
            </a:r>
          </a:p>
          <a:p>
            <a:r>
              <a:rPr lang="en-GB" sz="2800" dirty="0" smtClean="0">
                <a:solidFill>
                  <a:schemeClr val="tx1"/>
                </a:solidFill>
              </a:rPr>
              <a:t>-max</a:t>
            </a:r>
          </a:p>
        </p:txBody>
      </p:sp>
      <p:sp>
        <p:nvSpPr>
          <p:cNvPr id="27" name="Rectangle 26"/>
          <p:cNvSpPr/>
          <p:nvPr/>
        </p:nvSpPr>
        <p:spPr>
          <a:xfrm>
            <a:off x="991816" y="1052736"/>
            <a:ext cx="1863824" cy="504056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dirty="0" smtClean="0">
                <a:solidFill>
                  <a:srgbClr val="000000"/>
                </a:solidFill>
              </a:rPr>
              <a:t>Test</a:t>
            </a:r>
            <a:endParaRPr lang="en-GB" sz="2800" dirty="0">
              <a:solidFill>
                <a:srgbClr val="000000"/>
              </a:solidFill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 flipV="1">
            <a:off x="1667331" y="2564904"/>
            <a:ext cx="0" cy="1008112"/>
          </a:xfrm>
          <a:prstGeom prst="line">
            <a:avLst/>
          </a:prstGeom>
          <a:ln w="1905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1379299" y="2557353"/>
            <a:ext cx="241244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/>
              <a:t>*</a:t>
            </a:r>
            <a:endParaRPr lang="en-GB" sz="2000" dirty="0" smtClean="0"/>
          </a:p>
          <a:p>
            <a:r>
              <a:rPr lang="en-GB" sz="2000" dirty="0" smtClean="0"/>
              <a:t>      </a:t>
            </a:r>
            <a:r>
              <a:rPr lang="en-GB" sz="2000" dirty="0" err="1" smtClean="0"/>
              <a:t>setFor</a:t>
            </a:r>
            <a:endParaRPr lang="en-GB" sz="2000" dirty="0" smtClean="0"/>
          </a:p>
          <a:p>
            <a:r>
              <a:rPr lang="en-GB" sz="2000" dirty="0" smtClean="0"/>
              <a:t>1</a:t>
            </a:r>
            <a:endParaRPr lang="en-GB" sz="2000" dirty="0"/>
          </a:p>
        </p:txBody>
      </p:sp>
      <p:sp>
        <p:nvSpPr>
          <p:cNvPr id="30" name="Rectangle 29"/>
          <p:cNvSpPr/>
          <p:nvPr/>
        </p:nvSpPr>
        <p:spPr>
          <a:xfrm>
            <a:off x="5096272" y="1556792"/>
            <a:ext cx="1287760" cy="576064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800" dirty="0" smtClean="0">
                <a:solidFill>
                  <a:schemeClr val="tx1"/>
                </a:solidFill>
              </a:rPr>
              <a:t>-score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096272" y="1052736"/>
            <a:ext cx="1287760" cy="504056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dirty="0" smtClean="0">
                <a:solidFill>
                  <a:srgbClr val="000000"/>
                </a:solidFill>
              </a:rPr>
              <a:t>Mark</a:t>
            </a:r>
            <a:endParaRPr lang="en-GB" sz="2800" dirty="0">
              <a:solidFill>
                <a:srgbClr val="000000"/>
              </a:solidFill>
            </a:endParaRPr>
          </a:p>
        </p:txBody>
      </p:sp>
      <p:cxnSp>
        <p:nvCxnSpPr>
          <p:cNvPr id="32" name="Straight Connector 31"/>
          <p:cNvCxnSpPr>
            <a:endCxn id="30" idx="1"/>
          </p:cNvCxnSpPr>
          <p:nvPr/>
        </p:nvCxnSpPr>
        <p:spPr>
          <a:xfrm flipV="1">
            <a:off x="2855640" y="1844824"/>
            <a:ext cx="2240632" cy="19164"/>
          </a:xfrm>
          <a:prstGeom prst="line">
            <a:avLst/>
          </a:prstGeom>
          <a:ln w="1905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2855640" y="1444714"/>
            <a:ext cx="241244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 smtClean="0"/>
              <a:t>1           awarded      *</a:t>
            </a:r>
            <a:endParaRPr lang="en-GB" sz="2000" dirty="0"/>
          </a:p>
        </p:txBody>
      </p:sp>
      <p:cxnSp>
        <p:nvCxnSpPr>
          <p:cNvPr id="35" name="Straight Connector 34"/>
          <p:cNvCxnSpPr/>
          <p:nvPr/>
        </p:nvCxnSpPr>
        <p:spPr>
          <a:xfrm flipV="1">
            <a:off x="5844149" y="2132857"/>
            <a:ext cx="0" cy="1152127"/>
          </a:xfrm>
          <a:prstGeom prst="line">
            <a:avLst/>
          </a:prstGeom>
          <a:ln w="1905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5519936" y="2033553"/>
            <a:ext cx="241244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/>
              <a:t>*</a:t>
            </a:r>
            <a:endParaRPr lang="en-GB" sz="2000" dirty="0" smtClean="0"/>
          </a:p>
          <a:p>
            <a:r>
              <a:rPr lang="en-GB" sz="2000" dirty="0" smtClean="0"/>
              <a:t>      achieved</a:t>
            </a:r>
          </a:p>
          <a:p>
            <a:endParaRPr lang="en-GB" sz="2000" dirty="0" smtClean="0"/>
          </a:p>
          <a:p>
            <a:r>
              <a:rPr lang="en-GB" sz="2000" dirty="0" smtClean="0"/>
              <a:t>1</a:t>
            </a:r>
            <a:endParaRPr lang="en-GB" sz="2000" dirty="0"/>
          </a:p>
        </p:txBody>
      </p:sp>
      <p:sp>
        <p:nvSpPr>
          <p:cNvPr id="41" name="Content Placeholder 40"/>
          <p:cNvSpPr>
            <a:spLocks noGrp="1"/>
          </p:cNvSpPr>
          <p:nvPr>
            <p:ph sz="half" idx="2"/>
          </p:nvPr>
        </p:nvSpPr>
        <p:spPr>
          <a:xfrm>
            <a:off x="7608168" y="1486321"/>
            <a:ext cx="3745632" cy="4690642"/>
          </a:xfrm>
        </p:spPr>
        <p:txBody>
          <a:bodyPr/>
          <a:lstStyle/>
          <a:p>
            <a:r>
              <a:rPr lang="en-GB" dirty="0" smtClean="0"/>
              <a:t>A test is set for a form</a:t>
            </a:r>
          </a:p>
          <a:p>
            <a:r>
              <a:rPr lang="en-GB" dirty="0" smtClean="0"/>
              <a:t>A form can have several tests</a:t>
            </a:r>
          </a:p>
          <a:p>
            <a:r>
              <a:rPr lang="en-GB" dirty="0"/>
              <a:t>M</a:t>
            </a:r>
            <a:r>
              <a:rPr lang="en-GB" dirty="0" smtClean="0"/>
              <a:t>ark is awarded for a test</a:t>
            </a:r>
          </a:p>
          <a:p>
            <a:r>
              <a:rPr lang="en-GB" dirty="0" smtClean="0"/>
              <a:t>Mark is achieved by a pupil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1918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Steps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Declare classes with attributes</a:t>
            </a:r>
          </a:p>
          <a:p>
            <a:r>
              <a:rPr lang="en-GB" dirty="0" smtClean="0"/>
              <a:t>Design an API (for use in a user interface)</a:t>
            </a:r>
          </a:p>
          <a:p>
            <a:r>
              <a:rPr lang="en-GB" dirty="0" smtClean="0"/>
              <a:t>Decompose each API call into methods on each class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4313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Step 1: Fields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1487488" y="1490008"/>
            <a:ext cx="7848872" cy="1938992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lvl="1"/>
            <a:r>
              <a:rPr lang="en-GB" sz="2400" dirty="0">
                <a:latin typeface="Courier New" charset="0"/>
                <a:ea typeface="Courier New" charset="0"/>
                <a:cs typeface="Courier New" charset="0"/>
              </a:rPr>
              <a:t>class Test</a:t>
            </a:r>
            <a:r>
              <a:rPr lang="en-GB" sz="2400" dirty="0" smtClean="0">
                <a:latin typeface="Courier New" charset="0"/>
                <a:ea typeface="Courier New" charset="0"/>
                <a:cs typeface="Courier New" charset="0"/>
              </a:rPr>
              <a:t>:</a:t>
            </a:r>
          </a:p>
          <a:p>
            <a:pPr marL="0" lvl="1"/>
            <a:r>
              <a:rPr lang="en-GB" sz="2400" dirty="0" smtClean="0">
                <a:latin typeface="Courier New" charset="0"/>
                <a:ea typeface="Courier New" charset="0"/>
                <a:cs typeface="Courier New" charset="0"/>
              </a:rPr>
              <a:t>    </a:t>
            </a:r>
            <a:r>
              <a:rPr lang="en-GB" sz="2400" dirty="0" err="1">
                <a:latin typeface="Courier New" charset="0"/>
                <a:ea typeface="Courier New" charset="0"/>
                <a:cs typeface="Courier New" charset="0"/>
              </a:rPr>
              <a:t>def</a:t>
            </a:r>
            <a:r>
              <a:rPr lang="en-GB" sz="2400" dirty="0">
                <a:latin typeface="Courier New" charset="0"/>
                <a:ea typeface="Courier New" charset="0"/>
                <a:cs typeface="Courier New" charset="0"/>
              </a:rPr>
              <a:t> __</a:t>
            </a:r>
            <a:r>
              <a:rPr lang="en-GB" sz="2400" dirty="0" err="1">
                <a:latin typeface="Courier New" charset="0"/>
                <a:ea typeface="Courier New" charset="0"/>
                <a:cs typeface="Courier New" charset="0"/>
              </a:rPr>
              <a:t>init</a:t>
            </a:r>
            <a:r>
              <a:rPr lang="en-GB" sz="2400" dirty="0">
                <a:latin typeface="Courier New" charset="0"/>
                <a:ea typeface="Courier New" charset="0"/>
                <a:cs typeface="Courier New" charset="0"/>
              </a:rPr>
              <a:t>__(self, topic, </a:t>
            </a:r>
            <a:r>
              <a:rPr lang="en-GB" sz="2400" dirty="0" err="1">
                <a:latin typeface="Courier New" charset="0"/>
                <a:ea typeface="Courier New" charset="0"/>
                <a:cs typeface="Courier New" charset="0"/>
              </a:rPr>
              <a:t>maxM</a:t>
            </a:r>
            <a:r>
              <a:rPr lang="en-GB" sz="2400" dirty="0" smtClean="0">
                <a:latin typeface="Courier New" charset="0"/>
                <a:ea typeface="Courier New" charset="0"/>
                <a:cs typeface="Courier New" charset="0"/>
              </a:rPr>
              <a:t>):</a:t>
            </a:r>
          </a:p>
          <a:p>
            <a:pPr marL="0" lvl="1"/>
            <a:r>
              <a:rPr lang="en-GB" sz="2400" dirty="0" smtClean="0">
                <a:latin typeface="Courier New" charset="0"/>
                <a:ea typeface="Courier New" charset="0"/>
                <a:cs typeface="Courier New" charset="0"/>
              </a:rPr>
              <a:t>        </a:t>
            </a:r>
            <a:r>
              <a:rPr lang="en-GB" sz="2400" dirty="0" err="1">
                <a:latin typeface="Courier New" charset="0"/>
                <a:ea typeface="Courier New" charset="0"/>
                <a:cs typeface="Courier New" charset="0"/>
              </a:rPr>
              <a:t>self.topic</a:t>
            </a:r>
            <a:r>
              <a:rPr lang="en-GB" sz="2400" dirty="0">
                <a:latin typeface="Courier New" charset="0"/>
                <a:ea typeface="Courier New" charset="0"/>
                <a:cs typeface="Courier New" charset="0"/>
              </a:rPr>
              <a:t> = </a:t>
            </a:r>
            <a:r>
              <a:rPr lang="en-GB" sz="2400" dirty="0" smtClean="0">
                <a:latin typeface="Courier New" charset="0"/>
                <a:ea typeface="Courier New" charset="0"/>
                <a:cs typeface="Courier New" charset="0"/>
              </a:rPr>
              <a:t>topic</a:t>
            </a:r>
          </a:p>
          <a:p>
            <a:pPr marL="0" lvl="1"/>
            <a:r>
              <a:rPr lang="en-GB" sz="2400" dirty="0" smtClean="0">
                <a:latin typeface="Courier New" charset="0"/>
                <a:ea typeface="Courier New" charset="0"/>
                <a:cs typeface="Courier New" charset="0"/>
              </a:rPr>
              <a:t>        </a:t>
            </a:r>
            <a:r>
              <a:rPr lang="en-GB" sz="2400" dirty="0" err="1">
                <a:latin typeface="Courier New" charset="0"/>
                <a:ea typeface="Courier New" charset="0"/>
                <a:cs typeface="Courier New" charset="0"/>
              </a:rPr>
              <a:t>self.maxM</a:t>
            </a:r>
            <a:r>
              <a:rPr lang="en-GB" sz="2400" dirty="0">
                <a:latin typeface="Courier New" charset="0"/>
                <a:ea typeface="Courier New" charset="0"/>
                <a:cs typeface="Courier New" charset="0"/>
              </a:rPr>
              <a:t> = </a:t>
            </a:r>
            <a:r>
              <a:rPr lang="en-GB" sz="2400" dirty="0" err="1" smtClean="0">
                <a:latin typeface="Courier New" charset="0"/>
                <a:ea typeface="Courier New" charset="0"/>
                <a:cs typeface="Courier New" charset="0"/>
              </a:rPr>
              <a:t>maxM</a:t>
            </a:r>
            <a:endParaRPr lang="en-GB" sz="2400" dirty="0" smtClean="0">
              <a:latin typeface="Courier New" charset="0"/>
              <a:ea typeface="Courier New" charset="0"/>
              <a:cs typeface="Courier New" charset="0"/>
            </a:endParaRPr>
          </a:p>
          <a:p>
            <a:pPr marL="0" lvl="1"/>
            <a:r>
              <a:rPr lang="en-GB" sz="2400" dirty="0" smtClean="0">
                <a:latin typeface="Courier New" charset="0"/>
                <a:ea typeface="Courier New" charset="0"/>
                <a:cs typeface="Courier New" charset="0"/>
              </a:rPr>
              <a:t>        </a:t>
            </a:r>
            <a:r>
              <a:rPr lang="en-GB" sz="2400" dirty="0" err="1">
                <a:latin typeface="Courier New" charset="0"/>
                <a:ea typeface="Courier New" charset="0"/>
                <a:cs typeface="Courier New" charset="0"/>
              </a:rPr>
              <a:t>self.marks</a:t>
            </a:r>
            <a:r>
              <a:rPr lang="en-GB" sz="2400" dirty="0">
                <a:latin typeface="Courier New" charset="0"/>
                <a:ea typeface="Courier New" charset="0"/>
                <a:cs typeface="Courier New" charset="0"/>
              </a:rPr>
              <a:t> = []</a:t>
            </a:r>
            <a:endParaRPr lang="en-GB" sz="2400" dirty="0"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95600" y="3717032"/>
            <a:ext cx="8064896" cy="2308324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lvl="1"/>
            <a:r>
              <a:rPr lang="en-GB" sz="2400" dirty="0">
                <a:latin typeface="Courier New" charset="0"/>
                <a:ea typeface="Courier New" charset="0"/>
                <a:cs typeface="Courier New" charset="0"/>
              </a:rPr>
              <a:t>class Mark</a:t>
            </a:r>
            <a:r>
              <a:rPr lang="en-GB" sz="2400" dirty="0" smtClean="0">
                <a:latin typeface="Courier New" charset="0"/>
                <a:ea typeface="Courier New" charset="0"/>
                <a:cs typeface="Courier New" charset="0"/>
              </a:rPr>
              <a:t>:</a:t>
            </a:r>
          </a:p>
          <a:p>
            <a:pPr marL="0" lvl="1"/>
            <a:r>
              <a:rPr lang="en-GB" sz="2400" dirty="0" smtClean="0">
                <a:latin typeface="Courier New" charset="0"/>
                <a:ea typeface="Courier New" charset="0"/>
                <a:cs typeface="Courier New" charset="0"/>
              </a:rPr>
              <a:t>    </a:t>
            </a:r>
            <a:r>
              <a:rPr lang="en-GB" sz="2400" dirty="0" err="1">
                <a:latin typeface="Courier New" charset="0"/>
                <a:ea typeface="Courier New" charset="0"/>
                <a:cs typeface="Courier New" charset="0"/>
              </a:rPr>
              <a:t>def</a:t>
            </a:r>
            <a:r>
              <a:rPr lang="en-GB" sz="2400" dirty="0">
                <a:latin typeface="Courier New" charset="0"/>
                <a:ea typeface="Courier New" charset="0"/>
                <a:cs typeface="Courier New" charset="0"/>
              </a:rPr>
              <a:t> __</a:t>
            </a:r>
            <a:r>
              <a:rPr lang="en-GB" sz="2400" dirty="0" err="1">
                <a:latin typeface="Courier New" charset="0"/>
                <a:ea typeface="Courier New" charset="0"/>
                <a:cs typeface="Courier New" charset="0"/>
              </a:rPr>
              <a:t>init</a:t>
            </a:r>
            <a:r>
              <a:rPr lang="en-GB" sz="2400" dirty="0">
                <a:latin typeface="Courier New" charset="0"/>
                <a:ea typeface="Courier New" charset="0"/>
                <a:cs typeface="Courier New" charset="0"/>
              </a:rPr>
              <a:t>__(self, test, pupil, score</a:t>
            </a:r>
            <a:r>
              <a:rPr lang="en-GB" sz="2400" dirty="0" smtClean="0">
                <a:latin typeface="Courier New" charset="0"/>
                <a:ea typeface="Courier New" charset="0"/>
                <a:cs typeface="Courier New" charset="0"/>
              </a:rPr>
              <a:t>):</a:t>
            </a:r>
          </a:p>
          <a:p>
            <a:pPr marL="0" lvl="1"/>
            <a:r>
              <a:rPr lang="en-GB" sz="2400" dirty="0" smtClean="0">
                <a:latin typeface="Courier New" charset="0"/>
                <a:ea typeface="Courier New" charset="0"/>
                <a:cs typeface="Courier New" charset="0"/>
              </a:rPr>
              <a:t>        </a:t>
            </a:r>
            <a:r>
              <a:rPr lang="en-GB" sz="2400" dirty="0" err="1">
                <a:latin typeface="Courier New" charset="0"/>
                <a:ea typeface="Courier New" charset="0"/>
                <a:cs typeface="Courier New" charset="0"/>
              </a:rPr>
              <a:t>self.test</a:t>
            </a:r>
            <a:r>
              <a:rPr lang="en-GB" sz="2400" dirty="0">
                <a:latin typeface="Courier New" charset="0"/>
                <a:ea typeface="Courier New" charset="0"/>
                <a:cs typeface="Courier New" charset="0"/>
              </a:rPr>
              <a:t> = </a:t>
            </a:r>
            <a:r>
              <a:rPr lang="en-GB" sz="2400" dirty="0" smtClean="0">
                <a:latin typeface="Courier New" charset="0"/>
                <a:ea typeface="Courier New" charset="0"/>
                <a:cs typeface="Courier New" charset="0"/>
              </a:rPr>
              <a:t>test</a:t>
            </a:r>
          </a:p>
          <a:p>
            <a:pPr marL="0" lvl="1"/>
            <a:r>
              <a:rPr lang="en-GB" sz="2400" dirty="0" smtClean="0">
                <a:latin typeface="Courier New" charset="0"/>
                <a:ea typeface="Courier New" charset="0"/>
                <a:cs typeface="Courier New" charset="0"/>
              </a:rPr>
              <a:t>        </a:t>
            </a:r>
            <a:r>
              <a:rPr lang="en-GB" sz="2400" dirty="0" err="1">
                <a:latin typeface="Courier New" charset="0"/>
                <a:ea typeface="Courier New" charset="0"/>
                <a:cs typeface="Courier New" charset="0"/>
              </a:rPr>
              <a:t>self.pupil</a:t>
            </a:r>
            <a:r>
              <a:rPr lang="en-GB" sz="2400" dirty="0">
                <a:latin typeface="Courier New" charset="0"/>
                <a:ea typeface="Courier New" charset="0"/>
                <a:cs typeface="Courier New" charset="0"/>
              </a:rPr>
              <a:t> = </a:t>
            </a:r>
            <a:r>
              <a:rPr lang="en-GB" sz="2400" dirty="0" smtClean="0">
                <a:latin typeface="Courier New" charset="0"/>
                <a:ea typeface="Courier New" charset="0"/>
                <a:cs typeface="Courier New" charset="0"/>
              </a:rPr>
              <a:t>pupil</a:t>
            </a:r>
          </a:p>
          <a:p>
            <a:pPr marL="0" lvl="1"/>
            <a:r>
              <a:rPr lang="en-GB" sz="2400" dirty="0" smtClean="0">
                <a:latin typeface="Courier New" charset="0"/>
                <a:ea typeface="Courier New" charset="0"/>
                <a:cs typeface="Courier New" charset="0"/>
              </a:rPr>
              <a:t>        </a:t>
            </a:r>
            <a:r>
              <a:rPr lang="en-GB" sz="2400" dirty="0" err="1">
                <a:latin typeface="Courier New" charset="0"/>
                <a:ea typeface="Courier New" charset="0"/>
                <a:cs typeface="Courier New" charset="0"/>
              </a:rPr>
              <a:t>self.score</a:t>
            </a:r>
            <a:r>
              <a:rPr lang="en-GB" sz="2400" dirty="0">
                <a:latin typeface="Courier New" charset="0"/>
                <a:ea typeface="Courier New" charset="0"/>
                <a:cs typeface="Courier New" charset="0"/>
              </a:rPr>
              <a:t> = </a:t>
            </a:r>
            <a:r>
              <a:rPr lang="en-GB" sz="2400" dirty="0" smtClean="0">
                <a:latin typeface="Courier New" charset="0"/>
                <a:ea typeface="Courier New" charset="0"/>
                <a:cs typeface="Courier New" charset="0"/>
              </a:rPr>
              <a:t>score</a:t>
            </a:r>
          </a:p>
          <a:p>
            <a:pPr marL="0" lvl="1"/>
            <a:r>
              <a:rPr lang="en-GB" sz="2400" dirty="0" smtClean="0">
                <a:latin typeface="Courier New" charset="0"/>
                <a:ea typeface="Courier New" charset="0"/>
                <a:cs typeface="Courier New" charset="0"/>
              </a:rPr>
              <a:t>        </a:t>
            </a:r>
            <a:r>
              <a:rPr lang="en-GB" sz="2400" dirty="0" err="1">
                <a:latin typeface="Courier New" charset="0"/>
                <a:ea typeface="Courier New" charset="0"/>
                <a:cs typeface="Courier New" charset="0"/>
              </a:rPr>
              <a:t>pupil.addMark</a:t>
            </a:r>
            <a:r>
              <a:rPr lang="en-GB" sz="2400" dirty="0">
                <a:latin typeface="Courier New" charset="0"/>
                <a:ea typeface="Courier New" charset="0"/>
                <a:cs typeface="Courier New" charset="0"/>
              </a:rPr>
              <a:t>(self)</a:t>
            </a:r>
            <a:endParaRPr lang="en-GB" sz="2400" dirty="0">
              <a:latin typeface="Courier New" charset="0"/>
              <a:ea typeface="Courier New" charset="0"/>
              <a:cs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9510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API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86322"/>
            <a:ext cx="10515600" cy="1550238"/>
          </a:xfrm>
        </p:spPr>
        <p:txBody>
          <a:bodyPr>
            <a:normAutofit/>
          </a:bodyPr>
          <a:lstStyle/>
          <a:p>
            <a:r>
              <a:rPr lang="en-GB" dirty="0" smtClean="0"/>
              <a:t>(Public) functions provided by class to help us get stuff done</a:t>
            </a:r>
          </a:p>
          <a:p>
            <a:r>
              <a:rPr lang="mr-IN" dirty="0" smtClean="0"/>
              <a:t>…</a:t>
            </a:r>
            <a:r>
              <a:rPr lang="en-GB" dirty="0" smtClean="0"/>
              <a:t> Used in a user interface</a:t>
            </a:r>
          </a:p>
          <a:p>
            <a:r>
              <a:rPr lang="en-GB" dirty="0" smtClean="0"/>
              <a:t>More ‘internal’ functions (roughly: private ones)</a:t>
            </a:r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365072"/>
              </p:ext>
            </p:extLst>
          </p:nvPr>
        </p:nvGraphicFramePr>
        <p:xfrm>
          <a:off x="1199456" y="3425552"/>
          <a:ext cx="8127999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/>
                <a:gridCol w="2709333"/>
                <a:gridCol w="270933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Function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Method Name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In</a:t>
                      </a:r>
                      <a:r>
                        <a:rPr lang="en-GB" sz="2400" baseline="0" dirty="0" smtClean="0"/>
                        <a:t> Class</a:t>
                      </a:r>
                      <a:endParaRPr lang="en-GB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Add a pupil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err="1" smtClean="0"/>
                        <a:t>addPupil</a:t>
                      </a:r>
                      <a:r>
                        <a:rPr lang="en-GB" sz="2400" dirty="0" smtClean="0"/>
                        <a:t>()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Form</a:t>
                      </a:r>
                      <a:endParaRPr lang="en-GB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Details of form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err="1" smtClean="0"/>
                        <a:t>getDetails</a:t>
                      </a:r>
                      <a:r>
                        <a:rPr lang="en-GB" sz="2400" dirty="0" smtClean="0"/>
                        <a:t>()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Form</a:t>
                      </a:r>
                      <a:endParaRPr lang="en-GB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List of pupils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err="1" smtClean="0"/>
                        <a:t>listRoll</a:t>
                      </a:r>
                      <a:r>
                        <a:rPr lang="en-GB" sz="2400" dirty="0" smtClean="0"/>
                        <a:t>()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Form</a:t>
                      </a:r>
                      <a:endParaRPr lang="en-GB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8427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Testing (without a User Interface)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695400" y="1487681"/>
            <a:ext cx="4968552" cy="4893647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lvl="1"/>
            <a:r>
              <a:rPr lang="en-GB" sz="2400" dirty="0">
                <a:latin typeface="Courier New" charset="0"/>
                <a:ea typeface="Courier New" charset="0"/>
                <a:cs typeface="Courier New" charset="0"/>
              </a:rPr>
              <a:t>t2 = Teacher("Mrs Brown</a:t>
            </a:r>
            <a:r>
              <a:rPr lang="en-GB" sz="2400" dirty="0" smtClean="0">
                <a:latin typeface="Courier New" charset="0"/>
                <a:ea typeface="Courier New" charset="0"/>
                <a:cs typeface="Courier New" charset="0"/>
              </a:rPr>
              <a:t>")</a:t>
            </a:r>
          </a:p>
          <a:p>
            <a:pPr marL="0" lvl="1"/>
            <a:r>
              <a:rPr lang="en-GB" sz="2400" dirty="0" smtClean="0">
                <a:latin typeface="Courier New" charset="0"/>
                <a:ea typeface="Courier New" charset="0"/>
                <a:cs typeface="Courier New" charset="0"/>
              </a:rPr>
              <a:t>year2 </a:t>
            </a:r>
            <a:r>
              <a:rPr lang="en-GB" sz="2400" dirty="0">
                <a:latin typeface="Courier New" charset="0"/>
                <a:ea typeface="Courier New" charset="0"/>
                <a:cs typeface="Courier New" charset="0"/>
              </a:rPr>
              <a:t>= Form(t2</a:t>
            </a:r>
            <a:r>
              <a:rPr lang="en-GB" sz="2400" dirty="0" smtClean="0">
                <a:latin typeface="Courier New" charset="0"/>
                <a:ea typeface="Courier New" charset="0"/>
                <a:cs typeface="Courier New" charset="0"/>
              </a:rPr>
              <a:t>)</a:t>
            </a:r>
          </a:p>
          <a:p>
            <a:pPr marL="0" lvl="1"/>
            <a:r>
              <a:rPr lang="en-GB" sz="2400" dirty="0" smtClean="0">
                <a:latin typeface="Courier New" charset="0"/>
                <a:ea typeface="Courier New" charset="0"/>
                <a:cs typeface="Courier New" charset="0"/>
              </a:rPr>
              <a:t>year2.setRoom</a:t>
            </a:r>
            <a:r>
              <a:rPr lang="en-GB" sz="2400" dirty="0">
                <a:latin typeface="Courier New" charset="0"/>
                <a:ea typeface="Courier New" charset="0"/>
                <a:cs typeface="Courier New" charset="0"/>
              </a:rPr>
              <a:t>("Ada 2</a:t>
            </a:r>
            <a:r>
              <a:rPr lang="en-GB" sz="2400" dirty="0" smtClean="0">
                <a:latin typeface="Courier New" charset="0"/>
                <a:ea typeface="Courier New" charset="0"/>
                <a:cs typeface="Courier New" charset="0"/>
              </a:rPr>
              <a:t>")</a:t>
            </a:r>
          </a:p>
          <a:p>
            <a:pPr marL="0" lvl="1"/>
            <a:endParaRPr lang="en-GB" sz="2400" dirty="0" smtClean="0">
              <a:latin typeface="Courier New" charset="0"/>
              <a:ea typeface="Courier New" charset="0"/>
              <a:cs typeface="Courier New" charset="0"/>
            </a:endParaRPr>
          </a:p>
          <a:p>
            <a:pPr marL="0" lvl="1"/>
            <a:r>
              <a:rPr lang="en-GB" sz="2400" dirty="0" smtClean="0">
                <a:latin typeface="Courier New" charset="0"/>
                <a:ea typeface="Courier New" charset="0"/>
                <a:cs typeface="Courier New" charset="0"/>
              </a:rPr>
              <a:t>p1 </a:t>
            </a:r>
            <a:r>
              <a:rPr lang="en-GB" sz="2400" dirty="0">
                <a:latin typeface="Courier New" charset="0"/>
                <a:ea typeface="Courier New" charset="0"/>
                <a:cs typeface="Courier New" charset="0"/>
              </a:rPr>
              <a:t>= Pupil("Andy</a:t>
            </a:r>
            <a:r>
              <a:rPr lang="en-GB" sz="2400" dirty="0" smtClean="0">
                <a:latin typeface="Courier New" charset="0"/>
                <a:ea typeface="Courier New" charset="0"/>
                <a:cs typeface="Courier New" charset="0"/>
              </a:rPr>
              <a:t>")</a:t>
            </a:r>
          </a:p>
          <a:p>
            <a:pPr marL="0" lvl="1"/>
            <a:r>
              <a:rPr lang="en-GB" sz="2400" dirty="0" smtClean="0">
                <a:latin typeface="Courier New" charset="0"/>
                <a:ea typeface="Courier New" charset="0"/>
                <a:cs typeface="Courier New" charset="0"/>
              </a:rPr>
              <a:t>p2 </a:t>
            </a:r>
            <a:r>
              <a:rPr lang="en-GB" sz="2400" dirty="0">
                <a:latin typeface="Courier New" charset="0"/>
                <a:ea typeface="Courier New" charset="0"/>
                <a:cs typeface="Courier New" charset="0"/>
              </a:rPr>
              <a:t>= Pupil("Bert</a:t>
            </a:r>
            <a:r>
              <a:rPr lang="en-GB" sz="2400" dirty="0" smtClean="0">
                <a:latin typeface="Courier New" charset="0"/>
                <a:ea typeface="Courier New" charset="0"/>
                <a:cs typeface="Courier New" charset="0"/>
              </a:rPr>
              <a:t>")</a:t>
            </a:r>
          </a:p>
          <a:p>
            <a:pPr marL="0" lvl="1"/>
            <a:r>
              <a:rPr lang="en-GB" sz="2400" dirty="0" smtClean="0">
                <a:latin typeface="Courier New" charset="0"/>
                <a:ea typeface="Courier New" charset="0"/>
                <a:cs typeface="Courier New" charset="0"/>
              </a:rPr>
              <a:t>year1.addPupil(p1)</a:t>
            </a:r>
          </a:p>
          <a:p>
            <a:pPr marL="0" lvl="1"/>
            <a:r>
              <a:rPr lang="en-GB" sz="2400" dirty="0" smtClean="0">
                <a:latin typeface="Courier New" charset="0"/>
                <a:ea typeface="Courier New" charset="0"/>
                <a:cs typeface="Courier New" charset="0"/>
              </a:rPr>
              <a:t>year1.addPupil(p2)</a:t>
            </a:r>
          </a:p>
          <a:p>
            <a:pPr marL="0" lvl="1"/>
            <a:endParaRPr lang="en-GB" sz="2400" dirty="0" smtClean="0">
              <a:latin typeface="Courier New" charset="0"/>
              <a:ea typeface="Courier New" charset="0"/>
              <a:cs typeface="Courier New" charset="0"/>
            </a:endParaRPr>
          </a:p>
          <a:p>
            <a:pPr marL="0" lvl="1"/>
            <a:r>
              <a:rPr lang="en-GB" sz="2400" dirty="0" smtClean="0">
                <a:latin typeface="Courier New" charset="0"/>
                <a:ea typeface="Courier New" charset="0"/>
                <a:cs typeface="Courier New" charset="0"/>
              </a:rPr>
              <a:t>p5 </a:t>
            </a:r>
            <a:r>
              <a:rPr lang="en-GB" sz="2400" dirty="0">
                <a:latin typeface="Courier New" charset="0"/>
                <a:ea typeface="Courier New" charset="0"/>
                <a:cs typeface="Courier New" charset="0"/>
              </a:rPr>
              <a:t>= Pupil("Elsie</a:t>
            </a:r>
            <a:r>
              <a:rPr lang="en-GB" sz="2400" dirty="0" smtClean="0">
                <a:latin typeface="Courier New" charset="0"/>
                <a:ea typeface="Courier New" charset="0"/>
                <a:cs typeface="Courier New" charset="0"/>
              </a:rPr>
              <a:t>")</a:t>
            </a:r>
          </a:p>
          <a:p>
            <a:pPr marL="0" lvl="1"/>
            <a:r>
              <a:rPr lang="en-GB" sz="2400" dirty="0" smtClean="0">
                <a:latin typeface="Courier New" charset="0"/>
                <a:ea typeface="Courier New" charset="0"/>
                <a:cs typeface="Courier New" charset="0"/>
              </a:rPr>
              <a:t>p6 </a:t>
            </a:r>
            <a:r>
              <a:rPr lang="en-GB" sz="2400" dirty="0">
                <a:latin typeface="Courier New" charset="0"/>
                <a:ea typeface="Courier New" charset="0"/>
                <a:cs typeface="Courier New" charset="0"/>
              </a:rPr>
              <a:t>= Pupil("Fran</a:t>
            </a:r>
            <a:r>
              <a:rPr lang="en-GB" sz="2400" dirty="0" smtClean="0">
                <a:latin typeface="Courier New" charset="0"/>
                <a:ea typeface="Courier New" charset="0"/>
                <a:cs typeface="Courier New" charset="0"/>
              </a:rPr>
              <a:t>")</a:t>
            </a:r>
          </a:p>
          <a:p>
            <a:pPr marL="0" lvl="1"/>
            <a:r>
              <a:rPr lang="en-GB" sz="2400" dirty="0" smtClean="0">
                <a:latin typeface="Courier New" charset="0"/>
                <a:ea typeface="Courier New" charset="0"/>
                <a:cs typeface="Courier New" charset="0"/>
              </a:rPr>
              <a:t>year2.addPupil(p5)</a:t>
            </a:r>
          </a:p>
          <a:p>
            <a:pPr marL="0" lvl="1"/>
            <a:r>
              <a:rPr lang="en-GB" sz="2400" dirty="0" smtClean="0">
                <a:latin typeface="Courier New" charset="0"/>
                <a:ea typeface="Courier New" charset="0"/>
                <a:cs typeface="Courier New" charset="0"/>
              </a:rPr>
              <a:t>year2.addPupil(p6)</a:t>
            </a:r>
          </a:p>
        </p:txBody>
      </p:sp>
      <p:sp>
        <p:nvSpPr>
          <p:cNvPr id="5" name="Rectangle 4"/>
          <p:cNvSpPr/>
          <p:nvPr/>
        </p:nvSpPr>
        <p:spPr>
          <a:xfrm>
            <a:off x="6023992" y="1912764"/>
            <a:ext cx="5760640" cy="2308324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lvl="1"/>
            <a:r>
              <a:rPr lang="en-GB" sz="2400" smtClean="0">
                <a:latin typeface="Courier New" charset="0"/>
                <a:ea typeface="Courier New" charset="0"/>
                <a:cs typeface="Courier New" charset="0"/>
              </a:rPr>
              <a:t>print(year1.getDetails</a:t>
            </a:r>
            <a:r>
              <a:rPr lang="en-GB" sz="2400" dirty="0" smtClean="0">
                <a:latin typeface="Courier New" charset="0"/>
                <a:ea typeface="Courier New" charset="0"/>
                <a:cs typeface="Courier New" charset="0"/>
              </a:rPr>
              <a:t>())</a:t>
            </a:r>
          </a:p>
          <a:p>
            <a:pPr marL="0" lvl="1"/>
            <a:r>
              <a:rPr lang="en-GB" sz="2400" dirty="0" err="1" smtClean="0">
                <a:latin typeface="Courier New" charset="0"/>
                <a:ea typeface="Courier New" charset="0"/>
                <a:cs typeface="Courier New" charset="0"/>
              </a:rPr>
              <a:t>num</a:t>
            </a:r>
            <a:r>
              <a:rPr lang="en-GB" sz="2400" dirty="0">
                <a:latin typeface="Courier New" charset="0"/>
                <a:ea typeface="Courier New" charset="0"/>
                <a:cs typeface="Courier New" charset="0"/>
              </a:rPr>
              <a:t>, report = year1.listRoll</a:t>
            </a:r>
            <a:r>
              <a:rPr lang="en-GB" sz="2400" dirty="0" smtClean="0">
                <a:latin typeface="Courier New" charset="0"/>
                <a:ea typeface="Courier New" charset="0"/>
                <a:cs typeface="Courier New" charset="0"/>
              </a:rPr>
              <a:t>()</a:t>
            </a:r>
          </a:p>
          <a:p>
            <a:pPr marL="0" lvl="1"/>
            <a:r>
              <a:rPr lang="en-GB" sz="2400" dirty="0" smtClean="0">
                <a:latin typeface="Courier New" charset="0"/>
                <a:ea typeface="Courier New" charset="0"/>
                <a:cs typeface="Courier New" charset="0"/>
              </a:rPr>
              <a:t>print(report)</a:t>
            </a:r>
          </a:p>
          <a:p>
            <a:pPr marL="0" lvl="1"/>
            <a:r>
              <a:rPr lang="en-GB" sz="2400" dirty="0" smtClean="0">
                <a:latin typeface="Courier New" charset="0"/>
                <a:ea typeface="Courier New" charset="0"/>
                <a:cs typeface="Courier New" charset="0"/>
              </a:rPr>
              <a:t>print(year2.getDetails())</a:t>
            </a:r>
          </a:p>
          <a:p>
            <a:pPr marL="0" lvl="1"/>
            <a:r>
              <a:rPr lang="en-GB" sz="2400" dirty="0" err="1" smtClean="0">
                <a:latin typeface="Courier New" charset="0"/>
                <a:ea typeface="Courier New" charset="0"/>
                <a:cs typeface="Courier New" charset="0"/>
              </a:rPr>
              <a:t>num</a:t>
            </a:r>
            <a:r>
              <a:rPr lang="en-GB" sz="2400" dirty="0">
                <a:latin typeface="Courier New" charset="0"/>
                <a:ea typeface="Courier New" charset="0"/>
                <a:cs typeface="Courier New" charset="0"/>
              </a:rPr>
              <a:t>, report = year2.listRoll</a:t>
            </a:r>
            <a:r>
              <a:rPr lang="en-GB" sz="2400" dirty="0" smtClean="0">
                <a:latin typeface="Courier New" charset="0"/>
                <a:ea typeface="Courier New" charset="0"/>
                <a:cs typeface="Courier New" charset="0"/>
              </a:rPr>
              <a:t>()</a:t>
            </a:r>
          </a:p>
          <a:p>
            <a:pPr marL="0" lvl="1"/>
            <a:r>
              <a:rPr lang="en-GB" sz="2400" dirty="0" smtClean="0">
                <a:latin typeface="Courier New" charset="0"/>
                <a:ea typeface="Courier New" charset="0"/>
                <a:cs typeface="Courier New" charset="0"/>
              </a:rPr>
              <a:t>print(report</a:t>
            </a:r>
            <a:r>
              <a:rPr lang="en-GB" sz="2400" dirty="0">
                <a:latin typeface="Courier New" charset="0"/>
                <a:ea typeface="Courier New" charset="0"/>
                <a:cs typeface="Courier New" charset="0"/>
              </a:rPr>
              <a:t>)</a:t>
            </a:r>
            <a:endParaRPr lang="en-GB" sz="2400" dirty="0">
              <a:latin typeface="Courier New" charset="0"/>
              <a:ea typeface="Courier New" charset="0"/>
              <a:cs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8562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Method </a:t>
            </a:r>
            <a:r>
              <a:rPr lang="en-GB" dirty="0" err="1" smtClean="0"/>
              <a:t>addTest</a:t>
            </a:r>
            <a:r>
              <a:rPr lang="en-GB" dirty="0" smtClean="0"/>
              <a:t> of Form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86322"/>
            <a:ext cx="10515600" cy="1654646"/>
          </a:xfrm>
        </p:spPr>
        <p:txBody>
          <a:bodyPr/>
          <a:lstStyle/>
          <a:p>
            <a:r>
              <a:rPr lang="en-GB" dirty="0" err="1" smtClean="0"/>
              <a:t>form.addTest</a:t>
            </a:r>
            <a:r>
              <a:rPr lang="en-GB" dirty="0" smtClean="0"/>
              <a:t>(topic, </a:t>
            </a:r>
            <a:r>
              <a:rPr lang="en-GB" dirty="0" err="1" smtClean="0"/>
              <a:t>maxMark</a:t>
            </a:r>
            <a:r>
              <a:rPr lang="en-GB" dirty="0" smtClean="0"/>
              <a:t>)</a:t>
            </a:r>
          </a:p>
          <a:p>
            <a:pPr lvl="1"/>
            <a:r>
              <a:rPr lang="en-GB" dirty="0" smtClean="0"/>
              <a:t>Call Test() constructor</a:t>
            </a:r>
          </a:p>
          <a:p>
            <a:pPr lvl="1"/>
            <a:r>
              <a:rPr lang="en-GB" dirty="0" smtClean="0"/>
              <a:t>Add to list of tests in form</a:t>
            </a:r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50015"/>
              </p:ext>
            </p:extLst>
          </p:nvPr>
        </p:nvGraphicFramePr>
        <p:xfrm>
          <a:off x="696616" y="2921496"/>
          <a:ext cx="446328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0912"/>
                <a:gridCol w="331236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Class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Responsibility</a:t>
                      </a:r>
                      <a:endParaRPr lang="en-GB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Test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Create a new</a:t>
                      </a:r>
                      <a:r>
                        <a:rPr lang="en-GB" sz="2400" baseline="0" dirty="0" smtClean="0"/>
                        <a:t> test</a:t>
                      </a:r>
                      <a:endParaRPr lang="en-GB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Form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Append to list</a:t>
                      </a:r>
                      <a:endParaRPr lang="en-GB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5591944" y="3875564"/>
            <a:ext cx="6192688" cy="156966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lvl="1"/>
            <a:r>
              <a:rPr lang="en-US" sz="2400" dirty="0" err="1">
                <a:latin typeface="Courier New" charset="0"/>
                <a:ea typeface="Courier New" charset="0"/>
                <a:cs typeface="Courier New" charset="0"/>
              </a:rPr>
              <a:t>def</a:t>
            </a:r>
            <a:r>
              <a:rPr lang="en-US" sz="2400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2400" dirty="0" err="1">
                <a:latin typeface="Courier New" charset="0"/>
                <a:ea typeface="Courier New" charset="0"/>
                <a:cs typeface="Courier New" charset="0"/>
              </a:rPr>
              <a:t>addTest</a:t>
            </a:r>
            <a:r>
              <a:rPr lang="en-US" sz="2400" dirty="0">
                <a:latin typeface="Courier New" charset="0"/>
                <a:ea typeface="Courier New" charset="0"/>
                <a:cs typeface="Courier New" charset="0"/>
              </a:rPr>
              <a:t>(self, </a:t>
            </a:r>
            <a:r>
              <a:rPr lang="en-US" sz="2400" dirty="0" err="1">
                <a:latin typeface="Courier New" charset="0"/>
                <a:ea typeface="Courier New" charset="0"/>
                <a:cs typeface="Courier New" charset="0"/>
              </a:rPr>
              <a:t>tTopic</a:t>
            </a:r>
            <a:r>
              <a:rPr lang="en-US" sz="2400" dirty="0">
                <a:latin typeface="Courier New" charset="0"/>
                <a:ea typeface="Courier New" charset="0"/>
                <a:cs typeface="Courier New" charset="0"/>
              </a:rPr>
              <a:t>, </a:t>
            </a:r>
            <a:r>
              <a:rPr lang="en-US" sz="2400" dirty="0" err="1">
                <a:latin typeface="Courier New" charset="0"/>
                <a:ea typeface="Courier New" charset="0"/>
                <a:cs typeface="Courier New" charset="0"/>
              </a:rPr>
              <a:t>tMax</a:t>
            </a:r>
            <a:r>
              <a:rPr lang="en-US" sz="2400" dirty="0" smtClean="0">
                <a:latin typeface="Courier New" charset="0"/>
                <a:ea typeface="Courier New" charset="0"/>
                <a:cs typeface="Courier New" charset="0"/>
              </a:rPr>
              <a:t>):</a:t>
            </a:r>
          </a:p>
          <a:p>
            <a:pPr marL="0" lvl="1"/>
            <a:r>
              <a:rPr lang="en-US" sz="2400" dirty="0" smtClean="0">
                <a:latin typeface="Courier New" charset="0"/>
                <a:ea typeface="Courier New" charset="0"/>
                <a:cs typeface="Courier New" charset="0"/>
              </a:rPr>
              <a:t>   </a:t>
            </a:r>
            <a:r>
              <a:rPr lang="en-US" sz="2400" dirty="0">
                <a:latin typeface="Courier New" charset="0"/>
                <a:ea typeface="Courier New" charset="0"/>
                <a:cs typeface="Courier New" charset="0"/>
              </a:rPr>
              <a:t>t = Test(</a:t>
            </a:r>
            <a:r>
              <a:rPr lang="en-US" sz="2400" dirty="0" err="1">
                <a:latin typeface="Courier New" charset="0"/>
                <a:ea typeface="Courier New" charset="0"/>
                <a:cs typeface="Courier New" charset="0"/>
              </a:rPr>
              <a:t>tTopic</a:t>
            </a:r>
            <a:r>
              <a:rPr lang="en-US" sz="2400" dirty="0">
                <a:latin typeface="Courier New" charset="0"/>
                <a:ea typeface="Courier New" charset="0"/>
                <a:cs typeface="Courier New" charset="0"/>
              </a:rPr>
              <a:t>, </a:t>
            </a:r>
            <a:r>
              <a:rPr lang="en-US" sz="2400" dirty="0" err="1">
                <a:latin typeface="Courier New" charset="0"/>
                <a:ea typeface="Courier New" charset="0"/>
                <a:cs typeface="Courier New" charset="0"/>
              </a:rPr>
              <a:t>tMax</a:t>
            </a:r>
            <a:r>
              <a:rPr lang="en-US" sz="2400" dirty="0" smtClean="0">
                <a:latin typeface="Courier New" charset="0"/>
                <a:ea typeface="Courier New" charset="0"/>
                <a:cs typeface="Courier New" charset="0"/>
              </a:rPr>
              <a:t>)</a:t>
            </a:r>
          </a:p>
          <a:p>
            <a:pPr marL="0" lvl="1"/>
            <a:r>
              <a:rPr lang="en-US" sz="2400" dirty="0" smtClean="0">
                <a:latin typeface="Courier New" charset="0"/>
                <a:ea typeface="Courier New" charset="0"/>
                <a:cs typeface="Courier New" charset="0"/>
              </a:rPr>
              <a:t>   </a:t>
            </a:r>
            <a:r>
              <a:rPr lang="en-US" sz="2400" dirty="0" err="1">
                <a:latin typeface="Courier New" charset="0"/>
                <a:ea typeface="Courier New" charset="0"/>
                <a:cs typeface="Courier New" charset="0"/>
              </a:rPr>
              <a:t>self.tests.append</a:t>
            </a:r>
            <a:r>
              <a:rPr lang="en-US" sz="2400" dirty="0">
                <a:latin typeface="Courier New" charset="0"/>
                <a:ea typeface="Courier New" charset="0"/>
                <a:cs typeface="Courier New" charset="0"/>
              </a:rPr>
              <a:t>(t</a:t>
            </a:r>
            <a:r>
              <a:rPr lang="en-US" sz="2400" dirty="0" smtClean="0">
                <a:latin typeface="Courier New" charset="0"/>
                <a:ea typeface="Courier New" charset="0"/>
                <a:cs typeface="Courier New" charset="0"/>
              </a:rPr>
              <a:t>)</a:t>
            </a:r>
          </a:p>
          <a:p>
            <a:pPr marL="0" lvl="1"/>
            <a:r>
              <a:rPr lang="en-US" sz="2400" dirty="0" smtClean="0">
                <a:latin typeface="Courier New" charset="0"/>
                <a:ea typeface="Courier New" charset="0"/>
                <a:cs typeface="Courier New" charset="0"/>
              </a:rPr>
              <a:t>   return </a:t>
            </a:r>
            <a:r>
              <a:rPr lang="en-US" sz="2400" dirty="0">
                <a:latin typeface="Courier New" charset="0"/>
                <a:ea typeface="Courier New" charset="0"/>
                <a:cs typeface="Courier New" charset="0"/>
              </a:rPr>
              <a:t>t</a:t>
            </a:r>
            <a:endParaRPr lang="en-GB" sz="2400" dirty="0">
              <a:latin typeface="Courier New" charset="0"/>
              <a:ea typeface="Courier New" charset="0"/>
              <a:cs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6359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Method </a:t>
            </a:r>
            <a:r>
              <a:rPr lang="en-GB" dirty="0" err="1" smtClean="0"/>
              <a:t>listRoll</a:t>
            </a:r>
            <a:r>
              <a:rPr lang="en-GB" dirty="0" smtClean="0"/>
              <a:t> of Form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376" y="1626890"/>
            <a:ext cx="10515600" cy="1222598"/>
          </a:xfrm>
        </p:spPr>
        <p:txBody>
          <a:bodyPr/>
          <a:lstStyle/>
          <a:p>
            <a:r>
              <a:rPr lang="en-GB" dirty="0" err="1" smtClean="0"/>
              <a:t>Form.listRoll</a:t>
            </a:r>
            <a:r>
              <a:rPr lang="en-GB" dirty="0" smtClean="0"/>
              <a:t>()</a:t>
            </a:r>
          </a:p>
          <a:p>
            <a:pPr lvl="1"/>
            <a:r>
              <a:rPr lang="en-GB" dirty="0" smtClean="0"/>
              <a:t>Calls </a:t>
            </a:r>
            <a:r>
              <a:rPr lang="en-GB" dirty="0" err="1" smtClean="0"/>
              <a:t>pupil.getDetails</a:t>
            </a:r>
            <a:r>
              <a:rPr lang="en-GB" dirty="0" smtClean="0"/>
              <a:t>() for each pupil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8277659"/>
              </p:ext>
            </p:extLst>
          </p:nvPr>
        </p:nvGraphicFramePr>
        <p:xfrm>
          <a:off x="696616" y="2921496"/>
          <a:ext cx="4856088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6256"/>
                <a:gridCol w="401983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Class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Responsibility</a:t>
                      </a:r>
                      <a:endParaRPr lang="en-GB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Form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Go through list of pupils</a:t>
                      </a:r>
                      <a:endParaRPr lang="en-GB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Pupil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Provide details of this pupil </a:t>
                      </a:r>
                      <a:endParaRPr lang="en-GB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6240016" y="1340768"/>
            <a:ext cx="5904656" cy="4154984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lvl="1"/>
            <a:r>
              <a:rPr lang="mr-IN" sz="2400" dirty="0" err="1">
                <a:latin typeface="Courier New" charset="0"/>
                <a:ea typeface="Courier New" charset="0"/>
                <a:cs typeface="Courier New" charset="0"/>
              </a:rPr>
              <a:t>def</a:t>
            </a:r>
            <a:r>
              <a:rPr lang="mr-IN" sz="2400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mr-IN" sz="2400" dirty="0" err="1">
                <a:latin typeface="Courier New" charset="0"/>
                <a:ea typeface="Courier New" charset="0"/>
                <a:cs typeface="Courier New" charset="0"/>
              </a:rPr>
              <a:t>listRoll</a:t>
            </a:r>
            <a:r>
              <a:rPr lang="mr-IN" sz="2400" dirty="0">
                <a:latin typeface="Courier New" charset="0"/>
                <a:ea typeface="Courier New" charset="0"/>
                <a:cs typeface="Courier New" charset="0"/>
              </a:rPr>
              <a:t>(</a:t>
            </a:r>
            <a:r>
              <a:rPr lang="mr-IN" sz="2400" dirty="0" err="1">
                <a:latin typeface="Courier New" charset="0"/>
                <a:ea typeface="Courier New" charset="0"/>
                <a:cs typeface="Courier New" charset="0"/>
              </a:rPr>
              <a:t>self</a:t>
            </a:r>
            <a:r>
              <a:rPr lang="mr-IN" sz="2400" dirty="0" smtClean="0">
                <a:latin typeface="Courier New" charset="0"/>
                <a:ea typeface="Courier New" charset="0"/>
                <a:cs typeface="Courier New" charset="0"/>
              </a:rPr>
              <a:t>):</a:t>
            </a:r>
            <a:endParaRPr lang="en-GB" sz="2400" dirty="0" smtClean="0">
              <a:latin typeface="Courier New" charset="0"/>
              <a:ea typeface="Courier New" charset="0"/>
              <a:cs typeface="Courier New" charset="0"/>
            </a:endParaRPr>
          </a:p>
          <a:p>
            <a:pPr marL="0" lvl="1"/>
            <a:r>
              <a:rPr lang="mr-IN" sz="2400" dirty="0" smtClean="0">
                <a:latin typeface="Courier New" charset="0"/>
                <a:ea typeface="Courier New" charset="0"/>
                <a:cs typeface="Courier New" charset="0"/>
              </a:rPr>
              <a:t>  </a:t>
            </a:r>
            <a:r>
              <a:rPr lang="mr-IN" sz="2400" dirty="0" err="1">
                <a:latin typeface="Courier New" charset="0"/>
                <a:ea typeface="Courier New" charset="0"/>
                <a:cs typeface="Courier New" charset="0"/>
              </a:rPr>
              <a:t>if</a:t>
            </a:r>
            <a:r>
              <a:rPr lang="mr-IN" sz="2400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mr-IN" sz="2400" dirty="0" err="1">
                <a:latin typeface="Courier New" charset="0"/>
                <a:ea typeface="Courier New" charset="0"/>
                <a:cs typeface="Courier New" charset="0"/>
              </a:rPr>
              <a:t>len</a:t>
            </a:r>
            <a:r>
              <a:rPr lang="mr-IN" sz="2400" dirty="0">
                <a:latin typeface="Courier New" charset="0"/>
                <a:ea typeface="Courier New" charset="0"/>
                <a:cs typeface="Courier New" charset="0"/>
              </a:rPr>
              <a:t>(</a:t>
            </a:r>
            <a:r>
              <a:rPr lang="mr-IN" sz="2400" dirty="0" err="1">
                <a:latin typeface="Courier New" charset="0"/>
                <a:ea typeface="Courier New" charset="0"/>
                <a:cs typeface="Courier New" charset="0"/>
              </a:rPr>
              <a:t>self.pupils</a:t>
            </a:r>
            <a:r>
              <a:rPr lang="mr-IN" sz="2400" dirty="0">
                <a:latin typeface="Courier New" charset="0"/>
                <a:ea typeface="Courier New" charset="0"/>
                <a:cs typeface="Courier New" charset="0"/>
              </a:rPr>
              <a:t>) == 0</a:t>
            </a:r>
            <a:r>
              <a:rPr lang="mr-IN" sz="2400" dirty="0" smtClean="0">
                <a:latin typeface="Courier New" charset="0"/>
                <a:ea typeface="Courier New" charset="0"/>
                <a:cs typeface="Courier New" charset="0"/>
              </a:rPr>
              <a:t>:</a:t>
            </a:r>
            <a:endParaRPr lang="en-GB" sz="2400" dirty="0" smtClean="0">
              <a:latin typeface="Courier New" charset="0"/>
              <a:ea typeface="Courier New" charset="0"/>
              <a:cs typeface="Courier New" charset="0"/>
            </a:endParaRPr>
          </a:p>
          <a:p>
            <a:pPr marL="0" lvl="1"/>
            <a:r>
              <a:rPr lang="en-GB" sz="2400" dirty="0" smtClean="0">
                <a:latin typeface="Courier New" charset="0"/>
                <a:ea typeface="Courier New" charset="0"/>
                <a:cs typeface="Courier New" charset="0"/>
              </a:rPr>
              <a:t>   </a:t>
            </a:r>
            <a:r>
              <a:rPr lang="mr-IN" sz="2400" dirty="0" smtClean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mr-IN" sz="2400" dirty="0" err="1">
                <a:latin typeface="Courier New" charset="0"/>
                <a:ea typeface="Courier New" charset="0"/>
                <a:cs typeface="Courier New" charset="0"/>
              </a:rPr>
              <a:t>return</a:t>
            </a:r>
            <a:r>
              <a:rPr lang="mr-IN" sz="2400" dirty="0">
                <a:latin typeface="Courier New" charset="0"/>
                <a:ea typeface="Courier New" charset="0"/>
                <a:cs typeface="Courier New" charset="0"/>
              </a:rPr>
              <a:t> (0, "</a:t>
            </a:r>
            <a:r>
              <a:rPr lang="mr-IN" sz="2400" dirty="0" err="1">
                <a:latin typeface="Courier New" charset="0"/>
                <a:ea typeface="Courier New" charset="0"/>
                <a:cs typeface="Courier New" charset="0"/>
              </a:rPr>
              <a:t>No</a:t>
            </a:r>
            <a:r>
              <a:rPr lang="mr-IN" sz="2400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mr-IN" sz="2400" dirty="0" err="1">
                <a:latin typeface="Courier New" charset="0"/>
                <a:ea typeface="Courier New" charset="0"/>
                <a:cs typeface="Courier New" charset="0"/>
              </a:rPr>
              <a:t>pupils</a:t>
            </a:r>
            <a:r>
              <a:rPr lang="mr-IN" sz="2400" dirty="0" smtClean="0">
                <a:latin typeface="Courier New" charset="0"/>
                <a:ea typeface="Courier New" charset="0"/>
                <a:cs typeface="Courier New" charset="0"/>
              </a:rPr>
              <a:t>")</a:t>
            </a:r>
            <a:endParaRPr lang="en-GB" sz="2400" dirty="0" smtClean="0">
              <a:latin typeface="Courier New" charset="0"/>
              <a:ea typeface="Courier New" charset="0"/>
              <a:cs typeface="Courier New" charset="0"/>
            </a:endParaRPr>
          </a:p>
          <a:p>
            <a:pPr marL="0" lvl="1"/>
            <a:r>
              <a:rPr lang="mr-IN" sz="2400" dirty="0" smtClean="0">
                <a:latin typeface="Courier New" charset="0"/>
                <a:ea typeface="Courier New" charset="0"/>
                <a:cs typeface="Courier New" charset="0"/>
              </a:rPr>
              <a:t>  </a:t>
            </a:r>
            <a:r>
              <a:rPr lang="mr-IN" sz="2400" dirty="0" err="1">
                <a:latin typeface="Courier New" charset="0"/>
                <a:ea typeface="Courier New" charset="0"/>
                <a:cs typeface="Courier New" charset="0"/>
              </a:rPr>
              <a:t>fl</a:t>
            </a:r>
            <a:r>
              <a:rPr lang="mr-IN" sz="2400" dirty="0">
                <a:latin typeface="Courier New" charset="0"/>
                <a:ea typeface="Courier New" charset="0"/>
                <a:cs typeface="Courier New" charset="0"/>
              </a:rPr>
              <a:t> = </a:t>
            </a:r>
            <a:r>
              <a:rPr lang="mr-IN" sz="2400" dirty="0" smtClean="0">
                <a:latin typeface="Courier New" charset="0"/>
                <a:ea typeface="Courier New" charset="0"/>
                <a:cs typeface="Courier New" charset="0"/>
              </a:rPr>
              <a:t>"”</a:t>
            </a:r>
            <a:endParaRPr lang="en-GB" sz="2400" dirty="0" smtClean="0">
              <a:latin typeface="Courier New" charset="0"/>
              <a:ea typeface="Courier New" charset="0"/>
              <a:cs typeface="Courier New" charset="0"/>
            </a:endParaRPr>
          </a:p>
          <a:p>
            <a:pPr marL="0" lvl="1"/>
            <a:r>
              <a:rPr lang="mr-IN" sz="2400" dirty="0" smtClean="0">
                <a:latin typeface="Courier New" charset="0"/>
                <a:ea typeface="Courier New" charset="0"/>
                <a:cs typeface="Courier New" charset="0"/>
              </a:rPr>
              <a:t>  </a:t>
            </a:r>
            <a:r>
              <a:rPr lang="mr-IN" sz="2400" dirty="0" err="1">
                <a:latin typeface="Courier New" charset="0"/>
                <a:ea typeface="Courier New" charset="0"/>
                <a:cs typeface="Courier New" charset="0"/>
              </a:rPr>
              <a:t>count</a:t>
            </a:r>
            <a:r>
              <a:rPr lang="mr-IN" sz="2400" dirty="0">
                <a:latin typeface="Courier New" charset="0"/>
                <a:ea typeface="Courier New" charset="0"/>
                <a:cs typeface="Courier New" charset="0"/>
              </a:rPr>
              <a:t> = </a:t>
            </a:r>
            <a:r>
              <a:rPr lang="mr-IN" sz="2400" dirty="0" smtClean="0">
                <a:latin typeface="Courier New" charset="0"/>
                <a:ea typeface="Courier New" charset="0"/>
                <a:cs typeface="Courier New" charset="0"/>
              </a:rPr>
              <a:t>0</a:t>
            </a:r>
            <a:endParaRPr lang="en-GB" sz="2400" dirty="0" smtClean="0">
              <a:latin typeface="Courier New" charset="0"/>
              <a:ea typeface="Courier New" charset="0"/>
              <a:cs typeface="Courier New" charset="0"/>
            </a:endParaRPr>
          </a:p>
          <a:p>
            <a:pPr marL="0" lvl="1"/>
            <a:r>
              <a:rPr lang="mr-IN" sz="2400" dirty="0" smtClean="0">
                <a:latin typeface="Courier New" charset="0"/>
                <a:ea typeface="Courier New" charset="0"/>
                <a:cs typeface="Courier New" charset="0"/>
              </a:rPr>
              <a:t>  </a:t>
            </a:r>
            <a:r>
              <a:rPr lang="mr-IN" sz="2400" dirty="0" err="1">
                <a:latin typeface="Courier New" charset="0"/>
                <a:ea typeface="Courier New" charset="0"/>
                <a:cs typeface="Courier New" charset="0"/>
              </a:rPr>
              <a:t>for</a:t>
            </a:r>
            <a:r>
              <a:rPr lang="mr-IN" sz="2400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mr-IN" sz="2400" dirty="0" err="1">
                <a:latin typeface="Courier New" charset="0"/>
                <a:ea typeface="Courier New" charset="0"/>
                <a:cs typeface="Courier New" charset="0"/>
              </a:rPr>
              <a:t>p</a:t>
            </a:r>
            <a:r>
              <a:rPr lang="mr-IN" sz="2400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mr-IN" sz="2400" dirty="0" err="1">
                <a:latin typeface="Courier New" charset="0"/>
                <a:ea typeface="Courier New" charset="0"/>
                <a:cs typeface="Courier New" charset="0"/>
              </a:rPr>
              <a:t>in</a:t>
            </a:r>
            <a:r>
              <a:rPr lang="mr-IN" sz="2400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mr-IN" sz="2400" dirty="0" err="1">
                <a:latin typeface="Courier New" charset="0"/>
                <a:ea typeface="Courier New" charset="0"/>
                <a:cs typeface="Courier New" charset="0"/>
              </a:rPr>
              <a:t>self.pupils</a:t>
            </a:r>
            <a:r>
              <a:rPr lang="mr-IN" sz="2400" dirty="0" smtClean="0">
                <a:latin typeface="Courier New" charset="0"/>
                <a:ea typeface="Courier New" charset="0"/>
                <a:cs typeface="Courier New" charset="0"/>
              </a:rPr>
              <a:t>:</a:t>
            </a:r>
            <a:endParaRPr lang="en-GB" sz="2400" dirty="0" smtClean="0">
              <a:latin typeface="Courier New" charset="0"/>
              <a:ea typeface="Courier New" charset="0"/>
              <a:cs typeface="Courier New" charset="0"/>
            </a:endParaRPr>
          </a:p>
          <a:p>
            <a:pPr marL="0" lvl="1"/>
            <a:r>
              <a:rPr lang="mr-IN" sz="2400" dirty="0" smtClean="0">
                <a:latin typeface="Courier New" charset="0"/>
                <a:ea typeface="Courier New" charset="0"/>
                <a:cs typeface="Courier New" charset="0"/>
              </a:rPr>
              <a:t>    </a:t>
            </a:r>
            <a:r>
              <a:rPr lang="mr-IN" sz="2400" dirty="0" err="1">
                <a:latin typeface="Courier New" charset="0"/>
                <a:ea typeface="Courier New" charset="0"/>
                <a:cs typeface="Courier New" charset="0"/>
              </a:rPr>
              <a:t>count</a:t>
            </a:r>
            <a:r>
              <a:rPr lang="mr-IN" sz="2400" dirty="0">
                <a:latin typeface="Courier New" charset="0"/>
                <a:ea typeface="Courier New" charset="0"/>
                <a:cs typeface="Courier New" charset="0"/>
              </a:rPr>
              <a:t> += </a:t>
            </a:r>
            <a:r>
              <a:rPr lang="mr-IN" sz="2400" dirty="0" smtClean="0">
                <a:latin typeface="Courier New" charset="0"/>
                <a:ea typeface="Courier New" charset="0"/>
                <a:cs typeface="Courier New" charset="0"/>
              </a:rPr>
              <a:t>1</a:t>
            </a:r>
            <a:endParaRPr lang="en-GB" sz="2400" dirty="0" smtClean="0">
              <a:latin typeface="Courier New" charset="0"/>
              <a:ea typeface="Courier New" charset="0"/>
              <a:cs typeface="Courier New" charset="0"/>
            </a:endParaRPr>
          </a:p>
          <a:p>
            <a:pPr marL="0" lvl="1"/>
            <a:r>
              <a:rPr lang="mr-IN" sz="2400" dirty="0" smtClean="0">
                <a:latin typeface="Courier New" charset="0"/>
                <a:ea typeface="Courier New" charset="0"/>
                <a:cs typeface="Courier New" charset="0"/>
              </a:rPr>
              <a:t>    </a:t>
            </a:r>
            <a:r>
              <a:rPr lang="mr-IN" sz="2400" dirty="0" err="1">
                <a:latin typeface="Courier New" charset="0"/>
                <a:ea typeface="Courier New" charset="0"/>
                <a:cs typeface="Courier New" charset="0"/>
              </a:rPr>
              <a:t>fl</a:t>
            </a:r>
            <a:r>
              <a:rPr lang="mr-IN" sz="2400" dirty="0">
                <a:latin typeface="Courier New" charset="0"/>
                <a:ea typeface="Courier New" charset="0"/>
                <a:cs typeface="Courier New" charset="0"/>
              </a:rPr>
              <a:t> = </a:t>
            </a:r>
            <a:r>
              <a:rPr lang="mr-IN" sz="2400" dirty="0" err="1">
                <a:latin typeface="Courier New" charset="0"/>
                <a:ea typeface="Courier New" charset="0"/>
                <a:cs typeface="Courier New" charset="0"/>
              </a:rPr>
              <a:t>fl</a:t>
            </a:r>
            <a:r>
              <a:rPr lang="mr-IN" sz="2400" dirty="0">
                <a:latin typeface="Courier New" charset="0"/>
                <a:ea typeface="Courier New" charset="0"/>
                <a:cs typeface="Courier New" charset="0"/>
              </a:rPr>
              <a:t> + </a:t>
            </a:r>
            <a:r>
              <a:rPr lang="mr-IN" sz="2400" dirty="0" err="1">
                <a:latin typeface="Courier New" charset="0"/>
                <a:ea typeface="Courier New" charset="0"/>
                <a:cs typeface="Courier New" charset="0"/>
              </a:rPr>
              <a:t>str</a:t>
            </a:r>
            <a:r>
              <a:rPr lang="mr-IN" sz="2400" dirty="0">
                <a:latin typeface="Courier New" charset="0"/>
                <a:ea typeface="Courier New" charset="0"/>
                <a:cs typeface="Courier New" charset="0"/>
              </a:rPr>
              <a:t>(</a:t>
            </a:r>
            <a:r>
              <a:rPr lang="mr-IN" sz="2400" dirty="0" err="1">
                <a:latin typeface="Courier New" charset="0"/>
                <a:ea typeface="Courier New" charset="0"/>
                <a:cs typeface="Courier New" charset="0"/>
              </a:rPr>
              <a:t>count</a:t>
            </a:r>
            <a:r>
              <a:rPr lang="mr-IN" sz="2400" dirty="0" smtClean="0">
                <a:latin typeface="Courier New" charset="0"/>
                <a:ea typeface="Courier New" charset="0"/>
                <a:cs typeface="Courier New" charset="0"/>
              </a:rPr>
              <a:t>)</a:t>
            </a:r>
            <a:r>
              <a:rPr lang="en-GB" sz="2400" dirty="0" smtClean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mr-IN" sz="2400" dirty="0" smtClean="0">
                <a:latin typeface="Courier New" charset="0"/>
                <a:ea typeface="Courier New" charset="0"/>
                <a:cs typeface="Courier New" charset="0"/>
              </a:rPr>
              <a:t>+ </a:t>
            </a:r>
            <a:r>
              <a:rPr lang="en-GB" sz="2400" dirty="0" smtClean="0">
                <a:latin typeface="Courier New" charset="0"/>
                <a:ea typeface="Courier New" charset="0"/>
                <a:cs typeface="Courier New" charset="0"/>
              </a:rPr>
              <a:t>\</a:t>
            </a:r>
          </a:p>
          <a:p>
            <a:pPr marL="0" lvl="1"/>
            <a:r>
              <a:rPr lang="en-GB" sz="2400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GB" sz="2400" dirty="0" smtClean="0">
                <a:latin typeface="Courier New" charset="0"/>
                <a:ea typeface="Courier New" charset="0"/>
                <a:cs typeface="Courier New" charset="0"/>
              </a:rPr>
              <a:t>    </a:t>
            </a:r>
            <a:r>
              <a:rPr lang="mr-IN" sz="2400" dirty="0" smtClean="0">
                <a:latin typeface="Courier New" charset="0"/>
                <a:ea typeface="Courier New" charset="0"/>
                <a:cs typeface="Courier New" charset="0"/>
              </a:rPr>
              <a:t>":  </a:t>
            </a:r>
            <a:r>
              <a:rPr lang="mr-IN" sz="2400" dirty="0">
                <a:latin typeface="Courier New" charset="0"/>
                <a:ea typeface="Courier New" charset="0"/>
                <a:cs typeface="Courier New" charset="0"/>
              </a:rPr>
              <a:t>" + </a:t>
            </a:r>
            <a:r>
              <a:rPr lang="mr-IN" sz="2400" dirty="0" err="1">
                <a:latin typeface="Courier New" charset="0"/>
                <a:ea typeface="Courier New" charset="0"/>
                <a:cs typeface="Courier New" charset="0"/>
              </a:rPr>
              <a:t>p.getDetails</a:t>
            </a:r>
            <a:r>
              <a:rPr lang="mr-IN" sz="2400" dirty="0">
                <a:latin typeface="Courier New" charset="0"/>
                <a:ea typeface="Courier New" charset="0"/>
                <a:cs typeface="Courier New" charset="0"/>
              </a:rPr>
              <a:t>() </a:t>
            </a:r>
            <a:r>
              <a:rPr lang="mr-IN" sz="2400" dirty="0" smtClean="0">
                <a:latin typeface="Courier New" charset="0"/>
                <a:ea typeface="Courier New" charset="0"/>
                <a:cs typeface="Courier New" charset="0"/>
              </a:rPr>
              <a:t>+</a:t>
            </a:r>
            <a:r>
              <a:rPr lang="en-GB" sz="2400" dirty="0" smtClean="0">
                <a:latin typeface="Courier New" charset="0"/>
                <a:ea typeface="Courier New" charset="0"/>
                <a:cs typeface="Courier New" charset="0"/>
              </a:rPr>
              <a:t> \</a:t>
            </a:r>
          </a:p>
          <a:p>
            <a:pPr marL="0" lvl="1"/>
            <a:r>
              <a:rPr lang="mr-IN" sz="2400" dirty="0" smtClean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GB" sz="2400" dirty="0" smtClean="0">
                <a:latin typeface="Courier New" charset="0"/>
                <a:ea typeface="Courier New" charset="0"/>
                <a:cs typeface="Courier New" charset="0"/>
              </a:rPr>
              <a:t>    </a:t>
            </a:r>
            <a:r>
              <a:rPr lang="mr-IN" sz="2400" dirty="0" smtClean="0">
                <a:latin typeface="Courier New" charset="0"/>
                <a:ea typeface="Courier New" charset="0"/>
                <a:cs typeface="Courier New" charset="0"/>
              </a:rPr>
              <a:t>"\</a:t>
            </a:r>
            <a:r>
              <a:rPr lang="mr-IN" sz="2400" dirty="0" err="1" smtClean="0">
                <a:latin typeface="Courier New" charset="0"/>
                <a:ea typeface="Courier New" charset="0"/>
                <a:cs typeface="Courier New" charset="0"/>
              </a:rPr>
              <a:t>n</a:t>
            </a:r>
            <a:r>
              <a:rPr lang="mr-IN" sz="2400" dirty="0" smtClean="0">
                <a:latin typeface="Courier New" charset="0"/>
                <a:ea typeface="Courier New" charset="0"/>
                <a:cs typeface="Courier New" charset="0"/>
              </a:rPr>
              <a:t>”</a:t>
            </a:r>
            <a:endParaRPr lang="en-GB" sz="2400" dirty="0" smtClean="0">
              <a:latin typeface="Courier New" charset="0"/>
              <a:ea typeface="Courier New" charset="0"/>
              <a:cs typeface="Courier New" charset="0"/>
            </a:endParaRPr>
          </a:p>
          <a:p>
            <a:pPr marL="0" lvl="1"/>
            <a:r>
              <a:rPr lang="mr-IN" sz="2400" dirty="0" smtClean="0">
                <a:latin typeface="Courier New" charset="0"/>
                <a:ea typeface="Courier New" charset="0"/>
                <a:cs typeface="Courier New" charset="0"/>
              </a:rPr>
              <a:t>  </a:t>
            </a:r>
            <a:r>
              <a:rPr lang="mr-IN" sz="2400" dirty="0" err="1">
                <a:latin typeface="Courier New" charset="0"/>
                <a:ea typeface="Courier New" charset="0"/>
                <a:cs typeface="Courier New" charset="0"/>
              </a:rPr>
              <a:t>return</a:t>
            </a:r>
            <a:r>
              <a:rPr lang="mr-IN" sz="2400" dirty="0">
                <a:latin typeface="Courier New" charset="0"/>
                <a:ea typeface="Courier New" charset="0"/>
                <a:cs typeface="Courier New" charset="0"/>
              </a:rPr>
              <a:t> (</a:t>
            </a:r>
            <a:r>
              <a:rPr lang="mr-IN" sz="2400" dirty="0" err="1">
                <a:latin typeface="Courier New" charset="0"/>
                <a:ea typeface="Courier New" charset="0"/>
                <a:cs typeface="Courier New" charset="0"/>
              </a:rPr>
              <a:t>count</a:t>
            </a:r>
            <a:r>
              <a:rPr lang="mr-IN" sz="2400" dirty="0">
                <a:latin typeface="Courier New" charset="0"/>
                <a:ea typeface="Courier New" charset="0"/>
                <a:cs typeface="Courier New" charset="0"/>
              </a:rPr>
              <a:t>, </a:t>
            </a:r>
            <a:r>
              <a:rPr lang="mr-IN" sz="2400" dirty="0" err="1">
                <a:latin typeface="Courier New" charset="0"/>
                <a:ea typeface="Courier New" charset="0"/>
                <a:cs typeface="Courier New" charset="0"/>
              </a:rPr>
              <a:t>fl</a:t>
            </a:r>
            <a:r>
              <a:rPr lang="mr-IN" sz="2400" dirty="0">
                <a:latin typeface="Courier New" charset="0"/>
                <a:ea typeface="Courier New" charset="0"/>
                <a:cs typeface="Courier New" charset="0"/>
              </a:rPr>
              <a:t>)</a:t>
            </a:r>
            <a:endParaRPr lang="en-GB" sz="2400" dirty="0">
              <a:latin typeface="Courier New" charset="0"/>
              <a:ea typeface="Courier New" charset="0"/>
              <a:cs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1931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API </a:t>
            </a:r>
            <a:r>
              <a:rPr lang="mr-IN" dirty="0" smtClean="0"/>
              <a:t>–</a:t>
            </a:r>
            <a:r>
              <a:rPr lang="en-GB" dirty="0" smtClean="0"/>
              <a:t> Additional Methods for Tests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82209722"/>
              </p:ext>
            </p:extLst>
          </p:nvPr>
        </p:nvGraphicFramePr>
        <p:xfrm>
          <a:off x="838200" y="1485900"/>
          <a:ext cx="10515600" cy="347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/>
                <a:gridCol w="3505200"/>
                <a:gridCol w="3505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Function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Method Name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In Class</a:t>
                      </a:r>
                      <a:endParaRPr lang="en-GB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Create a test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err="1" smtClean="0"/>
                        <a:t>addTest</a:t>
                      </a:r>
                      <a:r>
                        <a:rPr lang="en-GB" sz="2400" dirty="0" smtClean="0"/>
                        <a:t>(subject, mark)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Form</a:t>
                      </a:r>
                      <a:endParaRPr lang="en-GB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Add mark (A)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err="1" smtClean="0"/>
                        <a:t>addMark</a:t>
                      </a:r>
                      <a:r>
                        <a:rPr lang="en-GB" sz="2400" dirty="0" smtClean="0"/>
                        <a:t>(mark,</a:t>
                      </a:r>
                      <a:r>
                        <a:rPr lang="en-GB" sz="2400" baseline="0" dirty="0" smtClean="0"/>
                        <a:t> pupil)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Test</a:t>
                      </a:r>
                      <a:endParaRPr lang="en-GB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Add mark (B)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err="1" smtClean="0"/>
                        <a:t>addMark</a:t>
                      </a:r>
                      <a:r>
                        <a:rPr lang="en-GB" sz="2400" dirty="0" smtClean="0"/>
                        <a:t>(mark, test)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Pupil</a:t>
                      </a:r>
                      <a:endParaRPr lang="en-GB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Report</a:t>
                      </a:r>
                      <a:r>
                        <a:rPr lang="en-GB" sz="2400" baseline="0" dirty="0" smtClean="0"/>
                        <a:t> test results (for all pupils)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results()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Test</a:t>
                      </a:r>
                      <a:endParaRPr lang="en-GB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Report pupil results (for all tests) 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results()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Pupil</a:t>
                      </a:r>
                      <a:endParaRPr lang="en-GB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899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Practical Break</a:t>
            </a:r>
            <a:endParaRPr lang="en-GB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4106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Discussion: Issues for Teaching OOP at A Level</a:t>
            </a:r>
            <a:endParaRPr lang="en-GB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1524000" y="3933056"/>
            <a:ext cx="9144000" cy="1324744"/>
          </a:xfrm>
        </p:spPr>
        <p:txBody>
          <a:bodyPr>
            <a:normAutofit/>
          </a:bodyPr>
          <a:lstStyle/>
          <a:p>
            <a:pPr marL="457200" marR="0" lvl="0" indent="-4572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806854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Last Words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Please complete feedback </a:t>
            </a:r>
            <a:r>
              <a:rPr lang="mr-IN" dirty="0" smtClean="0"/>
              <a:t>–</a:t>
            </a:r>
            <a:r>
              <a:rPr lang="en-GB" dirty="0" smtClean="0"/>
              <a:t> link on page</a:t>
            </a:r>
          </a:p>
          <a:p>
            <a:r>
              <a:rPr lang="en-GB" dirty="0" smtClean="0"/>
              <a:t>Flyer for robotics talk</a:t>
            </a:r>
          </a:p>
          <a:p>
            <a:r>
              <a:rPr lang="en-GB" dirty="0" smtClean="0"/>
              <a:t>Sign up for interest in </a:t>
            </a:r>
            <a:r>
              <a:rPr lang="en-GB" smtClean="0"/>
              <a:t>student placement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49118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9358</TotalTime>
  <Words>2402</Words>
  <Application>Microsoft Macintosh PowerPoint</Application>
  <PresentationFormat>Widescreen</PresentationFormat>
  <Paragraphs>582</Paragraphs>
  <Slides>48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7" baseType="lpstr">
      <vt:lpstr>Calibri</vt:lpstr>
      <vt:lpstr>Calibri Light</vt:lpstr>
      <vt:lpstr>Courier</vt:lpstr>
      <vt:lpstr>Courier New</vt:lpstr>
      <vt:lpstr>Lucida Grande</vt:lpstr>
      <vt:lpstr>Mangal</vt:lpstr>
      <vt:lpstr>Times New Roman</vt:lpstr>
      <vt:lpstr>Arial</vt:lpstr>
      <vt:lpstr>Office Theme</vt:lpstr>
      <vt:lpstr>Object Oriented Programming in A Level </vt:lpstr>
      <vt:lpstr>Course Outline</vt:lpstr>
      <vt:lpstr>Session Aim and Outline</vt:lpstr>
      <vt:lpstr>Specification check  AQA</vt:lpstr>
      <vt:lpstr>Specification check – AQA </vt:lpstr>
      <vt:lpstr>Specification Check – OCR </vt:lpstr>
      <vt:lpstr>Recap of Week 4</vt:lpstr>
      <vt:lpstr>Class Diagrams</vt:lpstr>
      <vt:lpstr>Words</vt:lpstr>
      <vt:lpstr>Sub Class Declaration</vt:lpstr>
      <vt:lpstr>Inheritance Summary</vt:lpstr>
      <vt:lpstr>Overriding</vt:lpstr>
      <vt:lpstr>How Overloading Works</vt:lpstr>
      <vt:lpstr>Animal Description </vt:lpstr>
      <vt:lpstr>How Does Overriding Work?</vt:lpstr>
      <vt:lpstr>Polymorphism</vt:lpstr>
      <vt:lpstr>OOP in Java</vt:lpstr>
      <vt:lpstr> Python   versus   Java</vt:lpstr>
      <vt:lpstr>Declarations: Java Example</vt:lpstr>
      <vt:lpstr>PowerPoint Presentation</vt:lpstr>
      <vt:lpstr>PowerPoint Presentation</vt:lpstr>
      <vt:lpstr>Practical Break</vt:lpstr>
      <vt:lpstr>OOP Concepts Beyond Python</vt:lpstr>
      <vt:lpstr>Concepts Beyond Python</vt:lpstr>
      <vt:lpstr>Checking Overriding</vt:lpstr>
      <vt:lpstr>Virtual and Abstract</vt:lpstr>
      <vt:lpstr>Overloading</vt:lpstr>
      <vt:lpstr>OOP Pseudocode</vt:lpstr>
      <vt:lpstr>OCR OOP Pseudo Code – Methods and Attributes</vt:lpstr>
      <vt:lpstr>OCR OOP Pseudo Code – Constructors &amp; Inheritance</vt:lpstr>
      <vt:lpstr>OCR OOP Pseudo Code – Creating an Instance</vt:lpstr>
      <vt:lpstr>OCR OOP Pseudo Code – Characteristics </vt:lpstr>
      <vt:lpstr>OOP Concepts and Miscomprehensions</vt:lpstr>
      <vt:lpstr>OOP  Concepts</vt:lpstr>
      <vt:lpstr>PowerPoint Presentation</vt:lpstr>
      <vt:lpstr>Practical Break</vt:lpstr>
      <vt:lpstr>Review of Teacher / Form / Test / Mark Homework</vt:lpstr>
      <vt:lpstr>PowerPoint Presentation</vt:lpstr>
      <vt:lpstr>Steps</vt:lpstr>
      <vt:lpstr>Step 1: Fields</vt:lpstr>
      <vt:lpstr>API</vt:lpstr>
      <vt:lpstr>Testing (without a User Interface)</vt:lpstr>
      <vt:lpstr>Method addTest of Form</vt:lpstr>
      <vt:lpstr>Method listRoll of Form</vt:lpstr>
      <vt:lpstr>API – Additional Methods for Tests</vt:lpstr>
      <vt:lpstr>Practical Break</vt:lpstr>
      <vt:lpstr>Discussion: Issues for Teaching OOP at A Level</vt:lpstr>
      <vt:lpstr>Last Words</vt:lpstr>
    </vt:vector>
  </TitlesOfParts>
  <Company>King's College London</Company>
  <LinksUpToDate>false</LinksUpToDate>
  <SharedDoc>false</SharedDoc>
  <HyperlinksChanged>false</HyperlinksChanged>
  <AppVersion>15.0039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Sentance, Sue</dc:creator>
  <cp:lastModifiedBy>Microsoft Office User</cp:lastModifiedBy>
  <cp:revision>221</cp:revision>
  <cp:lastPrinted>2017-10-18T10:33:00Z</cp:lastPrinted>
  <dcterms:created xsi:type="dcterms:W3CDTF">2016-10-31T22:10:00Z</dcterms:created>
  <dcterms:modified xsi:type="dcterms:W3CDTF">2017-11-15T11:19:44Z</dcterms:modified>
</cp:coreProperties>
</file>