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8" r:id="rId2"/>
    <p:sldId id="318" r:id="rId3"/>
    <p:sldId id="414" r:id="rId4"/>
    <p:sldId id="319" r:id="rId5"/>
    <p:sldId id="408" r:id="rId6"/>
    <p:sldId id="409" r:id="rId7"/>
    <p:sldId id="410" r:id="rId8"/>
    <p:sldId id="430" r:id="rId9"/>
    <p:sldId id="432" r:id="rId10"/>
    <p:sldId id="433" r:id="rId11"/>
    <p:sldId id="435" r:id="rId12"/>
    <p:sldId id="415" r:id="rId13"/>
    <p:sldId id="436" r:id="rId14"/>
    <p:sldId id="416" r:id="rId15"/>
    <p:sldId id="417" r:id="rId16"/>
    <p:sldId id="418" r:id="rId17"/>
    <p:sldId id="438" r:id="rId18"/>
    <p:sldId id="419" r:id="rId19"/>
    <p:sldId id="420" r:id="rId20"/>
    <p:sldId id="421" r:id="rId21"/>
    <p:sldId id="437" r:id="rId22"/>
    <p:sldId id="441" r:id="rId23"/>
    <p:sldId id="443" r:id="rId24"/>
    <p:sldId id="453" r:id="rId25"/>
    <p:sldId id="452" r:id="rId26"/>
    <p:sldId id="454" r:id="rId27"/>
    <p:sldId id="440" r:id="rId28"/>
    <p:sldId id="450" r:id="rId29"/>
    <p:sldId id="451" r:id="rId30"/>
    <p:sldId id="447" r:id="rId31"/>
    <p:sldId id="446" r:id="rId32"/>
    <p:sldId id="448" r:id="rId33"/>
    <p:sldId id="449" r:id="rId34"/>
    <p:sldId id="455" r:id="rId35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86433" autoAdjust="0"/>
  </p:normalViewPr>
  <p:slideViewPr>
    <p:cSldViewPr>
      <p:cViewPr varScale="1">
        <p:scale>
          <a:sx n="93" d="100"/>
          <a:sy n="93" d="100"/>
        </p:scale>
        <p:origin x="97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7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8FBBF-8BDE-6547-A74F-C85624562309}" type="datetimeFigureOut">
              <a:rPr lang="en-US" smtClean="0"/>
              <a:t>11/8/17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277E5-AB77-9249-828E-E88F4157C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72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0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1516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91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64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64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8625"/>
            <a:ext cx="5183188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6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91441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barefootcas.org.uk/barefoot-primary-computing-resources/concepts/computational-thinking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3200" dirty="0" smtClean="0"/>
          </a:p>
          <a:p>
            <a:r>
              <a:rPr lang="en-GB" sz="3200" dirty="0" smtClean="0"/>
              <a:t>Session 4: Subclasses and Inheritance</a:t>
            </a:r>
            <a:endParaRPr lang="en-GB" sz="32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 Oriented Programming in A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6"/>
            <a:ext cx="2521496" cy="1407690"/>
          </a:xfrm>
        </p:spPr>
        <p:txBody>
          <a:bodyPr>
            <a:normAutofit/>
          </a:bodyPr>
          <a:lstStyle/>
          <a:p>
            <a:r>
              <a:rPr lang="en-US" dirty="0" smtClean="0"/>
              <a:t>Course</a:t>
            </a:r>
            <a:br>
              <a:rPr lang="en-US" dirty="0" smtClean="0"/>
            </a:br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193851"/>
              </p:ext>
            </p:extLst>
          </p:nvPr>
        </p:nvGraphicFramePr>
        <p:xfrm>
          <a:off x="2423592" y="404664"/>
          <a:ext cx="9217024" cy="59003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91542">
                  <a:extLst>
                    <a:ext uri="{9D8B030D-6E8A-4147-A177-3AD203B41FA5}">
                      <a16:colId xmlns:a16="http://schemas.microsoft.com/office/drawing/2014/main" xmlns="" val="1522030354"/>
                    </a:ext>
                  </a:extLst>
                </a:gridCol>
                <a:gridCol w="7825482">
                  <a:extLst>
                    <a:ext uri="{9D8B030D-6E8A-4147-A177-3AD203B41FA5}">
                      <a16:colId xmlns:a16="http://schemas.microsoft.com/office/drawing/2014/main" xmlns="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Session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Topics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objects and methods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abstraction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Aims of learning OOP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Declaring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classes</a:t>
                      </a:r>
                      <a:endParaRPr lang="en-GB" sz="24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Attributes, methods and the constructor 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(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 Interaction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of classes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 diagrams;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visibility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Inheritance</a:t>
                      </a:r>
                      <a:r>
                        <a:rPr lang="en-GB" sz="3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overriding</a:t>
                      </a:r>
                      <a:endParaRPr lang="en-GB" sz="3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class diagrams</a:t>
                      </a:r>
                      <a:endParaRPr lang="en-GB" sz="3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Polymorphism and overloading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</a:t>
                      </a: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issues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practical examples</a:t>
                      </a:r>
                      <a:endParaRPr lang="en-GB" sz="24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90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Aim and Outline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196752"/>
            <a:ext cx="5157787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Aims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020663"/>
            <a:ext cx="5157787" cy="4390081"/>
          </a:xfrm>
        </p:spPr>
        <p:txBody>
          <a:bodyPr>
            <a:normAutofit/>
          </a:bodyPr>
          <a:lstStyle/>
          <a:p>
            <a:r>
              <a:rPr lang="en-GB" dirty="0" smtClean="0"/>
              <a:t>Understand the inheritance relationship between classes</a:t>
            </a:r>
          </a:p>
          <a:p>
            <a:r>
              <a:rPr lang="en-GB" dirty="0" smtClean="0"/>
              <a:t>Be able to define a subclass</a:t>
            </a:r>
          </a:p>
          <a:p>
            <a:r>
              <a:rPr lang="en-GB" dirty="0" smtClean="0"/>
              <a:t>Be able to show inheritance in UML class diagrams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1196752"/>
            <a:ext cx="5183188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Outline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2020664"/>
            <a:ext cx="5756448" cy="4118428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Recap week 3</a:t>
            </a:r>
          </a:p>
          <a:p>
            <a:r>
              <a:rPr lang="en-GB" dirty="0" smtClean="0"/>
              <a:t>Review of homework</a:t>
            </a:r>
          </a:p>
          <a:p>
            <a:r>
              <a:rPr lang="en-GB" dirty="0" smtClean="0"/>
              <a:t>Inheritance: UML and code</a:t>
            </a:r>
            <a:endParaRPr lang="en-GB" dirty="0" smtClean="0"/>
          </a:p>
          <a:p>
            <a:r>
              <a:rPr lang="en-GB" dirty="0" smtClean="0"/>
              <a:t>Practical </a:t>
            </a:r>
            <a:r>
              <a:rPr lang="en-GB" dirty="0" smtClean="0"/>
              <a:t>break</a:t>
            </a:r>
            <a:endParaRPr lang="en-GB" dirty="0" smtClean="0"/>
          </a:p>
          <a:p>
            <a:pPr lvl="1"/>
            <a:r>
              <a:rPr lang="en-GB" dirty="0" smtClean="0"/>
              <a:t>Review of 20Q example</a:t>
            </a:r>
            <a:endParaRPr lang="en-GB" dirty="0" smtClean="0"/>
          </a:p>
          <a:p>
            <a:r>
              <a:rPr lang="en-GB" dirty="0" smtClean="0"/>
              <a:t>Discussion: </a:t>
            </a:r>
            <a:r>
              <a:rPr lang="en-GB" dirty="0" smtClean="0"/>
              <a:t>Reuse and Decomposition</a:t>
            </a:r>
            <a:endParaRPr lang="en-GB" dirty="0" smtClean="0"/>
          </a:p>
          <a:p>
            <a:r>
              <a:rPr lang="en-GB" dirty="0" smtClean="0"/>
              <a:t>Practical </a:t>
            </a:r>
            <a:r>
              <a:rPr lang="en-GB" dirty="0" smtClean="0"/>
              <a:t>break</a:t>
            </a:r>
            <a:endParaRPr lang="en-GB" dirty="0" smtClean="0"/>
          </a:p>
          <a:p>
            <a:pPr lvl="1"/>
            <a:r>
              <a:rPr lang="en-GB" dirty="0" smtClean="0"/>
              <a:t>Enhancing 20Q</a:t>
            </a:r>
            <a:endParaRPr lang="en-GB" dirty="0" smtClean="0"/>
          </a:p>
          <a:p>
            <a:r>
              <a:rPr lang="en-GB" dirty="0" smtClean="0"/>
              <a:t>Summary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3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of Week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86392" cy="5151616"/>
          </a:xfrm>
        </p:spPr>
        <p:txBody>
          <a:bodyPr>
            <a:normAutofit/>
          </a:bodyPr>
          <a:lstStyle/>
          <a:p>
            <a:r>
              <a:rPr lang="en-GB" dirty="0"/>
              <a:t>Decomposition into classes </a:t>
            </a:r>
            <a:r>
              <a:rPr lang="en-GB" dirty="0">
                <a:sym typeface="Wingdings"/>
              </a:rPr>
              <a:t> classes interact</a:t>
            </a:r>
          </a:p>
          <a:p>
            <a:pPr lvl="1"/>
            <a:r>
              <a:rPr lang="en-GB" dirty="0">
                <a:sym typeface="Wingdings"/>
              </a:rPr>
              <a:t>Object as an attribute</a:t>
            </a:r>
          </a:p>
          <a:p>
            <a:pPr lvl="1"/>
            <a:r>
              <a:rPr lang="en-GB" dirty="0">
                <a:sym typeface="Wingdings"/>
              </a:rPr>
              <a:t>Object passed as a parameter</a:t>
            </a:r>
          </a:p>
          <a:p>
            <a:pPr lvl="1"/>
            <a:r>
              <a:rPr lang="en-GB" dirty="0">
                <a:sym typeface="Wingdings"/>
              </a:rPr>
              <a:t>… object returned</a:t>
            </a:r>
          </a:p>
          <a:p>
            <a:r>
              <a:rPr lang="en-GB" dirty="0">
                <a:sym typeface="Wingdings"/>
              </a:rPr>
              <a:t>UML class diagrams</a:t>
            </a:r>
          </a:p>
          <a:p>
            <a:pPr lvl="1"/>
            <a:r>
              <a:rPr lang="en-GB" dirty="0">
                <a:sym typeface="Wingdings"/>
              </a:rPr>
              <a:t>Show relationships between classes</a:t>
            </a:r>
          </a:p>
          <a:p>
            <a:pPr lvl="1"/>
            <a:r>
              <a:rPr lang="en-GB" dirty="0">
                <a:sym typeface="Wingdings"/>
              </a:rPr>
              <a:t>Analysis and </a:t>
            </a:r>
            <a:r>
              <a:rPr lang="en-GB" dirty="0" smtClean="0">
                <a:sym typeface="Wingdings"/>
              </a:rPr>
              <a:t>design</a:t>
            </a:r>
          </a:p>
          <a:p>
            <a:pPr lvl="1"/>
            <a:r>
              <a:rPr lang="en-GB" dirty="0" smtClean="0">
                <a:sym typeface="Wingdings"/>
              </a:rPr>
              <a:t>Composition: a whole-part relationship</a:t>
            </a:r>
            <a:endParaRPr lang="en-GB" dirty="0">
              <a:sym typeface="Wingdings"/>
            </a:endParaRPr>
          </a:p>
          <a:p>
            <a:r>
              <a:rPr lang="en-GB" dirty="0">
                <a:sym typeface="Wingdings"/>
              </a:rPr>
              <a:t>Interaction is hard to understand at </a:t>
            </a:r>
            <a:r>
              <a:rPr lang="en-GB" dirty="0" smtClean="0">
                <a:sym typeface="Wingdings"/>
              </a:rPr>
              <a:t>first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6023992" y="5733256"/>
            <a:ext cx="597666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33602"/>
          </a:xfrm>
        </p:spPr>
        <p:txBody>
          <a:bodyPr/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263352" y="2780928"/>
            <a:ext cx="3459832" cy="2016224"/>
            <a:chOff x="263352" y="2780928"/>
            <a:chExt cx="3459832" cy="2016224"/>
          </a:xfrm>
        </p:grpSpPr>
        <p:sp>
          <p:nvSpPr>
            <p:cNvPr id="5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2780928"/>
              <a:ext cx="1656184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/>
                <a:t>F</a:t>
              </a:r>
              <a:r>
                <a:rPr lang="en-GB" dirty="0" smtClean="0"/>
                <a:t>unctions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55168" y="2924944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55168" y="3429000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55168" y="3883695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Initialise </a:t>
              </a:r>
              <a:r>
                <a:rPr lang="en-GB" sz="1400" dirty="0" err="1" smtClean="0">
                  <a:latin typeface="Tahoma"/>
                  <a:cs typeface="Tahoma"/>
                </a:rPr>
                <a:t>vars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functions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19536" y="2780928"/>
              <a:ext cx="1803648" cy="201622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sz="1600" dirty="0" smtClean="0">
                <a:latin typeface="Tahoma"/>
                <a:cs typeface="Tahoma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35360" y="1340768"/>
            <a:ext cx="2811760" cy="1077218"/>
            <a:chOff x="335360" y="1340768"/>
            <a:chExt cx="2811760" cy="1077218"/>
          </a:xfrm>
        </p:grpSpPr>
        <p:sp>
          <p:nvSpPr>
            <p:cNvPr id="4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134076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 smtClean="0"/>
                <a:t>If &amp; loops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19536" y="1340768"/>
              <a:ext cx="1227584" cy="107721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x = </a:t>
              </a:r>
            </a:p>
            <a:p>
              <a:r>
                <a:rPr lang="en-GB" sz="1600" dirty="0" smtClean="0">
                  <a:latin typeface="Tahoma"/>
                  <a:cs typeface="Tahoma"/>
                </a:rPr>
                <a:t>while x &gt; 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y = 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print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303912" y="1124744"/>
            <a:ext cx="5976664" cy="1656184"/>
            <a:chOff x="5303912" y="1124744"/>
            <a:chExt cx="5976664" cy="1656184"/>
          </a:xfrm>
        </p:grpSpPr>
        <p:grpSp>
          <p:nvGrpSpPr>
            <p:cNvPr id="26" name="Group 25"/>
            <p:cNvGrpSpPr/>
            <p:nvPr/>
          </p:nvGrpSpPr>
          <p:grpSpPr>
            <a:xfrm>
              <a:off x="8854008" y="1484784"/>
              <a:ext cx="2138536" cy="1296144"/>
              <a:chOff x="8400256" y="2708920"/>
              <a:chExt cx="2138536" cy="1296144"/>
            </a:xfrm>
          </p:grpSpPr>
          <p:sp>
            <p:nvSpPr>
              <p:cNvPr id="14" name="Decision 13"/>
              <p:cNvSpPr/>
              <p:nvPr/>
            </p:nvSpPr>
            <p:spPr>
              <a:xfrm>
                <a:off x="8400256" y="3392416"/>
                <a:ext cx="914400" cy="612648"/>
              </a:xfrm>
              <a:prstGeom prst="flowChartDecis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x&gt;</a:t>
                </a:r>
                <a:endParaRPr lang="en-GB" dirty="0"/>
              </a:p>
            </p:txBody>
          </p:sp>
          <p:sp>
            <p:nvSpPr>
              <p:cNvPr id="15" name="Process 14"/>
              <p:cNvSpPr/>
              <p:nvPr/>
            </p:nvSpPr>
            <p:spPr>
              <a:xfrm>
                <a:off x="8400256" y="2708920"/>
                <a:ext cx="914400" cy="432048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 = 3</a:t>
                </a:r>
                <a:endParaRPr lang="en-GB" dirty="0"/>
              </a:p>
            </p:txBody>
          </p:sp>
          <p:sp>
            <p:nvSpPr>
              <p:cNvPr id="16" name="Process 15"/>
              <p:cNvSpPr/>
              <p:nvPr/>
            </p:nvSpPr>
            <p:spPr>
              <a:xfrm>
                <a:off x="9624392" y="3518720"/>
                <a:ext cx="91440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print</a:t>
                </a:r>
                <a:endParaRPr lang="en-GB" dirty="0"/>
              </a:p>
            </p:txBody>
          </p:sp>
          <p:cxnSp>
            <p:nvCxnSpPr>
              <p:cNvPr id="18" name="Straight Connector 17"/>
              <p:cNvCxnSpPr>
                <a:stCxn id="15" idx="2"/>
                <a:endCxn id="14" idx="0"/>
              </p:cNvCxnSpPr>
              <p:nvPr/>
            </p:nvCxnSpPr>
            <p:spPr>
              <a:xfrm>
                <a:off x="8857456" y="3140968"/>
                <a:ext cx="0" cy="2514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14" idx="3"/>
                <a:endCxn id="16" idx="1"/>
              </p:cNvCxnSpPr>
              <p:nvPr/>
            </p:nvCxnSpPr>
            <p:spPr>
              <a:xfrm>
                <a:off x="9314656" y="3698740"/>
                <a:ext cx="30973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6888088" y="1124744"/>
              <a:ext cx="1227584" cy="10772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i="1" dirty="0" smtClean="0">
                  <a:latin typeface="Tahoma"/>
                  <a:cs typeface="Tahoma"/>
                </a:rPr>
                <a:t>initialise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for </a:t>
              </a:r>
              <a:r>
                <a:rPr lang="en-GB" sz="1600" i="1" dirty="0">
                  <a:latin typeface="Tahoma"/>
                  <a:cs typeface="Tahoma"/>
                </a:rPr>
                <a:t>e</a:t>
              </a:r>
              <a:r>
                <a:rPr lang="en-GB" sz="1600" i="1" dirty="0" smtClean="0">
                  <a:latin typeface="Tahoma"/>
                  <a:cs typeface="Tahoma"/>
                </a:rPr>
                <a:t>very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   find </a:t>
              </a:r>
            </a:p>
            <a:p>
              <a:r>
                <a:rPr lang="en-GB" sz="1600" i="1" dirty="0">
                  <a:latin typeface="Tahoma"/>
                  <a:cs typeface="Tahoma"/>
                </a:rPr>
                <a:t> </a:t>
              </a:r>
              <a:r>
                <a:rPr lang="en-GB" sz="1600" i="1" dirty="0" smtClean="0">
                  <a:latin typeface="Tahoma"/>
                  <a:cs typeface="Tahoma"/>
                </a:rPr>
                <a:t>  print</a:t>
              </a:r>
            </a:p>
          </p:txBody>
        </p:sp>
        <p:sp>
          <p:nvSpPr>
            <p:cNvPr id="49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5303912" y="1124744"/>
              <a:ext cx="1440160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Pseudo</a:t>
              </a:r>
            </a:p>
          </p:txBody>
        </p:sp>
        <p:sp>
          <p:nvSpPr>
            <p:cNvPr id="50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10272464" y="1411660"/>
              <a:ext cx="100811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Flow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015880" y="2708920"/>
            <a:ext cx="4536504" cy="1584176"/>
            <a:chOff x="5015880" y="2708920"/>
            <a:chExt cx="4536504" cy="1584176"/>
          </a:xfrm>
        </p:grpSpPr>
        <p:grpSp>
          <p:nvGrpSpPr>
            <p:cNvPr id="48" name="Group 47"/>
            <p:cNvGrpSpPr/>
            <p:nvPr/>
          </p:nvGrpSpPr>
          <p:grpSpPr>
            <a:xfrm>
              <a:off x="5015880" y="2708920"/>
              <a:ext cx="2664296" cy="1584176"/>
              <a:chOff x="6888088" y="3429000"/>
              <a:chExt cx="2664296" cy="1584176"/>
            </a:xfrm>
          </p:grpSpPr>
          <p:sp>
            <p:nvSpPr>
              <p:cNvPr id="28" name="Process 27"/>
              <p:cNvSpPr/>
              <p:nvPr/>
            </p:nvSpPr>
            <p:spPr>
              <a:xfrm>
                <a:off x="7896200" y="3429000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main</a:t>
                </a:r>
                <a:endParaRPr lang="en-GB" dirty="0"/>
              </a:p>
            </p:txBody>
          </p:sp>
          <p:sp>
            <p:nvSpPr>
              <p:cNvPr id="29" name="Process 28"/>
              <p:cNvSpPr/>
              <p:nvPr/>
            </p:nvSpPr>
            <p:spPr>
              <a:xfrm>
                <a:off x="6888088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err="1" smtClean="0"/>
                  <a:t>init</a:t>
                </a:r>
                <a:endParaRPr lang="en-GB" dirty="0"/>
              </a:p>
            </p:txBody>
          </p:sp>
          <p:sp>
            <p:nvSpPr>
              <p:cNvPr id="30" name="Process 29"/>
              <p:cNvSpPr/>
              <p:nvPr/>
            </p:nvSpPr>
            <p:spPr>
              <a:xfrm>
                <a:off x="7752184" y="4005064"/>
                <a:ext cx="936104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process</a:t>
                </a:r>
                <a:endParaRPr lang="en-GB" dirty="0"/>
              </a:p>
            </p:txBody>
          </p:sp>
          <p:sp>
            <p:nvSpPr>
              <p:cNvPr id="31" name="Process 30"/>
              <p:cNvSpPr/>
              <p:nvPr/>
            </p:nvSpPr>
            <p:spPr>
              <a:xfrm>
                <a:off x="8904312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save</a:t>
                </a:r>
                <a:endParaRPr lang="en-GB" dirty="0"/>
              </a:p>
            </p:txBody>
          </p:sp>
          <p:sp>
            <p:nvSpPr>
              <p:cNvPr id="32" name="Process 31"/>
              <p:cNvSpPr/>
              <p:nvPr/>
            </p:nvSpPr>
            <p:spPr>
              <a:xfrm>
                <a:off x="7464152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input</a:t>
                </a:r>
                <a:endParaRPr lang="en-GB" dirty="0"/>
              </a:p>
            </p:txBody>
          </p:sp>
          <p:sp>
            <p:nvSpPr>
              <p:cNvPr id="33" name="Process 32"/>
              <p:cNvSpPr/>
              <p:nvPr/>
            </p:nvSpPr>
            <p:spPr>
              <a:xfrm>
                <a:off x="8472264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…</a:t>
                </a:r>
                <a:endParaRPr lang="en-GB" dirty="0"/>
              </a:p>
            </p:txBody>
          </p:sp>
          <p:cxnSp>
            <p:nvCxnSpPr>
              <p:cNvPr id="35" name="Straight Connector 34"/>
              <p:cNvCxnSpPr>
                <a:stCxn id="28" idx="2"/>
                <a:endCxn id="29" idx="0"/>
              </p:cNvCxnSpPr>
              <p:nvPr/>
            </p:nvCxnSpPr>
            <p:spPr>
              <a:xfrm flipH="1">
                <a:off x="7212124" y="3789040"/>
                <a:ext cx="1044116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28" idx="2"/>
                <a:endCxn id="30" idx="0"/>
              </p:cNvCxnSpPr>
              <p:nvPr/>
            </p:nvCxnSpPr>
            <p:spPr>
              <a:xfrm flipH="1">
                <a:off x="8220236" y="3789040"/>
                <a:ext cx="36004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28" idx="2"/>
                <a:endCxn id="31" idx="0"/>
              </p:cNvCxnSpPr>
              <p:nvPr/>
            </p:nvCxnSpPr>
            <p:spPr>
              <a:xfrm>
                <a:off x="8256240" y="3789040"/>
                <a:ext cx="972108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30" idx="2"/>
                <a:endCxn id="32" idx="0"/>
              </p:cNvCxnSpPr>
              <p:nvPr/>
            </p:nvCxnSpPr>
            <p:spPr>
              <a:xfrm flipH="1">
                <a:off x="7824192" y="4365104"/>
                <a:ext cx="396044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0" idx="2"/>
                <a:endCxn id="33" idx="0"/>
              </p:cNvCxnSpPr>
              <p:nvPr/>
            </p:nvCxnSpPr>
            <p:spPr>
              <a:xfrm>
                <a:off x="8220236" y="4365104"/>
                <a:ext cx="612068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7824192" y="3573016"/>
              <a:ext cx="172819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Call Graph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40016" y="4797152"/>
            <a:ext cx="4680520" cy="1728192"/>
            <a:chOff x="6240016" y="4797152"/>
            <a:chExt cx="4680520" cy="1728192"/>
          </a:xfrm>
        </p:grpSpPr>
        <p:grpSp>
          <p:nvGrpSpPr>
            <p:cNvPr id="57" name="Group 56"/>
            <p:cNvGrpSpPr/>
            <p:nvPr/>
          </p:nvGrpSpPr>
          <p:grpSpPr>
            <a:xfrm>
              <a:off x="8052192" y="5013176"/>
              <a:ext cx="1144264" cy="1346666"/>
              <a:chOff x="4151784" y="3594502"/>
              <a:chExt cx="1144264" cy="134666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Friend</a:t>
                </a:r>
                <a:endParaRPr lang="en-GB" sz="1600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151784" y="3861048"/>
                <a:ext cx="1144264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phone </a:t>
                </a:r>
                <a:r>
                  <a:rPr lang="en-GB" sz="1600" dirty="0" err="1" smtClean="0"/>
                  <a:t>num</a:t>
                </a:r>
                <a:endParaRPr lang="en-GB" sz="1600" dirty="0" smtClean="0"/>
              </a:p>
              <a:p>
                <a:r>
                  <a:rPr lang="en-GB" sz="1600" dirty="0" err="1" smtClean="0"/>
                  <a:t>setNumber</a:t>
                </a:r>
                <a:endParaRPr lang="en-GB" sz="1600" dirty="0" smtClean="0"/>
              </a:p>
              <a:p>
                <a:r>
                  <a:rPr lang="en-GB" sz="1600" dirty="0" err="1" smtClean="0"/>
                  <a:t>sendText</a:t>
                </a:r>
                <a:endParaRPr lang="en-GB" sz="1600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780384" y="4797152"/>
              <a:ext cx="1140152" cy="1346666"/>
              <a:chOff x="4151784" y="3594502"/>
              <a:chExt cx="1140152" cy="1346666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Town</a:t>
                </a:r>
                <a:endParaRPr lang="en-GB" sz="1600" dirty="0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151784" y="3861048"/>
                <a:ext cx="96412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location</a:t>
                </a:r>
              </a:p>
              <a:p>
                <a:r>
                  <a:rPr lang="en-GB" sz="1600" dirty="0" err="1" smtClean="0"/>
                  <a:t>getDirect</a:t>
                </a:r>
                <a:endParaRPr lang="en-GB" sz="1600" dirty="0" smtClean="0"/>
              </a:p>
              <a:p>
                <a:r>
                  <a:rPr lang="en-GB" sz="1600" dirty="0" err="1" smtClean="0"/>
                  <a:t>setRating</a:t>
                </a:r>
                <a:endParaRPr lang="en-GB" sz="1600" dirty="0"/>
              </a:p>
            </p:txBody>
          </p:sp>
        </p:grpSp>
        <p:cxnSp>
          <p:nvCxnSpPr>
            <p:cNvPr id="71" name="Straight Connector 70"/>
            <p:cNvCxnSpPr/>
            <p:nvPr/>
          </p:nvCxnSpPr>
          <p:spPr>
            <a:xfrm>
              <a:off x="9192344" y="5445224"/>
              <a:ext cx="5801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6240016" y="5661248"/>
              <a:ext cx="151216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 Diagram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63352" y="4941168"/>
            <a:ext cx="4608512" cy="1728192"/>
            <a:chOff x="263352" y="4941168"/>
            <a:chExt cx="4608512" cy="1728192"/>
          </a:xfrm>
        </p:grpSpPr>
        <p:sp>
          <p:nvSpPr>
            <p:cNvPr id="80" name="Rectangle 79"/>
            <p:cNvSpPr/>
            <p:nvPr/>
          </p:nvSpPr>
          <p:spPr>
            <a:xfrm>
              <a:off x="2279576" y="5301208"/>
              <a:ext cx="1803648" cy="93610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Friend: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287688" y="5589240"/>
              <a:ext cx="1584176" cy="936104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Town: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6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4941168"/>
              <a:ext cx="1584176" cy="86521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Classes &amp; objects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19536" y="5899919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Create </a:t>
              </a:r>
              <a:r>
                <a:rPr lang="en-GB" sz="1400" dirty="0" err="1" smtClean="0">
                  <a:latin typeface="Tahoma"/>
                  <a:cs typeface="Tahoma"/>
                </a:rPr>
                <a:t>obj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methods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5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48032"/>
          </a:xfrm>
        </p:spPr>
        <p:txBody>
          <a:bodyPr>
            <a:normAutofit/>
          </a:bodyPr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023992" y="1486322"/>
            <a:ext cx="5113784" cy="5151616"/>
          </a:xfrm>
        </p:spPr>
        <p:txBody>
          <a:bodyPr/>
          <a:lstStyle/>
          <a:p>
            <a:r>
              <a:rPr lang="en-GB" dirty="0" smtClean="0"/>
              <a:t>Program grows </a:t>
            </a:r>
            <a:r>
              <a:rPr lang="en-GB" sz="3200" b="1" dirty="0" smtClean="0"/>
              <a:t>more complex</a:t>
            </a:r>
            <a:r>
              <a:rPr lang="en-GB" dirty="0" smtClean="0"/>
              <a:t> in structure</a:t>
            </a:r>
          </a:p>
          <a:p>
            <a:r>
              <a:rPr lang="en-GB" dirty="0" smtClean="0"/>
              <a:t>Simpler elements remain</a:t>
            </a:r>
          </a:p>
          <a:p>
            <a:pPr lvl="1"/>
            <a:r>
              <a:rPr lang="en-GB" dirty="0" smtClean="0"/>
              <a:t>If &amp; loop </a:t>
            </a:r>
            <a:r>
              <a:rPr lang="en-GB" dirty="0" smtClean="0">
                <a:sym typeface="Wingdings"/>
              </a:rPr>
              <a:t> part of function</a:t>
            </a:r>
            <a:endParaRPr lang="en-GB" dirty="0" smtClean="0"/>
          </a:p>
          <a:p>
            <a:pPr lvl="1"/>
            <a:r>
              <a:rPr lang="en-GB" dirty="0" smtClean="0"/>
              <a:t>Method </a:t>
            </a:r>
            <a:r>
              <a:rPr lang="en-GB" dirty="0" smtClean="0">
                <a:sym typeface="Wingdings"/>
              </a:rPr>
              <a:t> part of class</a:t>
            </a:r>
            <a:endParaRPr lang="en-GB" dirty="0"/>
          </a:p>
        </p:txBody>
      </p:sp>
      <p:grpSp>
        <p:nvGrpSpPr>
          <p:cNvPr id="78" name="Group 77"/>
          <p:cNvGrpSpPr/>
          <p:nvPr/>
        </p:nvGrpSpPr>
        <p:grpSpPr>
          <a:xfrm>
            <a:off x="335360" y="1340768"/>
            <a:ext cx="2811760" cy="1077218"/>
            <a:chOff x="335360" y="1340768"/>
            <a:chExt cx="2811760" cy="1077218"/>
          </a:xfrm>
        </p:grpSpPr>
        <p:sp>
          <p:nvSpPr>
            <p:cNvPr id="4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134076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 smtClean="0"/>
                <a:t>If &amp; loops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19536" y="1340768"/>
              <a:ext cx="1227584" cy="107721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x = </a:t>
              </a:r>
            </a:p>
            <a:p>
              <a:r>
                <a:rPr lang="en-GB" sz="1600" dirty="0" smtClean="0">
                  <a:latin typeface="Tahoma"/>
                  <a:cs typeface="Tahoma"/>
                </a:rPr>
                <a:t>while x &gt; 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y = 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print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63352" y="4941168"/>
            <a:ext cx="4608512" cy="1728192"/>
            <a:chOff x="263352" y="4941168"/>
            <a:chExt cx="4608512" cy="1728192"/>
          </a:xfrm>
        </p:grpSpPr>
        <p:sp>
          <p:nvSpPr>
            <p:cNvPr id="80" name="Rectangle 79"/>
            <p:cNvSpPr/>
            <p:nvPr/>
          </p:nvSpPr>
          <p:spPr>
            <a:xfrm>
              <a:off x="2279576" y="5301208"/>
              <a:ext cx="1803648" cy="93610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Friend: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287688" y="5589240"/>
              <a:ext cx="1584176" cy="936104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Town: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6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4941168"/>
              <a:ext cx="1584176" cy="86521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Classes &amp; objects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19536" y="5899919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Create </a:t>
              </a:r>
              <a:r>
                <a:rPr lang="en-GB" sz="1400" dirty="0" err="1" smtClean="0">
                  <a:latin typeface="Tahoma"/>
                  <a:cs typeface="Tahoma"/>
                </a:rPr>
                <a:t>obj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methods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>
            <a:off x="5519936" y="1772816"/>
            <a:ext cx="0" cy="3888432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263352" y="2780928"/>
            <a:ext cx="3459832" cy="2016224"/>
            <a:chOff x="263352" y="2780928"/>
            <a:chExt cx="3459832" cy="2016224"/>
          </a:xfrm>
        </p:grpSpPr>
        <p:sp>
          <p:nvSpPr>
            <p:cNvPr id="20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2780928"/>
              <a:ext cx="1656184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/>
                <a:t>F</a:t>
              </a:r>
              <a:r>
                <a:rPr lang="en-GB" dirty="0" smtClean="0"/>
                <a:t>unctions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55168" y="2924944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055168" y="3429000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55168" y="3883695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Initialise </a:t>
              </a:r>
              <a:r>
                <a:rPr lang="en-GB" sz="1400" dirty="0" err="1" smtClean="0">
                  <a:latin typeface="Tahoma"/>
                  <a:cs typeface="Tahoma"/>
                </a:rPr>
                <a:t>vars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functions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19536" y="2780928"/>
              <a:ext cx="1803648" cy="201622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sz="1600" dirty="0" smtClean="0">
                <a:latin typeface="Tahoma"/>
                <a:cs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9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6023992" y="5733256"/>
            <a:ext cx="597666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48032"/>
          </a:xfrm>
        </p:spPr>
        <p:txBody>
          <a:bodyPr>
            <a:normAutofit/>
          </a:bodyPr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673624" cy="5151616"/>
          </a:xfrm>
        </p:spPr>
        <p:txBody>
          <a:bodyPr/>
          <a:lstStyle/>
          <a:p>
            <a:r>
              <a:rPr lang="en-GB" dirty="0" smtClean="0"/>
              <a:t>Design becomes </a:t>
            </a:r>
            <a:r>
              <a:rPr lang="en-GB" sz="3200" b="1" dirty="0" smtClean="0"/>
              <a:t>more abstract</a:t>
            </a:r>
          </a:p>
          <a:p>
            <a:pPr lvl="1"/>
            <a:r>
              <a:rPr lang="en-GB" dirty="0" smtClean="0"/>
              <a:t>Between problem and solution</a:t>
            </a:r>
          </a:p>
          <a:p>
            <a:r>
              <a:rPr lang="en-GB" dirty="0" smtClean="0"/>
              <a:t>Concrete </a:t>
            </a:r>
            <a:r>
              <a:rPr lang="en-GB" dirty="0" smtClean="0"/>
              <a:t>design </a:t>
            </a:r>
            <a:r>
              <a:rPr lang="en-GB" dirty="0" smtClean="0"/>
              <a:t>still may </a:t>
            </a:r>
            <a:r>
              <a:rPr lang="en-GB" dirty="0" smtClean="0"/>
              <a:t>be needed</a:t>
            </a:r>
          </a:p>
          <a:p>
            <a:r>
              <a:rPr lang="en-GB" dirty="0" smtClean="0"/>
              <a:t>Design notations only show some information</a:t>
            </a:r>
            <a:endParaRPr lang="en-GB" dirty="0"/>
          </a:p>
        </p:txBody>
      </p:sp>
      <p:grpSp>
        <p:nvGrpSpPr>
          <p:cNvPr id="75" name="Group 74"/>
          <p:cNvGrpSpPr/>
          <p:nvPr/>
        </p:nvGrpSpPr>
        <p:grpSpPr>
          <a:xfrm>
            <a:off x="5303912" y="1124744"/>
            <a:ext cx="5976664" cy="1656184"/>
            <a:chOff x="5303912" y="1124744"/>
            <a:chExt cx="5976664" cy="1656184"/>
          </a:xfrm>
        </p:grpSpPr>
        <p:grpSp>
          <p:nvGrpSpPr>
            <p:cNvPr id="26" name="Group 25"/>
            <p:cNvGrpSpPr/>
            <p:nvPr/>
          </p:nvGrpSpPr>
          <p:grpSpPr>
            <a:xfrm>
              <a:off x="8854008" y="1484784"/>
              <a:ext cx="2138536" cy="1296144"/>
              <a:chOff x="8400256" y="2708920"/>
              <a:chExt cx="2138536" cy="1296144"/>
            </a:xfrm>
          </p:grpSpPr>
          <p:sp>
            <p:nvSpPr>
              <p:cNvPr id="14" name="Decision 13"/>
              <p:cNvSpPr/>
              <p:nvPr/>
            </p:nvSpPr>
            <p:spPr>
              <a:xfrm>
                <a:off x="8400256" y="3392416"/>
                <a:ext cx="914400" cy="612648"/>
              </a:xfrm>
              <a:prstGeom prst="flowChartDecis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x&gt;</a:t>
                </a:r>
                <a:endParaRPr lang="en-GB" dirty="0"/>
              </a:p>
            </p:txBody>
          </p:sp>
          <p:sp>
            <p:nvSpPr>
              <p:cNvPr id="15" name="Process 14"/>
              <p:cNvSpPr/>
              <p:nvPr/>
            </p:nvSpPr>
            <p:spPr>
              <a:xfrm>
                <a:off x="8400256" y="2708920"/>
                <a:ext cx="914400" cy="432048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 = 3</a:t>
                </a:r>
                <a:endParaRPr lang="en-GB" dirty="0"/>
              </a:p>
            </p:txBody>
          </p:sp>
          <p:sp>
            <p:nvSpPr>
              <p:cNvPr id="16" name="Process 15"/>
              <p:cNvSpPr/>
              <p:nvPr/>
            </p:nvSpPr>
            <p:spPr>
              <a:xfrm>
                <a:off x="9624392" y="3518720"/>
                <a:ext cx="91440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print</a:t>
                </a:r>
                <a:endParaRPr lang="en-GB" dirty="0"/>
              </a:p>
            </p:txBody>
          </p:sp>
          <p:cxnSp>
            <p:nvCxnSpPr>
              <p:cNvPr id="18" name="Straight Connector 17"/>
              <p:cNvCxnSpPr>
                <a:stCxn id="15" idx="2"/>
                <a:endCxn id="14" idx="0"/>
              </p:cNvCxnSpPr>
              <p:nvPr/>
            </p:nvCxnSpPr>
            <p:spPr>
              <a:xfrm>
                <a:off x="8857456" y="3140968"/>
                <a:ext cx="0" cy="2514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14" idx="3"/>
                <a:endCxn id="16" idx="1"/>
              </p:cNvCxnSpPr>
              <p:nvPr/>
            </p:nvCxnSpPr>
            <p:spPr>
              <a:xfrm>
                <a:off x="9314656" y="3698740"/>
                <a:ext cx="30973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6888088" y="1124744"/>
              <a:ext cx="1227584" cy="10772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i="1" dirty="0" smtClean="0">
                  <a:latin typeface="Tahoma"/>
                  <a:cs typeface="Tahoma"/>
                </a:rPr>
                <a:t>initialise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for </a:t>
              </a:r>
              <a:r>
                <a:rPr lang="en-GB" sz="1600" i="1" dirty="0">
                  <a:latin typeface="Tahoma"/>
                  <a:cs typeface="Tahoma"/>
                </a:rPr>
                <a:t>e</a:t>
              </a:r>
              <a:r>
                <a:rPr lang="en-GB" sz="1600" i="1" dirty="0" smtClean="0">
                  <a:latin typeface="Tahoma"/>
                  <a:cs typeface="Tahoma"/>
                </a:rPr>
                <a:t>very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   find </a:t>
              </a:r>
            </a:p>
            <a:p>
              <a:r>
                <a:rPr lang="en-GB" sz="1600" i="1" dirty="0">
                  <a:latin typeface="Tahoma"/>
                  <a:cs typeface="Tahoma"/>
                </a:rPr>
                <a:t> </a:t>
              </a:r>
              <a:r>
                <a:rPr lang="en-GB" sz="1600" i="1" dirty="0" smtClean="0">
                  <a:latin typeface="Tahoma"/>
                  <a:cs typeface="Tahoma"/>
                </a:rPr>
                <a:t>  print</a:t>
              </a:r>
            </a:p>
          </p:txBody>
        </p:sp>
        <p:sp>
          <p:nvSpPr>
            <p:cNvPr id="49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5303912" y="1124744"/>
              <a:ext cx="1440160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Pseudo</a:t>
              </a:r>
            </a:p>
          </p:txBody>
        </p:sp>
        <p:sp>
          <p:nvSpPr>
            <p:cNvPr id="50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10272464" y="1411660"/>
              <a:ext cx="100811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Flow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015880" y="2708920"/>
            <a:ext cx="4536504" cy="1584176"/>
            <a:chOff x="5015880" y="2708920"/>
            <a:chExt cx="4536504" cy="1584176"/>
          </a:xfrm>
        </p:grpSpPr>
        <p:grpSp>
          <p:nvGrpSpPr>
            <p:cNvPr id="48" name="Group 47"/>
            <p:cNvGrpSpPr/>
            <p:nvPr/>
          </p:nvGrpSpPr>
          <p:grpSpPr>
            <a:xfrm>
              <a:off x="5015880" y="2708920"/>
              <a:ext cx="2664296" cy="1584176"/>
              <a:chOff x="6888088" y="3429000"/>
              <a:chExt cx="2664296" cy="1584176"/>
            </a:xfrm>
          </p:grpSpPr>
          <p:sp>
            <p:nvSpPr>
              <p:cNvPr id="28" name="Process 27"/>
              <p:cNvSpPr/>
              <p:nvPr/>
            </p:nvSpPr>
            <p:spPr>
              <a:xfrm>
                <a:off x="7896200" y="3429000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main</a:t>
                </a:r>
                <a:endParaRPr lang="en-GB" dirty="0"/>
              </a:p>
            </p:txBody>
          </p:sp>
          <p:sp>
            <p:nvSpPr>
              <p:cNvPr id="29" name="Process 28"/>
              <p:cNvSpPr/>
              <p:nvPr/>
            </p:nvSpPr>
            <p:spPr>
              <a:xfrm>
                <a:off x="6888088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err="1" smtClean="0"/>
                  <a:t>init</a:t>
                </a:r>
                <a:endParaRPr lang="en-GB" dirty="0"/>
              </a:p>
            </p:txBody>
          </p:sp>
          <p:sp>
            <p:nvSpPr>
              <p:cNvPr id="30" name="Process 29"/>
              <p:cNvSpPr/>
              <p:nvPr/>
            </p:nvSpPr>
            <p:spPr>
              <a:xfrm>
                <a:off x="7752184" y="4005064"/>
                <a:ext cx="936104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process</a:t>
                </a:r>
                <a:endParaRPr lang="en-GB" dirty="0"/>
              </a:p>
            </p:txBody>
          </p:sp>
          <p:sp>
            <p:nvSpPr>
              <p:cNvPr id="31" name="Process 30"/>
              <p:cNvSpPr/>
              <p:nvPr/>
            </p:nvSpPr>
            <p:spPr>
              <a:xfrm>
                <a:off x="8904312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save</a:t>
                </a:r>
                <a:endParaRPr lang="en-GB" dirty="0"/>
              </a:p>
            </p:txBody>
          </p:sp>
          <p:sp>
            <p:nvSpPr>
              <p:cNvPr id="32" name="Process 31"/>
              <p:cNvSpPr/>
              <p:nvPr/>
            </p:nvSpPr>
            <p:spPr>
              <a:xfrm>
                <a:off x="7464152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input</a:t>
                </a:r>
                <a:endParaRPr lang="en-GB" dirty="0"/>
              </a:p>
            </p:txBody>
          </p:sp>
          <p:sp>
            <p:nvSpPr>
              <p:cNvPr id="33" name="Process 32"/>
              <p:cNvSpPr/>
              <p:nvPr/>
            </p:nvSpPr>
            <p:spPr>
              <a:xfrm>
                <a:off x="8472264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…</a:t>
                </a:r>
                <a:endParaRPr lang="en-GB" dirty="0"/>
              </a:p>
            </p:txBody>
          </p:sp>
          <p:cxnSp>
            <p:nvCxnSpPr>
              <p:cNvPr id="35" name="Straight Connector 34"/>
              <p:cNvCxnSpPr>
                <a:stCxn id="28" idx="2"/>
                <a:endCxn id="29" idx="0"/>
              </p:cNvCxnSpPr>
              <p:nvPr/>
            </p:nvCxnSpPr>
            <p:spPr>
              <a:xfrm flipH="1">
                <a:off x="7212124" y="3789040"/>
                <a:ext cx="1044116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28" idx="2"/>
                <a:endCxn id="30" idx="0"/>
              </p:cNvCxnSpPr>
              <p:nvPr/>
            </p:nvCxnSpPr>
            <p:spPr>
              <a:xfrm flipH="1">
                <a:off x="8220236" y="3789040"/>
                <a:ext cx="36004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28" idx="2"/>
                <a:endCxn id="31" idx="0"/>
              </p:cNvCxnSpPr>
              <p:nvPr/>
            </p:nvCxnSpPr>
            <p:spPr>
              <a:xfrm>
                <a:off x="8256240" y="3789040"/>
                <a:ext cx="972108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30" idx="2"/>
                <a:endCxn id="32" idx="0"/>
              </p:cNvCxnSpPr>
              <p:nvPr/>
            </p:nvCxnSpPr>
            <p:spPr>
              <a:xfrm flipH="1">
                <a:off x="7824192" y="4365104"/>
                <a:ext cx="396044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0" idx="2"/>
                <a:endCxn id="33" idx="0"/>
              </p:cNvCxnSpPr>
              <p:nvPr/>
            </p:nvCxnSpPr>
            <p:spPr>
              <a:xfrm>
                <a:off x="8220236" y="4365104"/>
                <a:ext cx="612068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7824192" y="3573016"/>
              <a:ext cx="172819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Call Graph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40016" y="4797152"/>
            <a:ext cx="4680520" cy="1728192"/>
            <a:chOff x="6240016" y="4797152"/>
            <a:chExt cx="4680520" cy="1728192"/>
          </a:xfrm>
        </p:grpSpPr>
        <p:grpSp>
          <p:nvGrpSpPr>
            <p:cNvPr id="57" name="Group 56"/>
            <p:cNvGrpSpPr/>
            <p:nvPr/>
          </p:nvGrpSpPr>
          <p:grpSpPr>
            <a:xfrm>
              <a:off x="8052192" y="5013176"/>
              <a:ext cx="1144264" cy="1346666"/>
              <a:chOff x="4151784" y="3594502"/>
              <a:chExt cx="1144264" cy="134666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Friend</a:t>
                </a:r>
                <a:endParaRPr lang="en-GB" sz="1600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151784" y="3861048"/>
                <a:ext cx="1144264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phone </a:t>
                </a:r>
                <a:r>
                  <a:rPr lang="en-GB" sz="1600" dirty="0" err="1" smtClean="0"/>
                  <a:t>num</a:t>
                </a:r>
                <a:endParaRPr lang="en-GB" sz="1600" dirty="0" smtClean="0"/>
              </a:p>
              <a:p>
                <a:r>
                  <a:rPr lang="en-GB" sz="1600" dirty="0" err="1" smtClean="0"/>
                  <a:t>setNumber</a:t>
                </a:r>
                <a:endParaRPr lang="en-GB" sz="1600" dirty="0" smtClean="0"/>
              </a:p>
              <a:p>
                <a:r>
                  <a:rPr lang="en-GB" sz="1600" dirty="0" err="1" smtClean="0"/>
                  <a:t>sendText</a:t>
                </a:r>
                <a:endParaRPr lang="en-GB" sz="1600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780384" y="4797152"/>
              <a:ext cx="1140152" cy="1346666"/>
              <a:chOff x="4151784" y="3594502"/>
              <a:chExt cx="1140152" cy="1346666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Town</a:t>
                </a:r>
                <a:endParaRPr lang="en-GB" sz="1600" dirty="0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151784" y="3861048"/>
                <a:ext cx="96412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location</a:t>
                </a:r>
              </a:p>
              <a:p>
                <a:r>
                  <a:rPr lang="en-GB" sz="1600" dirty="0" err="1" smtClean="0"/>
                  <a:t>getDirect</a:t>
                </a:r>
                <a:endParaRPr lang="en-GB" sz="1600" dirty="0" smtClean="0"/>
              </a:p>
              <a:p>
                <a:r>
                  <a:rPr lang="en-GB" sz="1600" dirty="0" err="1" smtClean="0"/>
                  <a:t>setRating</a:t>
                </a:r>
                <a:endParaRPr lang="en-GB" sz="1600" dirty="0"/>
              </a:p>
            </p:txBody>
          </p:sp>
        </p:grpSp>
        <p:cxnSp>
          <p:nvCxnSpPr>
            <p:cNvPr id="71" name="Straight Connector 70"/>
            <p:cNvCxnSpPr/>
            <p:nvPr/>
          </p:nvCxnSpPr>
          <p:spPr>
            <a:xfrm>
              <a:off x="9192344" y="5445224"/>
              <a:ext cx="5801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6240016" y="5661248"/>
              <a:ext cx="151216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 Diagram</a:t>
              </a:r>
            </a:p>
          </p:txBody>
        </p:sp>
      </p:grpSp>
      <p:cxnSp>
        <p:nvCxnSpPr>
          <p:cNvPr id="59" name="Straight Arrow Connector 58"/>
          <p:cNvCxnSpPr/>
          <p:nvPr/>
        </p:nvCxnSpPr>
        <p:spPr>
          <a:xfrm>
            <a:off x="4727848" y="1772816"/>
            <a:ext cx="0" cy="3888432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90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Review of Homework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3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9417" y="4005064"/>
            <a:ext cx="2448272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</a:t>
            </a:r>
            <a:r>
              <a:rPr lang="en-GB" sz="2800" dirty="0" err="1" smtClean="0">
                <a:solidFill>
                  <a:schemeClr val="tx1"/>
                </a:solidFill>
              </a:rPr>
              <a:t>roomNumber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9417" y="3573016"/>
            <a:ext cx="2448272" cy="4320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Form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87888" y="3808204"/>
            <a:ext cx="1488165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7888" y="3304148"/>
            <a:ext cx="1488165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087888" y="3284984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287688" y="3933056"/>
            <a:ext cx="1800200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23515" y="3501008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in           *</a:t>
            </a:r>
            <a:endParaRPr lang="en-GB" sz="2000" dirty="0"/>
          </a:p>
        </p:txBody>
      </p:sp>
      <p:sp>
        <p:nvSpPr>
          <p:cNvPr id="15" name="Rectangle 14"/>
          <p:cNvSpPr/>
          <p:nvPr/>
        </p:nvSpPr>
        <p:spPr>
          <a:xfrm>
            <a:off x="911424" y="609329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1424" y="5589240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Teacher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631504" y="4581128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343472" y="4573577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</a:t>
            </a:r>
          </a:p>
          <a:p>
            <a:r>
              <a:rPr lang="en-GB" sz="2000" dirty="0" smtClean="0"/>
              <a:t>      teaches</a:t>
            </a:r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26" name="Rectangle 25"/>
          <p:cNvSpPr/>
          <p:nvPr/>
        </p:nvSpPr>
        <p:spPr>
          <a:xfrm>
            <a:off x="991816" y="1556792"/>
            <a:ext cx="1863824" cy="10081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-topic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-max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91816" y="105273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Test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667331" y="2564904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379299" y="2557353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</a:t>
            </a:r>
            <a:r>
              <a:rPr lang="en-GB" sz="2000" dirty="0" err="1" smtClean="0"/>
              <a:t>setFor</a:t>
            </a:r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30" name="Rectangle 29"/>
          <p:cNvSpPr/>
          <p:nvPr/>
        </p:nvSpPr>
        <p:spPr>
          <a:xfrm>
            <a:off x="5096272" y="1556792"/>
            <a:ext cx="1287760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-score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96272" y="1052736"/>
            <a:ext cx="1287760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Mark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32" name="Straight Connector 31"/>
          <p:cNvCxnSpPr>
            <a:endCxn id="30" idx="1"/>
          </p:cNvCxnSpPr>
          <p:nvPr/>
        </p:nvCxnSpPr>
        <p:spPr>
          <a:xfrm flipV="1">
            <a:off x="2855640" y="1844824"/>
            <a:ext cx="2240632" cy="19164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855640" y="1444714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 awarded      *</a:t>
            </a:r>
            <a:endParaRPr lang="en-GB" sz="2000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844149" y="2132857"/>
            <a:ext cx="0" cy="1152127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519936" y="2033553"/>
            <a:ext cx="24124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achieved</a:t>
            </a:r>
          </a:p>
          <a:p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41" name="Content Placeholder 40"/>
          <p:cNvSpPr>
            <a:spLocks noGrp="1"/>
          </p:cNvSpPr>
          <p:nvPr>
            <p:ph sz="half" idx="2"/>
          </p:nvPr>
        </p:nvSpPr>
        <p:spPr>
          <a:xfrm>
            <a:off x="7608168" y="1486321"/>
            <a:ext cx="3745632" cy="4690642"/>
          </a:xfrm>
        </p:spPr>
        <p:txBody>
          <a:bodyPr/>
          <a:lstStyle/>
          <a:p>
            <a:r>
              <a:rPr lang="en-GB" dirty="0" smtClean="0"/>
              <a:t>A test is set for a form</a:t>
            </a:r>
          </a:p>
          <a:p>
            <a:r>
              <a:rPr lang="en-GB" dirty="0" smtClean="0"/>
              <a:t>A form can have several tests</a:t>
            </a:r>
          </a:p>
          <a:p>
            <a:r>
              <a:rPr lang="en-GB" dirty="0"/>
              <a:t>M</a:t>
            </a:r>
            <a:r>
              <a:rPr lang="en-GB" dirty="0" smtClean="0"/>
              <a:t>ark is awarded for a test</a:t>
            </a:r>
          </a:p>
          <a:p>
            <a:r>
              <a:rPr lang="en-GB" dirty="0" smtClean="0"/>
              <a:t>Mark is achieved by a pupil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91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Introducing Inheritance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30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do we prevent duplication of code?</a:t>
            </a:r>
          </a:p>
          <a:p>
            <a:r>
              <a:rPr lang="en-GB" dirty="0" smtClean="0"/>
              <a:t>Functions</a:t>
            </a:r>
          </a:p>
          <a:p>
            <a:pPr lvl="1"/>
            <a:r>
              <a:rPr lang="en-GB" dirty="0" smtClean="0"/>
              <a:t>Name: the code has a name so it can be </a:t>
            </a:r>
            <a:r>
              <a:rPr lang="en-GB" sz="3200" b="1" dirty="0" smtClean="0"/>
              <a:t>(re)used</a:t>
            </a:r>
            <a:endParaRPr lang="en-GB" b="1" dirty="0" smtClean="0"/>
          </a:p>
          <a:p>
            <a:pPr lvl="1"/>
            <a:r>
              <a:rPr lang="en-GB" dirty="0" smtClean="0"/>
              <a:t>Parameters: the code is </a:t>
            </a:r>
            <a:r>
              <a:rPr lang="en-GB" sz="3200" b="1" dirty="0" smtClean="0"/>
              <a:t>adapted</a:t>
            </a:r>
            <a:r>
              <a:rPr lang="en-GB" dirty="0" smtClean="0"/>
              <a:t> with parameters, so it is reusable in a new context</a:t>
            </a:r>
          </a:p>
          <a:p>
            <a:r>
              <a:rPr lang="en-GB" dirty="0" smtClean="0"/>
              <a:t>Classes: what if two classes are similar?</a:t>
            </a:r>
          </a:p>
          <a:p>
            <a:pPr lvl="1"/>
            <a:r>
              <a:rPr lang="en-GB" dirty="0" smtClean="0"/>
              <a:t>Some attributes the same</a:t>
            </a:r>
          </a:p>
          <a:p>
            <a:pPr lvl="1"/>
            <a:r>
              <a:rPr lang="en-GB" dirty="0" smtClean="0"/>
              <a:t>Some methods similar </a:t>
            </a:r>
          </a:p>
          <a:p>
            <a:r>
              <a:rPr lang="en-GB" dirty="0" smtClean="0"/>
              <a:t>Also need to </a:t>
            </a:r>
            <a:r>
              <a:rPr lang="en-GB" sz="3600" b="1" dirty="0" smtClean="0"/>
              <a:t>use</a:t>
            </a:r>
            <a:r>
              <a:rPr lang="en-GB" dirty="0" smtClean="0"/>
              <a:t> and </a:t>
            </a:r>
            <a:r>
              <a:rPr lang="en-GB" sz="3600" b="1" dirty="0" smtClean="0"/>
              <a:t>adapt</a:t>
            </a:r>
            <a:r>
              <a:rPr lang="en-GB" dirty="0" smtClean="0"/>
              <a:t> classes</a:t>
            </a:r>
          </a:p>
          <a:p>
            <a:pPr lvl="1"/>
            <a:r>
              <a:rPr lang="en-GB" dirty="0" smtClean="0"/>
              <a:t>Use: inheritance</a:t>
            </a:r>
          </a:p>
          <a:p>
            <a:pPr lvl="1"/>
            <a:r>
              <a:rPr lang="en-GB" dirty="0" smtClean="0"/>
              <a:t>Adapt: overriding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52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17840" cy="1325563"/>
          </a:xfrm>
        </p:spPr>
        <p:txBody>
          <a:bodyPr/>
          <a:lstStyle/>
          <a:p>
            <a:r>
              <a:rPr lang="en-GB" dirty="0" smtClean="0"/>
              <a:t>Class </a:t>
            </a:r>
            <a:r>
              <a:rPr lang="en-GB" dirty="0" smtClean="0"/>
              <a:t>Diagrams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41" name="Line Callout 2 40"/>
          <p:cNvSpPr/>
          <p:nvPr/>
        </p:nvSpPr>
        <p:spPr>
          <a:xfrm flipH="1">
            <a:off x="911424" y="1628800"/>
            <a:ext cx="3672408" cy="16561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358"/>
              <a:gd name="adj6" fmla="val -77203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person has a first and last name and an email. We know how to get </a:t>
            </a:r>
            <a:r>
              <a:rPr lang="en-GB" sz="2400" dirty="0">
                <a:solidFill>
                  <a:srgbClr val="000090"/>
                </a:solidFill>
              </a:rPr>
              <a:t>t</a:t>
            </a:r>
            <a:r>
              <a:rPr lang="en-GB" sz="2400" dirty="0" smtClean="0">
                <a:solidFill>
                  <a:srgbClr val="000090"/>
                </a:solidFill>
              </a:rPr>
              <a:t>he full name of  person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2" name="Line Callout 2 41"/>
          <p:cNvSpPr/>
          <p:nvPr/>
        </p:nvSpPr>
        <p:spPr>
          <a:xfrm flipH="1">
            <a:off x="407368" y="3429000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5974"/>
              <a:gd name="adj6" fmla="val -68005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teacher is a kind of person, with a job title and department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3" name="Line Callout 2 42"/>
          <p:cNvSpPr/>
          <p:nvPr/>
        </p:nvSpPr>
        <p:spPr>
          <a:xfrm flipH="1">
            <a:off x="559768" y="5157192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951"/>
              <a:gd name="adj6" fmla="val -143794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pupil is a kind of person, at some KS. </a:t>
            </a:r>
            <a:r>
              <a:rPr lang="en-GB" sz="2400" b="1" dirty="0" smtClean="0">
                <a:solidFill>
                  <a:srgbClr val="000090"/>
                </a:solidFill>
              </a:rPr>
              <a:t>A pupil has a tutor, who is Teacher</a:t>
            </a:r>
            <a:endParaRPr lang="en-GB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6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5473824" cy="4246934"/>
          </a:xfrm>
        </p:spPr>
        <p:txBody>
          <a:bodyPr>
            <a:normAutofit/>
          </a:bodyPr>
          <a:lstStyle/>
          <a:p>
            <a:r>
              <a:rPr lang="en-GB" dirty="0" smtClean="0"/>
              <a:t>Pupil is a subclass (or subtype or child) of Person</a:t>
            </a:r>
          </a:p>
          <a:p>
            <a:r>
              <a:rPr lang="en-GB" dirty="0" smtClean="0"/>
              <a:t>Person is the super-class (or super-type or parent) of Pupil</a:t>
            </a:r>
          </a:p>
          <a:p>
            <a:r>
              <a:rPr lang="en-GB" dirty="0" smtClean="0"/>
              <a:t>Pupil extends Person</a:t>
            </a:r>
          </a:p>
          <a:p>
            <a:r>
              <a:rPr lang="en-GB" dirty="0" smtClean="0"/>
              <a:t>Pupil inherits from Person</a:t>
            </a:r>
          </a:p>
          <a:p>
            <a:r>
              <a:rPr lang="en-GB" dirty="0" smtClean="0"/>
              <a:t>Pupil is a specialisation of Person</a:t>
            </a:r>
          </a:p>
          <a:p>
            <a:r>
              <a:rPr lang="en-GB" dirty="0" smtClean="0"/>
              <a:t>Pupil is a kind of Person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80176" y="134076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Rectangle 4"/>
          <p:cNvSpPr/>
          <p:nvPr/>
        </p:nvSpPr>
        <p:spPr>
          <a:xfrm>
            <a:off x="7680176" y="1844824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" name="Rectangle 5"/>
          <p:cNvSpPr/>
          <p:nvPr/>
        </p:nvSpPr>
        <p:spPr>
          <a:xfrm>
            <a:off x="7680176" y="2276872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Rectangle 6"/>
          <p:cNvSpPr/>
          <p:nvPr/>
        </p:nvSpPr>
        <p:spPr>
          <a:xfrm>
            <a:off x="7680176" y="1260048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9" name="Rectangle 8"/>
          <p:cNvSpPr/>
          <p:nvPr/>
        </p:nvSpPr>
        <p:spPr>
          <a:xfrm>
            <a:off x="7680176" y="4149080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" name="Rectangle 9"/>
          <p:cNvSpPr/>
          <p:nvPr/>
        </p:nvSpPr>
        <p:spPr>
          <a:xfrm>
            <a:off x="7680176" y="4653136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Rectangle 10"/>
          <p:cNvSpPr/>
          <p:nvPr/>
        </p:nvSpPr>
        <p:spPr>
          <a:xfrm>
            <a:off x="7680176" y="4068360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14" name="Isosceles Triangle 29"/>
          <p:cNvSpPr/>
          <p:nvPr/>
        </p:nvSpPr>
        <p:spPr>
          <a:xfrm>
            <a:off x="8544272" y="2708920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8688288" y="2996952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60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Quiz</a:t>
            </a:r>
            <a:r>
              <a:rPr lang="en-GB" dirty="0" smtClean="0"/>
              <a:t>: Class Diagrams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2" y="1825625"/>
            <a:ext cx="5396408" cy="4351338"/>
          </a:xfrm>
        </p:spPr>
        <p:txBody>
          <a:bodyPr/>
          <a:lstStyle/>
          <a:p>
            <a:r>
              <a:rPr lang="en-GB" i="1" dirty="0" smtClean="0"/>
              <a:t>Does a teacher have a job title?</a:t>
            </a:r>
          </a:p>
          <a:p>
            <a:r>
              <a:rPr lang="en-GB" i="1" dirty="0" smtClean="0"/>
              <a:t>Do all people have a department?</a:t>
            </a:r>
          </a:p>
          <a:p>
            <a:r>
              <a:rPr lang="en-GB" i="1" dirty="0" smtClean="0"/>
              <a:t>Does a pupil have an email?</a:t>
            </a:r>
          </a:p>
          <a:p>
            <a:r>
              <a:rPr lang="en-GB" i="1" dirty="0" smtClean="0"/>
              <a:t>Does a pupil have a department?</a:t>
            </a:r>
          </a:p>
          <a:p>
            <a:r>
              <a:rPr lang="en-GB" i="1" dirty="0" smtClean="0"/>
              <a:t>Can a pupil be a tutor?</a:t>
            </a:r>
          </a:p>
          <a:p>
            <a:r>
              <a:rPr lang="en-GB" i="1" dirty="0" smtClean="0"/>
              <a:t>Give an example of inheritance</a:t>
            </a:r>
          </a:p>
          <a:p>
            <a:r>
              <a:rPr lang="en-GB" i="1" dirty="0" smtClean="0"/>
              <a:t>Give an example of association</a:t>
            </a:r>
          </a:p>
          <a:p>
            <a:endParaRPr lang="en-GB" i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</p:spTree>
    <p:extLst>
      <p:ext uri="{BB962C8B-B14F-4D97-AF65-F5344CB8AC3E}">
        <p14:creationId xmlns:p14="http://schemas.microsoft.com/office/powerpoint/2010/main" val="51898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 Declaration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3392" y="2060848"/>
            <a:ext cx="5540850" cy="4524315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Person: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self.firstName</a:t>
            </a:r>
            <a:r>
              <a:rPr lang="en-GB" sz="2400" dirty="0" smtClean="0">
                <a:latin typeface="Courier New"/>
                <a:cs typeface="Courier New"/>
              </a:rPr>
              <a:t> = f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self.lastName</a:t>
            </a:r>
            <a:r>
              <a:rPr lang="en-GB" sz="2400" dirty="0" smtClean="0">
                <a:latin typeface="Courier New"/>
                <a:cs typeface="Courier New"/>
              </a:rPr>
              <a:t> = l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self.email</a:t>
            </a:r>
            <a:r>
              <a:rPr lang="en-GB" sz="2400" dirty="0" smtClean="0">
                <a:latin typeface="Courier New"/>
                <a:cs typeface="Courier New"/>
              </a:rPr>
              <a:t> = e </a:t>
            </a: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fullName</a:t>
            </a:r>
            <a:r>
              <a:rPr lang="en-GB" sz="2400" dirty="0" smtClean="0">
                <a:latin typeface="Courier New"/>
                <a:cs typeface="Courier New"/>
              </a:rPr>
              <a:t>(self):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= </a:t>
            </a:r>
            <a:r>
              <a:rPr lang="en-GB" sz="2400" dirty="0" err="1" smtClean="0">
                <a:latin typeface="Courier New"/>
                <a:cs typeface="Courier New"/>
              </a:rPr>
              <a:t>self.firstName</a:t>
            </a:r>
            <a:r>
              <a:rPr lang="en-GB" sz="2400" dirty="0" smtClean="0">
                <a:latin typeface="Courier New"/>
                <a:cs typeface="Courier New"/>
              </a:rPr>
              <a:t> + " "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</a:t>
            </a:r>
            <a:r>
              <a:rPr lang="en-GB" sz="2400" dirty="0" err="1" smtClean="0">
                <a:latin typeface="Courier New"/>
                <a:cs typeface="Courier New"/>
              </a:rPr>
              <a:t>self.lastName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", email: "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</a:t>
            </a:r>
            <a:r>
              <a:rPr lang="en-GB" sz="2400" dirty="0" err="1" smtClean="0">
                <a:latin typeface="Courier New"/>
                <a:cs typeface="Courier New"/>
              </a:rPr>
              <a:t>self.email</a:t>
            </a:r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return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413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 Class Declaration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368" y="1556792"/>
            <a:ext cx="5910242" cy="1938992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Teacher(Person):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self,f,l,e,d,j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self.department</a:t>
            </a:r>
            <a:r>
              <a:rPr lang="en-GB" sz="2400" dirty="0" smtClean="0">
                <a:latin typeface="Courier New"/>
                <a:cs typeface="Courier New"/>
              </a:rPr>
              <a:t> = d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self.jobTitle</a:t>
            </a:r>
            <a:r>
              <a:rPr lang="en-GB" sz="2400" dirty="0" smtClean="0">
                <a:latin typeface="Courier New"/>
                <a:cs typeface="Courier New"/>
              </a:rPr>
              <a:t> = j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9814" y="3645024"/>
            <a:ext cx="5540850" cy="304698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Pupil(Person):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</a:t>
            </a:r>
            <a:r>
              <a:rPr lang="en-GB" sz="2400" dirty="0" err="1">
                <a:latin typeface="Courier New"/>
                <a:cs typeface="Courier New"/>
              </a:rPr>
              <a:t>k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self.keyStage</a:t>
            </a:r>
            <a:r>
              <a:rPr lang="en-GB" sz="2400" dirty="0" smtClean="0">
                <a:latin typeface="Courier New"/>
                <a:cs typeface="Courier New"/>
              </a:rPr>
              <a:t> = k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None</a:t>
            </a: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setTutor</a:t>
            </a:r>
            <a:r>
              <a:rPr lang="en-GB" sz="2400" dirty="0" smtClean="0">
                <a:latin typeface="Courier New"/>
                <a:cs typeface="Courier New"/>
              </a:rPr>
              <a:t>(self, t):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t</a:t>
            </a:r>
          </a:p>
        </p:txBody>
      </p:sp>
      <p:sp>
        <p:nvSpPr>
          <p:cNvPr id="39" name="Line Callout 2 38"/>
          <p:cNvSpPr/>
          <p:nvPr/>
        </p:nvSpPr>
        <p:spPr>
          <a:xfrm>
            <a:off x="8472264" y="476672"/>
            <a:ext cx="3312368" cy="470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76690"/>
              <a:gd name="adj6" fmla="val -128511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Name </a:t>
            </a:r>
            <a:r>
              <a:rPr lang="en-GB" sz="2400" smtClean="0">
                <a:solidFill>
                  <a:srgbClr val="000090"/>
                </a:solidFill>
              </a:rPr>
              <a:t>of parent </a:t>
            </a:r>
            <a:r>
              <a:rPr lang="en-GB" sz="2400" dirty="0" smtClean="0">
                <a:solidFill>
                  <a:srgbClr val="000090"/>
                </a:solidFill>
              </a:rPr>
              <a:t>class  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0" name="Line Callout 2 39"/>
          <p:cNvSpPr/>
          <p:nvPr/>
        </p:nvSpPr>
        <p:spPr>
          <a:xfrm>
            <a:off x="8480648" y="1124744"/>
            <a:ext cx="3672408" cy="12241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1915"/>
              <a:gd name="adj6" fmla="val -81130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Use </a:t>
            </a:r>
            <a:r>
              <a:rPr lang="en-GB" sz="2400" dirty="0" smtClean="0">
                <a:solidFill>
                  <a:srgbClr val="000090"/>
                </a:solidFill>
              </a:rPr>
              <a:t>super() to run </a:t>
            </a:r>
            <a:r>
              <a:rPr lang="en-GB" sz="2400" dirty="0" smtClean="0">
                <a:solidFill>
                  <a:srgbClr val="000090"/>
                </a:solidFill>
              </a:rPr>
              <a:t>constructor of parent class</a:t>
            </a:r>
          </a:p>
          <a:p>
            <a:r>
              <a:rPr lang="en-GB" sz="2400" b="1" dirty="0" smtClean="0">
                <a:solidFill>
                  <a:srgbClr val="000090"/>
                </a:solidFill>
              </a:rPr>
              <a:t>Always start with this</a:t>
            </a:r>
            <a:r>
              <a:rPr lang="en-GB" sz="2400" b="1" dirty="0" smtClean="0">
                <a:solidFill>
                  <a:srgbClr val="000090"/>
                </a:solidFill>
              </a:rPr>
              <a:t>  </a:t>
            </a:r>
            <a:endParaRPr lang="en-GB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Inheritance 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Attributes</a:t>
            </a:r>
          </a:p>
          <a:p>
            <a:pPr lvl="1"/>
            <a:r>
              <a:rPr lang="en-GB" sz="2800" dirty="0" smtClean="0"/>
              <a:t>The subclass can add new attributes</a:t>
            </a:r>
          </a:p>
          <a:p>
            <a:pPr lvl="1"/>
            <a:r>
              <a:rPr lang="en-GB" sz="2800" dirty="0" smtClean="0"/>
              <a:t>The attributes of the super-class also exist</a:t>
            </a:r>
          </a:p>
          <a:p>
            <a:endParaRPr lang="en-GB" sz="3200" dirty="0" smtClean="0"/>
          </a:p>
          <a:p>
            <a:r>
              <a:rPr lang="en-GB" sz="3200" dirty="0" smtClean="0"/>
              <a:t>Methods</a:t>
            </a:r>
          </a:p>
          <a:p>
            <a:pPr lvl="1"/>
            <a:r>
              <a:rPr lang="en-GB" sz="2800" dirty="0" smtClean="0"/>
              <a:t>The subclass can add new methods</a:t>
            </a:r>
          </a:p>
          <a:p>
            <a:pPr lvl="1"/>
            <a:r>
              <a:rPr lang="en-GB" sz="2800" dirty="0"/>
              <a:t>The </a:t>
            </a:r>
            <a:r>
              <a:rPr lang="en-GB" sz="2800" dirty="0" smtClean="0"/>
              <a:t>methods of </a:t>
            </a:r>
            <a:r>
              <a:rPr lang="en-GB" sz="2800" dirty="0"/>
              <a:t>the super-class also </a:t>
            </a:r>
            <a:r>
              <a:rPr lang="en-GB" sz="2800" dirty="0" smtClean="0"/>
              <a:t>exist BUT</a:t>
            </a:r>
          </a:p>
          <a:p>
            <a:pPr lvl="1"/>
            <a:r>
              <a:rPr lang="mr-IN" sz="2800" dirty="0" smtClean="0"/>
              <a:t>…</a:t>
            </a:r>
            <a:r>
              <a:rPr lang="en-GB" sz="2800" dirty="0" smtClean="0"/>
              <a:t> the sub-class can change their behaviour</a:t>
            </a:r>
          </a:p>
          <a:p>
            <a:pPr lvl="1"/>
            <a:endParaRPr lang="en-GB" sz="2800" dirty="0"/>
          </a:p>
          <a:p>
            <a:r>
              <a:rPr lang="en-GB" sz="3200" i="1" dirty="0" smtClean="0"/>
              <a:t>Python: half-truths</a:t>
            </a:r>
            <a:endParaRPr lang="en-GB" sz="3200" i="1" dirty="0"/>
          </a:p>
          <a:p>
            <a:pPr lvl="1"/>
            <a:endParaRPr lang="en-GB" sz="2800" dirty="0" smtClean="0"/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244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8760"/>
            <a:ext cx="10515600" cy="4281808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Overriding</a:t>
            </a:r>
            <a:br>
              <a:rPr lang="en-GB" dirty="0" smtClean="0">
                <a:latin typeface="+mn-lt"/>
              </a:rPr>
            </a:br>
            <a:r>
              <a:rPr lang="en-GB" dirty="0" smtClean="0">
                <a:latin typeface="+mn-lt"/>
              </a:rPr>
              <a:t/>
            </a:r>
            <a:br>
              <a:rPr lang="en-GB" dirty="0" smtClean="0">
                <a:latin typeface="+mn-lt"/>
              </a:rPr>
            </a:br>
            <a:r>
              <a:rPr lang="en-GB" sz="3600" i="1" dirty="0" smtClean="0">
                <a:latin typeface="+mn-lt"/>
              </a:rPr>
              <a:t>Changing the behaviour of a method in a sub-class</a:t>
            </a:r>
            <a:endParaRPr lang="en-GB" sz="3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1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Overriding</a:t>
            </a:r>
            <a:endParaRPr lang="en-GB" b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838200" y="1597942"/>
            <a:ext cx="6409928" cy="4351338"/>
          </a:xfrm>
        </p:spPr>
        <p:txBody>
          <a:bodyPr/>
          <a:lstStyle/>
          <a:p>
            <a:r>
              <a:rPr lang="en-GB" dirty="0" smtClean="0"/>
              <a:t>What is the full name of a Teacher?</a:t>
            </a:r>
          </a:p>
          <a:p>
            <a:pPr lvl="1"/>
            <a:r>
              <a:rPr lang="en-GB" dirty="0" smtClean="0"/>
              <a:t>Every person has a </a:t>
            </a:r>
            <a:r>
              <a:rPr lang="en-GB" dirty="0" err="1" smtClean="0"/>
              <a:t>fullName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Behaviour inherited from Person</a:t>
            </a:r>
          </a:p>
          <a:p>
            <a:pPr lvl="1"/>
            <a:r>
              <a:rPr lang="en-GB" dirty="0" smtClean="0"/>
              <a:t>We want different behaviour in the two subclasses 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9159301" y="476672"/>
            <a:ext cx="1728192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Rectangle 16"/>
          <p:cNvSpPr/>
          <p:nvPr/>
        </p:nvSpPr>
        <p:spPr>
          <a:xfrm>
            <a:off x="9159301" y="836712"/>
            <a:ext cx="1728192" cy="122413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Rectangle 17"/>
          <p:cNvSpPr/>
          <p:nvPr/>
        </p:nvSpPr>
        <p:spPr>
          <a:xfrm>
            <a:off x="9159301" y="2060848"/>
            <a:ext cx="1728192" cy="57606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 18"/>
          <p:cNvSpPr/>
          <p:nvPr/>
        </p:nvSpPr>
        <p:spPr>
          <a:xfrm>
            <a:off x="9159301" y="395952"/>
            <a:ext cx="104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Person</a:t>
            </a:r>
            <a:endParaRPr lang="en-GB" sz="2400" dirty="0"/>
          </a:p>
        </p:txBody>
      </p:sp>
      <p:sp>
        <p:nvSpPr>
          <p:cNvPr id="20" name="Rectangle 19"/>
          <p:cNvSpPr/>
          <p:nvPr/>
        </p:nvSpPr>
        <p:spPr>
          <a:xfrm>
            <a:off x="9159301" y="838453"/>
            <a:ext cx="1517663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firstName</a:t>
            </a:r>
            <a:endParaRPr lang="en-GB" sz="2400" dirty="0" smtClean="0"/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lastName</a:t>
            </a:r>
            <a:endParaRPr lang="en-GB" sz="2400" dirty="0" smtClean="0"/>
          </a:p>
          <a:p>
            <a:r>
              <a:rPr lang="en-GB" sz="2400" dirty="0" smtClean="0"/>
              <a:t>-email</a:t>
            </a: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fullName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8223197" y="4229800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Rectangle 21"/>
          <p:cNvSpPr/>
          <p:nvPr/>
        </p:nvSpPr>
        <p:spPr>
          <a:xfrm>
            <a:off x="8223197" y="4733856"/>
            <a:ext cx="1800200" cy="7837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Rectangle 23"/>
          <p:cNvSpPr/>
          <p:nvPr/>
        </p:nvSpPr>
        <p:spPr>
          <a:xfrm>
            <a:off x="8223197" y="4221088"/>
            <a:ext cx="118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Teacher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8223197" y="4614555"/>
            <a:ext cx="177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-department</a:t>
            </a:r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jobTitle</a:t>
            </a:r>
            <a:endParaRPr lang="en-GB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10671469" y="3212976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10671469" y="3717032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0671469" y="3212976"/>
            <a:ext cx="80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Pupil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>
            <a:off x="10671469" y="3689484"/>
            <a:ext cx="1401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keyStage</a:t>
            </a:r>
            <a:endParaRPr lang="en-GB" sz="24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8871269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0887493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5" name="Straight Connector 4"/>
          <p:cNvCxnSpPr/>
          <p:nvPr/>
        </p:nvCxnSpPr>
        <p:spPr>
          <a:xfrm>
            <a:off x="8583237" y="2276872"/>
            <a:ext cx="0" cy="194421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83237" y="22768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175525" y="2276872"/>
            <a:ext cx="36004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535565" y="2276872"/>
            <a:ext cx="0" cy="936104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591349" y="3861048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591349" y="3861048"/>
            <a:ext cx="108012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705293" y="3327375"/>
            <a:ext cx="82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tutor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5360" y="3910404"/>
            <a:ext cx="7272808" cy="2862322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urier New"/>
                <a:cs typeface="Courier New"/>
              </a:rPr>
              <a:t>terry </a:t>
            </a:r>
            <a:r>
              <a:rPr lang="en-GB" sz="2000" dirty="0">
                <a:latin typeface="Courier New"/>
                <a:cs typeface="Courier New"/>
              </a:rPr>
              <a:t>= Teacher(</a:t>
            </a:r>
            <a:r>
              <a:rPr lang="en-GB" sz="2000" dirty="0" smtClean="0">
                <a:latin typeface="Courier New"/>
                <a:cs typeface="Courier New"/>
              </a:rPr>
              <a:t>"</a:t>
            </a:r>
            <a:r>
              <a:rPr lang="en-GB" sz="2000" dirty="0" err="1" smtClean="0">
                <a:latin typeface="Courier New"/>
                <a:cs typeface="Courier New"/>
              </a:rPr>
              <a:t>Terry"</a:t>
            </a:r>
            <a:r>
              <a:rPr lang="en-GB" sz="2000" dirty="0" err="1">
                <a:latin typeface="Courier New"/>
                <a:cs typeface="Courier New"/>
              </a:rPr>
              <a:t>,"Smith</a:t>
            </a:r>
            <a:r>
              <a:rPr lang="en-GB" sz="2000" dirty="0">
                <a:latin typeface="Courier New"/>
                <a:cs typeface="Courier New"/>
              </a:rPr>
              <a:t>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</a:t>
            </a:r>
            <a:r>
              <a:rPr lang="en-GB" sz="2000" dirty="0" err="1" smtClean="0">
                <a:latin typeface="Courier New"/>
                <a:cs typeface="Courier New"/>
              </a:rPr>
              <a:t>tsmith</a:t>
            </a:r>
            <a:r>
              <a:rPr lang="en-GB" sz="2000" dirty="0" err="1">
                <a:latin typeface="Courier New"/>
                <a:cs typeface="Courier New"/>
              </a:rPr>
              <a:t>@gmail</a:t>
            </a:r>
            <a:r>
              <a:rPr lang="en-GB" sz="2000" dirty="0">
                <a:latin typeface="Courier New"/>
                <a:cs typeface="Courier New"/>
              </a:rPr>
              <a:t>","ICT"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</a:t>
            </a:r>
            <a:r>
              <a:rPr lang="en-GB" sz="2000" dirty="0">
                <a:latin typeface="Courier New"/>
                <a:cs typeface="Courier New"/>
              </a:rPr>
              <a:t>Computing Teacher")</a:t>
            </a:r>
          </a:p>
          <a:p>
            <a:r>
              <a:rPr lang="en-GB" sz="2000" dirty="0" err="1" smtClean="0">
                <a:latin typeface="Courier New"/>
                <a:cs typeface="Courier New"/>
              </a:rPr>
              <a:t>paul</a:t>
            </a:r>
            <a:r>
              <a:rPr lang="en-GB" sz="2000" dirty="0" smtClean="0">
                <a:latin typeface="Courier New"/>
                <a:cs typeface="Courier New"/>
              </a:rPr>
              <a:t> </a:t>
            </a:r>
            <a:r>
              <a:rPr lang="en-GB" sz="2000" dirty="0">
                <a:latin typeface="Courier New"/>
                <a:cs typeface="Courier New"/>
              </a:rPr>
              <a:t>= Pupil(</a:t>
            </a:r>
            <a:r>
              <a:rPr lang="en-GB" sz="2000" dirty="0" smtClean="0">
                <a:latin typeface="Courier New"/>
                <a:cs typeface="Courier New"/>
              </a:rPr>
              <a:t>"</a:t>
            </a:r>
            <a:r>
              <a:rPr lang="en-GB" sz="2000" dirty="0" err="1" smtClean="0">
                <a:latin typeface="Courier New"/>
                <a:cs typeface="Courier New"/>
              </a:rPr>
              <a:t>Paul"</a:t>
            </a:r>
            <a:r>
              <a:rPr lang="en-GB" sz="2000" dirty="0" err="1">
                <a:latin typeface="Courier New"/>
                <a:cs typeface="Courier New"/>
              </a:rPr>
              <a:t>,"Morris</a:t>
            </a:r>
            <a:r>
              <a:rPr lang="en-GB" sz="2000" dirty="0">
                <a:latin typeface="Courier New"/>
                <a:cs typeface="Courier New"/>
              </a:rPr>
              <a:t>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"p.morris12</a:t>
            </a:r>
            <a:r>
              <a:rPr lang="en-GB" sz="2000" dirty="0">
                <a:latin typeface="Courier New"/>
                <a:cs typeface="Courier New"/>
              </a:rPr>
              <a:t>@school.org","KS3")</a:t>
            </a:r>
          </a:p>
          <a:p>
            <a:endParaRPr lang="en-GB" sz="2000" dirty="0" smtClean="0">
              <a:latin typeface="Courier New"/>
              <a:cs typeface="Courier New"/>
            </a:endParaRPr>
          </a:p>
          <a:p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Paul 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Morris, email: </a:t>
            </a:r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p.morris12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@school.org, </a:t>
            </a:r>
            <a:r>
              <a:rPr lang="en-GB" sz="2000" u="sng" dirty="0">
                <a:solidFill>
                  <a:srgbClr val="000090"/>
                </a:solidFill>
                <a:latin typeface="Courier New"/>
                <a:cs typeface="Courier New"/>
              </a:rPr>
              <a:t>KS3</a:t>
            </a:r>
          </a:p>
          <a:p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Terry 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Smith, email: </a:t>
            </a:r>
            <a:r>
              <a:rPr lang="en-GB" sz="20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tsmith</a:t>
            </a:r>
            <a:r>
              <a:rPr lang="en-GB" sz="2000" dirty="0" err="1">
                <a:solidFill>
                  <a:srgbClr val="000090"/>
                </a:solidFill>
                <a:latin typeface="Courier New"/>
                <a:cs typeface="Courier New"/>
              </a:rPr>
              <a:t>@gmail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endParaRPr lang="en-GB" sz="2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GB" sz="2000" u="sng" dirty="0" smtClean="0">
                <a:solidFill>
                  <a:srgbClr val="000090"/>
                </a:solidFill>
                <a:latin typeface="Courier New"/>
                <a:cs typeface="Courier New"/>
              </a:rPr>
              <a:t>Title</a:t>
            </a:r>
            <a:r>
              <a:rPr lang="en-GB" sz="2000" u="sng" dirty="0">
                <a:solidFill>
                  <a:srgbClr val="000090"/>
                </a:solidFill>
                <a:latin typeface="Courier New"/>
                <a:cs typeface="Courier New"/>
              </a:rPr>
              <a:t>: Computing Teacher</a:t>
            </a:r>
            <a:endParaRPr lang="en-GB" sz="2000" u="sng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80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384"/>
            <a:ext cx="10515600" cy="1325563"/>
          </a:xfrm>
        </p:spPr>
        <p:txBody>
          <a:bodyPr/>
          <a:lstStyle/>
          <a:p>
            <a:r>
              <a:rPr lang="en-GB" b="1" dirty="0" smtClean="0"/>
              <a:t>Overriding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9159301" y="476672"/>
            <a:ext cx="1728192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Rectangle 16"/>
          <p:cNvSpPr/>
          <p:nvPr/>
        </p:nvSpPr>
        <p:spPr>
          <a:xfrm>
            <a:off x="9159301" y="836712"/>
            <a:ext cx="1728192" cy="122413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Rectangle 17"/>
          <p:cNvSpPr/>
          <p:nvPr/>
        </p:nvSpPr>
        <p:spPr>
          <a:xfrm>
            <a:off x="9159301" y="2060848"/>
            <a:ext cx="1728192" cy="57606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 18"/>
          <p:cNvSpPr/>
          <p:nvPr/>
        </p:nvSpPr>
        <p:spPr>
          <a:xfrm>
            <a:off x="9159301" y="395952"/>
            <a:ext cx="104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Person</a:t>
            </a:r>
            <a:endParaRPr lang="en-GB" sz="2400" dirty="0"/>
          </a:p>
        </p:txBody>
      </p:sp>
      <p:sp>
        <p:nvSpPr>
          <p:cNvPr id="20" name="Rectangle 19"/>
          <p:cNvSpPr/>
          <p:nvPr/>
        </p:nvSpPr>
        <p:spPr>
          <a:xfrm>
            <a:off x="9159301" y="838453"/>
            <a:ext cx="1517663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firstName</a:t>
            </a:r>
            <a:endParaRPr lang="en-GB" sz="2400" dirty="0" smtClean="0"/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lastName</a:t>
            </a:r>
            <a:endParaRPr lang="en-GB" sz="2400" dirty="0" smtClean="0"/>
          </a:p>
          <a:p>
            <a:r>
              <a:rPr lang="en-GB" sz="2400" dirty="0" smtClean="0"/>
              <a:t>-email</a:t>
            </a: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fullName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8223197" y="4229800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Rectangle 21"/>
          <p:cNvSpPr/>
          <p:nvPr/>
        </p:nvSpPr>
        <p:spPr>
          <a:xfrm>
            <a:off x="8223197" y="4733856"/>
            <a:ext cx="1800200" cy="7837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Rectangle 23"/>
          <p:cNvSpPr/>
          <p:nvPr/>
        </p:nvSpPr>
        <p:spPr>
          <a:xfrm>
            <a:off x="8223197" y="4221088"/>
            <a:ext cx="118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Teacher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8223197" y="4614555"/>
            <a:ext cx="177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-department</a:t>
            </a:r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jobTitle</a:t>
            </a:r>
            <a:endParaRPr lang="en-GB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10671469" y="3212976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10671469" y="3717032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0671469" y="3212976"/>
            <a:ext cx="80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Pupil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>
            <a:off x="10671469" y="3689484"/>
            <a:ext cx="1401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keyStage</a:t>
            </a:r>
            <a:endParaRPr lang="en-GB" sz="24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8871269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0887493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5" name="Straight Connector 4"/>
          <p:cNvCxnSpPr/>
          <p:nvPr/>
        </p:nvCxnSpPr>
        <p:spPr>
          <a:xfrm>
            <a:off x="8583237" y="2276872"/>
            <a:ext cx="0" cy="194421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83237" y="22768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175525" y="2276872"/>
            <a:ext cx="36004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535565" y="2276872"/>
            <a:ext cx="0" cy="936104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591349" y="3861048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591349" y="3861048"/>
            <a:ext cx="108012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705293" y="3327375"/>
            <a:ext cx="82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tutor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1424" y="4005064"/>
            <a:ext cx="5904656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class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Pupil(Person):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</a:t>
            </a: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def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fullName(self):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" + self.keyStage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760" y="1164283"/>
            <a:ext cx="7264424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class Teacher(Person)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 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def fullName(self):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Title: " + self.jobTitle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</a:p>
        </p:txBody>
      </p:sp>
      <p:sp>
        <p:nvSpPr>
          <p:cNvPr id="39" name="Line Callout 2 38"/>
          <p:cNvSpPr/>
          <p:nvPr/>
        </p:nvSpPr>
        <p:spPr>
          <a:xfrm>
            <a:off x="5087888" y="476672"/>
            <a:ext cx="3672408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3886"/>
              <a:gd name="adj6" fmla="val -63958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Use super() to run method from parent class  </a:t>
            </a:r>
            <a:r>
              <a:rPr lang="en-GB" sz="2400" dirty="0" smtClean="0">
                <a:solidFill>
                  <a:srgbClr val="000090"/>
                </a:solidFill>
              </a:rPr>
              <a:t>(optional)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0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Topics (Next Week)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More on overriding</a:t>
            </a:r>
          </a:p>
          <a:p>
            <a:pPr lvl="1"/>
            <a:r>
              <a:rPr lang="en-GB" dirty="0" smtClean="0"/>
              <a:t>What must stay the same / can change</a:t>
            </a:r>
          </a:p>
          <a:p>
            <a:pPr lvl="1"/>
            <a:r>
              <a:rPr lang="en-GB" dirty="0" smtClean="0"/>
              <a:t>Abstract methods and classes</a:t>
            </a:r>
          </a:p>
          <a:p>
            <a:r>
              <a:rPr lang="en-GB" dirty="0" smtClean="0"/>
              <a:t>Checking between class and sub-class</a:t>
            </a:r>
          </a:p>
          <a:p>
            <a:r>
              <a:rPr lang="en-GB" dirty="0" smtClean="0"/>
              <a:t>What is polymorphism and how does it work?</a:t>
            </a:r>
          </a:p>
          <a:p>
            <a:r>
              <a:rPr lang="en-GB" dirty="0" smtClean="0"/>
              <a:t>What is overloading?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7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643"/>
          </a:xfrm>
        </p:spPr>
        <p:txBody>
          <a:bodyPr/>
          <a:lstStyle/>
          <a:p>
            <a:r>
              <a:rPr lang="en-GB" dirty="0" smtClean="0"/>
              <a:t>Activity sheet: 20Q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412776"/>
            <a:ext cx="11377264" cy="532859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/>
              <a:t>20Q classic version</a:t>
            </a:r>
            <a:r>
              <a:rPr lang="en-GB" dirty="0" smtClean="0"/>
              <a:t>: One </a:t>
            </a:r>
            <a:r>
              <a:rPr lang="en-GB" dirty="0"/>
              <a:t>player chooses a secret </a:t>
            </a:r>
            <a:r>
              <a:rPr lang="en-GB" dirty="0" smtClean="0"/>
              <a:t>object. </a:t>
            </a:r>
            <a:r>
              <a:rPr lang="en-GB" dirty="0"/>
              <a:t>The other player </a:t>
            </a:r>
            <a:r>
              <a:rPr lang="en-GB" dirty="0" smtClean="0"/>
              <a:t>has </a:t>
            </a:r>
            <a:r>
              <a:rPr lang="en-GB" dirty="0"/>
              <a:t>20 questions to guess the </a:t>
            </a:r>
            <a:r>
              <a:rPr lang="en-GB" dirty="0" smtClean="0"/>
              <a:t>object</a:t>
            </a:r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b="1" dirty="0" smtClean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/>
              <a:t>This version: </a:t>
            </a:r>
            <a:r>
              <a:rPr lang="en-GB" dirty="0" smtClean="0"/>
              <a:t>the </a:t>
            </a:r>
            <a:r>
              <a:rPr lang="en-GB" dirty="0"/>
              <a:t>computer has: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a </a:t>
            </a:r>
            <a:r>
              <a:rPr lang="en-GB" dirty="0" smtClean="0"/>
              <a:t>(small) fixed </a:t>
            </a:r>
            <a:r>
              <a:rPr lang="en-GB" dirty="0"/>
              <a:t>set of </a:t>
            </a:r>
            <a:r>
              <a:rPr lang="en-GB" dirty="0" smtClean="0"/>
              <a:t>objects </a:t>
            </a:r>
            <a:r>
              <a:rPr lang="en-GB" dirty="0" smtClean="0"/>
              <a:t>(which are animals)</a:t>
            </a:r>
            <a:endParaRPr lang="en-GB" dirty="0"/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a fixed set of questions with an answer for each object</a:t>
            </a:r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The game is played:</a:t>
            </a:r>
            <a:endParaRPr lang="en-GB" dirty="0"/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the </a:t>
            </a:r>
            <a:r>
              <a:rPr lang="en-GB" dirty="0"/>
              <a:t>computer chooses on of the objects – a secret 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… and displays the </a:t>
            </a:r>
            <a:r>
              <a:rPr lang="en-GB" dirty="0"/>
              <a:t>possible objects and the questions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the </a:t>
            </a:r>
            <a:r>
              <a:rPr lang="en-GB" dirty="0"/>
              <a:t>player chooses </a:t>
            </a:r>
            <a:r>
              <a:rPr lang="en-GB" dirty="0" smtClean="0"/>
              <a:t>a question and gets the </a:t>
            </a:r>
            <a:r>
              <a:rPr lang="en-GB" dirty="0"/>
              <a:t>answer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after </a:t>
            </a:r>
            <a:r>
              <a:rPr lang="en-GB" dirty="0"/>
              <a:t>a </a:t>
            </a:r>
            <a:r>
              <a:rPr lang="en-GB" dirty="0" smtClean="0"/>
              <a:t>number </a:t>
            </a:r>
            <a:r>
              <a:rPr lang="en-GB" dirty="0"/>
              <a:t>of questions, the player must guess </a:t>
            </a:r>
            <a:r>
              <a:rPr lang="en-GB" dirty="0" smtClean="0"/>
              <a:t>… If </a:t>
            </a:r>
            <a:r>
              <a:rPr lang="en-GB" dirty="0"/>
              <a:t>the guess is wrong, the correct answer is </a:t>
            </a:r>
            <a:r>
              <a:rPr lang="en-GB" dirty="0" smtClean="0"/>
              <a:t>displayed</a:t>
            </a:r>
          </a:p>
        </p:txBody>
      </p:sp>
      <p:sp>
        <p:nvSpPr>
          <p:cNvPr id="4" name="Rectangle 3"/>
          <p:cNvSpPr/>
          <p:nvPr/>
        </p:nvSpPr>
        <p:spPr>
          <a:xfrm>
            <a:off x="2959221" y="3212976"/>
            <a:ext cx="5801075" cy="101566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ctr"/>
            <a:r>
              <a:rPr lang="en-GB" sz="6000">
                <a:solidFill>
                  <a:srgbClr val="FF0000"/>
                </a:solidFill>
              </a:rPr>
              <a:t>DEMONSTRATION</a:t>
            </a:r>
            <a:endParaRPr lang="en-GB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0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Activity </a:t>
            </a:r>
            <a:r>
              <a:rPr lang="en-GB" dirty="0" smtClean="0"/>
              <a:t>Sheet 20Q: </a:t>
            </a:r>
            <a:br>
              <a:rPr lang="en-GB" dirty="0" smtClean="0"/>
            </a:br>
            <a:r>
              <a:rPr lang="en-GB" dirty="0" smtClean="0"/>
              <a:t>Exercise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24000" y="4005064"/>
            <a:ext cx="9144000" cy="1252736"/>
          </a:xfrm>
        </p:spPr>
        <p:txBody>
          <a:bodyPr/>
          <a:lstStyle/>
          <a:p>
            <a:r>
              <a:rPr lang="en-GB" dirty="0" smtClean="0"/>
              <a:t>Exercise 1: run and review </a:t>
            </a:r>
            <a:r>
              <a:rPr lang="en-GB" smtClean="0"/>
              <a:t>provided </a:t>
            </a:r>
            <a:r>
              <a:rPr lang="en-GB" smtClean="0"/>
              <a:t>code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59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74526"/>
          </a:xfrm>
        </p:spPr>
        <p:txBody>
          <a:bodyPr/>
          <a:lstStyle/>
          <a:p>
            <a:r>
              <a:rPr lang="en-GB" dirty="0" smtClean="0"/>
              <a:t>The Animal subclasses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482552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8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Overriding and </a:t>
            </a:r>
            <a:r>
              <a:rPr lang="en-GB" dirty="0" smtClean="0"/>
              <a:t>Inheritance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4784"/>
            <a:ext cx="10515600" cy="648072"/>
          </a:xfrm>
        </p:spPr>
        <p:txBody>
          <a:bodyPr/>
          <a:lstStyle/>
          <a:p>
            <a:r>
              <a:rPr lang="en-GB" dirty="0" smtClean="0"/>
              <a:t>Methods: Implemented, inherited or overridden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57370"/>
              </p:ext>
            </p:extLst>
          </p:nvPr>
        </p:nvGraphicFramePr>
        <p:xfrm>
          <a:off x="2063552" y="2132856"/>
          <a:ext cx="8479273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9129"/>
                <a:gridCol w="2120048"/>
                <a:gridCol w="1863833"/>
                <a:gridCol w="2376263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Method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Classes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Animal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Mammal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MarineMammal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hasFur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Implemented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Overridden 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Overridden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canSwim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Implemented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Inherited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Overridden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getSize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Implemented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Inherited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Inherited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 err="1">
                          <a:effectLst/>
                        </a:rPr>
                        <a:t>getLegs</a:t>
                      </a:r>
                      <a:endParaRPr lang="en-GB" sz="2400" dirty="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Implemented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Inherited</a:t>
                      </a:r>
                      <a:endParaRPr lang="en-GB" sz="240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Inherited</a:t>
                      </a:r>
                      <a:endParaRPr lang="en-GB" sz="2400" dirty="0">
                        <a:effectLst/>
                        <a:latin typeface="Calibri" charset="0"/>
                        <a:ea typeface="游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Overriding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510630"/>
          </a:xfrm>
        </p:spPr>
        <p:txBody>
          <a:bodyPr/>
          <a:lstStyle/>
          <a:p>
            <a:r>
              <a:rPr lang="en-GB" dirty="0"/>
              <a:t>Explain the way </a:t>
            </a:r>
            <a:r>
              <a:rPr lang="en-GB" dirty="0" smtClean="0"/>
              <a:t>that:</a:t>
            </a:r>
          </a:p>
          <a:p>
            <a:pPr lvl="1"/>
            <a:r>
              <a:rPr lang="en-GB" dirty="0" smtClean="0"/>
              <a:t>The </a:t>
            </a:r>
            <a:r>
              <a:rPr lang="en-GB" dirty="0"/>
              <a:t>function </a:t>
            </a:r>
            <a:r>
              <a:rPr lang="en-GB" dirty="0" err="1"/>
              <a:t>canSwim</a:t>
            </a:r>
            <a:r>
              <a:rPr lang="en-GB" dirty="0"/>
              <a:t>() returns a different value for a Tiger and a </a:t>
            </a:r>
            <a:r>
              <a:rPr lang="en-GB" dirty="0" smtClean="0"/>
              <a:t>Dolphin</a:t>
            </a:r>
          </a:p>
          <a:p>
            <a:pPr lvl="1"/>
            <a:r>
              <a:rPr lang="en-GB" dirty="0" smtClean="0"/>
              <a:t>The </a:t>
            </a:r>
            <a:r>
              <a:rPr lang="en-GB" dirty="0"/>
              <a:t>function </a:t>
            </a:r>
            <a:r>
              <a:rPr lang="en-GB" dirty="0" err="1"/>
              <a:t>getSize</a:t>
            </a:r>
            <a:r>
              <a:rPr lang="en-GB" dirty="0"/>
              <a:t>() returns a different value for a Tiger and Badger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3392" y="3046308"/>
            <a:ext cx="11089232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method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canSwim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() returns a different value in Tiger and Dolphin because Tiger is a Mammal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wheras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 Dolphin is a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MarineMammal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. The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canSwim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() method is overridden in the </a:t>
            </a:r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MarineMammal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 class to return true</a:t>
            </a:r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GB" sz="2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400" dirty="0">
                <a:solidFill>
                  <a:srgbClr val="7030A0"/>
                </a:solidFill>
              </a:rPr>
              <a:t>The method </a:t>
            </a:r>
            <a:r>
              <a:rPr lang="en-GB" sz="2400" dirty="0" err="1">
                <a:solidFill>
                  <a:srgbClr val="7030A0"/>
                </a:solidFill>
              </a:rPr>
              <a:t>getSize</a:t>
            </a:r>
            <a:r>
              <a:rPr lang="en-GB" sz="2400" dirty="0">
                <a:solidFill>
                  <a:srgbClr val="7030A0"/>
                </a:solidFill>
              </a:rPr>
              <a:t>() accesses the value of the size attribute which is set in the constructor of the Animal (and all its subclasses). The </a:t>
            </a:r>
            <a:r>
              <a:rPr lang="en-GB" sz="2400" dirty="0" err="1">
                <a:solidFill>
                  <a:srgbClr val="7030A0"/>
                </a:solidFill>
              </a:rPr>
              <a:t>getSize</a:t>
            </a:r>
            <a:r>
              <a:rPr lang="en-GB" sz="2400" dirty="0">
                <a:solidFill>
                  <a:srgbClr val="7030A0"/>
                </a:solidFill>
              </a:rPr>
              <a:t>() method is not overridden: the implementation in the Animal class is inherited by all the subclasses. Instead, the two Mammals have different size values given in the call to the constructor.</a:t>
            </a:r>
          </a:p>
        </p:txBody>
      </p:sp>
    </p:spTree>
    <p:extLst>
      <p:ext uri="{BB962C8B-B14F-4D97-AF65-F5344CB8AC3E}">
        <p14:creationId xmlns:p14="http://schemas.microsoft.com/office/powerpoint/2010/main" val="212659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Discussion: </a:t>
            </a:r>
            <a:r>
              <a:rPr lang="en-GB" dirty="0" smtClean="0"/>
              <a:t>OOP and Computation Thinking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3600" dirty="0" smtClean="0"/>
              <a:t>What Computational Thinking </a:t>
            </a:r>
            <a:r>
              <a:rPr lang="en-GB" sz="3600" smtClean="0"/>
              <a:t>Words Describe OOP?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8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688" y="365126"/>
            <a:ext cx="7346032" cy="948032"/>
          </a:xfrm>
        </p:spPr>
        <p:txBody>
          <a:bodyPr/>
          <a:lstStyle/>
          <a:p>
            <a:r>
              <a:rPr lang="en-GB" smtClean="0"/>
              <a:t>OO and CT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8048" y="548680"/>
            <a:ext cx="4825752" cy="6089258"/>
          </a:xfrm>
        </p:spPr>
        <p:txBody>
          <a:bodyPr>
            <a:normAutofit/>
          </a:bodyPr>
          <a:lstStyle/>
          <a:p>
            <a:r>
              <a:rPr lang="en-GB" dirty="0" smtClean="0"/>
              <a:t>Decomposition</a:t>
            </a:r>
          </a:p>
          <a:p>
            <a:pPr lvl="1"/>
            <a:r>
              <a:rPr lang="en-GB" dirty="0" smtClean="0"/>
              <a:t>Program made up of classes</a:t>
            </a:r>
          </a:p>
          <a:p>
            <a:pPr lvl="1"/>
            <a:r>
              <a:rPr lang="mr-IN" dirty="0" smtClean="0"/>
              <a:t>…</a:t>
            </a:r>
            <a:r>
              <a:rPr lang="en-GB" dirty="0" smtClean="0"/>
              <a:t> objects work together</a:t>
            </a:r>
          </a:p>
          <a:p>
            <a:r>
              <a:rPr lang="en-GB" dirty="0" smtClean="0"/>
              <a:t>Abstraction</a:t>
            </a:r>
          </a:p>
          <a:p>
            <a:pPr lvl="1"/>
            <a:r>
              <a:rPr lang="en-GB" dirty="0" smtClean="0"/>
              <a:t>Class represent an abstraction</a:t>
            </a:r>
          </a:p>
          <a:p>
            <a:pPr lvl="1"/>
            <a:r>
              <a:rPr lang="en-GB" dirty="0" smtClean="0"/>
              <a:t>Super-class abstract common behaviour</a:t>
            </a:r>
          </a:p>
          <a:p>
            <a:r>
              <a:rPr lang="en-GB" dirty="0" smtClean="0"/>
              <a:t>Patterns</a:t>
            </a:r>
          </a:p>
          <a:p>
            <a:pPr lvl="1"/>
            <a:r>
              <a:rPr lang="en-GB" dirty="0" smtClean="0"/>
              <a:t>Inheritance and over-riding</a:t>
            </a:r>
          </a:p>
          <a:p>
            <a:pPr lvl="1"/>
            <a:r>
              <a:rPr lang="en-GB" dirty="0" smtClean="0"/>
              <a:t>Patterns of classes</a:t>
            </a:r>
          </a:p>
          <a:p>
            <a:r>
              <a:rPr lang="en-GB" dirty="0" smtClean="0"/>
              <a:t>Other words</a:t>
            </a:r>
          </a:p>
          <a:p>
            <a:pPr lvl="1"/>
            <a:r>
              <a:rPr lang="en-GB" dirty="0" smtClean="0"/>
              <a:t>Generalisation</a:t>
            </a:r>
          </a:p>
          <a:p>
            <a:pPr lvl="1"/>
            <a:r>
              <a:rPr lang="en-GB" dirty="0" smtClean="0"/>
              <a:t>Reuse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59"/>
          <a:stretch/>
        </p:blipFill>
        <p:spPr>
          <a:xfrm>
            <a:off x="335360" y="1052736"/>
            <a:ext cx="5316797" cy="54525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360" y="6516052"/>
            <a:ext cx="1166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From </a:t>
            </a:r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://barefootcas.org.uk/barefoot-primary-computing-resources/concepts/computational-thinking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1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Activity </a:t>
            </a:r>
            <a:r>
              <a:rPr lang="en-GB" dirty="0" smtClean="0"/>
              <a:t>Sheet 20Q: </a:t>
            </a:r>
            <a:br>
              <a:rPr lang="en-GB" dirty="0" smtClean="0"/>
            </a:br>
            <a:r>
              <a:rPr lang="en-GB" dirty="0" smtClean="0"/>
              <a:t>More Exercises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24000" y="4005064"/>
            <a:ext cx="9144000" cy="1252736"/>
          </a:xfrm>
        </p:spPr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4667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Concepts and Summary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447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93117"/>
            <a:ext cx="2808312" cy="1983755"/>
          </a:xfrm>
        </p:spPr>
        <p:txBody>
          <a:bodyPr/>
          <a:lstStyle/>
          <a:p>
            <a:r>
              <a:rPr lang="en-GB" dirty="0" smtClean="0"/>
              <a:t>OOP </a:t>
            </a:r>
            <a:br>
              <a:rPr lang="en-GB" dirty="0" smtClean="0"/>
            </a:br>
            <a:r>
              <a:rPr lang="en-GB" dirty="0" smtClean="0"/>
              <a:t>Concepts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713547"/>
              </p:ext>
            </p:extLst>
          </p:nvPr>
        </p:nvGraphicFramePr>
        <p:xfrm>
          <a:off x="3143672" y="573360"/>
          <a:ext cx="8856984" cy="609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8589"/>
                <a:gridCol w="67383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Concept</a:t>
                      </a:r>
                      <a:endParaRPr lang="en-GB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Details</a:t>
                      </a:r>
                      <a:endParaRPr lang="en-GB" sz="2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Basic mechanics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Calling a method of an object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template for data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collection of methods</a:t>
                      </a:r>
                      <a:r>
                        <a:rPr lang="en-GB" sz="2600" baseline="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Constructors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Definition and use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b="0" dirty="0" smtClean="0"/>
                        <a:t>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0" dirty="0" smtClean="0"/>
                        <a:t>Object as a value (variable, list item,</a:t>
                      </a:r>
                      <a:r>
                        <a:rPr lang="en-GB" sz="2600" b="0" baseline="0" dirty="0" smtClean="0"/>
                        <a:t> …)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0" dirty="0" smtClean="0"/>
                        <a:t>Object</a:t>
                      </a:r>
                      <a:r>
                        <a:rPr lang="en-GB" sz="2600" b="0" baseline="0" dirty="0" smtClean="0"/>
                        <a:t> as an attribute value (has-a relationship)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0" dirty="0" smtClean="0"/>
                        <a:t>Object passed</a:t>
                      </a:r>
                      <a:r>
                        <a:rPr lang="en-GB" sz="2600" b="0" baseline="0" dirty="0" smtClean="0"/>
                        <a:t> as a parameter</a:t>
                      </a:r>
                      <a:endParaRPr lang="en-GB" sz="2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600" dirty="0" smtClean="0"/>
                        <a:t>Abstraction and modelling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domain</a:t>
                      </a:r>
                      <a:r>
                        <a:rPr lang="en-GB" sz="2600" baseline="0" dirty="0" smtClean="0"/>
                        <a:t> concept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Methods (and constructor) have</a:t>
                      </a:r>
                      <a:r>
                        <a:rPr lang="en-GB" sz="2600" baseline="0" dirty="0" smtClean="0"/>
                        <a:t> parameters</a:t>
                      </a:r>
                      <a:r>
                        <a:rPr lang="en-GB" sz="260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b="1" i="0" dirty="0" smtClean="0">
                          <a:solidFill>
                            <a:schemeClr val="tx1"/>
                          </a:solidFill>
                        </a:rPr>
                        <a:t>Inheritance</a:t>
                      </a:r>
                      <a:endParaRPr lang="en-GB" sz="260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i="0" dirty="0" smtClean="0">
                          <a:solidFill>
                            <a:schemeClr val="tx1"/>
                          </a:solidFill>
                        </a:rPr>
                        <a:t>Superclass and subclasses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i="0" dirty="0" smtClean="0">
                          <a:solidFill>
                            <a:schemeClr val="tx1"/>
                          </a:solidFill>
                        </a:rPr>
                        <a:t>Constructor called using super()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i="0" dirty="0" smtClean="0">
                          <a:solidFill>
                            <a:schemeClr val="tx1"/>
                          </a:solidFill>
                        </a:rPr>
                        <a:t>Method</a:t>
                      </a:r>
                      <a:r>
                        <a:rPr lang="en-GB" sz="2600" b="1" i="0" baseline="0" dirty="0" smtClean="0">
                          <a:solidFill>
                            <a:schemeClr val="tx1"/>
                          </a:solidFill>
                        </a:rPr>
                        <a:t> inherited or overridden</a:t>
                      </a:r>
                      <a:endParaRPr lang="en-GB" sz="260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ine Callout 2 5"/>
          <p:cNvSpPr/>
          <p:nvPr/>
        </p:nvSpPr>
        <p:spPr>
          <a:xfrm>
            <a:off x="10266120" y="1196752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 flipH="1">
            <a:off x="1127448" y="4725144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basic mechanisms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5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Classes overlap?</a:t>
            </a:r>
          </a:p>
          <a:p>
            <a:pPr lvl="1"/>
            <a:r>
              <a:rPr lang="en-GB" dirty="0" smtClean="0"/>
              <a:t>Abstract (or generalise) common behaviour in a superclass</a:t>
            </a:r>
          </a:p>
          <a:p>
            <a:pPr lvl="1"/>
            <a:r>
              <a:rPr lang="en-GB" dirty="0" smtClean="0"/>
              <a:t>Specialise in sub-classes</a:t>
            </a:r>
          </a:p>
          <a:p>
            <a:r>
              <a:rPr lang="en-GB" dirty="0" smtClean="0"/>
              <a:t>A subclass</a:t>
            </a:r>
          </a:p>
          <a:p>
            <a:pPr lvl="1"/>
            <a:r>
              <a:rPr lang="en-GB" dirty="0" smtClean="0"/>
              <a:t>Add attributes (or methods)</a:t>
            </a:r>
          </a:p>
          <a:p>
            <a:pPr lvl="1"/>
            <a:r>
              <a:rPr lang="en-GB" dirty="0" smtClean="0"/>
              <a:t>Overrides methods  </a:t>
            </a:r>
          </a:p>
          <a:p>
            <a:r>
              <a:rPr lang="en-GB" dirty="0" smtClean="0"/>
              <a:t>Always call the constructor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380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 to Homework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06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Task 1</a:t>
            </a:r>
          </a:p>
          <a:p>
            <a:pPr lvl="1"/>
            <a:r>
              <a:rPr lang="en-GB" dirty="0" smtClean="0"/>
              <a:t>No more animals!</a:t>
            </a:r>
          </a:p>
          <a:p>
            <a:pPr lvl="1"/>
            <a:r>
              <a:rPr lang="en-GB" dirty="0" smtClean="0"/>
              <a:t>Create a new 20Q topic. </a:t>
            </a:r>
          </a:p>
          <a:p>
            <a:pPr lvl="1"/>
            <a:r>
              <a:rPr lang="en-GB" dirty="0" smtClean="0"/>
              <a:t>Suggest base on code for Tasks 1-3</a:t>
            </a:r>
          </a:p>
          <a:p>
            <a:pPr lvl="1"/>
            <a:endParaRPr lang="en-GB" dirty="0"/>
          </a:p>
          <a:p>
            <a:r>
              <a:rPr lang="en-GB" dirty="0" smtClean="0"/>
              <a:t>Task 2</a:t>
            </a:r>
          </a:p>
          <a:p>
            <a:pPr lvl="1"/>
            <a:r>
              <a:rPr lang="en-GB" dirty="0" smtClean="0"/>
              <a:t>Bring the animals back!</a:t>
            </a:r>
          </a:p>
          <a:p>
            <a:pPr lvl="1"/>
            <a:r>
              <a:rPr lang="en-GB" dirty="0" smtClean="0"/>
              <a:t>Use the Task 4 code to combine your new topic with animals </a:t>
            </a:r>
          </a:p>
          <a:p>
            <a:pPr lvl="1"/>
            <a:r>
              <a:rPr lang="en-GB" dirty="0" smtClean="0"/>
              <a:t>Randomly choose a topic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3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8158</TotalTime>
  <Words>1703</Words>
  <Application>Microsoft Macintosh PowerPoint</Application>
  <PresentationFormat>Widescreen</PresentationFormat>
  <Paragraphs>469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Calibri</vt:lpstr>
      <vt:lpstr>Calibri Light</vt:lpstr>
      <vt:lpstr>Courier New</vt:lpstr>
      <vt:lpstr>Lucida Grande</vt:lpstr>
      <vt:lpstr>Mangal</vt:lpstr>
      <vt:lpstr>Tahoma</vt:lpstr>
      <vt:lpstr>Times New Roman</vt:lpstr>
      <vt:lpstr>Wingdings</vt:lpstr>
      <vt:lpstr>游明朝</vt:lpstr>
      <vt:lpstr>Arial</vt:lpstr>
      <vt:lpstr>Office Theme</vt:lpstr>
      <vt:lpstr>Object Oriented Programming in A Level </vt:lpstr>
      <vt:lpstr>Course Outline</vt:lpstr>
      <vt:lpstr>Session Aim and Outline</vt:lpstr>
      <vt:lpstr>Recap of Week 3</vt:lpstr>
      <vt:lpstr>Program Structure versus Design Style</vt:lpstr>
      <vt:lpstr>Program Structure versus Design Style</vt:lpstr>
      <vt:lpstr>Program Structure versus Design Style</vt:lpstr>
      <vt:lpstr>Review of Homework</vt:lpstr>
      <vt:lpstr>PowerPoint Presentation</vt:lpstr>
      <vt:lpstr>Introducing Inheritance</vt:lpstr>
      <vt:lpstr>Problem</vt:lpstr>
      <vt:lpstr>Class Diagrams</vt:lpstr>
      <vt:lpstr>Words</vt:lpstr>
      <vt:lpstr>Quiz: Class Diagrams</vt:lpstr>
      <vt:lpstr>Class Declaration</vt:lpstr>
      <vt:lpstr>Sub Class Declaration</vt:lpstr>
      <vt:lpstr>Inheritance Summary</vt:lpstr>
      <vt:lpstr>Overriding  Changing the behaviour of a method in a sub-class</vt:lpstr>
      <vt:lpstr>Overriding</vt:lpstr>
      <vt:lpstr>Overriding</vt:lpstr>
      <vt:lpstr>Further Topics (Next Week)</vt:lpstr>
      <vt:lpstr>Activity sheet: 20Q</vt:lpstr>
      <vt:lpstr>Activity Sheet 20Q:  Exercise 1</vt:lpstr>
      <vt:lpstr>Class Diagram</vt:lpstr>
      <vt:lpstr>Overriding and Inheritance</vt:lpstr>
      <vt:lpstr>Overriding and Inheritance</vt:lpstr>
      <vt:lpstr>Discussion: OOP and Computation Thinking</vt:lpstr>
      <vt:lpstr>OO and CT</vt:lpstr>
      <vt:lpstr>Activity Sheet 20Q:  More Exercises</vt:lpstr>
      <vt:lpstr>Concepts and Summary</vt:lpstr>
      <vt:lpstr>OOP  Concepts</vt:lpstr>
      <vt:lpstr>Summary</vt:lpstr>
      <vt:lpstr>Introduction to Homework</vt:lpstr>
      <vt:lpstr>Homework</vt:lpstr>
    </vt:vector>
  </TitlesOfParts>
  <Company>King's College London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Microsoft Office User</cp:lastModifiedBy>
  <cp:revision>181</cp:revision>
  <cp:lastPrinted>2017-10-18T10:33:00Z</cp:lastPrinted>
  <dcterms:created xsi:type="dcterms:W3CDTF">2016-10-31T22:10:00Z</dcterms:created>
  <dcterms:modified xsi:type="dcterms:W3CDTF">2017-11-08T16:34:39Z</dcterms:modified>
</cp:coreProperties>
</file>