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58" r:id="rId2"/>
    <p:sldId id="318" r:id="rId3"/>
    <p:sldId id="319" r:id="rId4"/>
    <p:sldId id="368" r:id="rId5"/>
    <p:sldId id="369" r:id="rId6"/>
    <p:sldId id="281" r:id="rId7"/>
    <p:sldId id="357" r:id="rId8"/>
    <p:sldId id="370" r:id="rId9"/>
    <p:sldId id="371" r:id="rId10"/>
    <p:sldId id="356" r:id="rId11"/>
    <p:sldId id="354" r:id="rId12"/>
    <p:sldId id="359" r:id="rId13"/>
    <p:sldId id="380" r:id="rId14"/>
    <p:sldId id="388" r:id="rId15"/>
    <p:sldId id="389" r:id="rId16"/>
    <p:sldId id="406" r:id="rId17"/>
    <p:sldId id="390" r:id="rId18"/>
    <p:sldId id="391" r:id="rId19"/>
    <p:sldId id="392" r:id="rId20"/>
    <p:sldId id="393" r:id="rId21"/>
    <p:sldId id="395" r:id="rId22"/>
    <p:sldId id="394" r:id="rId23"/>
    <p:sldId id="396" r:id="rId24"/>
    <p:sldId id="386" r:id="rId25"/>
    <p:sldId id="401" r:id="rId26"/>
    <p:sldId id="403" r:id="rId27"/>
    <p:sldId id="404" r:id="rId28"/>
    <p:sldId id="407" r:id="rId29"/>
    <p:sldId id="400" r:id="rId30"/>
    <p:sldId id="355" r:id="rId31"/>
    <p:sldId id="397" r:id="rId32"/>
    <p:sldId id="398" r:id="rId33"/>
    <p:sldId id="399" r:id="rId34"/>
    <p:sldId id="379" r:id="rId35"/>
    <p:sldId id="387" r:id="rId36"/>
    <p:sldId id="344" r:id="rId37"/>
    <p:sldId id="408" r:id="rId38"/>
    <p:sldId id="341" r:id="rId39"/>
    <p:sldId id="328" r:id="rId40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6401" autoAdjust="0"/>
  </p:normalViewPr>
  <p:slideViewPr>
    <p:cSldViewPr>
      <p:cViewPr varScale="1">
        <p:scale>
          <a:sx n="85" d="100"/>
          <a:sy n="85" d="100"/>
        </p:scale>
        <p:origin x="-448" y="-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1" d="100"/>
        <a:sy n="141" d="100"/>
      </p:scale>
      <p:origin x="0" y="7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48" Type="http://schemas.microsoft.com/office/2015/10/relationships/revisionInfo" Target="revisionInfo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8FBBF-8BDE-6547-A74F-C85624562309}" type="datetimeFigureOut">
              <a:rPr lang="en-US" smtClean="0"/>
              <a:t>17/10/2017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277E5-AB77-9249-828E-E88F4157C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727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3835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0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51516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1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191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647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8625"/>
            <a:ext cx="5157787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647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8625"/>
            <a:ext cx="5183188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36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17/10/2017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91441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3200" dirty="0" smtClean="0"/>
          </a:p>
          <a:p>
            <a:r>
              <a:rPr lang="en-GB" sz="3200" dirty="0" smtClean="0"/>
              <a:t>Session 3: </a:t>
            </a:r>
            <a:r>
              <a:rPr lang="en-GB" sz="3200" dirty="0" smtClean="0"/>
              <a:t>Combining </a:t>
            </a:r>
            <a:r>
              <a:rPr lang="en-GB" sz="3200" dirty="0" smtClean="0"/>
              <a:t>Classes and OO Analysis</a:t>
            </a:r>
            <a:endParaRPr lang="en-GB" sz="32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 Oriented Programming in A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65126"/>
            <a:ext cx="2521496" cy="1407690"/>
          </a:xfrm>
        </p:spPr>
        <p:txBody>
          <a:bodyPr>
            <a:normAutofit/>
          </a:bodyPr>
          <a:lstStyle/>
          <a:p>
            <a:r>
              <a:rPr lang="en-US" dirty="0" smtClean="0"/>
              <a:t>Course</a:t>
            </a:r>
            <a:br>
              <a:rPr lang="en-US" dirty="0" smtClean="0"/>
            </a:br>
            <a:r>
              <a:rPr lang="en-US" dirty="0" smtClean="0"/>
              <a:t>Outline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673962"/>
              </p:ext>
            </p:extLst>
          </p:nvPr>
        </p:nvGraphicFramePr>
        <p:xfrm>
          <a:off x="2423592" y="404664"/>
          <a:ext cx="9217024" cy="55668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91542">
                  <a:extLst>
                    <a:ext uri="{9D8B030D-6E8A-4147-A177-3AD203B41FA5}">
                      <a16:colId xmlns:a16="http://schemas.microsoft.com/office/drawing/2014/main" xmlns="" val="1522030354"/>
                    </a:ext>
                  </a:extLst>
                </a:gridCol>
                <a:gridCol w="7825482">
                  <a:extLst>
                    <a:ext uri="{9D8B030D-6E8A-4147-A177-3AD203B41FA5}">
                      <a16:colId xmlns:a16="http://schemas.microsoft.com/office/drawing/2014/main" xmlns="" val="1932443530"/>
                    </a:ext>
                  </a:extLst>
                </a:gridCol>
              </a:tblGrid>
              <a:tr h="4360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Session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Topics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756152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 of objects and methods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abstraction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Aims of learning OOP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99831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Declaring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classes</a:t>
                      </a:r>
                      <a:endParaRPr lang="en-GB" sz="24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Attributes, methods and the constructor </a:t>
                      </a:r>
                      <a:endParaRPr lang="en-GB" sz="2400" baseline="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5286225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Composition </a:t>
                      </a: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3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 Interaction</a:t>
                      </a: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of </a:t>
                      </a: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3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Classes diagrams;</a:t>
                      </a:r>
                      <a:r>
                        <a:rPr lang="en-GB" sz="3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visibility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78833848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Inheritance, overriding and polymorphism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More class diagrams</a:t>
                      </a:r>
                      <a:endParaRPr lang="en-GB" sz="240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2875876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Teaching issues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Review and practical examples</a:t>
                      </a:r>
                      <a:endParaRPr lang="en-GB" sz="240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110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900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 of Week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6625952" cy="5151616"/>
          </a:xfrm>
        </p:spPr>
        <p:txBody>
          <a:bodyPr/>
          <a:lstStyle/>
          <a:p>
            <a:r>
              <a:rPr lang="en-GB" dirty="0" smtClean="0"/>
              <a:t>Creating classes</a:t>
            </a:r>
          </a:p>
          <a:p>
            <a:r>
              <a:rPr lang="en-GB" dirty="0" smtClean="0"/>
              <a:t>Class in a file</a:t>
            </a:r>
          </a:p>
          <a:p>
            <a:r>
              <a:rPr lang="en-GB" dirty="0" smtClean="0"/>
              <a:t>Class has methods</a:t>
            </a:r>
          </a:p>
          <a:p>
            <a:pPr lvl="1"/>
            <a:r>
              <a:rPr lang="en-GB" dirty="0" smtClean="0"/>
              <a:t>Self parameter</a:t>
            </a:r>
          </a:p>
          <a:p>
            <a:pPr lvl="1"/>
            <a:r>
              <a:rPr lang="en-GB" dirty="0" smtClean="0"/>
              <a:t>… the object on which method is called</a:t>
            </a:r>
          </a:p>
          <a:p>
            <a:r>
              <a:rPr lang="en-GB" dirty="0" smtClean="0"/>
              <a:t>Class has attributes</a:t>
            </a:r>
            <a:endParaRPr lang="en-GB" dirty="0" smtClean="0"/>
          </a:p>
          <a:p>
            <a:pPr lvl="1"/>
            <a:r>
              <a:rPr lang="en-GB" dirty="0" smtClean="0"/>
              <a:t>Initialised not declared (in Python)</a:t>
            </a:r>
          </a:p>
          <a:p>
            <a:r>
              <a:rPr lang="en-GB" dirty="0" smtClean="0"/>
              <a:t>Constructor</a:t>
            </a:r>
          </a:p>
          <a:p>
            <a:pPr lvl="1"/>
            <a:r>
              <a:rPr lang="en-GB" dirty="0" smtClean="0"/>
              <a:t>Special name __</a:t>
            </a:r>
            <a:r>
              <a:rPr lang="en-GB" dirty="0" err="1" smtClean="0"/>
              <a:t>init</a:t>
            </a:r>
            <a:r>
              <a:rPr lang="en-GB" dirty="0" smtClean="0"/>
              <a:t>__</a:t>
            </a:r>
          </a:p>
          <a:p>
            <a:pPr lvl="1"/>
            <a:r>
              <a:rPr lang="en-GB" dirty="0" smtClean="0"/>
              <a:t>Used to create objects</a:t>
            </a: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248128" y="1700808"/>
            <a:ext cx="4248472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800" dirty="0" smtClean="0"/>
              <a:t>No new syntax this week</a:t>
            </a:r>
          </a:p>
          <a:p>
            <a:pPr marL="285750" indent="-285750">
              <a:buFont typeface="Arial"/>
              <a:buChar char="•"/>
            </a:pPr>
            <a:r>
              <a:rPr lang="en-GB" sz="2800" dirty="0" smtClean="0"/>
              <a:t>Consequence of existing ideas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418564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Perspectives on a Class</a:t>
            </a:r>
            <a:endParaRPr lang="en-GB" dirty="0"/>
          </a:p>
        </p:txBody>
      </p:sp>
      <p:sp>
        <p:nvSpPr>
          <p:cNvPr id="552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432048" y="1340768"/>
            <a:ext cx="3935760" cy="19431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GB" b="1" dirty="0" smtClean="0"/>
              <a:t>Perspective 1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A box </a:t>
            </a:r>
            <a:r>
              <a:rPr lang="en-GB" u="sng" dirty="0" smtClean="0"/>
              <a:t>with buttons</a:t>
            </a:r>
            <a:r>
              <a:rPr lang="en-GB" dirty="0" smtClean="0"/>
              <a:t> (functions or operations or methods)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839416" y="3931940"/>
            <a:ext cx="1803152" cy="2069976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2642568" y="4162128"/>
            <a:ext cx="609600" cy="531813"/>
          </a:xfrm>
          <a:prstGeom prst="rect">
            <a:avLst/>
          </a:prstGeom>
          <a:solidFill>
            <a:srgbClr val="FF0000"/>
          </a:solidFill>
          <a:ln w="1905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2642568" y="5228928"/>
            <a:ext cx="609600" cy="531813"/>
          </a:xfrm>
          <a:prstGeom prst="rect">
            <a:avLst/>
          </a:prstGeom>
          <a:solidFill>
            <a:srgbClr val="FF0000"/>
          </a:solidFill>
          <a:ln w="1905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936829" y="3956075"/>
            <a:ext cx="8386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r>
              <a:rPr lang="en-GB" dirty="0"/>
              <a:t>class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2038966" y="4162128"/>
            <a:ext cx="1073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r>
              <a:rPr lang="en-GB" dirty="0" err="1" smtClean="0"/>
              <a:t>def</a:t>
            </a:r>
            <a:r>
              <a:rPr lang="en-GB" dirty="0" smtClean="0"/>
              <a:t>  f1</a:t>
            </a:r>
            <a:endParaRPr lang="en-GB" dirty="0"/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2029646" y="5228928"/>
            <a:ext cx="1073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r>
              <a:rPr lang="en-GB" dirty="0" err="1" smtClean="0"/>
              <a:t>def</a:t>
            </a:r>
            <a:r>
              <a:rPr lang="en-GB" dirty="0" smtClean="0"/>
              <a:t>  f2</a:t>
            </a:r>
            <a:endParaRPr lang="en-GB" dirty="0"/>
          </a:p>
        </p:txBody>
      </p:sp>
      <p:sp>
        <p:nvSpPr>
          <p:cNvPr id="55307" name="Line 11"/>
          <p:cNvSpPr>
            <a:spLocks noChangeShapeType="1"/>
          </p:cNvSpPr>
          <p:nvPr/>
        </p:nvSpPr>
        <p:spPr bwMode="auto">
          <a:xfrm flipV="1">
            <a:off x="3503712" y="4652018"/>
            <a:ext cx="504056" cy="1"/>
          </a:xfrm>
          <a:prstGeom prst="line">
            <a:avLst/>
          </a:prstGeom>
          <a:noFill/>
          <a:ln w="28575" cmpd="sng">
            <a:solidFill>
              <a:srgbClr val="000000"/>
            </a:solidFill>
            <a:round/>
            <a:headEnd type="none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5308" name="TextBox 13"/>
          <p:cNvSpPr txBox="1">
            <a:spLocks noChangeArrowheads="1"/>
          </p:cNvSpPr>
          <p:nvPr/>
        </p:nvSpPr>
        <p:spPr bwMode="auto">
          <a:xfrm>
            <a:off x="4079776" y="4028083"/>
            <a:ext cx="1710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r>
              <a:rPr lang="en-GB" dirty="0" smtClean="0"/>
              <a:t>Parameters</a:t>
            </a:r>
            <a:endParaRPr lang="en-GB" dirty="0"/>
          </a:p>
        </p:txBody>
      </p:sp>
      <p:sp>
        <p:nvSpPr>
          <p:cNvPr id="55309" name="TextBox 14"/>
          <p:cNvSpPr txBox="1">
            <a:spLocks noChangeArrowheads="1"/>
          </p:cNvSpPr>
          <p:nvPr/>
        </p:nvSpPr>
        <p:spPr bwMode="auto">
          <a:xfrm>
            <a:off x="4079776" y="4489748"/>
            <a:ext cx="10892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r>
              <a:rPr lang="en-GB" dirty="0" smtClean="0"/>
              <a:t>Return</a:t>
            </a:r>
            <a:br>
              <a:rPr lang="en-GB" dirty="0" smtClean="0"/>
            </a:br>
            <a:r>
              <a:rPr lang="en-GB" dirty="0" smtClean="0"/>
              <a:t>value</a:t>
            </a:r>
            <a:endParaRPr lang="en-GB" dirty="0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>
            <a:off x="3503712" y="4291978"/>
            <a:ext cx="504056" cy="1"/>
          </a:xfrm>
          <a:prstGeom prst="line">
            <a:avLst/>
          </a:prstGeom>
          <a:noFill/>
          <a:ln w="28575" cmpd="sng">
            <a:solidFill>
              <a:srgbClr val="000000"/>
            </a:solidFill>
            <a:round/>
            <a:headEnd type="none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5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7320136" y="1411660"/>
            <a:ext cx="3816424" cy="18722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/>
              <a:t>Perspective </a:t>
            </a:r>
            <a:r>
              <a:rPr lang="en-GB" b="1" dirty="0" smtClean="0"/>
              <a:t>2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A box </a:t>
            </a:r>
            <a:r>
              <a:rPr lang="en-GB" u="sng" dirty="0" smtClean="0"/>
              <a:t>containing data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(variables, attributes or fields</a:t>
            </a: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040216" y="4459804"/>
            <a:ext cx="780833" cy="120032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data</a:t>
            </a:r>
          </a:p>
          <a:p>
            <a:pPr eaLnBrk="1" hangingPunct="1"/>
            <a:endParaRPr lang="en-GB" dirty="0" smtClean="0"/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7787704" y="3931940"/>
            <a:ext cx="1803152" cy="2069976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9590856" y="4162128"/>
            <a:ext cx="609600" cy="5318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9590856" y="5228928"/>
            <a:ext cx="609600" cy="5318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7885117" y="3956075"/>
            <a:ext cx="8386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r>
              <a:rPr lang="en-GB" dirty="0"/>
              <a:t>class</a:t>
            </a: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8987254" y="4162128"/>
            <a:ext cx="1073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r>
              <a:rPr lang="en-GB" dirty="0" err="1" smtClean="0"/>
              <a:t>def</a:t>
            </a:r>
            <a:r>
              <a:rPr lang="en-GB" dirty="0" smtClean="0"/>
              <a:t>  f1</a:t>
            </a:r>
            <a:endParaRPr lang="en-GB" dirty="0"/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8977934" y="5228928"/>
            <a:ext cx="1073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Times New Roman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/>
            <a:r>
              <a:rPr lang="en-GB" dirty="0" err="1" smtClean="0"/>
              <a:t>def</a:t>
            </a:r>
            <a:r>
              <a:rPr lang="en-GB" dirty="0" smtClean="0"/>
              <a:t>  f2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4871864" y="1970837"/>
            <a:ext cx="1823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A class is a template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65196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Hiding (Encapsulation)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6913984" cy="5151616"/>
          </a:xfrm>
        </p:spPr>
        <p:txBody>
          <a:bodyPr/>
          <a:lstStyle/>
          <a:p>
            <a:r>
              <a:rPr lang="en-GB" dirty="0" smtClean="0"/>
              <a:t>Different ways to represent complex data</a:t>
            </a:r>
          </a:p>
          <a:p>
            <a:r>
              <a:rPr lang="en-GB" dirty="0" smtClean="0"/>
              <a:t>Example: shopping list</a:t>
            </a:r>
          </a:p>
          <a:p>
            <a:pPr lvl="1"/>
            <a:r>
              <a:rPr lang="en-GB" dirty="0" smtClean="0"/>
              <a:t>List of pairs: (item </a:t>
            </a:r>
            <a:r>
              <a:rPr lang="en-GB" i="1" dirty="0" smtClean="0"/>
              <a:t>string</a:t>
            </a:r>
            <a:r>
              <a:rPr lang="en-GB" dirty="0" smtClean="0"/>
              <a:t>, amount </a:t>
            </a:r>
            <a:r>
              <a:rPr lang="en-GB" i="1" dirty="0" smtClean="0"/>
              <a:t>integer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Dictionary: map from item to amount required</a:t>
            </a:r>
          </a:p>
          <a:p>
            <a:endParaRPr lang="en-GB" dirty="0"/>
          </a:p>
          <a:p>
            <a:r>
              <a:rPr lang="en-GB" dirty="0" smtClean="0"/>
              <a:t>Data hiding principle: </a:t>
            </a:r>
            <a:r>
              <a:rPr lang="en-GB" b="1" dirty="0" smtClean="0"/>
              <a:t>the user should not know the representation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It may change</a:t>
            </a:r>
          </a:p>
          <a:p>
            <a:pPr lvl="1"/>
            <a:r>
              <a:rPr lang="en-GB" dirty="0" smtClean="0"/>
              <a:t>Instead, provide functions (or ‘operations’)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64896" y="1701924"/>
            <a:ext cx="3935760" cy="381530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smtClean="0"/>
              <a:t>More Words</a:t>
            </a:r>
          </a:p>
          <a:p>
            <a:r>
              <a:rPr lang="en-GB" b="1" dirty="0" smtClean="0"/>
              <a:t>Function</a:t>
            </a:r>
            <a:r>
              <a:rPr lang="en-GB" dirty="0" smtClean="0"/>
              <a:t>: Python has these</a:t>
            </a:r>
          </a:p>
          <a:p>
            <a:r>
              <a:rPr lang="en-GB" b="1" dirty="0" smtClean="0"/>
              <a:t>Method</a:t>
            </a:r>
            <a:r>
              <a:rPr lang="en-GB" dirty="0" smtClean="0"/>
              <a:t>: word from OOP theory; some functions are methods</a:t>
            </a:r>
          </a:p>
          <a:p>
            <a:r>
              <a:rPr lang="en-GB" b="1" dirty="0" smtClean="0"/>
              <a:t>Operation</a:t>
            </a:r>
            <a:r>
              <a:rPr lang="en-GB" dirty="0" smtClean="0"/>
              <a:t>: this word is used in OO analysis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111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Aim and Outline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8" y="1196752"/>
            <a:ext cx="5157787" cy="823912"/>
          </a:xfrm>
        </p:spPr>
        <p:txBody>
          <a:bodyPr anchor="ctr">
            <a:normAutofit/>
          </a:bodyPr>
          <a:lstStyle/>
          <a:p>
            <a:r>
              <a:rPr lang="en-GB" sz="3200" dirty="0" smtClean="0"/>
              <a:t>Aims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2020663"/>
            <a:ext cx="5157787" cy="4390081"/>
          </a:xfrm>
        </p:spPr>
        <p:txBody>
          <a:bodyPr>
            <a:normAutofit/>
          </a:bodyPr>
          <a:lstStyle/>
          <a:p>
            <a:r>
              <a:rPr lang="en-GB" dirty="0" smtClean="0"/>
              <a:t>Understand the different ways classes </a:t>
            </a:r>
            <a:r>
              <a:rPr lang="en-GB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interact</a:t>
            </a:r>
            <a:r>
              <a:rPr lang="en-GB" dirty="0" smtClean="0"/>
              <a:t>  </a:t>
            </a:r>
          </a:p>
          <a:p>
            <a:r>
              <a:rPr lang="en-GB" dirty="0" smtClean="0"/>
              <a:t>Be able to use UML class diagram for modelling and design</a:t>
            </a:r>
          </a:p>
          <a:p>
            <a:r>
              <a:rPr lang="en-GB" dirty="0" smtClean="0"/>
              <a:t>Be able to write OO programs with several classes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72200" y="1196752"/>
            <a:ext cx="5183188" cy="823912"/>
          </a:xfrm>
        </p:spPr>
        <p:txBody>
          <a:bodyPr anchor="ctr">
            <a:normAutofit/>
          </a:bodyPr>
          <a:lstStyle/>
          <a:p>
            <a:r>
              <a:rPr lang="en-GB" sz="3200" dirty="0" smtClean="0"/>
              <a:t>Outline</a:t>
            </a:r>
            <a:endParaRPr lang="en-GB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72200" y="2020664"/>
            <a:ext cx="5756448" cy="411842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Pictures </a:t>
            </a:r>
            <a:r>
              <a:rPr lang="en-GB" dirty="0" smtClean="0"/>
              <a:t>of </a:t>
            </a:r>
            <a:r>
              <a:rPr lang="en-GB" dirty="0" smtClean="0"/>
              <a:t>classes – UML </a:t>
            </a:r>
            <a:endParaRPr lang="en-GB" dirty="0" smtClean="0"/>
          </a:p>
          <a:p>
            <a:r>
              <a:rPr lang="en-GB" dirty="0" smtClean="0"/>
              <a:t>Practical break [short]</a:t>
            </a:r>
          </a:p>
          <a:p>
            <a:pPr lvl="1"/>
            <a:r>
              <a:rPr lang="en-GB" dirty="0" smtClean="0"/>
              <a:t>Finding classes – analysis </a:t>
            </a:r>
          </a:p>
          <a:p>
            <a:r>
              <a:rPr lang="en-GB" dirty="0" smtClean="0"/>
              <a:t>Discussion</a:t>
            </a:r>
            <a:r>
              <a:rPr lang="en-GB" dirty="0" smtClean="0"/>
              <a:t>: What is Design? </a:t>
            </a:r>
          </a:p>
          <a:p>
            <a:r>
              <a:rPr lang="en-GB" dirty="0" smtClean="0"/>
              <a:t>Objects as attributes</a:t>
            </a:r>
          </a:p>
          <a:p>
            <a:r>
              <a:rPr lang="en-GB" dirty="0" smtClean="0"/>
              <a:t>Practical break [longer]</a:t>
            </a:r>
          </a:p>
          <a:p>
            <a:pPr lvl="1"/>
            <a:r>
              <a:rPr lang="en-GB" dirty="0" smtClean="0"/>
              <a:t>Programming</a:t>
            </a:r>
            <a:endParaRPr lang="en-GB" dirty="0" smtClean="0"/>
          </a:p>
          <a:p>
            <a:r>
              <a:rPr lang="en-GB" dirty="0" smtClean="0"/>
              <a:t>More UML</a:t>
            </a:r>
          </a:p>
          <a:p>
            <a:r>
              <a:rPr lang="en-GB" dirty="0" smtClean="0"/>
              <a:t>Concepts and syllabus – discussion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809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10693"/>
          </a:xfrm>
        </p:spPr>
        <p:txBody>
          <a:bodyPr>
            <a:normAutofit/>
          </a:bodyPr>
          <a:lstStyle/>
          <a:p>
            <a:r>
              <a:rPr lang="en-GB" dirty="0" smtClean="0"/>
              <a:t>Drawing Pictures of Classes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UML Class Diagrams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4509120"/>
            <a:ext cx="9144000" cy="1224136"/>
          </a:xfrm>
        </p:spPr>
        <p:txBody>
          <a:bodyPr>
            <a:normAutofit/>
          </a:bodyPr>
          <a:lstStyle/>
          <a:p>
            <a:r>
              <a:rPr lang="en-GB" sz="2800" dirty="0" smtClean="0"/>
              <a:t>Introduction </a:t>
            </a:r>
            <a:r>
              <a:rPr lang="en-GB" sz="2800" dirty="0" smtClean="0"/>
              <a:t>to Object-Oriented </a:t>
            </a:r>
            <a:r>
              <a:rPr lang="en-GB" sz="2800" dirty="0" smtClean="0"/>
              <a:t>Analysis using UML</a:t>
            </a:r>
          </a:p>
          <a:p>
            <a:r>
              <a:rPr lang="en-GB" sz="2800" dirty="0" smtClean="0"/>
              <a:t>What is UML?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43022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Picture of Classes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412776"/>
            <a:ext cx="10058400" cy="2088232"/>
          </a:xfrm>
        </p:spPr>
        <p:txBody>
          <a:bodyPr/>
          <a:lstStyle/>
          <a:p>
            <a:r>
              <a:rPr lang="en-GB" dirty="0" smtClean="0"/>
              <a:t>A class has</a:t>
            </a:r>
          </a:p>
          <a:p>
            <a:pPr lvl="1"/>
            <a:r>
              <a:rPr lang="en-GB" dirty="0" smtClean="0"/>
              <a:t>A name</a:t>
            </a:r>
          </a:p>
          <a:p>
            <a:pPr lvl="1"/>
            <a:r>
              <a:rPr lang="en-GB" dirty="0" smtClean="0"/>
              <a:t>Attributes (i.e. variables)</a:t>
            </a:r>
          </a:p>
          <a:p>
            <a:pPr lvl="1"/>
            <a:r>
              <a:rPr lang="en-GB" dirty="0" smtClean="0"/>
              <a:t>Operations (i.e. methods)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735627" y="4096236"/>
            <a:ext cx="2999112" cy="9889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735627" y="3592180"/>
            <a:ext cx="2999112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023659" y="3573016"/>
            <a:ext cx="2124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Friend</a:t>
            </a:r>
            <a:endParaRPr lang="en-GB" sz="2800" dirty="0"/>
          </a:p>
        </p:txBody>
      </p:sp>
      <p:sp>
        <p:nvSpPr>
          <p:cNvPr id="7" name="Rectangle 6"/>
          <p:cNvSpPr/>
          <p:nvPr/>
        </p:nvSpPr>
        <p:spPr>
          <a:xfrm>
            <a:off x="2735627" y="5085184"/>
            <a:ext cx="2999112" cy="86409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808856" y="4132238"/>
            <a:ext cx="235645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name</a:t>
            </a:r>
          </a:p>
          <a:p>
            <a:r>
              <a:rPr lang="en-GB" sz="2800" dirty="0" smtClean="0"/>
              <a:t>phone number</a:t>
            </a:r>
          </a:p>
          <a:p>
            <a:r>
              <a:rPr lang="en-GB" sz="2800" dirty="0" err="1" smtClean="0"/>
              <a:t>setNumber</a:t>
            </a:r>
            <a:endParaRPr lang="en-GB" sz="2800" dirty="0" smtClean="0"/>
          </a:p>
          <a:p>
            <a:r>
              <a:rPr lang="en-GB" sz="2800" dirty="0" err="1" smtClean="0"/>
              <a:t>sendText</a:t>
            </a:r>
            <a:endParaRPr lang="en-GB" sz="2800" dirty="0" smtClean="0"/>
          </a:p>
          <a:p>
            <a:endParaRPr lang="en-GB" sz="2800" dirty="0"/>
          </a:p>
        </p:txBody>
      </p:sp>
      <p:sp>
        <p:nvSpPr>
          <p:cNvPr id="9" name="Line Callout 2 8"/>
          <p:cNvSpPr/>
          <p:nvPr/>
        </p:nvSpPr>
        <p:spPr>
          <a:xfrm>
            <a:off x="7632171" y="3573016"/>
            <a:ext cx="2304256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1843"/>
              <a:gd name="adj6" fmla="val -1032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Class name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Line Callout 2 9"/>
          <p:cNvSpPr/>
          <p:nvPr/>
        </p:nvSpPr>
        <p:spPr>
          <a:xfrm>
            <a:off x="7440149" y="4365104"/>
            <a:ext cx="2304256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113"/>
              <a:gd name="adj6" fmla="val -10396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Attributes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Line Callout 2 10"/>
          <p:cNvSpPr/>
          <p:nvPr/>
        </p:nvSpPr>
        <p:spPr>
          <a:xfrm>
            <a:off x="7824192" y="5373216"/>
            <a:ext cx="2304256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294"/>
              <a:gd name="adj6" fmla="val -10623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Operations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40150" y="1179910"/>
            <a:ext cx="4512501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2800" b="1" dirty="0" err="1" smtClean="0"/>
              <a:t>Infomation</a:t>
            </a:r>
            <a:r>
              <a:rPr lang="en-GB" sz="2800" b="1" dirty="0" smtClean="0"/>
              <a:t> hiding</a:t>
            </a:r>
            <a:r>
              <a:rPr lang="en-GB" sz="2800" dirty="0" smtClean="0"/>
              <a:t>: </a:t>
            </a:r>
          </a:p>
          <a:p>
            <a:pPr marL="450850" indent="-273050">
              <a:buFont typeface="Arial"/>
              <a:buChar char="•"/>
              <a:defRPr/>
            </a:pPr>
            <a:r>
              <a:rPr lang="en-GB" sz="2800" dirty="0" smtClean="0"/>
              <a:t>Hide the attributes</a:t>
            </a:r>
          </a:p>
          <a:p>
            <a:pPr marL="450850" indent="-273050">
              <a:buFont typeface="Arial"/>
              <a:buChar char="•"/>
              <a:defRPr/>
            </a:pPr>
            <a:r>
              <a:rPr lang="en-GB" sz="2800" dirty="0" smtClean="0"/>
              <a:t>Use the operations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78637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Object: An Instance of a Class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412776"/>
            <a:ext cx="10058400" cy="2232248"/>
          </a:xfrm>
        </p:spPr>
        <p:txBody>
          <a:bodyPr>
            <a:normAutofit/>
          </a:bodyPr>
          <a:lstStyle/>
          <a:p>
            <a:r>
              <a:rPr lang="en-GB" dirty="0" smtClean="0"/>
              <a:t>A class is a template</a:t>
            </a:r>
          </a:p>
          <a:p>
            <a:r>
              <a:rPr lang="en-GB" dirty="0" smtClean="0"/>
              <a:t>An object is a particular instance of a class</a:t>
            </a:r>
          </a:p>
          <a:p>
            <a:pPr lvl="1"/>
            <a:r>
              <a:rPr lang="en-GB" dirty="0" smtClean="0"/>
              <a:t>Different data (attribute values)</a:t>
            </a:r>
          </a:p>
          <a:p>
            <a:pPr lvl="1"/>
            <a:r>
              <a:rPr lang="en-GB" dirty="0" smtClean="0"/>
              <a:t>Same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103445" y="4599132"/>
            <a:ext cx="4299172" cy="9889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103445" y="4095076"/>
            <a:ext cx="4299171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391478" y="4075912"/>
            <a:ext cx="2784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 smtClean="0"/>
              <a:t>alice</a:t>
            </a:r>
            <a:r>
              <a:rPr lang="en-GB" sz="2800" dirty="0" smtClean="0"/>
              <a:t>: Friend</a:t>
            </a:r>
            <a:endParaRPr lang="en-GB" sz="2800" dirty="0"/>
          </a:p>
        </p:txBody>
      </p:sp>
      <p:sp>
        <p:nvSpPr>
          <p:cNvPr id="11" name="Rectangle 10"/>
          <p:cNvSpPr/>
          <p:nvPr/>
        </p:nvSpPr>
        <p:spPr>
          <a:xfrm>
            <a:off x="1176675" y="4635134"/>
            <a:ext cx="324362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name = "Alice"</a:t>
            </a:r>
          </a:p>
          <a:p>
            <a:r>
              <a:rPr lang="en-GB" sz="2800" dirty="0" smtClean="0"/>
              <a:t>phone number = 123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29" y="4599132"/>
            <a:ext cx="4299172" cy="9889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309329" y="4095076"/>
            <a:ext cx="4299171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597362" y="4075912"/>
            <a:ext cx="2784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bob: Friend</a:t>
            </a:r>
            <a:endParaRPr lang="en-GB" sz="2800" dirty="0"/>
          </a:p>
        </p:txBody>
      </p:sp>
      <p:sp>
        <p:nvSpPr>
          <p:cNvPr id="15" name="Rectangle 14"/>
          <p:cNvSpPr/>
          <p:nvPr/>
        </p:nvSpPr>
        <p:spPr>
          <a:xfrm>
            <a:off x="6382559" y="4635134"/>
            <a:ext cx="324362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name = "Bob"</a:t>
            </a:r>
          </a:p>
          <a:p>
            <a:r>
              <a:rPr lang="en-GB" sz="2800" dirty="0" smtClean="0"/>
              <a:t>phone number = 456</a:t>
            </a:r>
          </a:p>
        </p:txBody>
      </p:sp>
    </p:spTree>
    <p:extLst>
      <p:ext uri="{BB962C8B-B14F-4D97-AF65-F5344CB8AC3E}">
        <p14:creationId xmlns:p14="http://schemas.microsoft.com/office/powerpoint/2010/main" val="1257590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Role of </a:t>
            </a:r>
            <a:r>
              <a:rPr lang="en-GB" altLang="en-US" dirty="0" smtClean="0"/>
              <a:t>(UML) Class Diagrams</a:t>
            </a:r>
            <a:endParaRPr lang="en-GB" altLang="en-US" dirty="0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825625"/>
            <a:ext cx="3485634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altLang="en-US" dirty="0" smtClean="0"/>
              <a:t>Class diagram models a problem</a:t>
            </a:r>
            <a:endParaRPr lang="en-GB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506062" y="1825625"/>
            <a:ext cx="3847738" cy="4351338"/>
          </a:xfrm>
        </p:spPr>
        <p:txBody>
          <a:bodyPr/>
          <a:lstStyle/>
          <a:p>
            <a:r>
              <a:rPr lang="en-GB" dirty="0" smtClean="0"/>
              <a:t>Class diagram describes a program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511824" y="2564904"/>
            <a:ext cx="2304256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511824" y="3068960"/>
            <a:ext cx="2304256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511824" y="4365104"/>
            <a:ext cx="2304256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4511824" y="2484184"/>
            <a:ext cx="200688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/>
              <a:t>class name</a:t>
            </a:r>
            <a:endParaRPr lang="en-GB" sz="3200" dirty="0"/>
          </a:p>
        </p:txBody>
      </p:sp>
      <p:sp>
        <p:nvSpPr>
          <p:cNvPr id="10" name="Rectangle 9"/>
          <p:cNvSpPr/>
          <p:nvPr/>
        </p:nvSpPr>
        <p:spPr>
          <a:xfrm>
            <a:off x="4511824" y="2926685"/>
            <a:ext cx="191390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/>
              <a:t>attribute1</a:t>
            </a:r>
          </a:p>
          <a:p>
            <a:r>
              <a:rPr lang="en-GB" sz="3200" dirty="0" smtClean="0"/>
              <a:t>attribut2</a:t>
            </a:r>
          </a:p>
          <a:p>
            <a:endParaRPr lang="en-GB" sz="3200" dirty="0"/>
          </a:p>
          <a:p>
            <a:r>
              <a:rPr lang="en-GB" sz="3200" dirty="0" smtClean="0"/>
              <a:t>method1</a:t>
            </a:r>
          </a:p>
          <a:p>
            <a:r>
              <a:rPr lang="en-GB" sz="3200" dirty="0" smtClean="0"/>
              <a:t>method2</a:t>
            </a:r>
            <a:endParaRPr lang="en-GB" sz="3200" dirty="0"/>
          </a:p>
        </p:txBody>
      </p:sp>
      <p:sp>
        <p:nvSpPr>
          <p:cNvPr id="5" name="Cloud 4"/>
          <p:cNvSpPr/>
          <p:nvPr/>
        </p:nvSpPr>
        <p:spPr>
          <a:xfrm>
            <a:off x="479376" y="3717032"/>
            <a:ext cx="2592288" cy="1224136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3600" dirty="0" smtClean="0"/>
              <a:t>Problem</a:t>
            </a:r>
            <a:endParaRPr lang="en-GB" sz="3600" dirty="0"/>
          </a:p>
        </p:txBody>
      </p:sp>
      <p:sp>
        <p:nvSpPr>
          <p:cNvPr id="12" name="Rectangle 11"/>
          <p:cNvSpPr/>
          <p:nvPr/>
        </p:nvSpPr>
        <p:spPr>
          <a:xfrm>
            <a:off x="8688288" y="3933056"/>
            <a:ext cx="2304256" cy="129614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840688" y="3645024"/>
            <a:ext cx="2304256" cy="129614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9048328" y="3429000"/>
            <a:ext cx="2304256" cy="129614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Program Code</a:t>
            </a:r>
            <a:endParaRPr lang="en-GB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15680" y="4221088"/>
            <a:ext cx="1080120" cy="0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248128" y="4221088"/>
            <a:ext cx="1080120" cy="0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652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222598"/>
          </a:xfrm>
        </p:spPr>
        <p:txBody>
          <a:bodyPr/>
          <a:lstStyle/>
          <a:p>
            <a:r>
              <a:rPr lang="en-GB" dirty="0" smtClean="0"/>
              <a:t>Identify the classes and attributes in the following example</a:t>
            </a:r>
          </a:p>
          <a:p>
            <a:r>
              <a:rPr lang="en-GB" dirty="0" smtClean="0"/>
              <a:t>Draw pictures of the classes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271464" y="3212976"/>
            <a:ext cx="9307707" cy="22322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3200" dirty="0" smtClean="0"/>
              <a:t>Each form has a teachers and a classroom.  The pupils are divided between the forms, so that everyone is in </a:t>
            </a:r>
            <a:r>
              <a:rPr lang="en-GB" sz="3200" dirty="0"/>
              <a:t>e</a:t>
            </a:r>
            <a:r>
              <a:rPr lang="en-GB" sz="3200" dirty="0" smtClean="0"/>
              <a:t>xactly </a:t>
            </a:r>
            <a:r>
              <a:rPr lang="en-GB" sz="3200" dirty="0" smtClean="0"/>
              <a:t>one </a:t>
            </a:r>
            <a:r>
              <a:rPr lang="en-GB" sz="3200" dirty="0" smtClean="0"/>
              <a:t>form. The pupil's age at the start of the academic year is recorded.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40985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Discussion: What is Design? 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If you a designing a program what will you produce?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3439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6023992" y="5733256"/>
            <a:ext cx="597666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624"/>
            <a:ext cx="10515600" cy="933602"/>
          </a:xfrm>
        </p:spPr>
        <p:txBody>
          <a:bodyPr/>
          <a:lstStyle/>
          <a:p>
            <a:r>
              <a:rPr lang="en-GB" dirty="0" smtClean="0"/>
              <a:t>Program Structure versus Design Style</a:t>
            </a:r>
            <a:endParaRPr lang="en-GB" dirty="0"/>
          </a:p>
        </p:txBody>
      </p:sp>
      <p:grpSp>
        <p:nvGrpSpPr>
          <p:cNvPr id="79" name="Group 78"/>
          <p:cNvGrpSpPr/>
          <p:nvPr/>
        </p:nvGrpSpPr>
        <p:grpSpPr>
          <a:xfrm>
            <a:off x="335360" y="2780928"/>
            <a:ext cx="3387824" cy="2016224"/>
            <a:chOff x="335360" y="2780928"/>
            <a:chExt cx="3387824" cy="2016224"/>
          </a:xfrm>
        </p:grpSpPr>
        <p:sp>
          <p:nvSpPr>
            <p:cNvPr id="5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335360" y="2780928"/>
              <a:ext cx="1584176" cy="5051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dirty="0"/>
                <a:t>F</a:t>
              </a:r>
              <a:r>
                <a:rPr lang="en-GB" dirty="0" smtClean="0"/>
                <a:t>unctions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055168" y="2924944"/>
              <a:ext cx="1524000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Function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055168" y="3429000"/>
              <a:ext cx="1524000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Function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055168" y="3883695"/>
              <a:ext cx="1524000" cy="7694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Main program</a:t>
              </a: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Initialise </a:t>
              </a:r>
              <a:r>
                <a:rPr lang="en-GB" sz="1400" dirty="0" err="1" smtClean="0">
                  <a:latin typeface="Tahoma"/>
                  <a:cs typeface="Tahoma"/>
                </a:rPr>
                <a:t>vars</a:t>
              </a:r>
              <a:endParaRPr lang="en-GB" sz="1400" dirty="0" smtClean="0">
                <a:latin typeface="Tahoma"/>
                <a:cs typeface="Tahoma"/>
              </a:endParaRP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Call functions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19536" y="2780928"/>
              <a:ext cx="1803648" cy="201622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endParaRPr lang="en-GB" sz="1600" dirty="0" smtClean="0">
                <a:latin typeface="Tahoma"/>
                <a:cs typeface="Tahoma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335360" y="1340768"/>
            <a:ext cx="2811760" cy="1077218"/>
            <a:chOff x="335360" y="1340768"/>
            <a:chExt cx="2811760" cy="1077218"/>
          </a:xfrm>
        </p:grpSpPr>
        <p:sp>
          <p:nvSpPr>
            <p:cNvPr id="4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335360" y="1340768"/>
              <a:ext cx="1584176" cy="5051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dirty="0" smtClean="0"/>
                <a:t>If &amp; loops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19536" y="1340768"/>
              <a:ext cx="1227584" cy="107721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x = </a:t>
              </a:r>
            </a:p>
            <a:p>
              <a:r>
                <a:rPr lang="en-GB" sz="1600" dirty="0" smtClean="0">
                  <a:latin typeface="Tahoma"/>
                  <a:cs typeface="Tahoma"/>
                </a:rPr>
                <a:t>while x &gt; 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 y = 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 print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303912" y="1124744"/>
            <a:ext cx="5976664" cy="1656184"/>
            <a:chOff x="5303912" y="1124744"/>
            <a:chExt cx="5976664" cy="1656184"/>
          </a:xfrm>
        </p:grpSpPr>
        <p:grpSp>
          <p:nvGrpSpPr>
            <p:cNvPr id="26" name="Group 25"/>
            <p:cNvGrpSpPr/>
            <p:nvPr/>
          </p:nvGrpSpPr>
          <p:grpSpPr>
            <a:xfrm>
              <a:off x="8854008" y="1484784"/>
              <a:ext cx="2138536" cy="1296144"/>
              <a:chOff x="8400256" y="2708920"/>
              <a:chExt cx="2138536" cy="1296144"/>
            </a:xfrm>
          </p:grpSpPr>
          <p:sp>
            <p:nvSpPr>
              <p:cNvPr id="14" name="Decision 13"/>
              <p:cNvSpPr/>
              <p:nvPr/>
            </p:nvSpPr>
            <p:spPr>
              <a:xfrm>
                <a:off x="8400256" y="3392416"/>
                <a:ext cx="914400" cy="612648"/>
              </a:xfrm>
              <a:prstGeom prst="flowChartDecis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x&gt;</a:t>
                </a:r>
                <a:endParaRPr lang="en-GB" dirty="0"/>
              </a:p>
            </p:txBody>
          </p:sp>
          <p:sp>
            <p:nvSpPr>
              <p:cNvPr id="15" name="Process 14"/>
              <p:cNvSpPr/>
              <p:nvPr/>
            </p:nvSpPr>
            <p:spPr>
              <a:xfrm>
                <a:off x="8400256" y="2708920"/>
                <a:ext cx="914400" cy="432048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x = 3</a:t>
                </a:r>
                <a:endParaRPr lang="en-GB" dirty="0"/>
              </a:p>
            </p:txBody>
          </p:sp>
          <p:sp>
            <p:nvSpPr>
              <p:cNvPr id="16" name="Process 15"/>
              <p:cNvSpPr/>
              <p:nvPr/>
            </p:nvSpPr>
            <p:spPr>
              <a:xfrm>
                <a:off x="9624392" y="3518720"/>
                <a:ext cx="91440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print</a:t>
                </a:r>
                <a:endParaRPr lang="en-GB" dirty="0"/>
              </a:p>
            </p:txBody>
          </p:sp>
          <p:cxnSp>
            <p:nvCxnSpPr>
              <p:cNvPr id="18" name="Straight Connector 17"/>
              <p:cNvCxnSpPr>
                <a:stCxn id="15" idx="2"/>
                <a:endCxn id="14" idx="0"/>
              </p:cNvCxnSpPr>
              <p:nvPr/>
            </p:nvCxnSpPr>
            <p:spPr>
              <a:xfrm>
                <a:off x="8857456" y="3140968"/>
                <a:ext cx="0" cy="2514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stCxn id="14" idx="3"/>
                <a:endCxn id="16" idx="1"/>
              </p:cNvCxnSpPr>
              <p:nvPr/>
            </p:nvCxnSpPr>
            <p:spPr>
              <a:xfrm>
                <a:off x="9314656" y="3698740"/>
                <a:ext cx="30973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6888088" y="1124744"/>
              <a:ext cx="1227584" cy="107721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i="1" dirty="0" smtClean="0">
                  <a:latin typeface="Tahoma"/>
                  <a:cs typeface="Tahoma"/>
                </a:rPr>
                <a:t>initialise x</a:t>
              </a:r>
            </a:p>
            <a:p>
              <a:r>
                <a:rPr lang="en-GB" sz="1600" i="1" dirty="0" smtClean="0">
                  <a:latin typeface="Tahoma"/>
                  <a:cs typeface="Tahoma"/>
                </a:rPr>
                <a:t>for </a:t>
              </a:r>
              <a:r>
                <a:rPr lang="en-GB" sz="1600" i="1" dirty="0">
                  <a:latin typeface="Tahoma"/>
                  <a:cs typeface="Tahoma"/>
                </a:rPr>
                <a:t>e</a:t>
              </a:r>
              <a:r>
                <a:rPr lang="en-GB" sz="1600" i="1" dirty="0" smtClean="0">
                  <a:latin typeface="Tahoma"/>
                  <a:cs typeface="Tahoma"/>
                </a:rPr>
                <a:t>very x</a:t>
              </a:r>
            </a:p>
            <a:p>
              <a:r>
                <a:rPr lang="en-GB" sz="1600" i="1" dirty="0" smtClean="0">
                  <a:latin typeface="Tahoma"/>
                  <a:cs typeface="Tahoma"/>
                </a:rPr>
                <a:t>   find </a:t>
              </a:r>
            </a:p>
            <a:p>
              <a:r>
                <a:rPr lang="en-GB" sz="1600" i="1" dirty="0">
                  <a:latin typeface="Tahoma"/>
                  <a:cs typeface="Tahoma"/>
                </a:rPr>
                <a:t> </a:t>
              </a:r>
              <a:r>
                <a:rPr lang="en-GB" sz="1600" i="1" dirty="0" smtClean="0">
                  <a:latin typeface="Tahoma"/>
                  <a:cs typeface="Tahoma"/>
                </a:rPr>
                <a:t>  print</a:t>
              </a:r>
            </a:p>
          </p:txBody>
        </p:sp>
        <p:sp>
          <p:nvSpPr>
            <p:cNvPr id="49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5303912" y="1124744"/>
              <a:ext cx="1440160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Pseudo</a:t>
              </a:r>
            </a:p>
          </p:txBody>
        </p:sp>
        <p:sp>
          <p:nvSpPr>
            <p:cNvPr id="50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10272464" y="1411660"/>
              <a:ext cx="1008112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Flow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015880" y="2708920"/>
            <a:ext cx="4536504" cy="1584176"/>
            <a:chOff x="5015880" y="2708920"/>
            <a:chExt cx="4536504" cy="1584176"/>
          </a:xfrm>
        </p:grpSpPr>
        <p:grpSp>
          <p:nvGrpSpPr>
            <p:cNvPr id="48" name="Group 47"/>
            <p:cNvGrpSpPr/>
            <p:nvPr/>
          </p:nvGrpSpPr>
          <p:grpSpPr>
            <a:xfrm>
              <a:off x="5015880" y="2708920"/>
              <a:ext cx="2664296" cy="1584176"/>
              <a:chOff x="6888088" y="3429000"/>
              <a:chExt cx="2664296" cy="1584176"/>
            </a:xfrm>
          </p:grpSpPr>
          <p:sp>
            <p:nvSpPr>
              <p:cNvPr id="28" name="Process 27"/>
              <p:cNvSpPr/>
              <p:nvPr/>
            </p:nvSpPr>
            <p:spPr>
              <a:xfrm>
                <a:off x="7896200" y="3429000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main</a:t>
                </a:r>
                <a:endParaRPr lang="en-GB" dirty="0"/>
              </a:p>
            </p:txBody>
          </p:sp>
          <p:sp>
            <p:nvSpPr>
              <p:cNvPr id="29" name="Process 28"/>
              <p:cNvSpPr/>
              <p:nvPr/>
            </p:nvSpPr>
            <p:spPr>
              <a:xfrm>
                <a:off x="6888088" y="4005064"/>
                <a:ext cx="648072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err="1" smtClean="0"/>
                  <a:t>init</a:t>
                </a:r>
                <a:endParaRPr lang="en-GB" dirty="0"/>
              </a:p>
            </p:txBody>
          </p:sp>
          <p:sp>
            <p:nvSpPr>
              <p:cNvPr id="30" name="Process 29"/>
              <p:cNvSpPr/>
              <p:nvPr/>
            </p:nvSpPr>
            <p:spPr>
              <a:xfrm>
                <a:off x="7752184" y="4005064"/>
                <a:ext cx="936104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process</a:t>
                </a:r>
                <a:endParaRPr lang="en-GB" dirty="0"/>
              </a:p>
            </p:txBody>
          </p:sp>
          <p:sp>
            <p:nvSpPr>
              <p:cNvPr id="31" name="Process 30"/>
              <p:cNvSpPr/>
              <p:nvPr/>
            </p:nvSpPr>
            <p:spPr>
              <a:xfrm>
                <a:off x="8904312" y="4005064"/>
                <a:ext cx="648072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save</a:t>
                </a:r>
                <a:endParaRPr lang="en-GB" dirty="0"/>
              </a:p>
            </p:txBody>
          </p:sp>
          <p:sp>
            <p:nvSpPr>
              <p:cNvPr id="32" name="Process 31"/>
              <p:cNvSpPr/>
              <p:nvPr/>
            </p:nvSpPr>
            <p:spPr>
              <a:xfrm>
                <a:off x="7464152" y="4653136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input</a:t>
                </a:r>
                <a:endParaRPr lang="en-GB" dirty="0"/>
              </a:p>
            </p:txBody>
          </p:sp>
          <p:sp>
            <p:nvSpPr>
              <p:cNvPr id="33" name="Process 32"/>
              <p:cNvSpPr/>
              <p:nvPr/>
            </p:nvSpPr>
            <p:spPr>
              <a:xfrm>
                <a:off x="8472264" y="4653136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…</a:t>
                </a:r>
                <a:endParaRPr lang="en-GB" dirty="0"/>
              </a:p>
            </p:txBody>
          </p:sp>
          <p:cxnSp>
            <p:nvCxnSpPr>
              <p:cNvPr id="35" name="Straight Connector 34"/>
              <p:cNvCxnSpPr>
                <a:stCxn id="28" idx="2"/>
                <a:endCxn id="29" idx="0"/>
              </p:cNvCxnSpPr>
              <p:nvPr/>
            </p:nvCxnSpPr>
            <p:spPr>
              <a:xfrm flipH="1">
                <a:off x="7212124" y="3789040"/>
                <a:ext cx="1044116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28" idx="2"/>
                <a:endCxn id="30" idx="0"/>
              </p:cNvCxnSpPr>
              <p:nvPr/>
            </p:nvCxnSpPr>
            <p:spPr>
              <a:xfrm flipH="1">
                <a:off x="8220236" y="3789040"/>
                <a:ext cx="36004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28" idx="2"/>
                <a:endCxn id="31" idx="0"/>
              </p:cNvCxnSpPr>
              <p:nvPr/>
            </p:nvCxnSpPr>
            <p:spPr>
              <a:xfrm>
                <a:off x="8256240" y="3789040"/>
                <a:ext cx="972108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30" idx="2"/>
                <a:endCxn id="32" idx="0"/>
              </p:cNvCxnSpPr>
              <p:nvPr/>
            </p:nvCxnSpPr>
            <p:spPr>
              <a:xfrm flipH="1">
                <a:off x="7824192" y="4365104"/>
                <a:ext cx="396044" cy="2880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0" idx="2"/>
                <a:endCxn id="33" idx="0"/>
              </p:cNvCxnSpPr>
              <p:nvPr/>
            </p:nvCxnSpPr>
            <p:spPr>
              <a:xfrm>
                <a:off x="8220236" y="4365104"/>
                <a:ext cx="612068" cy="2880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7824192" y="3573016"/>
              <a:ext cx="1728192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Call Graph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40016" y="4797152"/>
            <a:ext cx="4680520" cy="1728192"/>
            <a:chOff x="6240016" y="4797152"/>
            <a:chExt cx="4680520" cy="1728192"/>
          </a:xfrm>
        </p:grpSpPr>
        <p:grpSp>
          <p:nvGrpSpPr>
            <p:cNvPr id="57" name="Group 56"/>
            <p:cNvGrpSpPr/>
            <p:nvPr/>
          </p:nvGrpSpPr>
          <p:grpSpPr>
            <a:xfrm>
              <a:off x="8052192" y="5013176"/>
              <a:ext cx="1144264" cy="1346666"/>
              <a:chOff x="4151784" y="3594502"/>
              <a:chExt cx="1144264" cy="1346666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4165032" y="3933056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165032" y="3664188"/>
                <a:ext cx="1126904" cy="2688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151784" y="3594502"/>
                <a:ext cx="7920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 smtClean="0"/>
                  <a:t>Friend</a:t>
                </a:r>
                <a:endParaRPr lang="en-GB" sz="1600" dirty="0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165032" y="4437112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4151784" y="3861048"/>
                <a:ext cx="1144264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 smtClean="0"/>
                  <a:t>name</a:t>
                </a:r>
              </a:p>
              <a:p>
                <a:r>
                  <a:rPr lang="en-GB" sz="1600" dirty="0" smtClean="0"/>
                  <a:t>phone </a:t>
                </a:r>
                <a:r>
                  <a:rPr lang="en-GB" sz="1600" dirty="0" err="1" smtClean="0"/>
                  <a:t>num</a:t>
                </a:r>
                <a:endParaRPr lang="en-GB" sz="1600" dirty="0" smtClean="0"/>
              </a:p>
              <a:p>
                <a:r>
                  <a:rPr lang="en-GB" sz="1600" dirty="0" err="1" smtClean="0"/>
                  <a:t>setNumber</a:t>
                </a:r>
                <a:endParaRPr lang="en-GB" sz="1600" dirty="0" smtClean="0"/>
              </a:p>
              <a:p>
                <a:r>
                  <a:rPr lang="en-GB" sz="1600" dirty="0" err="1" smtClean="0"/>
                  <a:t>sendText</a:t>
                </a:r>
                <a:endParaRPr lang="en-GB" sz="1600" dirty="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9780384" y="4797152"/>
              <a:ext cx="1140152" cy="1346666"/>
              <a:chOff x="4151784" y="3594502"/>
              <a:chExt cx="1140152" cy="1346666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165032" y="3933056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4165032" y="3664188"/>
                <a:ext cx="1126904" cy="2688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4151784" y="3594502"/>
                <a:ext cx="7920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 smtClean="0"/>
                  <a:t>Town</a:t>
                </a:r>
                <a:endParaRPr lang="en-GB" sz="1600" dirty="0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165032" y="4437112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4151784" y="3861048"/>
                <a:ext cx="964126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 smtClean="0"/>
                  <a:t>name</a:t>
                </a:r>
              </a:p>
              <a:p>
                <a:r>
                  <a:rPr lang="en-GB" sz="1600" dirty="0" smtClean="0"/>
                  <a:t>location</a:t>
                </a:r>
              </a:p>
              <a:p>
                <a:r>
                  <a:rPr lang="en-GB" sz="1600" dirty="0" err="1" smtClean="0"/>
                  <a:t>getDirect</a:t>
                </a:r>
                <a:endParaRPr lang="en-GB" sz="1600" dirty="0" smtClean="0"/>
              </a:p>
              <a:p>
                <a:r>
                  <a:rPr lang="en-GB" sz="1600" dirty="0" err="1" smtClean="0"/>
                  <a:t>setRating</a:t>
                </a:r>
                <a:endParaRPr lang="en-GB" sz="1600" dirty="0"/>
              </a:p>
            </p:txBody>
          </p:sp>
        </p:grpSp>
        <p:cxnSp>
          <p:nvCxnSpPr>
            <p:cNvPr id="71" name="Straight Connector 70"/>
            <p:cNvCxnSpPr/>
            <p:nvPr/>
          </p:nvCxnSpPr>
          <p:spPr>
            <a:xfrm>
              <a:off x="9192344" y="5445224"/>
              <a:ext cx="5801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6240016" y="5661248"/>
              <a:ext cx="1512168" cy="8640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Class Diagram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63352" y="4941168"/>
            <a:ext cx="4608512" cy="1728192"/>
            <a:chOff x="263352" y="4941168"/>
            <a:chExt cx="4608512" cy="1728192"/>
          </a:xfrm>
        </p:grpSpPr>
        <p:sp>
          <p:nvSpPr>
            <p:cNvPr id="80" name="Rectangle 79"/>
            <p:cNvSpPr/>
            <p:nvPr/>
          </p:nvSpPr>
          <p:spPr>
            <a:xfrm>
              <a:off x="2279576" y="5301208"/>
              <a:ext cx="1803648" cy="93610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class Friend: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__</a:t>
              </a:r>
              <a:r>
                <a:rPr lang="en-GB" sz="1600" dirty="0" err="1" smtClean="0">
                  <a:latin typeface="Tahoma"/>
                  <a:cs typeface="Tahoma"/>
                </a:rPr>
                <a:t>init</a:t>
              </a:r>
              <a:r>
                <a:rPr lang="en-GB" sz="1600" dirty="0" smtClean="0">
                  <a:latin typeface="Tahoma"/>
                  <a:cs typeface="Tahoma"/>
                </a:rPr>
                <a:t>__()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m1(a, b):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287688" y="5589240"/>
              <a:ext cx="1584176" cy="936104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class Town: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__</a:t>
              </a:r>
              <a:r>
                <a:rPr lang="en-GB" sz="1600" dirty="0" err="1" smtClean="0">
                  <a:latin typeface="Tahoma"/>
                  <a:cs typeface="Tahoma"/>
                </a:rPr>
                <a:t>init</a:t>
              </a:r>
              <a:r>
                <a:rPr lang="en-GB" sz="1600" dirty="0" smtClean="0">
                  <a:latin typeface="Tahoma"/>
                  <a:cs typeface="Tahoma"/>
                </a:rPr>
                <a:t>__()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m1(a, b):</a:t>
              </a:r>
            </a:p>
          </p:txBody>
        </p:sp>
        <p:sp>
          <p:nvSpPr>
            <p:cNvPr id="6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263352" y="4941168"/>
              <a:ext cx="1584176" cy="86521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Classes &amp; objects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919536" y="5899919"/>
              <a:ext cx="1524000" cy="7694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Main program</a:t>
              </a: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Create </a:t>
              </a:r>
              <a:r>
                <a:rPr lang="en-GB" sz="1400" dirty="0" err="1" smtClean="0">
                  <a:latin typeface="Tahoma"/>
                  <a:cs typeface="Tahoma"/>
                </a:rPr>
                <a:t>obj</a:t>
              </a:r>
              <a:endParaRPr lang="en-GB" sz="1400" dirty="0" smtClean="0">
                <a:latin typeface="Tahoma"/>
                <a:cs typeface="Tahoma"/>
              </a:endParaRP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Call methods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904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624"/>
            <a:ext cx="10515600" cy="948032"/>
          </a:xfrm>
        </p:spPr>
        <p:txBody>
          <a:bodyPr>
            <a:normAutofit/>
          </a:bodyPr>
          <a:lstStyle/>
          <a:p>
            <a:r>
              <a:rPr lang="en-GB" dirty="0" smtClean="0"/>
              <a:t>Program Structure versus Design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023992" y="1486322"/>
            <a:ext cx="5113784" cy="5151616"/>
          </a:xfrm>
        </p:spPr>
        <p:txBody>
          <a:bodyPr/>
          <a:lstStyle/>
          <a:p>
            <a:r>
              <a:rPr lang="en-GB" dirty="0" smtClean="0"/>
              <a:t>Program grows </a:t>
            </a:r>
            <a:r>
              <a:rPr lang="en-GB" sz="3200" b="1" dirty="0" smtClean="0"/>
              <a:t>more complex</a:t>
            </a:r>
            <a:r>
              <a:rPr lang="en-GB" dirty="0" smtClean="0"/>
              <a:t> in structure</a:t>
            </a:r>
          </a:p>
          <a:p>
            <a:r>
              <a:rPr lang="en-GB" dirty="0" smtClean="0"/>
              <a:t>Simpler elements remain</a:t>
            </a:r>
          </a:p>
          <a:p>
            <a:pPr lvl="1"/>
            <a:r>
              <a:rPr lang="en-GB" dirty="0" smtClean="0"/>
              <a:t>If &amp; loop </a:t>
            </a:r>
            <a:r>
              <a:rPr lang="en-GB" dirty="0" smtClean="0">
                <a:sym typeface="Wingdings"/>
              </a:rPr>
              <a:t> part of function</a:t>
            </a:r>
            <a:endParaRPr lang="en-GB" dirty="0" smtClean="0"/>
          </a:p>
          <a:p>
            <a:pPr lvl="1"/>
            <a:r>
              <a:rPr lang="en-GB" dirty="0" smtClean="0"/>
              <a:t>Method </a:t>
            </a:r>
            <a:r>
              <a:rPr lang="en-GB" dirty="0" smtClean="0">
                <a:sym typeface="Wingdings"/>
              </a:rPr>
              <a:t> part of class</a:t>
            </a:r>
            <a:endParaRPr lang="en-GB" dirty="0"/>
          </a:p>
        </p:txBody>
      </p:sp>
      <p:grpSp>
        <p:nvGrpSpPr>
          <p:cNvPr id="79" name="Group 78"/>
          <p:cNvGrpSpPr/>
          <p:nvPr/>
        </p:nvGrpSpPr>
        <p:grpSpPr>
          <a:xfrm>
            <a:off x="335360" y="2780928"/>
            <a:ext cx="3387824" cy="2016224"/>
            <a:chOff x="335360" y="2780928"/>
            <a:chExt cx="3387824" cy="2016224"/>
          </a:xfrm>
        </p:grpSpPr>
        <p:sp>
          <p:nvSpPr>
            <p:cNvPr id="5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335360" y="2780928"/>
              <a:ext cx="1584176" cy="5051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dirty="0"/>
                <a:t>F</a:t>
              </a:r>
              <a:r>
                <a:rPr lang="en-GB" dirty="0" smtClean="0"/>
                <a:t>unctions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055168" y="2924944"/>
              <a:ext cx="1524000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Function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055168" y="3429000"/>
              <a:ext cx="1524000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Function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055168" y="3883695"/>
              <a:ext cx="1524000" cy="7694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Main program</a:t>
              </a: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Initialise </a:t>
              </a:r>
              <a:r>
                <a:rPr lang="en-GB" sz="1400" dirty="0" err="1" smtClean="0">
                  <a:latin typeface="Tahoma"/>
                  <a:cs typeface="Tahoma"/>
                </a:rPr>
                <a:t>vars</a:t>
              </a:r>
              <a:endParaRPr lang="en-GB" sz="1400" dirty="0" smtClean="0">
                <a:latin typeface="Tahoma"/>
                <a:cs typeface="Tahoma"/>
              </a:endParaRP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Call functions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19536" y="2780928"/>
              <a:ext cx="1803648" cy="201622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endParaRPr lang="en-GB" sz="1600" dirty="0" smtClean="0">
                <a:latin typeface="Tahoma"/>
                <a:cs typeface="Tahoma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335360" y="1340768"/>
            <a:ext cx="2811760" cy="1077218"/>
            <a:chOff x="335360" y="1340768"/>
            <a:chExt cx="2811760" cy="1077218"/>
          </a:xfrm>
        </p:grpSpPr>
        <p:sp>
          <p:nvSpPr>
            <p:cNvPr id="4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335360" y="1340768"/>
              <a:ext cx="1584176" cy="5051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dirty="0" smtClean="0"/>
                <a:t>If &amp; loops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19536" y="1340768"/>
              <a:ext cx="1227584" cy="107721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x = </a:t>
              </a:r>
            </a:p>
            <a:p>
              <a:r>
                <a:rPr lang="en-GB" sz="1600" dirty="0" smtClean="0">
                  <a:latin typeface="Tahoma"/>
                  <a:cs typeface="Tahoma"/>
                </a:rPr>
                <a:t>while x &gt; 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 y = 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 print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63352" y="4941168"/>
            <a:ext cx="4608512" cy="1728192"/>
            <a:chOff x="263352" y="4941168"/>
            <a:chExt cx="4608512" cy="1728192"/>
          </a:xfrm>
        </p:grpSpPr>
        <p:sp>
          <p:nvSpPr>
            <p:cNvPr id="80" name="Rectangle 79"/>
            <p:cNvSpPr/>
            <p:nvPr/>
          </p:nvSpPr>
          <p:spPr>
            <a:xfrm>
              <a:off x="2279576" y="5301208"/>
              <a:ext cx="1803648" cy="93610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class Friend: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__</a:t>
              </a:r>
              <a:r>
                <a:rPr lang="en-GB" sz="1600" dirty="0" err="1" smtClean="0">
                  <a:latin typeface="Tahoma"/>
                  <a:cs typeface="Tahoma"/>
                </a:rPr>
                <a:t>init</a:t>
              </a:r>
              <a:r>
                <a:rPr lang="en-GB" sz="1600" dirty="0" smtClean="0">
                  <a:latin typeface="Tahoma"/>
                  <a:cs typeface="Tahoma"/>
                </a:rPr>
                <a:t>__()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m1(a, b):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287688" y="5589240"/>
              <a:ext cx="1584176" cy="936104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class Town: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__</a:t>
              </a:r>
              <a:r>
                <a:rPr lang="en-GB" sz="1600" dirty="0" err="1" smtClean="0">
                  <a:latin typeface="Tahoma"/>
                  <a:cs typeface="Tahoma"/>
                </a:rPr>
                <a:t>init</a:t>
              </a:r>
              <a:r>
                <a:rPr lang="en-GB" sz="1600" dirty="0" smtClean="0">
                  <a:latin typeface="Tahoma"/>
                  <a:cs typeface="Tahoma"/>
                </a:rPr>
                <a:t>__()</a:t>
              </a:r>
            </a:p>
            <a:p>
              <a:r>
                <a:rPr lang="en-GB" sz="1600" dirty="0">
                  <a:latin typeface="Tahoma"/>
                  <a:cs typeface="Tahoma"/>
                </a:rPr>
                <a:t> </a:t>
              </a:r>
              <a:r>
                <a:rPr lang="en-GB" sz="1600" dirty="0" smtClean="0">
                  <a:latin typeface="Tahoma"/>
                  <a:cs typeface="Tahoma"/>
                </a:rPr>
                <a:t> </a:t>
              </a:r>
              <a:r>
                <a:rPr lang="en-GB" sz="1600" dirty="0" err="1" smtClean="0">
                  <a:latin typeface="Tahoma"/>
                  <a:cs typeface="Tahoma"/>
                </a:rPr>
                <a:t>def</a:t>
              </a:r>
              <a:r>
                <a:rPr lang="en-GB" sz="1600" dirty="0" smtClean="0">
                  <a:latin typeface="Tahoma"/>
                  <a:cs typeface="Tahoma"/>
                </a:rPr>
                <a:t> m1(a, b):</a:t>
              </a:r>
            </a:p>
          </p:txBody>
        </p:sp>
        <p:sp>
          <p:nvSpPr>
            <p:cNvPr id="6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263352" y="4941168"/>
              <a:ext cx="1584176" cy="86521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Classes &amp; objects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919536" y="5899919"/>
              <a:ext cx="1524000" cy="7694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dirty="0" smtClean="0">
                  <a:latin typeface="Tahoma"/>
                  <a:cs typeface="Tahoma"/>
                </a:rPr>
                <a:t>Main program</a:t>
              </a: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Create </a:t>
              </a:r>
              <a:r>
                <a:rPr lang="en-GB" sz="1400" dirty="0" err="1" smtClean="0">
                  <a:latin typeface="Tahoma"/>
                  <a:cs typeface="Tahoma"/>
                </a:rPr>
                <a:t>obj</a:t>
              </a:r>
              <a:endParaRPr lang="en-GB" sz="1400" dirty="0" smtClean="0">
                <a:latin typeface="Tahoma"/>
                <a:cs typeface="Tahoma"/>
              </a:endParaRPr>
            </a:p>
            <a:p>
              <a:pPr marL="185738" indent="-185738">
                <a:buFont typeface="Arial"/>
                <a:buChar char="•"/>
              </a:pPr>
              <a:r>
                <a:rPr lang="en-GB" sz="1400" dirty="0" smtClean="0">
                  <a:latin typeface="Tahoma"/>
                  <a:cs typeface="Tahoma"/>
                </a:rPr>
                <a:t>Call methods</a:t>
              </a:r>
              <a:endParaRPr lang="en-GB" sz="1600" dirty="0" smtClean="0">
                <a:latin typeface="Tahoma"/>
                <a:cs typeface="Tahoma"/>
              </a:endParaRPr>
            </a:p>
          </p:txBody>
        </p:sp>
      </p:grpSp>
      <p:cxnSp>
        <p:nvCxnSpPr>
          <p:cNvPr id="8" name="Straight Arrow Connector 7"/>
          <p:cNvCxnSpPr/>
          <p:nvPr/>
        </p:nvCxnSpPr>
        <p:spPr>
          <a:xfrm>
            <a:off x="5519936" y="1772816"/>
            <a:ext cx="0" cy="3888432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178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6023992" y="5733256"/>
            <a:ext cx="597666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624"/>
            <a:ext cx="10515600" cy="948032"/>
          </a:xfrm>
        </p:spPr>
        <p:txBody>
          <a:bodyPr>
            <a:normAutofit/>
          </a:bodyPr>
          <a:lstStyle/>
          <a:p>
            <a:r>
              <a:rPr lang="en-GB" dirty="0" smtClean="0"/>
              <a:t>Program Structure versus Design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3673624" cy="5151616"/>
          </a:xfrm>
        </p:spPr>
        <p:txBody>
          <a:bodyPr/>
          <a:lstStyle/>
          <a:p>
            <a:r>
              <a:rPr lang="en-GB" dirty="0" smtClean="0"/>
              <a:t>Design becomes </a:t>
            </a:r>
            <a:r>
              <a:rPr lang="en-GB" sz="3200" b="1" dirty="0" smtClean="0"/>
              <a:t>more abstract</a:t>
            </a:r>
          </a:p>
          <a:p>
            <a:pPr lvl="1"/>
            <a:r>
              <a:rPr lang="en-GB" dirty="0" smtClean="0"/>
              <a:t>Between problem and solution</a:t>
            </a:r>
          </a:p>
          <a:p>
            <a:r>
              <a:rPr lang="en-GB" dirty="0" smtClean="0"/>
              <a:t>Concert design may be needed</a:t>
            </a:r>
          </a:p>
          <a:p>
            <a:r>
              <a:rPr lang="en-GB" dirty="0" smtClean="0"/>
              <a:t>Design notations only show some information</a:t>
            </a:r>
            <a:endParaRPr lang="en-GB" dirty="0"/>
          </a:p>
        </p:txBody>
      </p:sp>
      <p:grpSp>
        <p:nvGrpSpPr>
          <p:cNvPr id="75" name="Group 74"/>
          <p:cNvGrpSpPr/>
          <p:nvPr/>
        </p:nvGrpSpPr>
        <p:grpSpPr>
          <a:xfrm>
            <a:off x="5303912" y="1124744"/>
            <a:ext cx="5976664" cy="1656184"/>
            <a:chOff x="5303912" y="1124744"/>
            <a:chExt cx="5976664" cy="1656184"/>
          </a:xfrm>
        </p:grpSpPr>
        <p:grpSp>
          <p:nvGrpSpPr>
            <p:cNvPr id="26" name="Group 25"/>
            <p:cNvGrpSpPr/>
            <p:nvPr/>
          </p:nvGrpSpPr>
          <p:grpSpPr>
            <a:xfrm>
              <a:off x="8854008" y="1484784"/>
              <a:ext cx="2138536" cy="1296144"/>
              <a:chOff x="8400256" y="2708920"/>
              <a:chExt cx="2138536" cy="1296144"/>
            </a:xfrm>
          </p:grpSpPr>
          <p:sp>
            <p:nvSpPr>
              <p:cNvPr id="14" name="Decision 13"/>
              <p:cNvSpPr/>
              <p:nvPr/>
            </p:nvSpPr>
            <p:spPr>
              <a:xfrm>
                <a:off x="8400256" y="3392416"/>
                <a:ext cx="914400" cy="612648"/>
              </a:xfrm>
              <a:prstGeom prst="flowChartDecisi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x&gt;</a:t>
                </a:r>
                <a:endParaRPr lang="en-GB" dirty="0"/>
              </a:p>
            </p:txBody>
          </p:sp>
          <p:sp>
            <p:nvSpPr>
              <p:cNvPr id="15" name="Process 14"/>
              <p:cNvSpPr/>
              <p:nvPr/>
            </p:nvSpPr>
            <p:spPr>
              <a:xfrm>
                <a:off x="8400256" y="2708920"/>
                <a:ext cx="914400" cy="432048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x = 3</a:t>
                </a:r>
                <a:endParaRPr lang="en-GB" dirty="0"/>
              </a:p>
            </p:txBody>
          </p:sp>
          <p:sp>
            <p:nvSpPr>
              <p:cNvPr id="16" name="Process 15"/>
              <p:cNvSpPr/>
              <p:nvPr/>
            </p:nvSpPr>
            <p:spPr>
              <a:xfrm>
                <a:off x="9624392" y="3518720"/>
                <a:ext cx="91440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print</a:t>
                </a:r>
                <a:endParaRPr lang="en-GB" dirty="0"/>
              </a:p>
            </p:txBody>
          </p:sp>
          <p:cxnSp>
            <p:nvCxnSpPr>
              <p:cNvPr id="18" name="Straight Connector 17"/>
              <p:cNvCxnSpPr>
                <a:stCxn id="15" idx="2"/>
                <a:endCxn id="14" idx="0"/>
              </p:cNvCxnSpPr>
              <p:nvPr/>
            </p:nvCxnSpPr>
            <p:spPr>
              <a:xfrm>
                <a:off x="8857456" y="3140968"/>
                <a:ext cx="0" cy="2514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stCxn id="14" idx="3"/>
                <a:endCxn id="16" idx="1"/>
              </p:cNvCxnSpPr>
              <p:nvPr/>
            </p:nvCxnSpPr>
            <p:spPr>
              <a:xfrm>
                <a:off x="9314656" y="3698740"/>
                <a:ext cx="30973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6888088" y="1124744"/>
              <a:ext cx="1227584" cy="107721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sz="1600" i="1" dirty="0" smtClean="0">
                  <a:latin typeface="Tahoma"/>
                  <a:cs typeface="Tahoma"/>
                </a:rPr>
                <a:t>initialise x</a:t>
              </a:r>
            </a:p>
            <a:p>
              <a:r>
                <a:rPr lang="en-GB" sz="1600" i="1" dirty="0" smtClean="0">
                  <a:latin typeface="Tahoma"/>
                  <a:cs typeface="Tahoma"/>
                </a:rPr>
                <a:t>for </a:t>
              </a:r>
              <a:r>
                <a:rPr lang="en-GB" sz="1600" i="1" dirty="0">
                  <a:latin typeface="Tahoma"/>
                  <a:cs typeface="Tahoma"/>
                </a:rPr>
                <a:t>e</a:t>
              </a:r>
              <a:r>
                <a:rPr lang="en-GB" sz="1600" i="1" dirty="0" smtClean="0">
                  <a:latin typeface="Tahoma"/>
                  <a:cs typeface="Tahoma"/>
                </a:rPr>
                <a:t>very x</a:t>
              </a:r>
            </a:p>
            <a:p>
              <a:r>
                <a:rPr lang="en-GB" sz="1600" i="1" dirty="0" smtClean="0">
                  <a:latin typeface="Tahoma"/>
                  <a:cs typeface="Tahoma"/>
                </a:rPr>
                <a:t>   find </a:t>
              </a:r>
            </a:p>
            <a:p>
              <a:r>
                <a:rPr lang="en-GB" sz="1600" i="1" dirty="0">
                  <a:latin typeface="Tahoma"/>
                  <a:cs typeface="Tahoma"/>
                </a:rPr>
                <a:t> </a:t>
              </a:r>
              <a:r>
                <a:rPr lang="en-GB" sz="1600" i="1" dirty="0" smtClean="0">
                  <a:latin typeface="Tahoma"/>
                  <a:cs typeface="Tahoma"/>
                </a:rPr>
                <a:t>  print</a:t>
              </a:r>
            </a:p>
          </p:txBody>
        </p:sp>
        <p:sp>
          <p:nvSpPr>
            <p:cNvPr id="49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5303912" y="1124744"/>
              <a:ext cx="1440160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Pseudo</a:t>
              </a:r>
            </a:p>
          </p:txBody>
        </p:sp>
        <p:sp>
          <p:nvSpPr>
            <p:cNvPr id="50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10272464" y="1411660"/>
              <a:ext cx="1008112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Flow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015880" y="2708920"/>
            <a:ext cx="4536504" cy="1584176"/>
            <a:chOff x="5015880" y="2708920"/>
            <a:chExt cx="4536504" cy="1584176"/>
          </a:xfrm>
        </p:grpSpPr>
        <p:grpSp>
          <p:nvGrpSpPr>
            <p:cNvPr id="48" name="Group 47"/>
            <p:cNvGrpSpPr/>
            <p:nvPr/>
          </p:nvGrpSpPr>
          <p:grpSpPr>
            <a:xfrm>
              <a:off x="5015880" y="2708920"/>
              <a:ext cx="2664296" cy="1584176"/>
              <a:chOff x="6888088" y="3429000"/>
              <a:chExt cx="2664296" cy="1584176"/>
            </a:xfrm>
          </p:grpSpPr>
          <p:sp>
            <p:nvSpPr>
              <p:cNvPr id="28" name="Process 27"/>
              <p:cNvSpPr/>
              <p:nvPr/>
            </p:nvSpPr>
            <p:spPr>
              <a:xfrm>
                <a:off x="7896200" y="3429000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main</a:t>
                </a:r>
                <a:endParaRPr lang="en-GB" dirty="0"/>
              </a:p>
            </p:txBody>
          </p:sp>
          <p:sp>
            <p:nvSpPr>
              <p:cNvPr id="29" name="Process 28"/>
              <p:cNvSpPr/>
              <p:nvPr/>
            </p:nvSpPr>
            <p:spPr>
              <a:xfrm>
                <a:off x="6888088" y="4005064"/>
                <a:ext cx="648072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err="1" smtClean="0"/>
                  <a:t>init</a:t>
                </a:r>
                <a:endParaRPr lang="en-GB" dirty="0"/>
              </a:p>
            </p:txBody>
          </p:sp>
          <p:sp>
            <p:nvSpPr>
              <p:cNvPr id="30" name="Process 29"/>
              <p:cNvSpPr/>
              <p:nvPr/>
            </p:nvSpPr>
            <p:spPr>
              <a:xfrm>
                <a:off x="7752184" y="4005064"/>
                <a:ext cx="936104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process</a:t>
                </a:r>
                <a:endParaRPr lang="en-GB" dirty="0"/>
              </a:p>
            </p:txBody>
          </p:sp>
          <p:sp>
            <p:nvSpPr>
              <p:cNvPr id="31" name="Process 30"/>
              <p:cNvSpPr/>
              <p:nvPr/>
            </p:nvSpPr>
            <p:spPr>
              <a:xfrm>
                <a:off x="8904312" y="4005064"/>
                <a:ext cx="648072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save</a:t>
                </a:r>
                <a:endParaRPr lang="en-GB" dirty="0"/>
              </a:p>
            </p:txBody>
          </p:sp>
          <p:sp>
            <p:nvSpPr>
              <p:cNvPr id="32" name="Process 31"/>
              <p:cNvSpPr/>
              <p:nvPr/>
            </p:nvSpPr>
            <p:spPr>
              <a:xfrm>
                <a:off x="7464152" y="4653136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input</a:t>
                </a:r>
                <a:endParaRPr lang="en-GB" dirty="0"/>
              </a:p>
            </p:txBody>
          </p:sp>
          <p:sp>
            <p:nvSpPr>
              <p:cNvPr id="33" name="Process 32"/>
              <p:cNvSpPr/>
              <p:nvPr/>
            </p:nvSpPr>
            <p:spPr>
              <a:xfrm>
                <a:off x="8472264" y="4653136"/>
                <a:ext cx="720080" cy="360040"/>
              </a:xfrm>
              <a:prstGeom prst="flowChartProcess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…</a:t>
                </a:r>
                <a:endParaRPr lang="en-GB" dirty="0"/>
              </a:p>
            </p:txBody>
          </p:sp>
          <p:cxnSp>
            <p:nvCxnSpPr>
              <p:cNvPr id="35" name="Straight Connector 34"/>
              <p:cNvCxnSpPr>
                <a:stCxn id="28" idx="2"/>
                <a:endCxn id="29" idx="0"/>
              </p:cNvCxnSpPr>
              <p:nvPr/>
            </p:nvCxnSpPr>
            <p:spPr>
              <a:xfrm flipH="1">
                <a:off x="7212124" y="3789040"/>
                <a:ext cx="1044116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28" idx="2"/>
                <a:endCxn id="30" idx="0"/>
              </p:cNvCxnSpPr>
              <p:nvPr/>
            </p:nvCxnSpPr>
            <p:spPr>
              <a:xfrm flipH="1">
                <a:off x="8220236" y="3789040"/>
                <a:ext cx="36004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28" idx="2"/>
                <a:endCxn id="31" idx="0"/>
              </p:cNvCxnSpPr>
              <p:nvPr/>
            </p:nvCxnSpPr>
            <p:spPr>
              <a:xfrm>
                <a:off x="8256240" y="3789040"/>
                <a:ext cx="972108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30" idx="2"/>
                <a:endCxn id="32" idx="0"/>
              </p:cNvCxnSpPr>
              <p:nvPr/>
            </p:nvCxnSpPr>
            <p:spPr>
              <a:xfrm flipH="1">
                <a:off x="7824192" y="4365104"/>
                <a:ext cx="396044" cy="2880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0" idx="2"/>
                <a:endCxn id="33" idx="0"/>
              </p:cNvCxnSpPr>
              <p:nvPr/>
            </p:nvCxnSpPr>
            <p:spPr>
              <a:xfrm>
                <a:off x="8220236" y="4365104"/>
                <a:ext cx="612068" cy="2880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7824192" y="3573016"/>
              <a:ext cx="1728192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Call Graph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40016" y="4797152"/>
            <a:ext cx="4680520" cy="1728192"/>
            <a:chOff x="6240016" y="4797152"/>
            <a:chExt cx="4680520" cy="1728192"/>
          </a:xfrm>
        </p:grpSpPr>
        <p:grpSp>
          <p:nvGrpSpPr>
            <p:cNvPr id="57" name="Group 56"/>
            <p:cNvGrpSpPr/>
            <p:nvPr/>
          </p:nvGrpSpPr>
          <p:grpSpPr>
            <a:xfrm>
              <a:off x="8052192" y="5013176"/>
              <a:ext cx="1144264" cy="1346666"/>
              <a:chOff x="4151784" y="3594502"/>
              <a:chExt cx="1144264" cy="1346666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4165032" y="3933056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165032" y="3664188"/>
                <a:ext cx="1126904" cy="2688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151784" y="3594502"/>
                <a:ext cx="7920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 smtClean="0"/>
                  <a:t>Friend</a:t>
                </a:r>
                <a:endParaRPr lang="en-GB" sz="1600" dirty="0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165032" y="4437112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4151784" y="3861048"/>
                <a:ext cx="1144264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 smtClean="0"/>
                  <a:t>name</a:t>
                </a:r>
              </a:p>
              <a:p>
                <a:r>
                  <a:rPr lang="en-GB" sz="1600" dirty="0" smtClean="0"/>
                  <a:t>phone </a:t>
                </a:r>
                <a:r>
                  <a:rPr lang="en-GB" sz="1600" dirty="0" err="1" smtClean="0"/>
                  <a:t>num</a:t>
                </a:r>
                <a:endParaRPr lang="en-GB" sz="1600" dirty="0" smtClean="0"/>
              </a:p>
              <a:p>
                <a:r>
                  <a:rPr lang="en-GB" sz="1600" dirty="0" err="1" smtClean="0"/>
                  <a:t>setNumber</a:t>
                </a:r>
                <a:endParaRPr lang="en-GB" sz="1600" dirty="0" smtClean="0"/>
              </a:p>
              <a:p>
                <a:r>
                  <a:rPr lang="en-GB" sz="1600" dirty="0" err="1" smtClean="0"/>
                  <a:t>sendText</a:t>
                </a:r>
                <a:endParaRPr lang="en-GB" sz="1600" dirty="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9780384" y="4797152"/>
              <a:ext cx="1140152" cy="1346666"/>
              <a:chOff x="4151784" y="3594502"/>
              <a:chExt cx="1140152" cy="1346666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165032" y="3933056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4165032" y="3664188"/>
                <a:ext cx="1126904" cy="2688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4151784" y="3594502"/>
                <a:ext cx="7920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 smtClean="0"/>
                  <a:t>Town</a:t>
                </a:r>
                <a:endParaRPr lang="en-GB" sz="1600" dirty="0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165032" y="4437112"/>
                <a:ext cx="1126904" cy="5040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4151784" y="3861048"/>
                <a:ext cx="964126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 smtClean="0"/>
                  <a:t>name</a:t>
                </a:r>
              </a:p>
              <a:p>
                <a:r>
                  <a:rPr lang="en-GB" sz="1600" dirty="0" smtClean="0"/>
                  <a:t>location</a:t>
                </a:r>
              </a:p>
              <a:p>
                <a:r>
                  <a:rPr lang="en-GB" sz="1600" dirty="0" err="1" smtClean="0"/>
                  <a:t>getDirect</a:t>
                </a:r>
                <a:endParaRPr lang="en-GB" sz="1600" dirty="0" smtClean="0"/>
              </a:p>
              <a:p>
                <a:r>
                  <a:rPr lang="en-GB" sz="1600" dirty="0" err="1" smtClean="0"/>
                  <a:t>setRating</a:t>
                </a:r>
                <a:endParaRPr lang="en-GB" sz="1600" dirty="0"/>
              </a:p>
            </p:txBody>
          </p:sp>
        </p:grpSp>
        <p:cxnSp>
          <p:nvCxnSpPr>
            <p:cNvPr id="71" name="Straight Connector 70"/>
            <p:cNvCxnSpPr/>
            <p:nvPr/>
          </p:nvCxnSpPr>
          <p:spPr>
            <a:xfrm>
              <a:off x="9192344" y="5445224"/>
              <a:ext cx="5801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6240016" y="5661248"/>
              <a:ext cx="1512168" cy="8640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Class Diagram</a:t>
              </a:r>
            </a:p>
          </p:txBody>
        </p:sp>
      </p:grpSp>
      <p:cxnSp>
        <p:nvCxnSpPr>
          <p:cNvPr id="59" name="Straight Arrow Connector 58"/>
          <p:cNvCxnSpPr/>
          <p:nvPr/>
        </p:nvCxnSpPr>
        <p:spPr>
          <a:xfrm>
            <a:off x="4727848" y="1772816"/>
            <a:ext cx="0" cy="3888432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719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UML?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486322"/>
            <a:ext cx="3168352" cy="5151616"/>
          </a:xfrm>
        </p:spPr>
        <p:txBody>
          <a:bodyPr/>
          <a:lstStyle/>
          <a:p>
            <a:r>
              <a:rPr lang="en-GB" dirty="0" smtClean="0"/>
              <a:t>Unified Modelling Language</a:t>
            </a:r>
          </a:p>
          <a:p>
            <a:pPr marL="446088" lvl="1"/>
            <a:r>
              <a:rPr lang="en-GB" dirty="0" smtClean="0"/>
              <a:t>Diagram language for analysis and design</a:t>
            </a:r>
          </a:p>
          <a:p>
            <a:pPr marL="446088" lvl="1"/>
            <a:r>
              <a:rPr lang="en-GB" dirty="0" smtClean="0"/>
              <a:t>Many diagram types</a:t>
            </a:r>
          </a:p>
          <a:p>
            <a:pPr marL="446088" lvl="1"/>
            <a:endParaRPr lang="en-GB" dirty="0"/>
          </a:p>
          <a:p>
            <a:pPr marL="266700" indent="-238125"/>
            <a:r>
              <a:rPr lang="en-GB" dirty="0" smtClean="0"/>
              <a:t>Less popular than it was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160" y="332656"/>
            <a:ext cx="4536504" cy="324036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102" y="3645024"/>
            <a:ext cx="5917545" cy="3168352"/>
          </a:xfrm>
          <a:prstGeom prst="rect">
            <a:avLst/>
          </a:prstGeom>
          <a:ln>
            <a:solidFill>
              <a:srgbClr val="5B9BD5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912" y="836712"/>
            <a:ext cx="3861256" cy="544522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384" y="2348880"/>
            <a:ext cx="5424248" cy="436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19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Objects as Attributes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Objects of one class can be the value of an attribute in another class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44907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a Pupil in a Form?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150590"/>
          </a:xfrm>
        </p:spPr>
        <p:txBody>
          <a:bodyPr/>
          <a:lstStyle/>
          <a:p>
            <a:r>
              <a:rPr lang="en-GB" dirty="0" smtClean="0"/>
              <a:t>An attributes: the form has many pupils</a:t>
            </a:r>
          </a:p>
          <a:p>
            <a:r>
              <a:rPr lang="en-GB" dirty="0" smtClean="0"/>
              <a:t>A class: a Pupil has attributes</a:t>
            </a:r>
            <a:endParaRPr lang="en-GB" dirty="0"/>
          </a:p>
        </p:txBody>
      </p:sp>
      <p:grpSp>
        <p:nvGrpSpPr>
          <p:cNvPr id="16" name="Group 15"/>
          <p:cNvGrpSpPr/>
          <p:nvPr/>
        </p:nvGrpSpPr>
        <p:grpSpPr>
          <a:xfrm>
            <a:off x="2207568" y="3121804"/>
            <a:ext cx="6696744" cy="2395428"/>
            <a:chOff x="2207568" y="3121804"/>
            <a:chExt cx="6696744" cy="2395428"/>
          </a:xfrm>
        </p:grpSpPr>
        <p:sp>
          <p:nvSpPr>
            <p:cNvPr id="5" name="Rectangle 4"/>
            <p:cNvSpPr/>
            <p:nvPr/>
          </p:nvSpPr>
          <p:spPr>
            <a:xfrm>
              <a:off x="2207568" y="3664188"/>
              <a:ext cx="2208245" cy="9889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GB" sz="2800" dirty="0" err="1" smtClean="0">
                  <a:solidFill>
                    <a:schemeClr val="tx1"/>
                  </a:solidFill>
                </a:rPr>
                <a:t>teacherName</a:t>
              </a:r>
              <a:endParaRPr lang="en-GB" sz="2800" dirty="0" smtClean="0">
                <a:solidFill>
                  <a:schemeClr val="tx1"/>
                </a:solidFill>
              </a:endParaRPr>
            </a:p>
            <a:p>
              <a:r>
                <a:rPr lang="en-GB" sz="2800" dirty="0" err="1" smtClean="0">
                  <a:solidFill>
                    <a:schemeClr val="tx1"/>
                  </a:solidFill>
                </a:rPr>
                <a:t>roomNumber</a:t>
              </a:r>
              <a:endParaRPr lang="en-GB" sz="28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207568" y="3160132"/>
              <a:ext cx="2208245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255573" y="3140968"/>
              <a:ext cx="21244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dirty="0" smtClean="0"/>
                <a:t>Form</a:t>
              </a:r>
              <a:endParaRPr lang="en-GB" sz="28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207568" y="4653136"/>
              <a:ext cx="2208245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696067" y="3645024"/>
              <a:ext cx="2208245" cy="9889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GB" sz="2800" dirty="0">
                  <a:solidFill>
                    <a:schemeClr val="tx1"/>
                  </a:solidFill>
                </a:rPr>
                <a:t>n</a:t>
              </a:r>
              <a:r>
                <a:rPr lang="en-GB" sz="2800" dirty="0" smtClean="0">
                  <a:solidFill>
                    <a:schemeClr val="tx1"/>
                  </a:solidFill>
                </a:rPr>
                <a:t>ame</a:t>
              </a:r>
            </a:p>
            <a:p>
              <a:r>
                <a:rPr lang="en-GB" sz="2800" dirty="0" smtClean="0">
                  <a:solidFill>
                    <a:schemeClr val="tx1"/>
                  </a:solidFill>
                </a:rPr>
                <a:t>age</a:t>
              </a:r>
              <a:endParaRPr lang="en-GB" sz="28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696067" y="3140968"/>
              <a:ext cx="2208245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696067" y="4633972"/>
              <a:ext cx="2208245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707891" y="3121804"/>
              <a:ext cx="21244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dirty="0" smtClean="0"/>
                <a:t>Pupil</a:t>
              </a:r>
              <a:endParaRPr lang="en-GB" sz="2800" dirty="0"/>
            </a:p>
          </p:txBody>
        </p:sp>
        <p:cxnSp>
          <p:nvCxnSpPr>
            <p:cNvPr id="14" name="Straight Connector 13"/>
            <p:cNvCxnSpPr>
              <a:stCxn id="5" idx="3"/>
              <a:endCxn id="9" idx="1"/>
            </p:cNvCxnSpPr>
            <p:nvPr/>
          </p:nvCxnSpPr>
          <p:spPr>
            <a:xfrm flipV="1">
              <a:off x="4415813" y="4139498"/>
              <a:ext cx="2280254" cy="19164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4403635" y="3645024"/>
              <a:ext cx="241244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dirty="0" smtClean="0"/>
                <a:t>1         in          *</a:t>
              </a:r>
              <a:endParaRPr lang="en-GB" sz="2800" dirty="0"/>
            </a:p>
          </p:txBody>
        </p:sp>
      </p:grpSp>
      <p:sp>
        <p:nvSpPr>
          <p:cNvPr id="17" name="Line Callout 2 16"/>
          <p:cNvSpPr/>
          <p:nvPr/>
        </p:nvSpPr>
        <p:spPr>
          <a:xfrm>
            <a:off x="6023992" y="2132856"/>
            <a:ext cx="2304256" cy="79208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0861"/>
              <a:gd name="adj6" fmla="val -21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Relationship: Pupil in a Form</a:t>
            </a:r>
          </a:p>
        </p:txBody>
      </p:sp>
      <p:sp>
        <p:nvSpPr>
          <p:cNvPr id="18" name="Line Callout 2 17"/>
          <p:cNvSpPr/>
          <p:nvPr/>
        </p:nvSpPr>
        <p:spPr>
          <a:xfrm>
            <a:off x="6240016" y="5013176"/>
            <a:ext cx="2856317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45189"/>
              <a:gd name="adj6" fmla="val 507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Form as many pupils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Line Callout 2 18"/>
          <p:cNvSpPr/>
          <p:nvPr/>
        </p:nvSpPr>
        <p:spPr>
          <a:xfrm flipH="1">
            <a:off x="1919536" y="5157192"/>
            <a:ext cx="2856317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45189"/>
              <a:gd name="adj6" fmla="val 507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Pupil in one Form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26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Basic Declarations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79376" y="1822172"/>
            <a:ext cx="5760640" cy="3046988"/>
          </a:xfrm>
          <a:prstGeom prst="rect">
            <a:avLst/>
          </a:prstGeom>
          <a:ln w="19050" cmpd="sng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Courier New"/>
                <a:cs typeface="Courier New"/>
              </a:rPr>
              <a:t>from Pupil import </a:t>
            </a:r>
            <a:r>
              <a:rPr lang="en-GB" sz="2400" dirty="0" smtClean="0">
                <a:latin typeface="Courier New"/>
                <a:cs typeface="Courier New"/>
              </a:rPr>
              <a:t>Pupil</a:t>
            </a:r>
            <a:endParaRPr lang="en-GB" sz="2400" dirty="0">
              <a:latin typeface="Courier New"/>
              <a:cs typeface="Courier New"/>
            </a:endParaRPr>
          </a:p>
          <a:p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 smtClean="0">
                <a:latin typeface="Courier New"/>
                <a:cs typeface="Courier New"/>
              </a:rPr>
              <a:t>class </a:t>
            </a:r>
            <a:r>
              <a:rPr lang="en-GB" sz="2400" dirty="0">
                <a:latin typeface="Courier New"/>
                <a:cs typeface="Courier New"/>
              </a:rPr>
              <a:t>Form:</a:t>
            </a:r>
          </a:p>
          <a:p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>
                <a:latin typeface="Courier New"/>
                <a:cs typeface="Courier New"/>
              </a:rPr>
              <a:t>__</a:t>
            </a:r>
            <a:r>
              <a:rPr lang="en-GB" sz="2400" dirty="0" err="1">
                <a:latin typeface="Courier New"/>
                <a:cs typeface="Courier New"/>
              </a:rPr>
              <a:t>init</a:t>
            </a:r>
            <a:r>
              <a:rPr lang="en-GB" sz="2400" dirty="0">
                <a:latin typeface="Courier New"/>
                <a:cs typeface="Courier New"/>
              </a:rPr>
              <a:t>__(self, teacher):</a:t>
            </a:r>
          </a:p>
          <a:p>
            <a:r>
              <a:rPr lang="en-GB" sz="2400" dirty="0">
                <a:latin typeface="Courier New"/>
                <a:cs typeface="Courier New"/>
              </a:rPr>
              <a:t>  </a:t>
            </a:r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 err="1" smtClean="0">
                <a:latin typeface="Courier New"/>
                <a:cs typeface="Courier New"/>
              </a:rPr>
              <a:t>self.teacher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>
                <a:latin typeface="Courier New"/>
                <a:cs typeface="Courier New"/>
              </a:rPr>
              <a:t>= teacher</a:t>
            </a:r>
          </a:p>
          <a:p>
            <a:r>
              <a:rPr lang="en-GB" sz="2400" dirty="0">
                <a:latin typeface="Courier New"/>
                <a:cs typeface="Courier New"/>
              </a:rPr>
              <a:t>    </a:t>
            </a:r>
            <a:r>
              <a:rPr lang="en-GB" sz="2400" dirty="0" err="1" smtClean="0">
                <a:latin typeface="Courier New"/>
                <a:cs typeface="Courier New"/>
              </a:rPr>
              <a:t>self.room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>
                <a:latin typeface="Courier New"/>
                <a:cs typeface="Courier New"/>
              </a:rPr>
              <a:t>= None</a:t>
            </a:r>
          </a:p>
          <a:p>
            <a:r>
              <a:rPr lang="en-GB" sz="2400" dirty="0">
                <a:latin typeface="Courier New"/>
                <a:cs typeface="Courier New"/>
              </a:rPr>
              <a:t>    </a:t>
            </a:r>
            <a:r>
              <a:rPr lang="en-GB" sz="2400" dirty="0" err="1" smtClean="0">
                <a:latin typeface="Courier New"/>
                <a:cs typeface="Courier New"/>
              </a:rPr>
              <a:t>self.pupils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>
                <a:latin typeface="Courier New"/>
                <a:cs typeface="Courier New"/>
              </a:rPr>
              <a:t>= []</a:t>
            </a:r>
          </a:p>
        </p:txBody>
      </p:sp>
      <p:sp>
        <p:nvSpPr>
          <p:cNvPr id="5" name="Rectangle 4"/>
          <p:cNvSpPr/>
          <p:nvPr/>
        </p:nvSpPr>
        <p:spPr>
          <a:xfrm>
            <a:off x="6696744" y="605002"/>
            <a:ext cx="5303912" cy="526297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</a:t>
            </a:r>
            <a:r>
              <a:rPr lang="en-GB" sz="2400" dirty="0">
                <a:latin typeface="Courier New"/>
                <a:cs typeface="Courier New"/>
              </a:rPr>
              <a:t>Pupil:</a:t>
            </a:r>
          </a:p>
          <a:p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 err="1">
                <a:latin typeface="Courier New"/>
                <a:cs typeface="Courier New"/>
              </a:rPr>
              <a:t>def</a:t>
            </a:r>
            <a:r>
              <a:rPr lang="en-GB" sz="2400" dirty="0">
                <a:latin typeface="Courier New"/>
                <a:cs typeface="Courier New"/>
              </a:rPr>
              <a:t> __</a:t>
            </a:r>
            <a:r>
              <a:rPr lang="en-GB" sz="2400" dirty="0" err="1">
                <a:latin typeface="Courier New"/>
                <a:cs typeface="Courier New"/>
              </a:rPr>
              <a:t>init</a:t>
            </a:r>
            <a:r>
              <a:rPr lang="en-GB" sz="2400" dirty="0">
                <a:latin typeface="Courier New"/>
                <a:cs typeface="Courier New"/>
              </a:rPr>
              <a:t>__(self, name):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    </a:t>
            </a:r>
            <a:r>
              <a:rPr lang="en-GB" sz="2400" dirty="0" err="1">
                <a:latin typeface="Courier New"/>
                <a:cs typeface="Courier New"/>
              </a:rPr>
              <a:t>self.name</a:t>
            </a:r>
            <a:r>
              <a:rPr lang="en-GB" sz="2400" dirty="0">
                <a:latin typeface="Courier New"/>
                <a:cs typeface="Courier New"/>
              </a:rPr>
              <a:t> = name</a:t>
            </a:r>
          </a:p>
          <a:p>
            <a:r>
              <a:rPr lang="en-GB" sz="2400" dirty="0">
                <a:latin typeface="Courier New"/>
                <a:cs typeface="Courier New"/>
              </a:rPr>
              <a:t>  </a:t>
            </a:r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 err="1">
                <a:latin typeface="Courier New"/>
                <a:cs typeface="Courier New"/>
              </a:rPr>
              <a:t>self.age</a:t>
            </a:r>
            <a:r>
              <a:rPr lang="en-GB" sz="2400" dirty="0">
                <a:latin typeface="Courier New"/>
                <a:cs typeface="Courier New"/>
              </a:rPr>
              <a:t> = -1</a:t>
            </a:r>
          </a:p>
          <a:p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 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>
                <a:latin typeface="Courier New"/>
                <a:cs typeface="Courier New"/>
              </a:rPr>
              <a:t>getName</a:t>
            </a:r>
            <a:r>
              <a:rPr lang="en-GB" sz="2400" dirty="0">
                <a:latin typeface="Courier New"/>
                <a:cs typeface="Courier New"/>
              </a:rPr>
              <a:t>(self):</a:t>
            </a:r>
          </a:p>
          <a:p>
            <a:r>
              <a:rPr lang="en-GB" sz="2400" dirty="0">
                <a:latin typeface="Courier New"/>
                <a:cs typeface="Courier New"/>
              </a:rPr>
              <a:t>  </a:t>
            </a:r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>
                <a:latin typeface="Courier New"/>
                <a:cs typeface="Courier New"/>
              </a:rPr>
              <a:t>return </a:t>
            </a:r>
            <a:r>
              <a:rPr lang="en-GB" sz="2400" dirty="0" err="1">
                <a:latin typeface="Courier New"/>
                <a:cs typeface="Courier New"/>
              </a:rPr>
              <a:t>self.name</a:t>
            </a:r>
            <a:endParaRPr lang="en-GB" sz="2400" dirty="0">
              <a:latin typeface="Courier New"/>
              <a:cs typeface="Courier New"/>
            </a:endParaRPr>
          </a:p>
          <a:p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 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>
                <a:latin typeface="Courier New"/>
                <a:cs typeface="Courier New"/>
              </a:rPr>
              <a:t>setAge</a:t>
            </a:r>
            <a:r>
              <a:rPr lang="en-GB" sz="2400" dirty="0">
                <a:latin typeface="Courier New"/>
                <a:cs typeface="Courier New"/>
              </a:rPr>
              <a:t>(self, age):</a:t>
            </a:r>
          </a:p>
          <a:p>
            <a:r>
              <a:rPr lang="en-GB" sz="2400" dirty="0">
                <a:latin typeface="Courier New"/>
                <a:cs typeface="Courier New"/>
              </a:rPr>
              <a:t>  </a:t>
            </a:r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 err="1">
                <a:latin typeface="Courier New"/>
                <a:cs typeface="Courier New"/>
              </a:rPr>
              <a:t>self.age</a:t>
            </a:r>
            <a:r>
              <a:rPr lang="en-GB" sz="2400" dirty="0">
                <a:latin typeface="Courier New"/>
                <a:cs typeface="Courier New"/>
              </a:rPr>
              <a:t> = age</a:t>
            </a:r>
          </a:p>
          <a:p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 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>
                <a:latin typeface="Courier New"/>
                <a:cs typeface="Courier New"/>
              </a:rPr>
              <a:t>getAge</a:t>
            </a:r>
            <a:r>
              <a:rPr lang="en-GB" sz="2400" dirty="0">
                <a:latin typeface="Courier New"/>
                <a:cs typeface="Courier New"/>
              </a:rPr>
              <a:t>(self):</a:t>
            </a:r>
          </a:p>
          <a:p>
            <a:r>
              <a:rPr lang="en-GB" sz="2400" dirty="0">
                <a:latin typeface="Courier New"/>
                <a:cs typeface="Courier New"/>
              </a:rPr>
              <a:t>  </a:t>
            </a:r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>
                <a:latin typeface="Courier New"/>
                <a:cs typeface="Courier New"/>
              </a:rPr>
              <a:t>return </a:t>
            </a:r>
            <a:r>
              <a:rPr lang="en-GB" sz="2400" dirty="0" err="1" smtClean="0">
                <a:latin typeface="Courier New"/>
                <a:cs typeface="Courier New"/>
              </a:rPr>
              <a:t>self.age</a:t>
            </a:r>
            <a:endParaRPr lang="en-GB" sz="2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89785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Adding and Listing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2734766"/>
          </a:xfrm>
        </p:spPr>
        <p:txBody>
          <a:bodyPr/>
          <a:lstStyle/>
          <a:p>
            <a:r>
              <a:rPr lang="en-GB" dirty="0" smtClean="0"/>
              <a:t>Enhance basic declaration</a:t>
            </a:r>
          </a:p>
          <a:p>
            <a:pPr lvl="1"/>
            <a:r>
              <a:rPr lang="en-GB" dirty="0" smtClean="0"/>
              <a:t>Add a pupil to a form</a:t>
            </a:r>
          </a:p>
          <a:p>
            <a:pPr lvl="1"/>
            <a:r>
              <a:rPr lang="en-GB" dirty="0" smtClean="0"/>
              <a:t>List pupils in  form</a:t>
            </a:r>
          </a:p>
          <a:p>
            <a:r>
              <a:rPr lang="en-GB" dirty="0" smtClean="0"/>
              <a:t>Example of use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79376" y="3501008"/>
            <a:ext cx="4608512" cy="2308324"/>
          </a:xfrm>
          <a:prstGeom prst="rect">
            <a:avLst/>
          </a:prstGeom>
          <a:ln w="19050" cmpd="sng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Courier New"/>
                <a:cs typeface="Courier New"/>
              </a:rPr>
              <a:t>from Form import Form</a:t>
            </a:r>
          </a:p>
          <a:p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f = Form("Mr Smith")</a:t>
            </a:r>
          </a:p>
          <a:p>
            <a:r>
              <a:rPr lang="en-GB" sz="2400" dirty="0" err="1">
                <a:latin typeface="Courier New"/>
                <a:cs typeface="Courier New"/>
              </a:rPr>
              <a:t>f.</a:t>
            </a:r>
            <a:r>
              <a:rPr lang="en-GB" sz="2400" b="1" dirty="0" err="1">
                <a:latin typeface="Courier New"/>
                <a:cs typeface="Courier New"/>
              </a:rPr>
              <a:t>addNewPupil</a:t>
            </a:r>
            <a:r>
              <a:rPr lang="en-GB" sz="2400" dirty="0">
                <a:latin typeface="Courier New"/>
                <a:cs typeface="Courier New"/>
              </a:rPr>
              <a:t>()</a:t>
            </a:r>
          </a:p>
          <a:p>
            <a:r>
              <a:rPr lang="en-GB" sz="2400" dirty="0" err="1">
                <a:latin typeface="Courier New"/>
                <a:cs typeface="Courier New"/>
              </a:rPr>
              <a:t>f.</a:t>
            </a:r>
            <a:r>
              <a:rPr lang="en-GB" sz="2400" b="1" dirty="0" err="1">
                <a:latin typeface="Courier New"/>
                <a:cs typeface="Courier New"/>
              </a:rPr>
              <a:t>addNewPupil</a:t>
            </a:r>
            <a:r>
              <a:rPr lang="en-GB" sz="2400" dirty="0">
                <a:latin typeface="Courier New"/>
                <a:cs typeface="Courier New"/>
              </a:rPr>
              <a:t>()</a:t>
            </a:r>
          </a:p>
          <a:p>
            <a:r>
              <a:rPr lang="en-GB" sz="2400" dirty="0">
                <a:latin typeface="Courier New"/>
                <a:cs typeface="Courier New"/>
              </a:rPr>
              <a:t>print(</a:t>
            </a:r>
            <a:r>
              <a:rPr lang="en-GB" sz="2400" dirty="0" err="1" smtClean="0">
                <a:latin typeface="Courier New"/>
                <a:cs typeface="Courier New"/>
              </a:rPr>
              <a:t>f.</a:t>
            </a:r>
            <a:r>
              <a:rPr lang="en-GB" sz="2400" b="1" dirty="0" err="1" smtClean="0">
                <a:latin typeface="Courier New"/>
                <a:cs typeface="Courier New"/>
              </a:rPr>
              <a:t>listRoll</a:t>
            </a:r>
            <a:r>
              <a:rPr lang="en-GB" sz="2400" dirty="0" smtClean="0">
                <a:latin typeface="Courier New"/>
                <a:cs typeface="Courier New"/>
              </a:rPr>
              <a:t>(</a:t>
            </a:r>
            <a:r>
              <a:rPr lang="en-GB" sz="2400" dirty="0">
                <a:latin typeface="Courier New"/>
                <a:cs typeface="Courier New"/>
              </a:rPr>
              <a:t>))</a:t>
            </a:r>
          </a:p>
        </p:txBody>
      </p:sp>
      <p:sp>
        <p:nvSpPr>
          <p:cNvPr id="5" name="Rectangle 4"/>
          <p:cNvSpPr/>
          <p:nvPr/>
        </p:nvSpPr>
        <p:spPr>
          <a:xfrm>
            <a:off x="6696744" y="3501008"/>
            <a:ext cx="5303912" cy="2308324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Courier New"/>
                <a:cs typeface="Courier New"/>
              </a:rPr>
              <a:t>Pupil name&gt; </a:t>
            </a:r>
            <a:r>
              <a:rPr lang="en-GB" sz="2400" dirty="0" smtClean="0">
                <a:latin typeface="Courier New"/>
                <a:cs typeface="Courier New"/>
              </a:rPr>
              <a:t>Andy</a:t>
            </a:r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Pupil age (or RTN)&gt; 4</a:t>
            </a:r>
          </a:p>
          <a:p>
            <a:r>
              <a:rPr lang="en-GB" sz="2400" dirty="0">
                <a:latin typeface="Courier New"/>
                <a:cs typeface="Courier New"/>
              </a:rPr>
              <a:t>Pupil name&gt; </a:t>
            </a:r>
            <a:r>
              <a:rPr lang="en-GB" sz="2400" dirty="0" smtClean="0">
                <a:latin typeface="Courier New"/>
                <a:cs typeface="Courier New"/>
              </a:rPr>
              <a:t>Billy</a:t>
            </a:r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Pupil age (or RTN)&gt; </a:t>
            </a:r>
            <a:r>
              <a:rPr lang="en-GB" sz="2400" dirty="0" smtClean="0">
                <a:latin typeface="Courier New"/>
                <a:cs typeface="Courier New"/>
              </a:rPr>
              <a:t>5</a:t>
            </a:r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 smtClean="0">
                <a:latin typeface="Courier New"/>
                <a:cs typeface="Courier New"/>
              </a:rPr>
              <a:t>Andy</a:t>
            </a:r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 smtClean="0">
                <a:latin typeface="Courier New"/>
                <a:cs typeface="Courier New"/>
              </a:rPr>
              <a:t>Billy</a:t>
            </a:r>
            <a:endParaRPr lang="en-GB" sz="2400" dirty="0">
              <a:latin typeface="Courier New"/>
              <a:cs typeface="Courier New"/>
            </a:endParaRP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10272464" y="5301208"/>
            <a:ext cx="1728192" cy="5051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 smtClean="0"/>
              <a:t>Output</a:t>
            </a:r>
            <a:endParaRPr lang="en-GB" dirty="0" smtClean="0"/>
          </a:p>
        </p:txBody>
      </p:sp>
      <p:sp>
        <p:nvSpPr>
          <p:cNvPr id="7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479376" y="5877272"/>
            <a:ext cx="2016224" cy="5051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 err="1" smtClean="0"/>
              <a:t>testForm.py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1512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Listing Pupils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150590"/>
          </a:xfrm>
        </p:spPr>
        <p:txBody>
          <a:bodyPr/>
          <a:lstStyle/>
          <a:p>
            <a:r>
              <a:rPr lang="en-GB" dirty="0" smtClean="0"/>
              <a:t>List names of pupils in form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991544" y="2498120"/>
            <a:ext cx="7272808" cy="2246769"/>
          </a:xfrm>
          <a:prstGeom prst="rect">
            <a:avLst/>
          </a:prstGeom>
          <a:ln w="19050" cmpd="sng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sz="2800" dirty="0" err="1" smtClean="0">
                <a:latin typeface="Courier New"/>
                <a:cs typeface="Courier New"/>
              </a:rPr>
              <a:t>def</a:t>
            </a:r>
            <a:r>
              <a:rPr lang="en-GB" sz="2800" dirty="0" smtClean="0">
                <a:latin typeface="Courier New"/>
                <a:cs typeface="Courier New"/>
              </a:rPr>
              <a:t> </a:t>
            </a:r>
            <a:r>
              <a:rPr lang="en-GB" sz="2800" dirty="0" err="1" smtClean="0">
                <a:latin typeface="Courier New"/>
                <a:cs typeface="Courier New"/>
              </a:rPr>
              <a:t>listRoll</a:t>
            </a:r>
            <a:r>
              <a:rPr lang="en-GB" sz="2800" dirty="0" smtClean="0">
                <a:latin typeface="Courier New"/>
                <a:cs typeface="Courier New"/>
              </a:rPr>
              <a:t>(</a:t>
            </a:r>
            <a:r>
              <a:rPr lang="en-GB" sz="2800" dirty="0">
                <a:latin typeface="Courier New"/>
                <a:cs typeface="Courier New"/>
              </a:rPr>
              <a:t>self):</a:t>
            </a:r>
          </a:p>
          <a:p>
            <a:r>
              <a:rPr lang="en-GB" sz="2800" dirty="0">
                <a:latin typeface="Courier New"/>
                <a:cs typeface="Courier New"/>
              </a:rPr>
              <a:t>  </a:t>
            </a:r>
            <a:r>
              <a:rPr lang="en-GB" sz="2800" dirty="0" err="1" smtClean="0">
                <a:latin typeface="Courier New"/>
                <a:cs typeface="Courier New"/>
              </a:rPr>
              <a:t>fl</a:t>
            </a:r>
            <a:r>
              <a:rPr lang="en-GB" sz="2800" dirty="0" smtClean="0">
                <a:latin typeface="Courier New"/>
                <a:cs typeface="Courier New"/>
              </a:rPr>
              <a:t> </a:t>
            </a:r>
            <a:r>
              <a:rPr lang="en-GB" sz="2800" dirty="0">
                <a:latin typeface="Courier New"/>
                <a:cs typeface="Courier New"/>
              </a:rPr>
              <a:t>= </a:t>
            </a:r>
            <a:r>
              <a:rPr lang="en-GB" sz="2800" dirty="0" smtClean="0">
                <a:latin typeface="Courier New"/>
                <a:cs typeface="Courier New"/>
              </a:rPr>
              <a:t>""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  for p in </a:t>
            </a:r>
            <a:r>
              <a:rPr lang="en-GB" sz="2800" dirty="0" err="1" smtClean="0">
                <a:latin typeface="Courier New"/>
                <a:cs typeface="Courier New"/>
              </a:rPr>
              <a:t>self.pupils</a:t>
            </a:r>
            <a:r>
              <a:rPr lang="en-GB" sz="2800" dirty="0" smtClean="0">
                <a:latin typeface="Courier New"/>
                <a:cs typeface="Courier New"/>
              </a:rPr>
              <a:t>: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    </a:t>
            </a:r>
            <a:r>
              <a:rPr lang="en-GB" sz="2800" dirty="0" err="1">
                <a:latin typeface="Courier New"/>
                <a:cs typeface="Courier New"/>
              </a:rPr>
              <a:t>fl</a:t>
            </a:r>
            <a:r>
              <a:rPr lang="en-GB" sz="2800" dirty="0">
                <a:latin typeface="Courier New"/>
                <a:cs typeface="Courier New"/>
              </a:rPr>
              <a:t> = </a:t>
            </a:r>
            <a:r>
              <a:rPr lang="en-GB" sz="2800" dirty="0" err="1">
                <a:latin typeface="Courier New"/>
                <a:cs typeface="Courier New"/>
              </a:rPr>
              <a:t>fl</a:t>
            </a:r>
            <a:r>
              <a:rPr lang="en-GB" sz="2800" dirty="0">
                <a:latin typeface="Courier New"/>
                <a:cs typeface="Courier New"/>
              </a:rPr>
              <a:t> + </a:t>
            </a:r>
            <a:r>
              <a:rPr lang="en-GB" sz="2800" dirty="0" err="1">
                <a:latin typeface="Courier New"/>
                <a:cs typeface="Courier New"/>
              </a:rPr>
              <a:t>p.getName</a:t>
            </a:r>
            <a:r>
              <a:rPr lang="en-GB" sz="2800" dirty="0">
                <a:latin typeface="Courier New"/>
                <a:cs typeface="Courier New"/>
              </a:rPr>
              <a:t>() + "\n"</a:t>
            </a:r>
          </a:p>
          <a:p>
            <a:r>
              <a:rPr lang="en-GB" sz="2800" dirty="0">
                <a:latin typeface="Courier New"/>
                <a:cs typeface="Courier New"/>
              </a:rPr>
              <a:t>  </a:t>
            </a:r>
            <a:r>
              <a:rPr lang="en-GB" sz="2800" dirty="0" smtClean="0">
                <a:latin typeface="Courier New"/>
                <a:cs typeface="Courier New"/>
              </a:rPr>
              <a:t>return </a:t>
            </a:r>
            <a:r>
              <a:rPr lang="en-GB" sz="2800" dirty="0" err="1">
                <a:latin typeface="Courier New"/>
                <a:cs typeface="Courier New"/>
              </a:rPr>
              <a:t>fl</a:t>
            </a:r>
            <a:endParaRPr lang="en-GB" sz="2800" dirty="0">
              <a:latin typeface="Courier New"/>
              <a:cs typeface="Courier New"/>
            </a:endParaRPr>
          </a:p>
        </p:txBody>
      </p:sp>
      <p:sp>
        <p:nvSpPr>
          <p:cNvPr id="5" name="Line Callout 2 4"/>
          <p:cNvSpPr/>
          <p:nvPr/>
        </p:nvSpPr>
        <p:spPr>
          <a:xfrm>
            <a:off x="8976320" y="2492896"/>
            <a:ext cx="2664296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3972"/>
              <a:gd name="adj6" fmla="val -900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p is a Pupil object</a:t>
            </a:r>
          </a:p>
        </p:txBody>
      </p:sp>
      <p:sp>
        <p:nvSpPr>
          <p:cNvPr id="6" name="Line Callout 2 5"/>
          <p:cNvSpPr/>
          <p:nvPr/>
        </p:nvSpPr>
        <p:spPr>
          <a:xfrm>
            <a:off x="8688288" y="3212976"/>
            <a:ext cx="3104728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5573"/>
              <a:gd name="adj6" fmla="val -5418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Call Pupil method on p</a:t>
            </a:r>
          </a:p>
        </p:txBody>
      </p:sp>
      <p:sp>
        <p:nvSpPr>
          <p:cNvPr id="7" name="Line Callout 2 6"/>
          <p:cNvSpPr/>
          <p:nvPr/>
        </p:nvSpPr>
        <p:spPr>
          <a:xfrm>
            <a:off x="8688288" y="4293096"/>
            <a:ext cx="2232248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0285"/>
              <a:gd name="adj6" fmla="val -18183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Return string</a:t>
            </a:r>
          </a:p>
        </p:txBody>
      </p:sp>
    </p:spTree>
    <p:extLst>
      <p:ext uri="{BB962C8B-B14F-4D97-AF65-F5344CB8AC3E}">
        <p14:creationId xmlns:p14="http://schemas.microsoft.com/office/powerpoint/2010/main" val="1614122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Adding a Pupil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1486322"/>
            <a:ext cx="2449488" cy="4030910"/>
          </a:xfrm>
        </p:spPr>
        <p:txBody>
          <a:bodyPr/>
          <a:lstStyle/>
          <a:p>
            <a:r>
              <a:rPr lang="en-GB" dirty="0" smtClean="0"/>
              <a:t>Add a Pupil object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Get pupil details</a:t>
            </a:r>
          </a:p>
          <a:p>
            <a:r>
              <a:rPr lang="en-GB" dirty="0" smtClean="0"/>
              <a:t>Create object</a:t>
            </a:r>
          </a:p>
          <a:p>
            <a:r>
              <a:rPr lang="en-GB" dirty="0" smtClean="0"/>
              <a:t>… add</a:t>
            </a:r>
          </a:p>
        </p:txBody>
      </p:sp>
      <p:sp>
        <p:nvSpPr>
          <p:cNvPr id="4" name="Rectangle 3"/>
          <p:cNvSpPr/>
          <p:nvPr/>
        </p:nvSpPr>
        <p:spPr>
          <a:xfrm>
            <a:off x="2855640" y="1421160"/>
            <a:ext cx="4680520" cy="830997"/>
          </a:xfrm>
          <a:prstGeom prst="rect">
            <a:avLst/>
          </a:prstGeom>
          <a:ln w="19050" cmpd="sng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>
                <a:latin typeface="Courier New"/>
                <a:cs typeface="Courier New"/>
              </a:rPr>
              <a:t>addPupil</a:t>
            </a:r>
            <a:r>
              <a:rPr lang="en-GB" sz="2400" dirty="0">
                <a:latin typeface="Courier New"/>
                <a:cs typeface="Courier New"/>
              </a:rPr>
              <a:t>(self, p):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 err="1" smtClean="0">
                <a:latin typeface="Courier New"/>
                <a:cs typeface="Courier New"/>
              </a:rPr>
              <a:t>self.pupils.append</a:t>
            </a:r>
            <a:r>
              <a:rPr lang="en-GB" sz="2400" dirty="0">
                <a:latin typeface="Courier New"/>
                <a:cs typeface="Courier New"/>
              </a:rPr>
              <a:t>(p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  <a:endParaRPr lang="en-GB" sz="2400" dirty="0">
              <a:latin typeface="Courier New"/>
              <a:cs typeface="Courier New"/>
            </a:endParaRP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6816080" y="836712"/>
            <a:ext cx="2304256" cy="5051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 smtClean="0"/>
              <a:t>in Form Class</a:t>
            </a:r>
            <a:endParaRPr lang="en-GB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3143672" y="2635796"/>
            <a:ext cx="7488832" cy="4033564"/>
            <a:chOff x="3143672" y="2635796"/>
            <a:chExt cx="7488832" cy="4033564"/>
          </a:xfrm>
        </p:grpSpPr>
        <p:sp>
          <p:nvSpPr>
            <p:cNvPr id="5" name="Rectangle 4"/>
            <p:cNvSpPr/>
            <p:nvPr/>
          </p:nvSpPr>
          <p:spPr>
            <a:xfrm>
              <a:off x="3143672" y="3253040"/>
              <a:ext cx="7488832" cy="341632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GB" sz="2400" dirty="0" err="1" smtClean="0">
                  <a:latin typeface="Courier New"/>
                  <a:cs typeface="Courier New"/>
                </a:rPr>
                <a:t>def</a:t>
              </a:r>
              <a:r>
                <a:rPr lang="en-GB" sz="2400" dirty="0" smtClean="0">
                  <a:latin typeface="Courier New"/>
                  <a:cs typeface="Courier New"/>
                </a:rPr>
                <a:t> </a:t>
              </a:r>
              <a:r>
                <a:rPr lang="en-GB" sz="2400" dirty="0" err="1">
                  <a:latin typeface="Courier New"/>
                  <a:cs typeface="Courier New"/>
                </a:rPr>
                <a:t>addNewPupil</a:t>
              </a:r>
              <a:r>
                <a:rPr lang="en-GB" sz="2400" dirty="0">
                  <a:latin typeface="Courier New"/>
                  <a:cs typeface="Courier New"/>
                </a:rPr>
                <a:t>(self):</a:t>
              </a:r>
            </a:p>
            <a:p>
              <a:r>
                <a:rPr lang="en-GB" sz="2400" dirty="0">
                  <a:latin typeface="Courier New"/>
                  <a:cs typeface="Courier New"/>
                </a:rPr>
                <a:t>  </a:t>
              </a:r>
              <a:r>
                <a:rPr lang="en-GB" sz="2400" b="1" dirty="0" err="1" smtClean="0">
                  <a:latin typeface="Courier New"/>
                  <a:cs typeface="Courier New"/>
                </a:rPr>
                <a:t>pName</a:t>
              </a:r>
              <a:r>
                <a:rPr lang="en-GB" sz="2400" b="1" dirty="0" smtClean="0">
                  <a:latin typeface="Courier New"/>
                  <a:cs typeface="Courier New"/>
                </a:rPr>
                <a:t> </a:t>
              </a:r>
              <a:r>
                <a:rPr lang="en-GB" sz="2400" b="1" dirty="0">
                  <a:latin typeface="Courier New"/>
                  <a:cs typeface="Courier New"/>
                </a:rPr>
                <a:t>= input("Pupil name&gt; ")</a:t>
              </a:r>
            </a:p>
            <a:p>
              <a:r>
                <a:rPr lang="en-GB" sz="2400" dirty="0">
                  <a:latin typeface="Courier New"/>
                  <a:cs typeface="Courier New"/>
                </a:rPr>
                <a:t>  </a:t>
              </a:r>
              <a:r>
                <a:rPr lang="en-GB" sz="2400" dirty="0" smtClean="0">
                  <a:latin typeface="Courier New"/>
                  <a:cs typeface="Courier New"/>
                </a:rPr>
                <a:t>if </a:t>
              </a:r>
              <a:r>
                <a:rPr lang="en-GB" sz="2400" dirty="0" err="1">
                  <a:latin typeface="Courier New"/>
                  <a:cs typeface="Courier New"/>
                </a:rPr>
                <a:t>len</a:t>
              </a:r>
              <a:r>
                <a:rPr lang="en-GB" sz="2400" dirty="0">
                  <a:latin typeface="Courier New"/>
                  <a:cs typeface="Courier New"/>
                </a:rPr>
                <a:t>(</a:t>
              </a:r>
              <a:r>
                <a:rPr lang="en-GB" sz="2400" dirty="0" err="1" smtClean="0">
                  <a:latin typeface="Courier New"/>
                  <a:cs typeface="Courier New"/>
                </a:rPr>
                <a:t>pName</a:t>
              </a:r>
              <a:r>
                <a:rPr lang="en-GB" sz="2400" dirty="0" smtClean="0">
                  <a:latin typeface="Courier New"/>
                  <a:cs typeface="Courier New"/>
                </a:rPr>
                <a:t>) </a:t>
              </a:r>
              <a:r>
                <a:rPr lang="en-GB" sz="2400" dirty="0">
                  <a:latin typeface="Courier New"/>
                  <a:cs typeface="Courier New"/>
                </a:rPr>
                <a:t>== 0:</a:t>
              </a:r>
            </a:p>
            <a:p>
              <a:r>
                <a:rPr lang="en-GB" sz="2400" dirty="0">
                  <a:latin typeface="Courier New"/>
                  <a:cs typeface="Courier New"/>
                </a:rPr>
                <a:t>  </a:t>
              </a:r>
              <a:r>
                <a:rPr lang="en-GB" sz="2400" dirty="0" smtClean="0">
                  <a:latin typeface="Courier New"/>
                  <a:cs typeface="Courier New"/>
                </a:rPr>
                <a:t>  </a:t>
              </a:r>
              <a:r>
                <a:rPr lang="en-GB" sz="2400" dirty="0">
                  <a:latin typeface="Courier New"/>
                  <a:cs typeface="Courier New"/>
                </a:rPr>
                <a:t>return</a:t>
              </a:r>
            </a:p>
            <a:p>
              <a:r>
                <a:rPr lang="en-GB" sz="2400" dirty="0">
                  <a:latin typeface="Courier New"/>
                  <a:cs typeface="Courier New"/>
                </a:rPr>
                <a:t>  </a:t>
              </a:r>
              <a:r>
                <a:rPr lang="en-GB" sz="2400" b="1" dirty="0" smtClean="0">
                  <a:latin typeface="Courier New"/>
                  <a:cs typeface="Courier New"/>
                </a:rPr>
                <a:t>p </a:t>
              </a:r>
              <a:r>
                <a:rPr lang="en-GB" sz="2400" b="1" dirty="0">
                  <a:latin typeface="Courier New"/>
                  <a:cs typeface="Courier New"/>
                </a:rPr>
                <a:t>= Pupil(</a:t>
              </a:r>
              <a:r>
                <a:rPr lang="en-GB" sz="2400" b="1" dirty="0" err="1">
                  <a:latin typeface="Courier New"/>
                  <a:cs typeface="Courier New"/>
                </a:rPr>
                <a:t>pName</a:t>
              </a:r>
              <a:r>
                <a:rPr lang="en-GB" sz="2400" b="1" dirty="0">
                  <a:latin typeface="Courier New"/>
                  <a:cs typeface="Courier New"/>
                </a:rPr>
                <a:t>)</a:t>
              </a:r>
            </a:p>
            <a:p>
              <a:r>
                <a:rPr lang="en-GB" sz="2400" b="1" dirty="0">
                  <a:latin typeface="Courier New"/>
                  <a:cs typeface="Courier New"/>
                </a:rPr>
                <a:t>  </a:t>
              </a:r>
              <a:r>
                <a:rPr lang="en-GB" sz="2400" b="1" dirty="0" err="1" smtClean="0">
                  <a:latin typeface="Courier New"/>
                  <a:cs typeface="Courier New"/>
                </a:rPr>
                <a:t>pAge</a:t>
              </a:r>
              <a:r>
                <a:rPr lang="en-GB" sz="2400" b="1" dirty="0" smtClean="0">
                  <a:latin typeface="Courier New"/>
                  <a:cs typeface="Courier New"/>
                </a:rPr>
                <a:t> </a:t>
              </a:r>
              <a:r>
                <a:rPr lang="en-GB" sz="2400" b="1" dirty="0">
                  <a:latin typeface="Courier New"/>
                  <a:cs typeface="Courier New"/>
                </a:rPr>
                <a:t>= input("Pupil age (or RTN)&gt; ")</a:t>
              </a:r>
            </a:p>
            <a:p>
              <a:r>
                <a:rPr lang="en-GB" sz="2400" dirty="0">
                  <a:latin typeface="Courier New"/>
                  <a:cs typeface="Courier New"/>
                </a:rPr>
                <a:t>  </a:t>
              </a:r>
              <a:r>
                <a:rPr lang="en-GB" sz="2400" dirty="0" smtClean="0">
                  <a:latin typeface="Courier New"/>
                  <a:cs typeface="Courier New"/>
                </a:rPr>
                <a:t>if </a:t>
              </a:r>
              <a:r>
                <a:rPr lang="en-GB" sz="2400" dirty="0" err="1">
                  <a:latin typeface="Courier New"/>
                  <a:cs typeface="Courier New"/>
                </a:rPr>
                <a:t>len</a:t>
              </a:r>
              <a:r>
                <a:rPr lang="en-GB" sz="2400" dirty="0">
                  <a:latin typeface="Courier New"/>
                  <a:cs typeface="Courier New"/>
                </a:rPr>
                <a:t>(</a:t>
              </a:r>
              <a:r>
                <a:rPr lang="en-GB" sz="2400" dirty="0" err="1">
                  <a:latin typeface="Courier New"/>
                  <a:cs typeface="Courier New"/>
                </a:rPr>
                <a:t>pAge</a:t>
              </a:r>
              <a:r>
                <a:rPr lang="en-GB" sz="2400" dirty="0">
                  <a:latin typeface="Courier New"/>
                  <a:cs typeface="Courier New"/>
                </a:rPr>
                <a:t>) &gt; 0:</a:t>
              </a:r>
            </a:p>
            <a:p>
              <a:r>
                <a:rPr lang="en-GB" sz="2400" dirty="0">
                  <a:latin typeface="Courier New"/>
                  <a:cs typeface="Courier New"/>
                </a:rPr>
                <a:t>  </a:t>
              </a:r>
              <a:r>
                <a:rPr lang="en-GB" sz="2400" dirty="0" smtClean="0">
                  <a:latin typeface="Courier New"/>
                  <a:cs typeface="Courier New"/>
                </a:rPr>
                <a:t>  </a:t>
              </a:r>
              <a:r>
                <a:rPr lang="en-GB" sz="2400" dirty="0" err="1">
                  <a:latin typeface="Courier New"/>
                  <a:cs typeface="Courier New"/>
                </a:rPr>
                <a:t>p.setAge</a:t>
              </a:r>
              <a:r>
                <a:rPr lang="en-GB" sz="2400" dirty="0">
                  <a:latin typeface="Courier New"/>
                  <a:cs typeface="Courier New"/>
                </a:rPr>
                <a:t>(</a:t>
              </a:r>
              <a:r>
                <a:rPr lang="en-GB" sz="2400" dirty="0" err="1">
                  <a:latin typeface="Courier New"/>
                  <a:cs typeface="Courier New"/>
                </a:rPr>
                <a:t>int</a:t>
              </a:r>
              <a:r>
                <a:rPr lang="en-GB" sz="2400" dirty="0">
                  <a:latin typeface="Courier New"/>
                  <a:cs typeface="Courier New"/>
                </a:rPr>
                <a:t>(</a:t>
              </a:r>
              <a:r>
                <a:rPr lang="en-GB" sz="2400" dirty="0" err="1">
                  <a:latin typeface="Courier New"/>
                  <a:cs typeface="Courier New"/>
                </a:rPr>
                <a:t>pAge</a:t>
              </a:r>
              <a:r>
                <a:rPr lang="en-GB" sz="2400" dirty="0">
                  <a:latin typeface="Courier New"/>
                  <a:cs typeface="Courier New"/>
                </a:rPr>
                <a:t>))</a:t>
              </a:r>
            </a:p>
            <a:p>
              <a:r>
                <a:rPr lang="en-GB" sz="2400" dirty="0">
                  <a:latin typeface="Courier New"/>
                  <a:cs typeface="Courier New"/>
                </a:rPr>
                <a:t>  </a:t>
              </a:r>
              <a:r>
                <a:rPr lang="en-GB" sz="2400" b="1" dirty="0" err="1" smtClean="0">
                  <a:latin typeface="Courier New"/>
                  <a:cs typeface="Courier New"/>
                </a:rPr>
                <a:t>self.addPupil</a:t>
              </a:r>
              <a:r>
                <a:rPr lang="en-GB" sz="2400" b="1" dirty="0">
                  <a:latin typeface="Courier New"/>
                  <a:cs typeface="Courier New"/>
                </a:rPr>
                <a:t>(p</a:t>
              </a:r>
              <a:r>
                <a:rPr lang="en-GB" sz="2400" b="1" dirty="0" smtClean="0">
                  <a:latin typeface="Courier New"/>
                  <a:cs typeface="Courier New"/>
                </a:rPr>
                <a:t>)</a:t>
              </a:r>
              <a:endParaRPr lang="en-GB" sz="2400" b="1" dirty="0">
                <a:latin typeface="Courier New"/>
                <a:cs typeface="Courier New"/>
              </a:endParaRPr>
            </a:p>
          </p:txBody>
        </p:sp>
        <p:sp>
          <p:nvSpPr>
            <p:cNvPr id="7" name="Rectangle 3" descr="Rectangle: Click to edit Master text styles&#10;Second level&#10;Third level&#10;Fourth level&#10;Fifth level"/>
            <p:cNvSpPr txBox="1">
              <a:spLocks noChangeArrowheads="1"/>
            </p:cNvSpPr>
            <p:nvPr/>
          </p:nvSpPr>
          <p:spPr>
            <a:xfrm>
              <a:off x="8328248" y="2635796"/>
              <a:ext cx="2304256" cy="5051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Lucida Grande"/>
                <a:buChar char="-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dirty="0" smtClean="0"/>
                <a:t>in Form Class</a:t>
              </a:r>
              <a:endParaRPr lang="en-GB" dirty="0" smtClean="0"/>
            </a:p>
          </p:txBody>
        </p:sp>
      </p:grpSp>
      <p:sp>
        <p:nvSpPr>
          <p:cNvPr id="8" name="Line Callout 2 7"/>
          <p:cNvSpPr/>
          <p:nvPr/>
        </p:nvSpPr>
        <p:spPr>
          <a:xfrm>
            <a:off x="9408368" y="3356992"/>
            <a:ext cx="2664296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3217"/>
              <a:gd name="adj6" fmla="val -900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Skip if name empty</a:t>
            </a:r>
          </a:p>
        </p:txBody>
      </p:sp>
      <p:sp>
        <p:nvSpPr>
          <p:cNvPr id="9" name="Line Callout 2 8"/>
          <p:cNvSpPr/>
          <p:nvPr/>
        </p:nvSpPr>
        <p:spPr>
          <a:xfrm>
            <a:off x="9264352" y="4725144"/>
            <a:ext cx="2664296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3217"/>
              <a:gd name="adj6" fmla="val -900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Skip if age empty</a:t>
            </a:r>
          </a:p>
        </p:txBody>
      </p:sp>
      <p:sp>
        <p:nvSpPr>
          <p:cNvPr id="10" name="Line Callout 2 9"/>
          <p:cNvSpPr/>
          <p:nvPr/>
        </p:nvSpPr>
        <p:spPr>
          <a:xfrm>
            <a:off x="9264352" y="5373216"/>
            <a:ext cx="2664296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4818"/>
              <a:gd name="adj6" fmla="val -6800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Method of Pupil</a:t>
            </a:r>
          </a:p>
        </p:txBody>
      </p:sp>
      <p:sp>
        <p:nvSpPr>
          <p:cNvPr id="11" name="Line Callout 2 10"/>
          <p:cNvSpPr/>
          <p:nvPr/>
        </p:nvSpPr>
        <p:spPr>
          <a:xfrm>
            <a:off x="9264352" y="6021288"/>
            <a:ext cx="2664296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2552"/>
              <a:gd name="adj6" fmla="val -9590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Method of Form</a:t>
            </a:r>
          </a:p>
        </p:txBody>
      </p:sp>
      <p:sp>
        <p:nvSpPr>
          <p:cNvPr id="13" name="Line Callout 2 12"/>
          <p:cNvSpPr/>
          <p:nvPr/>
        </p:nvSpPr>
        <p:spPr>
          <a:xfrm>
            <a:off x="8688288" y="1916832"/>
            <a:ext cx="3312368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1360"/>
              <a:gd name="adj6" fmla="val -4521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Append method of list</a:t>
            </a:r>
          </a:p>
        </p:txBody>
      </p:sp>
      <p:sp>
        <p:nvSpPr>
          <p:cNvPr id="14" name="Line Callout 2 13"/>
          <p:cNvSpPr/>
          <p:nvPr/>
        </p:nvSpPr>
        <p:spPr>
          <a:xfrm>
            <a:off x="8472264" y="1412776"/>
            <a:ext cx="3312368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4382"/>
              <a:gd name="adj6" fmla="val -4708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p is a Pupil object</a:t>
            </a:r>
            <a:endParaRPr lang="en-GB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297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 a Pupil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3529608" cy="3238822"/>
          </a:xfrm>
        </p:spPr>
        <p:txBody>
          <a:bodyPr>
            <a:normAutofit/>
          </a:bodyPr>
          <a:lstStyle/>
          <a:p>
            <a:r>
              <a:rPr lang="en-GB" dirty="0" smtClean="0"/>
              <a:t>Find a pupil</a:t>
            </a:r>
          </a:p>
          <a:p>
            <a:pPr lvl="1"/>
            <a:r>
              <a:rPr lang="en-GB" dirty="0" smtClean="0"/>
              <a:t>Returns an object</a:t>
            </a:r>
          </a:p>
          <a:p>
            <a:endParaRPr lang="en-GB" dirty="0"/>
          </a:p>
          <a:p>
            <a:r>
              <a:rPr lang="en-GB" dirty="0" smtClean="0"/>
              <a:t>Is it a copy?</a:t>
            </a:r>
          </a:p>
          <a:p>
            <a:endParaRPr lang="en-GB" dirty="0"/>
          </a:p>
          <a:p>
            <a:r>
              <a:rPr lang="en-GB" dirty="0" smtClean="0"/>
              <a:t>Algorithm?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295800" y="1421160"/>
            <a:ext cx="6480720" cy="3108544"/>
          </a:xfrm>
          <a:prstGeom prst="rect">
            <a:avLst/>
          </a:prstGeom>
          <a:ln w="19050" cmpd="sng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ourier New"/>
                <a:cs typeface="Courier New"/>
              </a:rPr>
              <a:t># </a:t>
            </a:r>
            <a:r>
              <a:rPr lang="en-GB" sz="2800" dirty="0">
                <a:latin typeface="Courier New"/>
                <a:cs typeface="Courier New"/>
              </a:rPr>
              <a:t>Find a pupil by name</a:t>
            </a:r>
          </a:p>
          <a:p>
            <a:endParaRPr lang="en-GB" sz="2800" dirty="0" smtClean="0">
              <a:latin typeface="Courier New"/>
              <a:cs typeface="Courier New"/>
            </a:endParaRPr>
          </a:p>
          <a:p>
            <a:r>
              <a:rPr lang="en-GB" sz="2800" dirty="0" err="1" smtClean="0">
                <a:latin typeface="Courier New"/>
                <a:cs typeface="Courier New"/>
              </a:rPr>
              <a:t>def</a:t>
            </a:r>
            <a:r>
              <a:rPr lang="en-GB" sz="2800" dirty="0" smtClean="0">
                <a:latin typeface="Courier New"/>
                <a:cs typeface="Courier New"/>
              </a:rPr>
              <a:t> </a:t>
            </a:r>
            <a:r>
              <a:rPr lang="en-GB" sz="2800" dirty="0" err="1">
                <a:latin typeface="Courier New"/>
                <a:cs typeface="Courier New"/>
              </a:rPr>
              <a:t>findPupil</a:t>
            </a:r>
            <a:r>
              <a:rPr lang="en-GB" sz="2800" dirty="0">
                <a:latin typeface="Courier New"/>
                <a:cs typeface="Courier New"/>
              </a:rPr>
              <a:t>(self, name):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  </a:t>
            </a:r>
            <a:r>
              <a:rPr lang="en-GB" sz="2800" dirty="0">
                <a:latin typeface="Courier New"/>
                <a:cs typeface="Courier New"/>
              </a:rPr>
              <a:t>for p in </a:t>
            </a:r>
            <a:r>
              <a:rPr lang="en-GB" sz="2800" dirty="0" err="1">
                <a:latin typeface="Courier New"/>
                <a:cs typeface="Courier New"/>
              </a:rPr>
              <a:t>self.pupils</a:t>
            </a:r>
            <a:r>
              <a:rPr lang="en-GB" sz="2800" dirty="0">
                <a:latin typeface="Courier New"/>
                <a:cs typeface="Courier New"/>
              </a:rPr>
              <a:t>: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    </a:t>
            </a:r>
            <a:r>
              <a:rPr lang="en-GB" sz="2800" dirty="0">
                <a:latin typeface="Courier New"/>
                <a:cs typeface="Courier New"/>
              </a:rPr>
              <a:t>if </a:t>
            </a:r>
            <a:r>
              <a:rPr lang="en-GB" sz="2800" dirty="0" err="1">
                <a:latin typeface="Courier New"/>
                <a:cs typeface="Courier New"/>
              </a:rPr>
              <a:t>p.getName</a:t>
            </a:r>
            <a:r>
              <a:rPr lang="en-GB" sz="2800" dirty="0">
                <a:latin typeface="Courier New"/>
                <a:cs typeface="Courier New"/>
              </a:rPr>
              <a:t>() == name: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      </a:t>
            </a:r>
            <a:r>
              <a:rPr lang="en-GB" sz="2800" dirty="0">
                <a:latin typeface="Courier New"/>
                <a:cs typeface="Courier New"/>
              </a:rPr>
              <a:t>return p</a:t>
            </a:r>
          </a:p>
          <a:p>
            <a:r>
              <a:rPr lang="en-GB" sz="2800" dirty="0" smtClean="0">
                <a:latin typeface="Courier New"/>
                <a:cs typeface="Courier New"/>
              </a:rPr>
              <a:t>  </a:t>
            </a:r>
            <a:r>
              <a:rPr lang="en-GB" sz="2800" dirty="0">
                <a:latin typeface="Courier New"/>
                <a:cs typeface="Courier New"/>
              </a:rPr>
              <a:t>return None</a:t>
            </a:r>
          </a:p>
        </p:txBody>
      </p:sp>
      <p:sp>
        <p:nvSpPr>
          <p:cNvPr id="5" name="Line Callout 2 4"/>
          <p:cNvSpPr/>
          <p:nvPr/>
        </p:nvSpPr>
        <p:spPr>
          <a:xfrm>
            <a:off x="9120336" y="3861048"/>
            <a:ext cx="2592288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39869"/>
              <a:gd name="adj6" fmla="val -12149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p is a Pupil object</a:t>
            </a:r>
          </a:p>
        </p:txBody>
      </p:sp>
      <p:sp>
        <p:nvSpPr>
          <p:cNvPr id="6" name="Line Callout 2 5"/>
          <p:cNvSpPr/>
          <p:nvPr/>
        </p:nvSpPr>
        <p:spPr>
          <a:xfrm>
            <a:off x="9272736" y="4581128"/>
            <a:ext cx="2592288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47936"/>
              <a:gd name="adj6" fmla="val -6772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G</a:t>
            </a:r>
            <a:r>
              <a:rPr lang="en-GB" sz="2400" dirty="0" smtClean="0">
                <a:solidFill>
                  <a:srgbClr val="FF0000"/>
                </a:solidFill>
              </a:rPr>
              <a:t>et name of p</a:t>
            </a:r>
          </a:p>
        </p:txBody>
      </p:sp>
      <p:sp>
        <p:nvSpPr>
          <p:cNvPr id="7" name="Line Callout 2 6"/>
          <p:cNvSpPr/>
          <p:nvPr/>
        </p:nvSpPr>
        <p:spPr>
          <a:xfrm>
            <a:off x="8616280" y="5301208"/>
            <a:ext cx="2592288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17846"/>
              <a:gd name="adj6" fmla="val -4920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R</a:t>
            </a:r>
            <a:r>
              <a:rPr lang="en-GB" sz="2400" dirty="0" smtClean="0">
                <a:solidFill>
                  <a:srgbClr val="FF0000"/>
                </a:solidFill>
              </a:rPr>
              <a:t>eturn object</a:t>
            </a:r>
          </a:p>
        </p:txBody>
      </p:sp>
    </p:spTree>
    <p:extLst>
      <p:ext uri="{BB962C8B-B14F-4D97-AF65-F5344CB8AC3E}">
        <p14:creationId xmlns:p14="http://schemas.microsoft.com/office/powerpoint/2010/main" val="2201765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Enhance the Form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2477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 of Form / Pupil Example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Database-like example</a:t>
            </a:r>
          </a:p>
          <a:p>
            <a:pPr lvl="1"/>
            <a:r>
              <a:rPr lang="en-GB" dirty="0" smtClean="0"/>
              <a:t>Obvious classes and attributes</a:t>
            </a:r>
          </a:p>
          <a:p>
            <a:pPr lvl="1"/>
            <a:r>
              <a:rPr lang="en-GB" dirty="0" smtClean="0"/>
              <a:t>Application about information storage and retrieval </a:t>
            </a:r>
          </a:p>
          <a:p>
            <a:pPr lvl="1"/>
            <a:endParaRPr lang="en-GB" dirty="0" smtClean="0"/>
          </a:p>
          <a:p>
            <a:r>
              <a:rPr lang="en-GB" dirty="0" smtClean="0">
                <a:solidFill>
                  <a:srgbClr val="008000"/>
                </a:solidFill>
              </a:rPr>
              <a:t>Useful to learn about how classes interaction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Not realistic software design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Not challenging problem analysis (choosing classes)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47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More UML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Relationships between classes</a:t>
            </a:r>
          </a:p>
          <a:p>
            <a:r>
              <a:rPr lang="en-GB" sz="2800" dirty="0" smtClean="0"/>
              <a:t>Visibility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6496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Knows-About </a:t>
            </a:r>
            <a:r>
              <a:rPr lang="en-GB" dirty="0" smtClean="0"/>
              <a:t>or</a:t>
            </a:r>
            <a:r>
              <a:rPr lang="en-GB" dirty="0" smtClean="0"/>
              <a:t> </a:t>
            </a:r>
            <a:r>
              <a:rPr lang="en-GB" dirty="0" smtClean="0"/>
              <a:t>Has-</a:t>
            </a:r>
            <a:r>
              <a:rPr lang="en-GB" dirty="0" smtClean="0"/>
              <a:t>A Relationship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412776"/>
            <a:ext cx="10058400" cy="1584176"/>
          </a:xfrm>
        </p:spPr>
        <p:txBody>
          <a:bodyPr numCol="2">
            <a:normAutofit/>
          </a:bodyPr>
          <a:lstStyle/>
          <a:p>
            <a:r>
              <a:rPr lang="en-GB" dirty="0" smtClean="0"/>
              <a:t>A Form contains </a:t>
            </a:r>
            <a:r>
              <a:rPr lang="en-GB" dirty="0" smtClean="0"/>
              <a:t>many </a:t>
            </a:r>
            <a:r>
              <a:rPr lang="en-GB" dirty="0" smtClean="0"/>
              <a:t>Pupils</a:t>
            </a:r>
            <a:endParaRPr lang="en-GB" dirty="0" smtClean="0"/>
          </a:p>
          <a:p>
            <a:r>
              <a:rPr lang="en-GB" dirty="0" smtClean="0"/>
              <a:t>Pupils are in a Form</a:t>
            </a:r>
          </a:p>
          <a:p>
            <a:endParaRPr lang="en-GB" dirty="0"/>
          </a:p>
          <a:p>
            <a:r>
              <a:rPr lang="en-GB" dirty="0" smtClean="0"/>
              <a:t>Visibility</a:t>
            </a:r>
          </a:p>
          <a:p>
            <a:pPr lvl="1"/>
            <a:r>
              <a:rPr lang="en-GB" dirty="0" smtClean="0"/>
              <a:t>Private: </a:t>
            </a:r>
            <a:r>
              <a:rPr lang="en-GB" dirty="0" smtClean="0"/>
              <a:t>‘-’</a:t>
            </a:r>
          </a:p>
          <a:p>
            <a:pPr lvl="1"/>
            <a:r>
              <a:rPr lang="en-GB" dirty="0" smtClean="0"/>
              <a:t>Public: ‘+’</a:t>
            </a:r>
            <a:endParaRPr lang="en-GB" dirty="0"/>
          </a:p>
        </p:txBody>
      </p:sp>
      <p:sp>
        <p:nvSpPr>
          <p:cNvPr id="32" name="Rectangle 31"/>
          <p:cNvSpPr/>
          <p:nvPr/>
        </p:nvSpPr>
        <p:spPr>
          <a:xfrm>
            <a:off x="1919536" y="3664188"/>
            <a:ext cx="2496277" cy="9889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</a:t>
            </a:r>
            <a:r>
              <a:rPr lang="en-GB" sz="2800" dirty="0" err="1" smtClean="0">
                <a:solidFill>
                  <a:schemeClr val="tx1"/>
                </a:solidFill>
              </a:rPr>
              <a:t>teacherName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-</a:t>
            </a:r>
            <a:r>
              <a:rPr lang="en-GB" sz="2800" dirty="0" err="1" smtClean="0">
                <a:solidFill>
                  <a:schemeClr val="tx1"/>
                </a:solidFill>
              </a:rPr>
              <a:t>roomNumber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919536" y="3160132"/>
            <a:ext cx="2496277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2255573" y="3140968"/>
            <a:ext cx="2124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Form</a:t>
            </a:r>
            <a:endParaRPr lang="en-GB" sz="2800" dirty="0"/>
          </a:p>
        </p:txBody>
      </p:sp>
      <p:sp>
        <p:nvSpPr>
          <p:cNvPr id="35" name="Rectangle 34"/>
          <p:cNvSpPr/>
          <p:nvPr/>
        </p:nvSpPr>
        <p:spPr>
          <a:xfrm>
            <a:off x="1919536" y="4653136"/>
            <a:ext cx="2496277" cy="187220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+</a:t>
            </a:r>
            <a:r>
              <a:rPr lang="en-GB" sz="2800" dirty="0" err="1" smtClean="0">
                <a:solidFill>
                  <a:schemeClr val="tx1"/>
                </a:solidFill>
              </a:rPr>
              <a:t>addNewPupil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+</a:t>
            </a:r>
            <a:r>
              <a:rPr lang="en-GB" sz="2800" dirty="0" err="1" smtClean="0">
                <a:solidFill>
                  <a:schemeClr val="tx1"/>
                </a:solidFill>
              </a:rPr>
              <a:t>addPupil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+</a:t>
            </a:r>
            <a:r>
              <a:rPr lang="en-GB" sz="2800" dirty="0" err="1" smtClean="0">
                <a:solidFill>
                  <a:schemeClr val="tx1"/>
                </a:solidFill>
              </a:rPr>
              <a:t>listRoll</a:t>
            </a:r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+</a:t>
            </a:r>
            <a:r>
              <a:rPr lang="en-GB" sz="2800" dirty="0" err="1" smtClean="0">
                <a:solidFill>
                  <a:schemeClr val="tx1"/>
                </a:solidFill>
              </a:rPr>
              <a:t>findPupil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696067" y="3645024"/>
            <a:ext cx="2208245" cy="9889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-name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-age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696067" y="3140968"/>
            <a:ext cx="2208245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6696067" y="4633972"/>
            <a:ext cx="2208245" cy="138731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rgbClr val="000000"/>
                </a:solidFill>
              </a:rPr>
              <a:t>+</a:t>
            </a:r>
            <a:r>
              <a:rPr lang="en-GB" sz="2800" dirty="0" err="1" smtClean="0">
                <a:solidFill>
                  <a:srgbClr val="000000"/>
                </a:solidFill>
              </a:rPr>
              <a:t>getAge</a:t>
            </a:r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+</a:t>
            </a:r>
            <a:r>
              <a:rPr lang="en-GB" sz="2800" dirty="0" err="1" smtClean="0">
                <a:solidFill>
                  <a:srgbClr val="000000"/>
                </a:solidFill>
              </a:rPr>
              <a:t>setAge</a:t>
            </a:r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+</a:t>
            </a:r>
            <a:r>
              <a:rPr lang="en-GB" sz="2800" dirty="0" err="1" smtClean="0">
                <a:solidFill>
                  <a:srgbClr val="000000"/>
                </a:solidFill>
              </a:rPr>
              <a:t>getName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707891" y="3121804"/>
            <a:ext cx="2124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cxnSp>
        <p:nvCxnSpPr>
          <p:cNvPr id="40" name="Straight Connector 39"/>
          <p:cNvCxnSpPr>
            <a:stCxn id="32" idx="3"/>
            <a:endCxn id="36" idx="1"/>
          </p:cNvCxnSpPr>
          <p:nvPr/>
        </p:nvCxnSpPr>
        <p:spPr>
          <a:xfrm flipV="1">
            <a:off x="4415813" y="4139498"/>
            <a:ext cx="2280254" cy="19164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4403635" y="3645024"/>
            <a:ext cx="241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1         in          *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78899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Association, Aggregation and Composition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870670"/>
          </a:xfrm>
        </p:spPr>
        <p:txBody>
          <a:bodyPr/>
          <a:lstStyle/>
          <a:p>
            <a:r>
              <a:rPr lang="en-GB" dirty="0" smtClean="0"/>
              <a:t>Association: a relationship between classes (</a:t>
            </a:r>
            <a:r>
              <a:rPr lang="en-GB" i="1" dirty="0" smtClean="0"/>
              <a:t>not inheritance</a:t>
            </a:r>
            <a:r>
              <a:rPr lang="en-GB" dirty="0" smtClean="0"/>
              <a:t>)</a:t>
            </a:r>
          </a:p>
          <a:p>
            <a:r>
              <a:rPr lang="en-GB" dirty="0" smtClean="0"/>
              <a:t>Aggregation: part-of e.g. a wheel is part of a car</a:t>
            </a:r>
          </a:p>
          <a:p>
            <a:r>
              <a:rPr lang="en-GB" dirty="0" smtClean="0"/>
              <a:t>Composition: non-shared aggregation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919537" y="3376156"/>
            <a:ext cx="1800199" cy="70091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9536" y="5320372"/>
            <a:ext cx="1800200" cy="70091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6" name="Diamond 5"/>
          <p:cNvSpPr/>
          <p:nvPr/>
        </p:nvSpPr>
        <p:spPr>
          <a:xfrm>
            <a:off x="2639616" y="4077072"/>
            <a:ext cx="360040" cy="576064"/>
          </a:xfrm>
          <a:prstGeom prst="diamond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>
            <a:stCxn id="6" idx="2"/>
            <a:endCxn id="5" idx="0"/>
          </p:cNvCxnSpPr>
          <p:nvPr/>
        </p:nvCxnSpPr>
        <p:spPr>
          <a:xfrm>
            <a:off x="2819636" y="4653136"/>
            <a:ext cx="0" cy="667236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231905" y="3356992"/>
            <a:ext cx="1800199" cy="70091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31904" y="5301208"/>
            <a:ext cx="1800200" cy="70091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2" name="Diamond 11"/>
          <p:cNvSpPr/>
          <p:nvPr/>
        </p:nvSpPr>
        <p:spPr>
          <a:xfrm>
            <a:off x="5951984" y="4057908"/>
            <a:ext cx="360040" cy="576064"/>
          </a:xfrm>
          <a:prstGeom prst="diamond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/>
          <p:cNvCxnSpPr>
            <a:stCxn id="12" idx="2"/>
            <a:endCxn id="11" idx="0"/>
          </p:cNvCxnSpPr>
          <p:nvPr/>
        </p:nvCxnSpPr>
        <p:spPr>
          <a:xfrm>
            <a:off x="6132004" y="4633972"/>
            <a:ext cx="0" cy="667236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335360" y="6164188"/>
            <a:ext cx="1944216" cy="5051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Aggregation</a:t>
            </a:r>
            <a:endParaRPr lang="en-GB" dirty="0" smtClean="0"/>
          </a:p>
        </p:txBody>
      </p:sp>
      <p:sp>
        <p:nvSpPr>
          <p:cNvPr id="15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7248128" y="3284984"/>
            <a:ext cx="2160240" cy="5051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 smtClean="0"/>
              <a:t>Composition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657919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Concepts and Syllabus </a:t>
            </a:r>
            <a:r>
              <a:rPr lang="en-GB" dirty="0"/>
              <a:t>Check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What we learnt?</a:t>
            </a:r>
          </a:p>
          <a:p>
            <a:r>
              <a:rPr lang="en-GB" sz="2800" dirty="0" smtClean="0"/>
              <a:t>Are these concepts important?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94098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93117"/>
            <a:ext cx="2808312" cy="1983755"/>
          </a:xfrm>
        </p:spPr>
        <p:txBody>
          <a:bodyPr/>
          <a:lstStyle/>
          <a:p>
            <a:r>
              <a:rPr lang="en-GB" dirty="0" smtClean="0"/>
              <a:t>OOP </a:t>
            </a:r>
            <a:br>
              <a:rPr lang="en-GB" dirty="0" smtClean="0"/>
            </a:br>
            <a:r>
              <a:rPr lang="en-GB" dirty="0" smtClean="0"/>
              <a:t>Concepts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699244"/>
              </p:ext>
            </p:extLst>
          </p:nvPr>
        </p:nvGraphicFramePr>
        <p:xfrm>
          <a:off x="3143672" y="573360"/>
          <a:ext cx="8856984" cy="609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18589"/>
                <a:gridCol w="67383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/>
                        <a:t>Concept</a:t>
                      </a:r>
                      <a:endParaRPr lang="en-GB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/>
                        <a:t>Details</a:t>
                      </a:r>
                      <a:endParaRPr lang="en-GB" sz="2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Basic mechanics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Calling a method of an object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template for data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collection of methods</a:t>
                      </a:r>
                      <a:r>
                        <a:rPr lang="en-GB" sz="2600" baseline="0" dirty="0" smtClean="0"/>
                        <a:t> 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Constructors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Definition and use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b="1" dirty="0" smtClean="0"/>
                        <a:t>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1" dirty="0" smtClean="0"/>
                        <a:t>Object as a value (variable, list item,</a:t>
                      </a:r>
                      <a:r>
                        <a:rPr lang="en-GB" sz="2600" b="1" baseline="0" dirty="0" smtClean="0"/>
                        <a:t> …)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1" dirty="0" smtClean="0"/>
                        <a:t>Object</a:t>
                      </a:r>
                      <a:r>
                        <a:rPr lang="en-GB" sz="2600" b="1" baseline="0" dirty="0" smtClean="0"/>
                        <a:t> as an attribute value (has-a relationship)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b="1" dirty="0" smtClean="0"/>
                        <a:t>Object passed</a:t>
                      </a:r>
                      <a:r>
                        <a:rPr lang="en-GB" sz="2600" b="1" baseline="0" dirty="0" smtClean="0"/>
                        <a:t> as a parameter</a:t>
                      </a:r>
                      <a:endParaRPr lang="en-GB" sz="2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600" dirty="0" smtClean="0"/>
                        <a:t>Abstraction and modelling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domain</a:t>
                      </a:r>
                      <a:r>
                        <a:rPr lang="en-GB" sz="2600" baseline="0" dirty="0" smtClean="0"/>
                        <a:t> concept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Methods (and constructor) have</a:t>
                      </a:r>
                      <a:r>
                        <a:rPr lang="en-GB" sz="2600" baseline="0" dirty="0" smtClean="0"/>
                        <a:t> parameters</a:t>
                      </a:r>
                      <a:r>
                        <a:rPr lang="en-GB" sz="2600" dirty="0" smtClean="0"/>
                        <a:t> 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i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Inheritance</a:t>
                      </a:r>
                      <a:endParaRPr lang="en-GB" sz="26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i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Superclass and subclasses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i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Constructor called using super()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i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Method</a:t>
                      </a:r>
                      <a:r>
                        <a:rPr lang="en-GB" sz="2600" i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inherited or overridden</a:t>
                      </a:r>
                      <a:endParaRPr lang="en-GB" sz="26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ine Callout 2 5"/>
          <p:cNvSpPr/>
          <p:nvPr/>
        </p:nvSpPr>
        <p:spPr>
          <a:xfrm>
            <a:off x="10266120" y="1196752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functions &amp; parameters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 flipH="1">
            <a:off x="1127448" y="3429000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basic mechanisms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04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692696"/>
            <a:ext cx="4202321" cy="2594141"/>
          </a:xfrm>
        </p:spPr>
        <p:txBody>
          <a:bodyPr>
            <a:normAutofit/>
          </a:bodyPr>
          <a:lstStyle/>
          <a:p>
            <a:r>
              <a:rPr lang="en-GB" dirty="0" smtClean="0"/>
              <a:t>Specification</a:t>
            </a:r>
            <a:br>
              <a:rPr lang="en-GB" dirty="0" smtClean="0"/>
            </a:br>
            <a:r>
              <a:rPr lang="en-GB" dirty="0" smtClean="0"/>
              <a:t>check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AQA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88" y="240255"/>
            <a:ext cx="9315645" cy="68580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109301" y="6021288"/>
            <a:ext cx="4354851" cy="864096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220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609442"/>
            <a:ext cx="9969500" cy="4381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495" y="330803"/>
            <a:ext cx="4362118" cy="1325563"/>
          </a:xfrm>
        </p:spPr>
        <p:txBody>
          <a:bodyPr/>
          <a:lstStyle/>
          <a:p>
            <a:r>
              <a:rPr lang="en-GB" dirty="0" smtClean="0"/>
              <a:t>Specification check – AQA </a:t>
            </a:r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5646549" y="3585295"/>
            <a:ext cx="5474922" cy="419769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911424" y="4725144"/>
            <a:ext cx="5474922" cy="504056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70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Specification Check – OCR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93" y="1772816"/>
            <a:ext cx="11874179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68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Specification check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412" y="152979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From AQA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From CIE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From OCR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97" y="2095623"/>
            <a:ext cx="9769977" cy="9001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27" y="3785907"/>
            <a:ext cx="8074073" cy="11143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1975" y="1027906"/>
            <a:ext cx="2784827" cy="25826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527" y="5552195"/>
            <a:ext cx="5480237" cy="12455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5795" y="1594977"/>
            <a:ext cx="226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 plus other details … 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63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 not inheritance first?</a:t>
            </a:r>
          </a:p>
          <a:p>
            <a:pPr lvl="1"/>
            <a:r>
              <a:rPr lang="en-GB" dirty="0" smtClean="0"/>
              <a:t>Inheritance is more prominent in syllabus </a:t>
            </a:r>
          </a:p>
          <a:p>
            <a:pPr lvl="1"/>
            <a:r>
              <a:rPr lang="en-GB" dirty="0" smtClean="0"/>
              <a:t>Should it be covered first?</a:t>
            </a:r>
          </a:p>
          <a:p>
            <a:endParaRPr lang="en-GB" dirty="0"/>
          </a:p>
          <a:p>
            <a:r>
              <a:rPr lang="en-GB" dirty="0" smtClean="0"/>
              <a:t>Are the interaction concepts required at A level?</a:t>
            </a:r>
          </a:p>
          <a:p>
            <a:pPr lvl="1"/>
            <a:r>
              <a:rPr lang="en-GB" dirty="0" smtClean="0"/>
              <a:t>Certainly needed of real use of OOP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960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Introduction to Homework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Enhance the form example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Apply same concepts with more classes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94441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9417" y="4005064"/>
            <a:ext cx="2448272" cy="576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</a:t>
            </a:r>
            <a:r>
              <a:rPr lang="en-GB" sz="2800" dirty="0" err="1" smtClean="0">
                <a:solidFill>
                  <a:schemeClr val="tx1"/>
                </a:solidFill>
              </a:rPr>
              <a:t>roomNumber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9417" y="3573016"/>
            <a:ext cx="2448272" cy="4320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Form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87888" y="3808204"/>
            <a:ext cx="1488165" cy="98894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-name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-age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87888" y="3304148"/>
            <a:ext cx="1488165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087888" y="3284984"/>
            <a:ext cx="2124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287688" y="3933056"/>
            <a:ext cx="1800200" cy="0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323515" y="3501008"/>
            <a:ext cx="2412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          in           *</a:t>
            </a:r>
            <a:endParaRPr lang="en-GB" sz="2000" dirty="0"/>
          </a:p>
        </p:txBody>
      </p:sp>
      <p:sp>
        <p:nvSpPr>
          <p:cNvPr id="15" name="Rectangle 14"/>
          <p:cNvSpPr/>
          <p:nvPr/>
        </p:nvSpPr>
        <p:spPr>
          <a:xfrm>
            <a:off x="911424" y="6093296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-name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1424" y="5589240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Teacher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631504" y="4581128"/>
            <a:ext cx="0" cy="1008112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343472" y="4573577"/>
            <a:ext cx="2412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</a:t>
            </a:r>
          </a:p>
          <a:p>
            <a:r>
              <a:rPr lang="en-GB" sz="2000" dirty="0" smtClean="0"/>
              <a:t>      teaches</a:t>
            </a:r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26" name="Rectangle 25"/>
          <p:cNvSpPr/>
          <p:nvPr/>
        </p:nvSpPr>
        <p:spPr>
          <a:xfrm>
            <a:off x="991816" y="1556792"/>
            <a:ext cx="1863824" cy="10081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-topic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-max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91816" y="1052736"/>
            <a:ext cx="1863824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Test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667331" y="2564904"/>
            <a:ext cx="0" cy="1008112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379299" y="2557353"/>
            <a:ext cx="2412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*</a:t>
            </a:r>
            <a:endParaRPr lang="en-GB" sz="2000" dirty="0" smtClean="0"/>
          </a:p>
          <a:p>
            <a:r>
              <a:rPr lang="en-GB" sz="2000" dirty="0" smtClean="0"/>
              <a:t>      </a:t>
            </a:r>
            <a:r>
              <a:rPr lang="en-GB" sz="2000" dirty="0" err="1" smtClean="0"/>
              <a:t>setFor</a:t>
            </a:r>
            <a:endParaRPr lang="en-GB" sz="2000" dirty="0" smtClean="0"/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30" name="Rectangle 29"/>
          <p:cNvSpPr/>
          <p:nvPr/>
        </p:nvSpPr>
        <p:spPr>
          <a:xfrm>
            <a:off x="5096272" y="1556792"/>
            <a:ext cx="1287760" cy="576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dirty="0" smtClean="0">
                <a:solidFill>
                  <a:schemeClr val="tx1"/>
                </a:solidFill>
              </a:rPr>
              <a:t>-score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96272" y="1052736"/>
            <a:ext cx="1287760" cy="504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rgbClr val="000000"/>
                </a:solidFill>
              </a:rPr>
              <a:t>Mark</a:t>
            </a:r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32" name="Straight Connector 31"/>
          <p:cNvCxnSpPr>
            <a:endCxn id="30" idx="1"/>
          </p:cNvCxnSpPr>
          <p:nvPr/>
        </p:nvCxnSpPr>
        <p:spPr>
          <a:xfrm flipV="1">
            <a:off x="2855640" y="1844824"/>
            <a:ext cx="2240632" cy="19164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855640" y="1444714"/>
            <a:ext cx="2412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1           awarded      *</a:t>
            </a:r>
            <a:endParaRPr lang="en-GB" sz="2000" dirty="0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5844149" y="2132857"/>
            <a:ext cx="0" cy="1152127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519936" y="2033553"/>
            <a:ext cx="24124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*</a:t>
            </a:r>
            <a:endParaRPr lang="en-GB" sz="2000" dirty="0" smtClean="0"/>
          </a:p>
          <a:p>
            <a:r>
              <a:rPr lang="en-GB" sz="2000" dirty="0" smtClean="0"/>
              <a:t>      achieved</a:t>
            </a:r>
          </a:p>
          <a:p>
            <a:endParaRPr lang="en-GB" sz="2000" dirty="0" smtClean="0"/>
          </a:p>
          <a:p>
            <a:r>
              <a:rPr lang="en-GB" sz="2000" dirty="0" smtClean="0"/>
              <a:t>1</a:t>
            </a:r>
            <a:endParaRPr lang="en-GB" sz="2000" dirty="0"/>
          </a:p>
        </p:txBody>
      </p:sp>
      <p:sp>
        <p:nvSpPr>
          <p:cNvPr id="41" name="Content Placeholder 40"/>
          <p:cNvSpPr>
            <a:spLocks noGrp="1"/>
          </p:cNvSpPr>
          <p:nvPr>
            <p:ph sz="half" idx="2"/>
          </p:nvPr>
        </p:nvSpPr>
        <p:spPr>
          <a:xfrm>
            <a:off x="7608168" y="1486321"/>
            <a:ext cx="3745632" cy="4690642"/>
          </a:xfrm>
        </p:spPr>
        <p:txBody>
          <a:bodyPr/>
          <a:lstStyle/>
          <a:p>
            <a:r>
              <a:rPr lang="en-GB" dirty="0" smtClean="0"/>
              <a:t>A test is set for a form</a:t>
            </a:r>
          </a:p>
          <a:p>
            <a:r>
              <a:rPr lang="en-GB" dirty="0" smtClean="0"/>
              <a:t>A form can have several tests</a:t>
            </a:r>
          </a:p>
          <a:p>
            <a:r>
              <a:rPr lang="en-GB" dirty="0"/>
              <a:t>M</a:t>
            </a:r>
            <a:r>
              <a:rPr lang="en-GB" dirty="0" smtClean="0"/>
              <a:t>ark is awarded for a test</a:t>
            </a:r>
          </a:p>
          <a:p>
            <a:r>
              <a:rPr lang="en-GB" dirty="0" smtClean="0"/>
              <a:t>Mark is achieved by a pupil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944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Summary and</a:t>
            </a:r>
            <a:r>
              <a:rPr lang="en-GB" dirty="0" smtClean="0"/>
              <a:t> </a:t>
            </a:r>
            <a:r>
              <a:rPr lang="en-GB" dirty="0"/>
              <a:t>Route </a:t>
            </a:r>
            <a:r>
              <a:rPr lang="en-GB" dirty="0" smtClean="0"/>
              <a:t>Map 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39406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8" y="548680"/>
            <a:ext cx="5157787" cy="823912"/>
          </a:xfrm>
        </p:spPr>
        <p:txBody>
          <a:bodyPr>
            <a:normAutofit/>
          </a:bodyPr>
          <a:lstStyle/>
          <a:p>
            <a:r>
              <a:rPr lang="en-GB" sz="4000" dirty="0" smtClean="0"/>
              <a:t>Summary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1614828"/>
            <a:ext cx="5157787" cy="4694492"/>
          </a:xfrm>
        </p:spPr>
        <p:txBody>
          <a:bodyPr>
            <a:normAutofit/>
          </a:bodyPr>
          <a:lstStyle/>
          <a:p>
            <a:r>
              <a:rPr lang="en-GB" dirty="0"/>
              <a:t>Decomposition into classes </a:t>
            </a:r>
            <a:r>
              <a:rPr lang="en-GB" dirty="0">
                <a:sym typeface="Wingdings"/>
              </a:rPr>
              <a:t> classes interact</a:t>
            </a:r>
          </a:p>
          <a:p>
            <a:pPr lvl="1"/>
            <a:r>
              <a:rPr lang="en-GB" dirty="0">
                <a:sym typeface="Wingdings"/>
              </a:rPr>
              <a:t>Object as an attribute</a:t>
            </a:r>
          </a:p>
          <a:p>
            <a:pPr lvl="1"/>
            <a:r>
              <a:rPr lang="en-GB" dirty="0">
                <a:sym typeface="Wingdings"/>
              </a:rPr>
              <a:t>Object passed as a parameter</a:t>
            </a:r>
          </a:p>
          <a:p>
            <a:pPr lvl="1"/>
            <a:r>
              <a:rPr lang="en-GB" dirty="0">
                <a:sym typeface="Wingdings"/>
              </a:rPr>
              <a:t>… object returned</a:t>
            </a:r>
          </a:p>
          <a:p>
            <a:r>
              <a:rPr lang="en-GB" dirty="0">
                <a:sym typeface="Wingdings"/>
              </a:rPr>
              <a:t>UML class diagrams</a:t>
            </a:r>
          </a:p>
          <a:p>
            <a:pPr lvl="1"/>
            <a:r>
              <a:rPr lang="en-GB" dirty="0">
                <a:sym typeface="Wingdings"/>
              </a:rPr>
              <a:t>Show relationships between </a:t>
            </a:r>
            <a:r>
              <a:rPr lang="en-GB" dirty="0" smtClean="0">
                <a:sym typeface="Wingdings"/>
              </a:rPr>
              <a:t>classes</a:t>
            </a:r>
          </a:p>
          <a:p>
            <a:pPr lvl="1"/>
            <a:r>
              <a:rPr lang="en-GB" dirty="0" smtClean="0">
                <a:sym typeface="Wingdings"/>
              </a:rPr>
              <a:t>Analysis and design</a:t>
            </a:r>
          </a:p>
          <a:p>
            <a:r>
              <a:rPr lang="en-GB" dirty="0" smtClean="0">
                <a:sym typeface="Wingdings"/>
              </a:rPr>
              <a:t>Interaction is had to understand at first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548680"/>
            <a:ext cx="5183188" cy="823912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Route </a:t>
            </a:r>
            <a:r>
              <a:rPr lang="en-GB" sz="4000" dirty="0" smtClean="0">
                <a:solidFill>
                  <a:schemeClr val="accent1">
                    <a:lumMod val="50000"/>
                  </a:schemeClr>
                </a:solidFill>
              </a:rPr>
              <a:t>Map</a:t>
            </a: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4828"/>
            <a:ext cx="5183188" cy="4118428"/>
          </a:xfrm>
        </p:spPr>
        <p:txBody>
          <a:bodyPr/>
          <a:lstStyle/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sym typeface="Wingdings"/>
              </a:rPr>
              <a:t>Inheritance as a new relationship between classes</a:t>
            </a:r>
          </a:p>
          <a:p>
            <a:pPr lvl="1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New syntax, vocabulary and concepts</a:t>
            </a:r>
          </a:p>
          <a:p>
            <a:pPr lvl="1"/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Only important in some OOP applications</a:t>
            </a:r>
          </a:p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Extend UML class diagrams for inheritance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394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7759</TotalTime>
  <Words>1725</Words>
  <Application>Microsoft Macintosh PowerPoint</Application>
  <PresentationFormat>Custom</PresentationFormat>
  <Paragraphs>488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Object Oriented Programming in A Level </vt:lpstr>
      <vt:lpstr>Course Outline</vt:lpstr>
      <vt:lpstr>Recap of Week 2</vt:lpstr>
      <vt:lpstr>Two Perspectives on a Class</vt:lpstr>
      <vt:lpstr>Data Hiding (Encapsulation)</vt:lpstr>
      <vt:lpstr>Session Aim and Outline</vt:lpstr>
      <vt:lpstr>Drawing Pictures of Classes  UML Class Diagrams</vt:lpstr>
      <vt:lpstr>Picture of Classes</vt:lpstr>
      <vt:lpstr>Object: An Instance of a Class</vt:lpstr>
      <vt:lpstr>Role of (UML) Class Diagrams</vt:lpstr>
      <vt:lpstr>Practical Break</vt:lpstr>
      <vt:lpstr>Discussion: What is Design? </vt:lpstr>
      <vt:lpstr>Program Structure versus Design Style</vt:lpstr>
      <vt:lpstr>Program Structure versus Design Style</vt:lpstr>
      <vt:lpstr>Program Structure versus Design Style</vt:lpstr>
      <vt:lpstr>What is UML?</vt:lpstr>
      <vt:lpstr>Objects as Attributes</vt:lpstr>
      <vt:lpstr>What is a Pupil in a Form?</vt:lpstr>
      <vt:lpstr>Basic Declarations</vt:lpstr>
      <vt:lpstr>Adding and Listing</vt:lpstr>
      <vt:lpstr>Listing Pupils</vt:lpstr>
      <vt:lpstr>Adding a Pupil</vt:lpstr>
      <vt:lpstr>Finding a Pupil</vt:lpstr>
      <vt:lpstr>Practical Break</vt:lpstr>
      <vt:lpstr>Limitation of Form / Pupil Example </vt:lpstr>
      <vt:lpstr>More UML</vt:lpstr>
      <vt:lpstr>Knows-About or Has-A Relationship</vt:lpstr>
      <vt:lpstr>Association, Aggregation and Composition</vt:lpstr>
      <vt:lpstr>Concepts and Syllabus Check</vt:lpstr>
      <vt:lpstr>OOP  Concepts</vt:lpstr>
      <vt:lpstr>Specification check  AQA</vt:lpstr>
      <vt:lpstr>Specification check – AQA </vt:lpstr>
      <vt:lpstr>Specification Check – OCR </vt:lpstr>
      <vt:lpstr>Specification check</vt:lpstr>
      <vt:lpstr>Discussion</vt:lpstr>
      <vt:lpstr>Introduction to Homework</vt:lpstr>
      <vt:lpstr>PowerPoint Presentation</vt:lpstr>
      <vt:lpstr>Summary and Route Map </vt:lpstr>
      <vt:lpstr>PowerPoint Presentation</vt:lpstr>
    </vt:vector>
  </TitlesOfParts>
  <Company>King's College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William Marsh</cp:lastModifiedBy>
  <cp:revision>160</cp:revision>
  <cp:lastPrinted>2017-10-18T10:33:00Z</cp:lastPrinted>
  <dcterms:created xsi:type="dcterms:W3CDTF">2016-10-31T22:10:00Z</dcterms:created>
  <dcterms:modified xsi:type="dcterms:W3CDTF">2017-10-18T10:33:28Z</dcterms:modified>
</cp:coreProperties>
</file>