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8" r:id="rId2"/>
    <p:sldId id="318" r:id="rId3"/>
    <p:sldId id="319" r:id="rId4"/>
    <p:sldId id="320" r:id="rId5"/>
    <p:sldId id="281" r:id="rId6"/>
    <p:sldId id="284" r:id="rId7"/>
    <p:sldId id="323" r:id="rId8"/>
    <p:sldId id="324" r:id="rId9"/>
    <p:sldId id="293" r:id="rId10"/>
    <p:sldId id="325" r:id="rId11"/>
    <p:sldId id="330" r:id="rId12"/>
    <p:sldId id="333" r:id="rId13"/>
    <p:sldId id="345" r:id="rId14"/>
    <p:sldId id="329" r:id="rId15"/>
    <p:sldId id="331" r:id="rId16"/>
    <p:sldId id="336" r:id="rId17"/>
    <p:sldId id="337" r:id="rId18"/>
    <p:sldId id="338" r:id="rId19"/>
    <p:sldId id="346" r:id="rId20"/>
    <p:sldId id="334" r:id="rId21"/>
    <p:sldId id="343" r:id="rId22"/>
    <p:sldId id="339" r:id="rId23"/>
    <p:sldId id="335" r:id="rId24"/>
    <p:sldId id="353" r:id="rId25"/>
    <p:sldId id="342" r:id="rId26"/>
    <p:sldId id="326" r:id="rId27"/>
    <p:sldId id="347" r:id="rId28"/>
    <p:sldId id="348" r:id="rId29"/>
    <p:sldId id="349" r:id="rId30"/>
    <p:sldId id="344" r:id="rId31"/>
    <p:sldId id="350" r:id="rId32"/>
    <p:sldId id="351" r:id="rId33"/>
    <p:sldId id="352" r:id="rId34"/>
    <p:sldId id="341" r:id="rId35"/>
    <p:sldId id="328" r:id="rId36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04" autoAdjust="0"/>
    <p:restoredTop sz="86401" autoAdjust="0"/>
  </p:normalViewPr>
  <p:slideViewPr>
    <p:cSldViewPr>
      <p:cViewPr varScale="1">
        <p:scale>
          <a:sx n="85" d="100"/>
          <a:sy n="85" d="100"/>
        </p:scale>
        <p:origin x="-232" y="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8FBBF-8BDE-6547-A74F-C85624562309}" type="datetimeFigureOut">
              <a:rPr lang="en-US" smtClean="0"/>
              <a:t>09/10/2017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277E5-AB77-9249-828E-E88F4157C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72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0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1516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91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64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64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8625"/>
            <a:ext cx="5183188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6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91441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3200" dirty="0" smtClean="0"/>
          </a:p>
          <a:p>
            <a:r>
              <a:rPr lang="en-GB" sz="3200" dirty="0" smtClean="0"/>
              <a:t>Session </a:t>
            </a:r>
            <a:r>
              <a:rPr lang="en-GB" sz="3200" dirty="0" smtClean="0"/>
              <a:t>2: Class Declaration</a:t>
            </a:r>
            <a:endParaRPr lang="en-GB" sz="32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 Oriented Programming in A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6"/>
            <a:ext cx="2521496" cy="1407690"/>
          </a:xfrm>
        </p:spPr>
        <p:txBody>
          <a:bodyPr>
            <a:normAutofit/>
          </a:bodyPr>
          <a:lstStyle/>
          <a:p>
            <a:r>
              <a:rPr lang="en-US" dirty="0" smtClean="0"/>
              <a:t>Course</a:t>
            </a:r>
            <a:br>
              <a:rPr lang="en-US" dirty="0" smtClean="0"/>
            </a:br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081697"/>
              </p:ext>
            </p:extLst>
          </p:nvPr>
        </p:nvGraphicFramePr>
        <p:xfrm>
          <a:off x="2423592" y="404664"/>
          <a:ext cx="9217024" cy="55668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91542">
                  <a:extLst>
                    <a:ext uri="{9D8B030D-6E8A-4147-A177-3AD203B41FA5}">
                      <a16:colId xmlns:a16="http://schemas.microsoft.com/office/drawing/2014/main" xmlns="" val="1522030354"/>
                    </a:ext>
                  </a:extLst>
                </a:gridCol>
                <a:gridCol w="7825482">
                  <a:extLst>
                    <a:ext uri="{9D8B030D-6E8A-4147-A177-3AD203B41FA5}">
                      <a16:colId xmlns:a16="http://schemas.microsoft.com/office/drawing/2014/main" xmlns="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Session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Topics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objects and methods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abstraction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Aims of learning OOP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Declaring</a:t>
                      </a:r>
                      <a:r>
                        <a:rPr lang="en-GB" sz="32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classes</a:t>
                      </a:r>
                      <a:endParaRPr lang="en-GB" sz="32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Attributes, methods and the constructor </a:t>
                      </a:r>
                      <a:endParaRPr lang="en-GB" sz="32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of classes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 diagrams;</a:t>
                      </a:r>
                      <a:r>
                        <a:rPr lang="en-GB" sz="2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visibility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Inheritance, overriding and polymorphism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class diagrams</a:t>
                      </a:r>
                      <a:endParaRPr lang="en-GB" sz="24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issues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practical examples</a:t>
                      </a:r>
                      <a:endParaRPr lang="en-GB" sz="24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90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of Week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Explored ideas of abstraction and decomposition</a:t>
            </a:r>
          </a:p>
          <a:p>
            <a:pPr lvl="1"/>
            <a:r>
              <a:rPr lang="en-GB" dirty="0" smtClean="0"/>
              <a:t>Many mechanisms for decomposition – e.g. functions, modules, classes</a:t>
            </a:r>
          </a:p>
          <a:p>
            <a:pPr lvl="1"/>
            <a:r>
              <a:rPr lang="en-GB" dirty="0" smtClean="0"/>
              <a:t>Decomposition needs practice – more than just learning the mechanisms</a:t>
            </a:r>
          </a:p>
          <a:p>
            <a:pPr lvl="1"/>
            <a:r>
              <a:rPr lang="en-GB" dirty="0" smtClean="0"/>
              <a:t>Guidance: decompose using abstractions</a:t>
            </a:r>
          </a:p>
          <a:p>
            <a:r>
              <a:rPr lang="en-GB" dirty="0" smtClean="0"/>
              <a:t>Emphasis on continuity of OOP  </a:t>
            </a:r>
          </a:p>
          <a:p>
            <a:r>
              <a:rPr lang="en-GB" dirty="0" smtClean="0"/>
              <a:t>File: example of an abstractions</a:t>
            </a:r>
          </a:p>
          <a:p>
            <a:pPr lvl="1"/>
            <a:r>
              <a:rPr lang="en-GB" dirty="0" smtClean="0"/>
              <a:t>Hides information (e.g. location on disk) </a:t>
            </a:r>
          </a:p>
          <a:p>
            <a:r>
              <a:rPr lang="en-GB" dirty="0" smtClean="0"/>
              <a:t>File: example of using objects</a:t>
            </a:r>
          </a:p>
          <a:p>
            <a:pPr lvl="1"/>
            <a:r>
              <a:rPr lang="en-GB" dirty="0" smtClean="0"/>
              <a:t>Create an object – e.g. open function</a:t>
            </a:r>
          </a:p>
          <a:p>
            <a:pPr lvl="1"/>
            <a:r>
              <a:rPr lang="en-GB" dirty="0" smtClean="0"/>
              <a:t>Act on object – e.g. write method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40216" y="3284984"/>
            <a:ext cx="3456384" cy="18158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/>
              <a:t>Where objects / classes come from?</a:t>
            </a:r>
          </a:p>
          <a:p>
            <a:pPr marL="285750" indent="-285750">
              <a:buFont typeface="Arial"/>
              <a:buChar char="•"/>
            </a:pPr>
            <a:r>
              <a:rPr lang="en-GB" sz="2800" dirty="0" smtClean="0"/>
              <a:t>How do I declare my own classes?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856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618"/>
          </a:xfrm>
        </p:spPr>
        <p:txBody>
          <a:bodyPr/>
          <a:lstStyle/>
          <a:p>
            <a:r>
              <a:rPr lang="en-GB" dirty="0" smtClean="0"/>
              <a:t>Person versus Nearly Person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486322"/>
            <a:ext cx="3744416" cy="2374726"/>
          </a:xfrm>
        </p:spPr>
        <p:txBody>
          <a:bodyPr>
            <a:normAutofit/>
          </a:bodyPr>
          <a:lstStyle/>
          <a:p>
            <a:r>
              <a:rPr lang="en-GB" dirty="0" smtClean="0"/>
              <a:t>Two implementations of an abstraction</a:t>
            </a:r>
            <a:endParaRPr lang="en-GB" dirty="0" smtClean="0"/>
          </a:p>
          <a:p>
            <a:pPr lvl="1"/>
            <a:r>
              <a:rPr lang="en-GB" dirty="0" smtClean="0"/>
              <a:t>OOP, using </a:t>
            </a:r>
            <a:r>
              <a:rPr lang="en-GB" dirty="0" smtClean="0"/>
              <a:t>a class</a:t>
            </a:r>
            <a:endParaRPr lang="en-GB" dirty="0" smtClean="0"/>
          </a:p>
          <a:p>
            <a:pPr lvl="1"/>
            <a:r>
              <a:rPr lang="en-GB" dirty="0" smtClean="0"/>
              <a:t>Non-OOP, </a:t>
            </a:r>
            <a:r>
              <a:rPr lang="en-GB" dirty="0" smtClean="0"/>
              <a:t>functions </a:t>
            </a:r>
            <a:r>
              <a:rPr lang="en-GB" dirty="0" smtClean="0"/>
              <a:t>in a module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342677"/>
              </p:ext>
            </p:extLst>
          </p:nvPr>
        </p:nvGraphicFramePr>
        <p:xfrm>
          <a:off x="4583832" y="1189856"/>
          <a:ext cx="698477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Person("John")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p.setJob</a:t>
                      </a:r>
                      <a:r>
                        <a:rPr lang="en-GB" sz="2400" dirty="0" smtClean="0"/>
                        <a:t>("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p.setLocation</a:t>
                      </a:r>
                      <a:r>
                        <a:rPr lang="en-GB" sz="2400" dirty="0" smtClean="0"/>
                        <a:t>("Sutton")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p.setDriver</a:t>
                      </a:r>
                      <a:r>
                        <a:rPr lang="en-GB" sz="2400" dirty="0" smtClean="0"/>
                        <a:t>(False)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p.describe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417780"/>
              </p:ext>
            </p:extLst>
          </p:nvPr>
        </p:nvGraphicFramePr>
        <p:xfrm>
          <a:off x="335360" y="4070176"/>
          <a:ext cx="6984776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newPerson</a:t>
                      </a:r>
                      <a:r>
                        <a:rPr lang="en-GB" sz="2400" dirty="0" smtClean="0"/>
                        <a:t>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setJob</a:t>
                      </a:r>
                      <a:r>
                        <a:rPr lang="en-GB" sz="2400" dirty="0" smtClean="0"/>
                        <a:t>(p, 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setLocation</a:t>
                      </a:r>
                      <a:r>
                        <a:rPr lang="en-GB" sz="2400" dirty="0" smtClean="0"/>
                        <a:t>(p, 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setDriver</a:t>
                      </a:r>
                      <a:r>
                        <a:rPr lang="en-GB" sz="2400" dirty="0" smtClean="0"/>
                        <a:t>(p, 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describe(p)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17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Aim and Outline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196752"/>
            <a:ext cx="5157787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Aims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020663"/>
            <a:ext cx="5157787" cy="4390081"/>
          </a:xfrm>
        </p:spPr>
        <p:txBody>
          <a:bodyPr>
            <a:normAutofit/>
          </a:bodyPr>
          <a:lstStyle/>
          <a:p>
            <a:r>
              <a:rPr lang="en-GB" dirty="0" smtClean="0"/>
              <a:t>Understand the difference between classes and objects</a:t>
            </a:r>
          </a:p>
          <a:p>
            <a:r>
              <a:rPr lang="en-GB" dirty="0" smtClean="0"/>
              <a:t>Be able to write simple class declarations, with constructor</a:t>
            </a:r>
          </a:p>
          <a:p>
            <a:r>
              <a:rPr lang="en-GB" dirty="0" smtClean="0"/>
              <a:t>Understand the difference between objects and attributes </a:t>
            </a:r>
          </a:p>
          <a:p>
            <a:endParaRPr lang="en-GB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1196752"/>
            <a:ext cx="5183188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Outline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2020664"/>
            <a:ext cx="5183188" cy="4118428"/>
          </a:xfrm>
        </p:spPr>
        <p:txBody>
          <a:bodyPr/>
          <a:lstStyle/>
          <a:p>
            <a:r>
              <a:rPr lang="en-GB" dirty="0" smtClean="0"/>
              <a:t>Recap modules and files</a:t>
            </a:r>
          </a:p>
          <a:p>
            <a:r>
              <a:rPr lang="en-GB" dirty="0" smtClean="0"/>
              <a:t>Declaring classes and methods</a:t>
            </a:r>
          </a:p>
          <a:p>
            <a:r>
              <a:rPr lang="en-GB" dirty="0" smtClean="0"/>
              <a:t>Discussion: Python Pro/Cons</a:t>
            </a:r>
          </a:p>
          <a:p>
            <a:r>
              <a:rPr lang="en-GB" dirty="0" smtClean="0"/>
              <a:t>Constructors and fields</a:t>
            </a:r>
          </a:p>
          <a:p>
            <a:r>
              <a:rPr lang="en-GB" dirty="0" smtClean="0"/>
              <a:t>Discussion: are classes easy to find?</a:t>
            </a:r>
          </a:p>
          <a:p>
            <a:r>
              <a:rPr lang="en-GB" dirty="0" smtClean="0"/>
              <a:t>Collecting objects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80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Recap: Modules and Import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Organising a Python </a:t>
            </a:r>
            <a:r>
              <a:rPr lang="en-GB" sz="2800" dirty="0" smtClean="0"/>
              <a:t>Program into Files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8977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Modules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43862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 module is a file containing function definitions (and statements)</a:t>
            </a:r>
          </a:p>
          <a:p>
            <a:r>
              <a:rPr lang="en-GB" dirty="0" smtClean="0"/>
              <a:t>If you import the module you can use the functions</a:t>
            </a:r>
          </a:p>
          <a:p>
            <a:r>
              <a:rPr lang="en-GB" dirty="0" smtClean="0"/>
              <a:t>Module name is file name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9376" y="3486487"/>
            <a:ext cx="5328592" cy="2246769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f(name):</a:t>
            </a:r>
          </a:p>
          <a:p>
            <a:r>
              <a:rPr lang="en-US" sz="2800" dirty="0">
                <a:latin typeface="Courier New"/>
                <a:cs typeface="Courier New"/>
              </a:rPr>
              <a:t>  </a:t>
            </a:r>
            <a:r>
              <a:rPr lang="en-US" sz="2800" dirty="0" smtClean="0">
                <a:latin typeface="Courier New"/>
                <a:cs typeface="Courier New"/>
              </a:rPr>
              <a:t>return "hello "+ name</a:t>
            </a:r>
            <a:endParaRPr lang="en-US" sz="2800" dirty="0">
              <a:latin typeface="Courier New"/>
              <a:cs typeface="Courier New"/>
            </a:endParaRP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g(</a:t>
            </a:r>
            <a:r>
              <a:rPr lang="en-US" sz="2800" dirty="0" err="1" smtClean="0">
                <a:latin typeface="Courier New"/>
                <a:cs typeface="Courier New"/>
              </a:rPr>
              <a:t>i</a:t>
            </a:r>
            <a:r>
              <a:rPr lang="en-US" sz="2800" dirty="0" smtClean="0">
                <a:latin typeface="Courier New"/>
                <a:cs typeface="Courier New"/>
              </a:rPr>
              <a:t>)</a:t>
            </a:r>
            <a:r>
              <a:rPr lang="en-US" sz="2800" dirty="0">
                <a:latin typeface="Courier New"/>
                <a:cs typeface="Courier New"/>
              </a:rPr>
              <a:t>:</a:t>
            </a:r>
          </a:p>
          <a:p>
            <a:r>
              <a:rPr lang="en-US" sz="2800" dirty="0">
                <a:latin typeface="Courier New"/>
                <a:cs typeface="Courier New"/>
              </a:rPr>
              <a:t>  </a:t>
            </a:r>
            <a:r>
              <a:rPr lang="en-US" sz="2800" dirty="0" smtClean="0">
                <a:latin typeface="Courier New"/>
                <a:cs typeface="Courier New"/>
              </a:rPr>
              <a:t>return i+1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9896" y="3356992"/>
            <a:ext cx="1728192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File </a:t>
            </a:r>
            <a:r>
              <a:rPr lang="en-GB" sz="2800" dirty="0" err="1" smtClean="0"/>
              <a:t>lib.py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6168008" y="5157192"/>
            <a:ext cx="4464496" cy="1384995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import lib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print(</a:t>
            </a:r>
            <a:r>
              <a:rPr lang="en-US" sz="2800" dirty="0" err="1" smtClean="0">
                <a:latin typeface="Courier New"/>
                <a:cs typeface="Courier New"/>
              </a:rPr>
              <a:t>lib.f</a:t>
            </a:r>
            <a:r>
              <a:rPr lang="en-US" sz="2800" dirty="0" smtClean="0">
                <a:latin typeface="Courier New"/>
                <a:cs typeface="Courier New"/>
              </a:rPr>
              <a:t>("bill"))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8040216" y="4005064"/>
            <a:ext cx="1203520" cy="4399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2933"/>
              <a:gd name="adj6" fmla="val -74440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Import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9356976" y="4573200"/>
            <a:ext cx="1203520" cy="4399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0664"/>
              <a:gd name="adj6" fmla="val -102994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Prefix </a:t>
            </a:r>
            <a:endParaRPr lang="en-GB" sz="28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653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 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294606"/>
          </a:xfrm>
        </p:spPr>
        <p:txBody>
          <a:bodyPr/>
          <a:lstStyle/>
          <a:p>
            <a:r>
              <a:rPr lang="en-GB" dirty="0" smtClean="0"/>
              <a:t>Module name prefix can be avoided </a:t>
            </a:r>
          </a:p>
          <a:p>
            <a:r>
              <a:rPr lang="en-GB" dirty="0" smtClean="0"/>
              <a:t>Import only some definitions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9376" y="3486487"/>
            <a:ext cx="5328592" cy="2246769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f(name):</a:t>
            </a:r>
          </a:p>
          <a:p>
            <a:r>
              <a:rPr lang="en-US" sz="2800" dirty="0">
                <a:latin typeface="Courier New"/>
                <a:cs typeface="Courier New"/>
              </a:rPr>
              <a:t>  </a:t>
            </a:r>
            <a:r>
              <a:rPr lang="en-US" sz="2800" dirty="0" smtClean="0">
                <a:latin typeface="Courier New"/>
                <a:cs typeface="Courier New"/>
              </a:rPr>
              <a:t>return "hello "+ name</a:t>
            </a:r>
            <a:endParaRPr lang="en-US" sz="2800" dirty="0">
              <a:latin typeface="Courier New"/>
              <a:cs typeface="Courier New"/>
            </a:endParaRP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g(</a:t>
            </a:r>
            <a:r>
              <a:rPr lang="en-US" sz="2800" dirty="0" err="1" smtClean="0">
                <a:latin typeface="Courier New"/>
                <a:cs typeface="Courier New"/>
              </a:rPr>
              <a:t>i</a:t>
            </a:r>
            <a:r>
              <a:rPr lang="en-US" sz="2800" dirty="0" smtClean="0">
                <a:latin typeface="Courier New"/>
                <a:cs typeface="Courier New"/>
              </a:rPr>
              <a:t>)</a:t>
            </a:r>
            <a:r>
              <a:rPr lang="en-US" sz="2800" dirty="0">
                <a:latin typeface="Courier New"/>
                <a:cs typeface="Courier New"/>
              </a:rPr>
              <a:t>:</a:t>
            </a:r>
          </a:p>
          <a:p>
            <a:r>
              <a:rPr lang="en-US" sz="2800" dirty="0">
                <a:latin typeface="Courier New"/>
                <a:cs typeface="Courier New"/>
              </a:rPr>
              <a:t>  </a:t>
            </a:r>
            <a:r>
              <a:rPr lang="en-US" sz="2800" dirty="0" smtClean="0">
                <a:latin typeface="Courier New"/>
                <a:cs typeface="Courier New"/>
              </a:rPr>
              <a:t>return i+1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9896" y="3356992"/>
            <a:ext cx="1728192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File </a:t>
            </a:r>
            <a:r>
              <a:rPr lang="en-GB" sz="2800" dirty="0" err="1" smtClean="0"/>
              <a:t>lib.py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6168008" y="5157192"/>
            <a:ext cx="4464496" cy="1384995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from lib import f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print(lib("bill"))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8040216" y="3717032"/>
            <a:ext cx="338437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5532"/>
              <a:gd name="adj6" fmla="val -12020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Import without prefix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9356976" y="4573200"/>
            <a:ext cx="1635568" cy="4399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0664"/>
              <a:gd name="adj6" fmla="val -85637"/>
            </a:avLst>
          </a:prstGeom>
          <a:solidFill>
            <a:srgbClr val="FF0000"/>
          </a:solidFill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No Prefix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6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Person ‘Class’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Provide a Person class to use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… discuss implementation later</a:t>
            </a:r>
          </a:p>
          <a:p>
            <a:pPr algn="l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5344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Person Class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4177680" cy="4895006"/>
          </a:xfrm>
        </p:spPr>
        <p:txBody>
          <a:bodyPr/>
          <a:lstStyle/>
          <a:p>
            <a:r>
              <a:rPr lang="en-GB" dirty="0" smtClean="0"/>
              <a:t>(Initially without </a:t>
            </a:r>
            <a:br>
              <a:rPr lang="en-GB" dirty="0" smtClean="0"/>
            </a:br>
            <a:r>
              <a:rPr lang="en-GB" dirty="0" smtClean="0"/>
              <a:t>constructor)</a:t>
            </a:r>
          </a:p>
          <a:p>
            <a:r>
              <a:rPr lang="en-GB" dirty="0" smtClean="0"/>
              <a:t>File name is</a:t>
            </a:r>
            <a:br>
              <a:rPr lang="en-GB" dirty="0" smtClean="0"/>
            </a:br>
            <a:r>
              <a:rPr lang="en-GB" dirty="0" smtClean="0"/>
              <a:t> class name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756491"/>
              </p:ext>
            </p:extLst>
          </p:nvPr>
        </p:nvGraphicFramePr>
        <p:xfrm>
          <a:off x="5303912" y="260648"/>
          <a:ext cx="640871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37444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 = Person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 a new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p.setName</a:t>
                      </a:r>
                      <a:r>
                        <a:rPr lang="en-GB" sz="2400" dirty="0" smtClean="0"/>
                        <a:t>("Bill")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person name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p.setJob</a:t>
                      </a:r>
                      <a:r>
                        <a:rPr lang="en-GB" sz="2400" dirty="0" smtClean="0"/>
                        <a:t>("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p.describe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367808" y="2730401"/>
            <a:ext cx="7776864" cy="4154983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Courier New"/>
                <a:cs typeface="Courier New"/>
              </a:rPr>
              <a:t>class </a:t>
            </a:r>
            <a:r>
              <a:rPr lang="en-US" sz="2200" dirty="0">
                <a:latin typeface="Courier New"/>
                <a:cs typeface="Courier New"/>
              </a:rPr>
              <a:t>Person</a:t>
            </a:r>
            <a:r>
              <a:rPr lang="en-US" sz="2200" dirty="0" smtClean="0">
                <a:latin typeface="Courier New"/>
                <a:cs typeface="Courier New"/>
              </a:rPr>
              <a:t>:</a:t>
            </a:r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# Initially, there is no constructor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setName</a:t>
            </a:r>
            <a:r>
              <a:rPr lang="en-US" sz="2200" dirty="0">
                <a:latin typeface="Courier New"/>
                <a:cs typeface="Courier New"/>
              </a:rPr>
              <a:t>(self, name):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self.name</a:t>
            </a:r>
            <a:r>
              <a:rPr lang="en-US" sz="2200" dirty="0">
                <a:latin typeface="Courier New"/>
                <a:cs typeface="Courier New"/>
              </a:rPr>
              <a:t> = name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setJob</a:t>
            </a:r>
            <a:r>
              <a:rPr lang="en-US" sz="2200" dirty="0">
                <a:latin typeface="Courier New"/>
                <a:cs typeface="Courier New"/>
              </a:rPr>
              <a:t>(self, job):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self.job</a:t>
            </a:r>
            <a:r>
              <a:rPr lang="en-US" sz="2200" dirty="0">
                <a:latin typeface="Courier New"/>
                <a:cs typeface="Courier New"/>
              </a:rPr>
              <a:t> = job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describe(self):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s = "{0} works as a {1}"</a:t>
            </a:r>
          </a:p>
          <a:p>
            <a:r>
              <a:rPr lang="en-US" sz="2200" dirty="0">
                <a:latin typeface="Courier New"/>
                <a:cs typeface="Courier New"/>
              </a:rPr>
              <a:t>        return </a:t>
            </a:r>
            <a:r>
              <a:rPr lang="en-US" sz="2200" dirty="0" err="1">
                <a:latin typeface="Courier New"/>
                <a:cs typeface="Courier New"/>
              </a:rPr>
              <a:t>s.format</a:t>
            </a:r>
            <a:r>
              <a:rPr lang="en-US" sz="2200" dirty="0">
                <a:latin typeface="Courier New"/>
                <a:cs typeface="Courier New"/>
              </a:rPr>
              <a:t>(</a:t>
            </a:r>
            <a:r>
              <a:rPr lang="en-US" sz="2200" dirty="0" err="1">
                <a:latin typeface="Courier New"/>
                <a:cs typeface="Courier New"/>
              </a:rPr>
              <a:t>self.name</a:t>
            </a:r>
            <a:r>
              <a:rPr lang="en-US" sz="2200" dirty="0">
                <a:latin typeface="Courier New"/>
                <a:cs typeface="Courier New"/>
              </a:rPr>
              <a:t>, </a:t>
            </a:r>
            <a:r>
              <a:rPr lang="en-US" sz="2200" dirty="0" err="1">
                <a:latin typeface="Courier New"/>
                <a:cs typeface="Courier New"/>
              </a:rPr>
              <a:t>self.job</a:t>
            </a:r>
            <a:r>
              <a:rPr lang="en-US" sz="2200" dirty="0" smtClean="0">
                <a:latin typeface="Courier New"/>
                <a:cs typeface="Courier New"/>
              </a:rPr>
              <a:t>)</a:t>
            </a:r>
            <a:endParaRPr lang="en-US" sz="22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3552" y="5877272"/>
            <a:ext cx="230425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File </a:t>
            </a:r>
            <a:r>
              <a:rPr lang="en-GB" sz="2800" dirty="0" err="1" smtClean="0"/>
              <a:t>Person.py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41102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365126"/>
            <a:ext cx="10946432" cy="933602"/>
          </a:xfrm>
        </p:spPr>
        <p:txBody>
          <a:bodyPr>
            <a:normAutofit/>
          </a:bodyPr>
          <a:lstStyle/>
          <a:p>
            <a:r>
              <a:rPr lang="en-GB" dirty="0" smtClean="0"/>
              <a:t>Defining a Method in a Class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159896" y="1124744"/>
            <a:ext cx="7056784" cy="3539431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class </a:t>
            </a:r>
            <a:r>
              <a:rPr lang="en-US" sz="2800" dirty="0">
                <a:latin typeface="Courier New"/>
                <a:cs typeface="Courier New"/>
              </a:rPr>
              <a:t>Person</a:t>
            </a:r>
            <a:r>
              <a:rPr lang="en-US" sz="2800" dirty="0" smtClean="0">
                <a:latin typeface="Courier New"/>
                <a:cs typeface="Courier New"/>
              </a:rPr>
              <a:t>: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# Initially, </a:t>
            </a:r>
            <a:r>
              <a:rPr lang="en-US" sz="2800" dirty="0" smtClean="0">
                <a:latin typeface="Courier New"/>
                <a:cs typeface="Courier New"/>
              </a:rPr>
              <a:t>no </a:t>
            </a:r>
            <a:r>
              <a:rPr lang="en-US" sz="2800" dirty="0">
                <a:latin typeface="Courier New"/>
                <a:cs typeface="Courier New"/>
              </a:rPr>
              <a:t>constructor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err="1">
                <a:latin typeface="Courier New"/>
                <a:cs typeface="Courier New"/>
              </a:rPr>
              <a:t>setName</a:t>
            </a:r>
            <a:r>
              <a:rPr lang="en-US" sz="2800" dirty="0">
                <a:latin typeface="Courier New"/>
                <a:cs typeface="Courier New"/>
              </a:rPr>
              <a:t>(self, name):</a:t>
            </a:r>
          </a:p>
          <a:p>
            <a:r>
              <a:rPr lang="en-US" sz="2800" dirty="0">
                <a:latin typeface="Courier New"/>
                <a:cs typeface="Courier New"/>
              </a:rPr>
              <a:t>        </a:t>
            </a:r>
            <a:r>
              <a:rPr lang="en-US" sz="2800" dirty="0" err="1">
                <a:latin typeface="Courier New"/>
                <a:cs typeface="Courier New"/>
              </a:rPr>
              <a:t>self.name</a:t>
            </a:r>
            <a:r>
              <a:rPr lang="en-US" sz="2800" dirty="0">
                <a:latin typeface="Courier New"/>
                <a:cs typeface="Courier New"/>
              </a:rPr>
              <a:t> = name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err="1">
                <a:latin typeface="Courier New"/>
                <a:cs typeface="Courier New"/>
              </a:rPr>
              <a:t>setJob</a:t>
            </a:r>
            <a:r>
              <a:rPr lang="en-US" sz="2800" dirty="0">
                <a:latin typeface="Courier New"/>
                <a:cs typeface="Courier New"/>
              </a:rPr>
              <a:t>(self, job):</a:t>
            </a:r>
          </a:p>
          <a:p>
            <a:r>
              <a:rPr lang="en-US" sz="2800" dirty="0">
                <a:latin typeface="Courier New"/>
                <a:cs typeface="Courier New"/>
              </a:rPr>
              <a:t>        </a:t>
            </a:r>
            <a:r>
              <a:rPr lang="en-US" sz="2800" dirty="0" err="1">
                <a:latin typeface="Courier New"/>
                <a:cs typeface="Courier New"/>
              </a:rPr>
              <a:t>self.job</a:t>
            </a:r>
            <a:r>
              <a:rPr lang="en-US" sz="2800" dirty="0">
                <a:latin typeface="Courier New"/>
                <a:cs typeface="Courier New"/>
              </a:rPr>
              <a:t> = </a:t>
            </a:r>
            <a:r>
              <a:rPr lang="en-US" sz="2800" dirty="0" smtClean="0">
                <a:latin typeface="Courier New"/>
                <a:cs typeface="Courier New"/>
              </a:rPr>
              <a:t>job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3352" y="3991704"/>
            <a:ext cx="5688632" cy="2677656"/>
          </a:xfrm>
          <a:prstGeom prst="rect">
            <a:avLst/>
          </a:prstGeom>
          <a:solidFill>
            <a:srgbClr val="FFFFFF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from Person import Person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p = Person()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p.setName</a:t>
            </a:r>
            <a:r>
              <a:rPr lang="en-US" sz="2800" dirty="0">
                <a:latin typeface="Courier New"/>
                <a:cs typeface="Courier New"/>
              </a:rPr>
              <a:t>("Bill")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p.setJob</a:t>
            </a:r>
            <a:r>
              <a:rPr lang="en-US" sz="2800" dirty="0">
                <a:latin typeface="Courier New"/>
                <a:cs typeface="Courier New"/>
              </a:rPr>
              <a:t>("plumber")</a:t>
            </a:r>
          </a:p>
          <a:p>
            <a:r>
              <a:rPr lang="en-US" sz="2800" dirty="0">
                <a:latin typeface="Courier New"/>
                <a:cs typeface="Courier New"/>
              </a:rPr>
              <a:t>print(</a:t>
            </a:r>
            <a:r>
              <a:rPr lang="en-US" sz="2800" dirty="0" err="1">
                <a:latin typeface="Courier New"/>
                <a:cs typeface="Courier New"/>
              </a:rPr>
              <a:t>p.describe</a:t>
            </a:r>
            <a:r>
              <a:rPr lang="en-US" sz="2800" dirty="0">
                <a:latin typeface="Courier New"/>
                <a:cs typeface="Courier New"/>
              </a:rPr>
              <a:t>())</a:t>
            </a:r>
          </a:p>
        </p:txBody>
      </p:sp>
      <p:sp>
        <p:nvSpPr>
          <p:cNvPr id="9" name="Line Callout 2 8"/>
          <p:cNvSpPr/>
          <p:nvPr/>
        </p:nvSpPr>
        <p:spPr>
          <a:xfrm flipH="1">
            <a:off x="1631504" y="1556792"/>
            <a:ext cx="302433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3074"/>
              <a:gd name="adj6" fmla="val -146845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Two parameters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839416" y="2204864"/>
            <a:ext cx="2088232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49623"/>
              <a:gd name="adj6" fmla="val -17454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P</a:t>
            </a:r>
            <a:r>
              <a:rPr lang="en-GB" sz="2800" dirty="0" smtClean="0">
                <a:solidFill>
                  <a:srgbClr val="660066"/>
                </a:solidFill>
              </a:rPr>
              <a:t>arameter 1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11" name="Line Callout 2 10"/>
          <p:cNvSpPr/>
          <p:nvPr/>
        </p:nvSpPr>
        <p:spPr>
          <a:xfrm>
            <a:off x="2351584" y="2924944"/>
            <a:ext cx="2088232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5660"/>
              <a:gd name="adj6" fmla="val 31311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P</a:t>
            </a:r>
            <a:r>
              <a:rPr lang="en-GB" sz="2800" dirty="0" smtClean="0">
                <a:solidFill>
                  <a:srgbClr val="660066"/>
                </a:solidFill>
              </a:rPr>
              <a:t>arameter 2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12" name="Line Callout 2 11"/>
          <p:cNvSpPr/>
          <p:nvPr/>
        </p:nvSpPr>
        <p:spPr>
          <a:xfrm>
            <a:off x="8616280" y="5085184"/>
            <a:ext cx="2088232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98951"/>
              <a:gd name="adj6" fmla="val -31950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Name within the </a:t>
            </a:r>
            <a:r>
              <a:rPr lang="en-GB" sz="2800" dirty="0" smtClean="0">
                <a:solidFill>
                  <a:srgbClr val="660066"/>
                </a:solidFill>
              </a:rPr>
              <a:t>object</a:t>
            </a:r>
            <a:endParaRPr lang="en-GB" sz="2800" dirty="0">
              <a:solidFill>
                <a:srgbClr val="660066"/>
              </a:solidFill>
            </a:endParaRPr>
          </a:p>
        </p:txBody>
      </p:sp>
      <p:sp>
        <p:nvSpPr>
          <p:cNvPr id="13" name="Line Callout 2 12"/>
          <p:cNvSpPr/>
          <p:nvPr/>
        </p:nvSpPr>
        <p:spPr>
          <a:xfrm>
            <a:off x="5519936" y="5445224"/>
            <a:ext cx="2952328" cy="100811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686"/>
              <a:gd name="adj6" fmla="val -62000"/>
            </a:avLst>
          </a:prstGeom>
          <a:solidFill>
            <a:schemeClr val="bg1"/>
          </a:solidFill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Import: from </a:t>
            </a:r>
            <a:r>
              <a:rPr lang="en-GB" sz="2800" i="1" dirty="0" smtClean="0">
                <a:solidFill>
                  <a:srgbClr val="660066"/>
                </a:solidFill>
              </a:rPr>
              <a:t>file</a:t>
            </a:r>
            <a:r>
              <a:rPr lang="en-GB" sz="2800" dirty="0" smtClean="0">
                <a:solidFill>
                  <a:srgbClr val="660066"/>
                </a:solidFill>
              </a:rPr>
              <a:t> import </a:t>
            </a:r>
            <a:r>
              <a:rPr lang="en-GB" sz="2800" i="1" dirty="0" err="1" smtClean="0">
                <a:solidFill>
                  <a:srgbClr val="660066"/>
                </a:solidFill>
              </a:rPr>
              <a:t>classname</a:t>
            </a:r>
            <a:endParaRPr lang="en-GB" sz="2800" i="1" dirty="0">
              <a:solidFill>
                <a:srgbClr val="66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3352" y="3645024"/>
            <a:ext cx="1728192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person-ex1.py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8770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Self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4033664" cy="5151616"/>
          </a:xfrm>
        </p:spPr>
        <p:txBody>
          <a:bodyPr/>
          <a:lstStyle/>
          <a:p>
            <a:r>
              <a:rPr lang="en-GB" dirty="0" smtClean="0"/>
              <a:t>Self is NOT a keyword</a:t>
            </a:r>
          </a:p>
          <a:p>
            <a:r>
              <a:rPr lang="en-GB" dirty="0" smtClean="0"/>
              <a:t>ALWAYS use 'self'</a:t>
            </a:r>
          </a:p>
          <a:p>
            <a:endParaRPr lang="en-GB" dirty="0"/>
          </a:p>
          <a:p>
            <a:r>
              <a:rPr lang="en-GB" i="1" dirty="0" smtClean="0">
                <a:solidFill>
                  <a:srgbClr val="660066"/>
                </a:solidFill>
              </a:rPr>
              <a:t>To set a name in an object of the Person class ….</a:t>
            </a:r>
          </a:p>
          <a:p>
            <a:r>
              <a:rPr lang="en-GB" i="1" dirty="0" smtClean="0">
                <a:solidFill>
                  <a:srgbClr val="660066"/>
                </a:solidFill>
              </a:rPr>
              <a:t> … set the ‘name’ field (or attribute) of the object ….</a:t>
            </a:r>
          </a:p>
          <a:p>
            <a:r>
              <a:rPr lang="en-GB" i="1" dirty="0" smtClean="0">
                <a:solidFill>
                  <a:srgbClr val="660066"/>
                </a:solidFill>
              </a:rPr>
              <a:t>… to the value given as a parameter   </a:t>
            </a:r>
            <a:endParaRPr lang="en-GB" i="1" dirty="0">
              <a:solidFill>
                <a:srgbClr val="6600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59896" y="1124744"/>
            <a:ext cx="7056784" cy="3108544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class </a:t>
            </a:r>
            <a:r>
              <a:rPr lang="en-US" sz="2800" dirty="0">
                <a:latin typeface="Courier New"/>
                <a:cs typeface="Courier New"/>
              </a:rPr>
              <a:t>Person</a:t>
            </a:r>
            <a:r>
              <a:rPr lang="en-US" sz="2800" dirty="0" smtClean="0">
                <a:latin typeface="Courier New"/>
                <a:cs typeface="Courier New"/>
              </a:rPr>
              <a:t>: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# Initially, </a:t>
            </a:r>
            <a:r>
              <a:rPr lang="en-US" sz="2800" dirty="0" smtClean="0">
                <a:latin typeface="Courier New"/>
                <a:cs typeface="Courier New"/>
              </a:rPr>
              <a:t>no </a:t>
            </a:r>
            <a:r>
              <a:rPr lang="en-US" sz="2800" dirty="0">
                <a:latin typeface="Courier New"/>
                <a:cs typeface="Courier New"/>
              </a:rPr>
              <a:t>constructor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err="1">
                <a:latin typeface="Courier New"/>
                <a:cs typeface="Courier New"/>
              </a:rPr>
              <a:t>setName</a:t>
            </a:r>
            <a:r>
              <a:rPr lang="en-US" sz="2800" dirty="0">
                <a:latin typeface="Courier New"/>
                <a:cs typeface="Courier New"/>
              </a:rPr>
              <a:t>(self, name):</a:t>
            </a:r>
          </a:p>
          <a:p>
            <a:r>
              <a:rPr lang="en-US" sz="2800" dirty="0">
                <a:latin typeface="Courier New"/>
                <a:cs typeface="Courier New"/>
              </a:rPr>
              <a:t>        </a:t>
            </a:r>
            <a:r>
              <a:rPr lang="en-US" sz="2800" dirty="0" err="1">
                <a:latin typeface="Courier New"/>
                <a:cs typeface="Courier New"/>
              </a:rPr>
              <a:t>self.name</a:t>
            </a:r>
            <a:r>
              <a:rPr lang="en-US" sz="2800" dirty="0">
                <a:latin typeface="Courier New"/>
                <a:cs typeface="Courier New"/>
              </a:rPr>
              <a:t> = name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079776" y="2780928"/>
            <a:ext cx="1872208" cy="57606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35760" y="3212976"/>
            <a:ext cx="2736304" cy="115212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799856" y="3365376"/>
            <a:ext cx="4896544" cy="251189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552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Attribute Getters and Setters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5113784" cy="5151616"/>
          </a:xfrm>
        </p:spPr>
        <p:txBody>
          <a:bodyPr/>
          <a:lstStyle/>
          <a:p>
            <a:r>
              <a:rPr lang="en-GB" dirty="0" smtClean="0"/>
              <a:t>We can have a method</a:t>
            </a:r>
          </a:p>
          <a:p>
            <a:pPr lvl="1"/>
            <a:r>
              <a:rPr lang="en-GB" dirty="0" smtClean="0"/>
              <a:t>To set an attribute</a:t>
            </a:r>
          </a:p>
          <a:p>
            <a:pPr lvl="1"/>
            <a:r>
              <a:rPr lang="en-GB" dirty="0" smtClean="0"/>
              <a:t>To get the value of an attribute</a:t>
            </a:r>
          </a:p>
          <a:p>
            <a:endParaRPr lang="en-GB" dirty="0"/>
          </a:p>
          <a:p>
            <a:r>
              <a:rPr lang="en-GB" dirty="0" smtClean="0"/>
              <a:t>WARNING</a:t>
            </a:r>
          </a:p>
          <a:p>
            <a:pPr lvl="1"/>
            <a:r>
              <a:rPr lang="en-GB" dirty="0" smtClean="0"/>
              <a:t>Do not always need getters and setters</a:t>
            </a:r>
          </a:p>
          <a:p>
            <a:pPr lvl="1"/>
            <a:r>
              <a:rPr lang="en-GB" dirty="0" smtClean="0"/>
              <a:t>Not a good way to create abstractions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879976" y="1400576"/>
            <a:ext cx="6336704" cy="3539431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class </a:t>
            </a:r>
            <a:r>
              <a:rPr lang="en-US" sz="2800" dirty="0">
                <a:latin typeface="Courier New"/>
                <a:cs typeface="Courier New"/>
              </a:rPr>
              <a:t>Person</a:t>
            </a:r>
            <a:r>
              <a:rPr lang="en-US" sz="2800" dirty="0" smtClean="0">
                <a:latin typeface="Courier New"/>
                <a:cs typeface="Courier New"/>
              </a:rPr>
              <a:t>: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# </a:t>
            </a:r>
            <a:r>
              <a:rPr lang="en-US" sz="2800" dirty="0" smtClean="0">
                <a:latin typeface="Courier New"/>
                <a:cs typeface="Courier New"/>
              </a:rPr>
              <a:t>No constructor</a:t>
            </a:r>
            <a:endParaRPr lang="en-US" sz="2800" dirty="0">
              <a:latin typeface="Courier New"/>
              <a:cs typeface="Courier New"/>
            </a:endParaRP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  <a:r>
              <a:rPr lang="en-US" sz="2800" dirty="0" err="1">
                <a:latin typeface="Courier New"/>
                <a:cs typeface="Courier New"/>
              </a:rPr>
              <a:t>def</a:t>
            </a:r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err="1">
                <a:latin typeface="Courier New"/>
                <a:cs typeface="Courier New"/>
              </a:rPr>
              <a:t>setName</a:t>
            </a:r>
            <a:r>
              <a:rPr lang="en-US" sz="2800" dirty="0">
                <a:latin typeface="Courier New"/>
                <a:cs typeface="Courier New"/>
              </a:rPr>
              <a:t>(self, name):</a:t>
            </a:r>
          </a:p>
          <a:p>
            <a:r>
              <a:rPr lang="en-US" sz="2800" dirty="0">
                <a:latin typeface="Courier New"/>
                <a:cs typeface="Courier New"/>
              </a:rPr>
              <a:t>        </a:t>
            </a:r>
            <a:r>
              <a:rPr lang="en-US" sz="2800" dirty="0" err="1">
                <a:latin typeface="Courier New"/>
                <a:cs typeface="Courier New"/>
              </a:rPr>
              <a:t>self.name</a:t>
            </a:r>
            <a:r>
              <a:rPr lang="en-US" sz="2800" dirty="0">
                <a:latin typeface="Courier New"/>
                <a:cs typeface="Courier New"/>
              </a:rPr>
              <a:t> = </a:t>
            </a:r>
            <a:r>
              <a:rPr lang="en-US" sz="2800" dirty="0" smtClean="0">
                <a:latin typeface="Courier New"/>
                <a:cs typeface="Courier New"/>
              </a:rPr>
              <a:t>name</a:t>
            </a:r>
          </a:p>
          <a:p>
            <a:endParaRPr lang="en-US" sz="2800" dirty="0" smtClean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  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 err="1" smtClean="0">
                <a:latin typeface="Courier New"/>
                <a:cs typeface="Courier New"/>
              </a:rPr>
              <a:t>getName</a:t>
            </a:r>
            <a:r>
              <a:rPr lang="en-US" sz="2800" dirty="0" smtClean="0">
                <a:latin typeface="Courier New"/>
                <a:cs typeface="Courier New"/>
              </a:rPr>
              <a:t>(self):</a:t>
            </a: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     return </a:t>
            </a:r>
            <a:r>
              <a:rPr lang="en-US" sz="2800" dirty="0" err="1" smtClean="0">
                <a:latin typeface="Courier New"/>
                <a:cs typeface="Courier New"/>
              </a:rPr>
              <a:t>self.name</a:t>
            </a:r>
            <a:r>
              <a:rPr lang="en-US" sz="2800" dirty="0" smtClean="0">
                <a:latin typeface="Courier New"/>
                <a:cs typeface="Courier New"/>
              </a:rPr>
              <a:t>    </a:t>
            </a:r>
            <a:endParaRPr lang="en-US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11945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49080"/>
            <a:ext cx="9144000" cy="110872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Task </a:t>
            </a:r>
            <a:r>
              <a:rPr lang="en-GB" sz="3200" dirty="0"/>
              <a:t>1</a:t>
            </a:r>
            <a:r>
              <a:rPr lang="en-GB" sz="3200" dirty="0" smtClean="0"/>
              <a:t>: Enhance the Person Class</a:t>
            </a:r>
          </a:p>
          <a:p>
            <a:r>
              <a:rPr lang="en-GB" sz="3200" dirty="0" smtClean="0"/>
              <a:t>Task 2: Create a new Pet Class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2973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Discussion: </a:t>
            </a:r>
            <a:r>
              <a:rPr lang="en-GB" dirty="0" smtClean="0"/>
              <a:t>What Are the Pros/Cons for Python for Teaching?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We teach programming principles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... we work with  specific language  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5676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Constructor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5473824" cy="5151616"/>
          </a:xfrm>
        </p:spPr>
        <p:txBody>
          <a:bodyPr/>
          <a:lstStyle/>
          <a:p>
            <a:r>
              <a:rPr lang="en-GB" dirty="0" smtClean="0"/>
              <a:t>Before we can ‘act’ on an object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PROBLEM</a:t>
            </a:r>
          </a:p>
          <a:p>
            <a:pPr lvl="1"/>
            <a:r>
              <a:rPr lang="en-GB" dirty="0" smtClean="0"/>
              <a:t>New person is empty</a:t>
            </a:r>
          </a:p>
          <a:p>
            <a:pPr lvl="1"/>
            <a:r>
              <a:rPr lang="en-GB" dirty="0" smtClean="0"/>
              <a:t>Error if we describe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240016" y="2191504"/>
            <a:ext cx="5688632" cy="2677656"/>
          </a:xfrm>
          <a:prstGeom prst="rect">
            <a:avLst/>
          </a:prstGeom>
          <a:solidFill>
            <a:srgbClr val="FFFFFF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from Person import Person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p = Person()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p.setName</a:t>
            </a:r>
            <a:r>
              <a:rPr lang="en-US" sz="2800" dirty="0">
                <a:latin typeface="Courier New"/>
                <a:cs typeface="Courier New"/>
              </a:rPr>
              <a:t>("Bill")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p.setJob</a:t>
            </a:r>
            <a:r>
              <a:rPr lang="en-US" sz="2800" dirty="0">
                <a:latin typeface="Courier New"/>
                <a:cs typeface="Courier New"/>
              </a:rPr>
              <a:t>("plumber")</a:t>
            </a:r>
          </a:p>
          <a:p>
            <a:r>
              <a:rPr lang="en-US" sz="2800" dirty="0">
                <a:latin typeface="Courier New"/>
                <a:cs typeface="Courier New"/>
              </a:rPr>
              <a:t>print(</a:t>
            </a:r>
            <a:r>
              <a:rPr lang="en-US" sz="2800" dirty="0" err="1">
                <a:latin typeface="Courier New"/>
                <a:cs typeface="Courier New"/>
              </a:rPr>
              <a:t>p.describe</a:t>
            </a:r>
            <a:r>
              <a:rPr lang="en-US" sz="2800" dirty="0">
                <a:latin typeface="Courier New"/>
                <a:cs typeface="Courier New"/>
              </a:rPr>
              <a:t>())</a:t>
            </a:r>
          </a:p>
        </p:txBody>
      </p:sp>
      <p:sp>
        <p:nvSpPr>
          <p:cNvPr id="5" name="Line Callout 2 4"/>
          <p:cNvSpPr/>
          <p:nvPr/>
        </p:nvSpPr>
        <p:spPr>
          <a:xfrm flipH="1">
            <a:off x="839416" y="2204864"/>
            <a:ext cx="3024336" cy="18002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776"/>
              <a:gd name="adj6" fmla="val -82981"/>
            </a:avLst>
          </a:prstGeom>
          <a:noFill/>
          <a:ln w="19050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This is a default constructor: it is created automatically</a:t>
            </a:r>
            <a:endParaRPr lang="en-GB" sz="28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83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Defining a Constructor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385592" cy="515161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Constructor </a:t>
            </a:r>
          </a:p>
          <a:p>
            <a:r>
              <a:rPr lang="en-GB" dirty="0" smtClean="0"/>
              <a:t>Has a special name</a:t>
            </a:r>
          </a:p>
          <a:p>
            <a:r>
              <a:rPr lang="en-GB" dirty="0" smtClean="0"/>
              <a:t>May have parameters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Don’t forget ‘self’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1824" y="1328568"/>
            <a:ext cx="7056784" cy="3539431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class </a:t>
            </a:r>
            <a:r>
              <a:rPr lang="en-US" sz="2800" dirty="0">
                <a:latin typeface="Courier New"/>
                <a:cs typeface="Courier New"/>
              </a:rPr>
              <a:t>Person</a:t>
            </a:r>
            <a:r>
              <a:rPr lang="en-US" sz="2800" dirty="0" smtClean="0">
                <a:latin typeface="Courier New"/>
                <a:cs typeface="Courier New"/>
              </a:rPr>
              <a:t>: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__</a:t>
            </a:r>
            <a:r>
              <a:rPr lang="en-US" sz="2800" dirty="0" err="1" smtClean="0">
                <a:latin typeface="Courier New"/>
                <a:cs typeface="Courier New"/>
              </a:rPr>
              <a:t>init</a:t>
            </a:r>
            <a:r>
              <a:rPr lang="en-US" sz="2800" dirty="0" smtClean="0">
                <a:latin typeface="Courier New"/>
                <a:cs typeface="Courier New"/>
              </a:rPr>
              <a:t>__(self, n):</a:t>
            </a: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   </a:t>
            </a:r>
            <a:r>
              <a:rPr lang="en-US" sz="2800" dirty="0" err="1" smtClean="0">
                <a:latin typeface="Courier New"/>
                <a:cs typeface="Courier New"/>
              </a:rPr>
              <a:t>self.name</a:t>
            </a:r>
            <a:r>
              <a:rPr lang="en-US" sz="2800" dirty="0" smtClean="0">
                <a:latin typeface="Courier New"/>
                <a:cs typeface="Courier New"/>
              </a:rPr>
              <a:t> = n 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 err="1" smtClean="0">
                <a:latin typeface="Courier New"/>
                <a:cs typeface="Courier New"/>
              </a:rPr>
              <a:t>getName</a:t>
            </a:r>
            <a:r>
              <a:rPr lang="en-US" sz="2800" dirty="0">
                <a:latin typeface="Courier New"/>
                <a:cs typeface="Courier New"/>
              </a:rPr>
              <a:t>(</a:t>
            </a:r>
            <a:r>
              <a:rPr lang="en-US" sz="2800" dirty="0" smtClean="0">
                <a:latin typeface="Courier New"/>
                <a:cs typeface="Courier New"/>
              </a:rPr>
              <a:t>self)</a:t>
            </a:r>
            <a:r>
              <a:rPr lang="en-US" sz="2800" dirty="0">
                <a:latin typeface="Courier New"/>
                <a:cs typeface="Courier New"/>
              </a:rPr>
              <a:t>:</a:t>
            </a:r>
          </a:p>
          <a:p>
            <a:r>
              <a:rPr lang="en-US" sz="2800" dirty="0">
                <a:latin typeface="Courier New"/>
                <a:cs typeface="Courier New"/>
              </a:rPr>
              <a:t>   </a:t>
            </a:r>
            <a:r>
              <a:rPr lang="en-US" sz="2800" dirty="0" smtClean="0">
                <a:latin typeface="Courier New"/>
                <a:cs typeface="Courier New"/>
              </a:rPr>
              <a:t>   return </a:t>
            </a:r>
            <a:r>
              <a:rPr lang="en-US" sz="2800" dirty="0" err="1" smtClean="0">
                <a:latin typeface="Courier New"/>
                <a:cs typeface="Courier New"/>
              </a:rPr>
              <a:t>self.name</a:t>
            </a:r>
            <a:endParaRPr lang="en-US" sz="2800" dirty="0">
              <a:latin typeface="Courier New"/>
              <a:cs typeface="Courier New"/>
            </a:endParaRP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 </a:t>
            </a:r>
          </a:p>
        </p:txBody>
      </p:sp>
      <p:sp>
        <p:nvSpPr>
          <p:cNvPr id="5" name="Line Callout 2 4"/>
          <p:cNvSpPr/>
          <p:nvPr/>
        </p:nvSpPr>
        <p:spPr>
          <a:xfrm flipH="1">
            <a:off x="2063552" y="3573016"/>
            <a:ext cx="2088232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0161"/>
              <a:gd name="adj6" fmla="val -107792"/>
            </a:avLst>
          </a:prstGeom>
          <a:noFill/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Constructor name</a:t>
            </a:r>
          </a:p>
        </p:txBody>
      </p:sp>
      <p:sp>
        <p:nvSpPr>
          <p:cNvPr id="6" name="Line Callout 2 5"/>
          <p:cNvSpPr/>
          <p:nvPr/>
        </p:nvSpPr>
        <p:spPr>
          <a:xfrm>
            <a:off x="9840416" y="4653136"/>
            <a:ext cx="2088232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74604"/>
              <a:gd name="adj6" fmla="val -21764"/>
            </a:avLst>
          </a:prstGeom>
          <a:solidFill>
            <a:srgbClr val="FFFFFF"/>
          </a:solidFill>
          <a:ln w="190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800" dirty="0" smtClean="0">
                <a:solidFill>
                  <a:srgbClr val="660066"/>
                </a:solidFill>
              </a:rPr>
              <a:t>Constructor parameter</a:t>
            </a:r>
          </a:p>
        </p:txBody>
      </p:sp>
    </p:spTree>
    <p:extLst>
      <p:ext uri="{BB962C8B-B14F-4D97-AF65-F5344CB8AC3E}">
        <p14:creationId xmlns:p14="http://schemas.microsoft.com/office/powerpoint/2010/main" val="229607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Attributes – Good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486322"/>
            <a:ext cx="4536504" cy="5151616"/>
          </a:xfrm>
        </p:spPr>
        <p:txBody>
          <a:bodyPr/>
          <a:lstStyle/>
          <a:p>
            <a:r>
              <a:rPr lang="en-GB" dirty="0" smtClean="0"/>
              <a:t>Attributes are not declared</a:t>
            </a:r>
          </a:p>
          <a:p>
            <a:pPr lvl="1"/>
            <a:r>
              <a:rPr lang="en-GB" dirty="0" smtClean="0"/>
              <a:t>In Python, nothing is! </a:t>
            </a:r>
          </a:p>
          <a:p>
            <a:pPr lvl="1"/>
            <a:endParaRPr lang="en-GB" dirty="0" smtClean="0"/>
          </a:p>
          <a:p>
            <a:endParaRPr lang="en-GB" dirty="0"/>
          </a:p>
          <a:p>
            <a:r>
              <a:rPr lang="en-GB" dirty="0" smtClean="0"/>
              <a:t>Good practice to initialise all attributes in the constructor</a:t>
            </a:r>
          </a:p>
          <a:p>
            <a:pPr lvl="1"/>
            <a:r>
              <a:rPr lang="en-GB" dirty="0" smtClean="0"/>
              <a:t>Getters do not fail</a:t>
            </a:r>
          </a:p>
          <a:p>
            <a:pPr lvl="1"/>
            <a:r>
              <a:rPr lang="en-GB" dirty="0" smtClean="0"/>
              <a:t>Clear what the attributes are</a:t>
            </a:r>
          </a:p>
          <a:p>
            <a:pPr lvl="1"/>
            <a:r>
              <a:rPr lang="en-GB" dirty="0" smtClean="0"/>
              <a:t>Do not add more 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159896" y="1478388"/>
            <a:ext cx="7056784" cy="5262980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ourier New"/>
                <a:cs typeface="Courier New"/>
              </a:rPr>
              <a:t>class </a:t>
            </a:r>
            <a:r>
              <a:rPr lang="en-US" sz="2800" dirty="0">
                <a:latin typeface="Courier New"/>
                <a:cs typeface="Courier New"/>
              </a:rPr>
              <a:t>Person</a:t>
            </a:r>
            <a:r>
              <a:rPr lang="en-US" sz="2800" dirty="0" smtClean="0">
                <a:latin typeface="Courier New"/>
                <a:cs typeface="Courier New"/>
              </a:rPr>
              <a:t>: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__</a:t>
            </a:r>
            <a:r>
              <a:rPr lang="en-US" sz="2800" dirty="0" err="1" smtClean="0">
                <a:latin typeface="Courier New"/>
                <a:cs typeface="Courier New"/>
              </a:rPr>
              <a:t>init</a:t>
            </a:r>
            <a:r>
              <a:rPr lang="en-US" sz="2800" dirty="0" smtClean="0">
                <a:latin typeface="Courier New"/>
                <a:cs typeface="Courier New"/>
              </a:rPr>
              <a:t>__(n):</a:t>
            </a: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   </a:t>
            </a:r>
            <a:r>
              <a:rPr lang="en-US" sz="2800" dirty="0" err="1" smtClean="0">
                <a:latin typeface="Courier New"/>
                <a:cs typeface="Courier New"/>
              </a:rPr>
              <a:t>self.name</a:t>
            </a:r>
            <a:r>
              <a:rPr lang="en-US" sz="2800" dirty="0" smtClean="0">
                <a:latin typeface="Courier New"/>
                <a:cs typeface="Courier New"/>
              </a:rPr>
              <a:t> = n</a:t>
            </a: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   </a:t>
            </a:r>
            <a:r>
              <a:rPr lang="en-US" sz="2800" dirty="0" err="1" smtClean="0">
                <a:latin typeface="Courier New"/>
                <a:cs typeface="Courier New"/>
              </a:rPr>
              <a:t>self.job</a:t>
            </a:r>
            <a:r>
              <a:rPr lang="en-US" sz="2800" dirty="0" smtClean="0">
                <a:latin typeface="Courier New"/>
                <a:cs typeface="Courier New"/>
              </a:rPr>
              <a:t> = "unknown"</a:t>
            </a: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   </a:t>
            </a:r>
            <a:r>
              <a:rPr lang="en-US" sz="2800" dirty="0" err="1" smtClean="0">
                <a:latin typeface="Courier New"/>
                <a:cs typeface="Courier New"/>
              </a:rPr>
              <a:t>self.location</a:t>
            </a:r>
            <a:r>
              <a:rPr lang="en-US" sz="2800" dirty="0" smtClean="0">
                <a:latin typeface="Courier New"/>
                <a:cs typeface="Courier New"/>
              </a:rPr>
              <a:t> = "unknown" </a:t>
            </a: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 err="1">
                <a:latin typeface="Courier New"/>
                <a:cs typeface="Courier New"/>
              </a:rPr>
              <a:t>getName</a:t>
            </a:r>
            <a:r>
              <a:rPr lang="en-US" sz="2800" dirty="0">
                <a:latin typeface="Courier New"/>
                <a:cs typeface="Courier New"/>
              </a:rPr>
              <a:t>(self):</a:t>
            </a:r>
          </a:p>
          <a:p>
            <a:r>
              <a:rPr lang="en-US" sz="2800" dirty="0">
                <a:latin typeface="Courier New"/>
                <a:cs typeface="Courier New"/>
              </a:rPr>
              <a:t>      return </a:t>
            </a:r>
            <a:r>
              <a:rPr lang="en-US" sz="2800" dirty="0" err="1" smtClean="0">
                <a:latin typeface="Courier New"/>
                <a:cs typeface="Courier New"/>
              </a:rPr>
              <a:t>self.name</a:t>
            </a:r>
            <a:endParaRPr lang="en-US" sz="2800" dirty="0" smtClean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 err="1" smtClean="0">
                <a:latin typeface="Courier New"/>
                <a:cs typeface="Courier New"/>
              </a:rPr>
              <a:t>getJob</a:t>
            </a:r>
            <a:r>
              <a:rPr lang="en-US" sz="2800" dirty="0" smtClean="0">
                <a:latin typeface="Courier New"/>
                <a:cs typeface="Courier New"/>
              </a:rPr>
              <a:t>(</a:t>
            </a:r>
            <a:r>
              <a:rPr lang="en-US" sz="2800" dirty="0">
                <a:latin typeface="Courier New"/>
                <a:cs typeface="Courier New"/>
              </a:rPr>
              <a:t>self):</a:t>
            </a:r>
          </a:p>
          <a:p>
            <a:r>
              <a:rPr lang="en-US" sz="2800" dirty="0">
                <a:latin typeface="Courier New"/>
                <a:cs typeface="Courier New"/>
              </a:rPr>
              <a:t>      return </a:t>
            </a:r>
            <a:r>
              <a:rPr lang="en-US" sz="2800" dirty="0" err="1" smtClean="0">
                <a:latin typeface="Courier New"/>
                <a:cs typeface="Courier New"/>
              </a:rPr>
              <a:t>self.job</a:t>
            </a:r>
            <a:endParaRPr lang="en-US" sz="2800" dirty="0" smtClean="0">
              <a:latin typeface="Courier New"/>
              <a:cs typeface="Courier New"/>
            </a:endParaRPr>
          </a:p>
          <a:p>
            <a:r>
              <a:rPr lang="en-US" sz="2800" dirty="0">
                <a:latin typeface="Courier New"/>
                <a:cs typeface="Courier New"/>
              </a:rPr>
              <a:t> </a:t>
            </a:r>
            <a:r>
              <a:rPr lang="en-US" sz="2800" dirty="0" smtClean="0">
                <a:latin typeface="Courier New"/>
                <a:cs typeface="Courier New"/>
              </a:rPr>
              <a:t>  </a:t>
            </a:r>
            <a:r>
              <a:rPr lang="en-US" sz="2800" dirty="0" err="1" smtClean="0">
                <a:latin typeface="Courier New"/>
                <a:cs typeface="Courier New"/>
              </a:rPr>
              <a:t>def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 err="1" smtClean="0">
                <a:latin typeface="Courier New"/>
                <a:cs typeface="Courier New"/>
              </a:rPr>
              <a:t>getLocation</a:t>
            </a:r>
            <a:r>
              <a:rPr lang="en-US" sz="2800" dirty="0" smtClean="0">
                <a:latin typeface="Courier New"/>
                <a:cs typeface="Courier New"/>
              </a:rPr>
              <a:t>(</a:t>
            </a:r>
            <a:r>
              <a:rPr lang="en-US" sz="2800" dirty="0">
                <a:latin typeface="Courier New"/>
                <a:cs typeface="Courier New"/>
              </a:rPr>
              <a:t>self):</a:t>
            </a:r>
          </a:p>
          <a:p>
            <a:r>
              <a:rPr lang="en-US" sz="2800" dirty="0">
                <a:latin typeface="Courier New"/>
                <a:cs typeface="Courier New"/>
              </a:rPr>
              <a:t>      return </a:t>
            </a:r>
            <a:r>
              <a:rPr lang="en-US" sz="2800" dirty="0" err="1" smtClean="0">
                <a:latin typeface="Courier New"/>
                <a:cs typeface="Courier New"/>
              </a:rPr>
              <a:t>self.location</a:t>
            </a:r>
            <a:endParaRPr lang="en-US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04835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Issues for Teaching OOP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en-GB" sz="3200" dirty="0" smtClean="0"/>
              <a:t>Usual OOP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2508527"/>
          </a:xfrm>
        </p:spPr>
        <p:txBody>
          <a:bodyPr/>
          <a:lstStyle/>
          <a:p>
            <a:r>
              <a:rPr lang="en-GB" dirty="0"/>
              <a:t>The attributes are declared </a:t>
            </a:r>
          </a:p>
          <a:p>
            <a:r>
              <a:rPr lang="en-GB" dirty="0" smtClean="0"/>
              <a:t>A class has a fixed set of attributes</a:t>
            </a:r>
          </a:p>
          <a:p>
            <a:r>
              <a:rPr lang="en-GB" dirty="0" smtClean="0"/>
              <a:t>Attributes can be hidden: access only by methods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en-GB" sz="3200" dirty="0" smtClean="0"/>
              <a:t>Python</a:t>
            </a:r>
            <a:endParaRPr lang="en-GB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Nothing is declared</a:t>
            </a:r>
          </a:p>
          <a:p>
            <a:r>
              <a:rPr lang="en-GB" dirty="0" smtClean="0"/>
              <a:t>Attributes appear when assigned to</a:t>
            </a:r>
          </a:p>
          <a:p>
            <a:r>
              <a:rPr lang="en-GB" dirty="0" smtClean="0"/>
              <a:t>Hiding is not enforced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647728" y="4853478"/>
            <a:ext cx="4968552" cy="1815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Use Python to teach OOP</a:t>
            </a:r>
          </a:p>
          <a:p>
            <a:pPr marL="539750" indent="-285750">
              <a:buFont typeface="Arial"/>
              <a:buChar char="•"/>
            </a:pPr>
            <a:r>
              <a:rPr lang="en-GB" sz="2800" dirty="0" smtClean="0"/>
              <a:t>Avoid some Python tricks</a:t>
            </a:r>
          </a:p>
          <a:p>
            <a:pPr marL="539750" indent="-285750">
              <a:buFont typeface="Arial"/>
              <a:buChar char="•"/>
            </a:pPr>
            <a:r>
              <a:rPr lang="en-GB" sz="2800" dirty="0" smtClean="0"/>
              <a:t>Use only a subset </a:t>
            </a:r>
          </a:p>
          <a:p>
            <a:pPr marL="539750" indent="-285750">
              <a:buFont typeface="Arial"/>
              <a:buChar char="•"/>
            </a:pPr>
            <a:r>
              <a:rPr lang="en-GB" sz="2800" dirty="0" smtClean="0"/>
              <a:t>… explain later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8513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49080"/>
            <a:ext cx="9144000" cy="110872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Task 3: Add a constructor</a:t>
            </a:r>
          </a:p>
          <a:p>
            <a:r>
              <a:rPr lang="en-GB" sz="3200" dirty="0" smtClean="0"/>
              <a:t>Task 4: Add getters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48154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Finding Classes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Are classes ‘obvious’?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9532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Two Examples: Find the Class, Object, Attributes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35360" y="1556792"/>
            <a:ext cx="10657184" cy="15841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GB" sz="2400" dirty="0" smtClean="0"/>
              <a:t>I have a red Ford car. It is a hatchback with 4 doors and 1600cc. Luckily it is petrol not diesel. I prefer manual gearbox. My wife has a blue </a:t>
            </a:r>
            <a:r>
              <a:rPr lang="en-GB" sz="2400" dirty="0" err="1" smtClean="0"/>
              <a:t>Merc</a:t>
            </a:r>
            <a:r>
              <a:rPr lang="en-GB" sz="2400" dirty="0" smtClean="0"/>
              <a:t>: a coupe with 2 doors and no space in the back. It is not very practical but she says that a 2.5litre engine feels good and the automatic gearbox makes it easy to drive.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83432" y="3645024"/>
            <a:ext cx="10657184" cy="21602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rmAutofit lnSpcReduction="10000"/>
          </a:bodyPr>
          <a:lstStyle/>
          <a:p>
            <a:r>
              <a:rPr lang="en-GB" sz="2400" dirty="0" smtClean="0"/>
              <a:t>Have you seen the latest model from Jaguar, the XK5? You would never have guessed that it’s a hybrid. I think that Charlie has a silver one. Anne has a new car too, a </a:t>
            </a:r>
            <a:r>
              <a:rPr lang="en-GB" sz="2400" dirty="0" err="1" smtClean="0"/>
              <a:t>Merc</a:t>
            </a:r>
            <a:r>
              <a:rPr lang="en-GB" sz="2400" dirty="0" smtClean="0"/>
              <a:t> T2000, also in silver. I am not sure which is better: I like the look of the </a:t>
            </a:r>
            <a:r>
              <a:rPr lang="en-GB" sz="2400" dirty="0" err="1" smtClean="0"/>
              <a:t>Merc</a:t>
            </a:r>
            <a:r>
              <a:rPr lang="en-GB" sz="2400" dirty="0" smtClean="0"/>
              <a:t> but of course the Jag uses less fuel – up to 65 mpg. Bill has one with the self-driving features added – pricey, but he says it makes t much easier, given what a bad driver he is.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3035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Discussion: </a:t>
            </a:r>
            <a:r>
              <a:rPr lang="en-GB" dirty="0" smtClean="0"/>
              <a:t>Finding Classes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Is the distinction between class, object and attribute obvious in real-world?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43915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Concepts</a:t>
            </a:r>
            <a:endParaRPr lang="en-GB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602885"/>
              </p:ext>
            </p:extLst>
          </p:nvPr>
        </p:nvGraphicFramePr>
        <p:xfrm>
          <a:off x="767408" y="1340768"/>
          <a:ext cx="11089232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7" name="Document" r:id="rId3" imgW="5867400" imgH="2628900" progId="Word.Document.12">
                  <p:embed/>
                </p:oleObj>
              </mc:Choice>
              <mc:Fallback>
                <p:oleObj name="Document" r:id="rId3" imgW="5867400" imgH="2628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408" y="1340768"/>
                        <a:ext cx="11089232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1212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Misunderstandings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550227"/>
              </p:ext>
            </p:extLst>
          </p:nvPr>
        </p:nvGraphicFramePr>
        <p:xfrm>
          <a:off x="839788" y="1484784"/>
          <a:ext cx="10728820" cy="497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Document" r:id="rId3" imgW="5867400" imgH="2959100" progId="Word.Document.12">
                  <p:embed/>
                </p:oleObj>
              </mc:Choice>
              <mc:Fallback>
                <p:oleObj name="Document" r:id="rId3" imgW="5867400" imgH="2959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9788" y="1484784"/>
                        <a:ext cx="10728820" cy="4975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8372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Collecting</a:t>
            </a:r>
            <a:r>
              <a:rPr lang="en-GB" dirty="0" smtClean="0"/>
              <a:t> Objects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We can put objects in lists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Must have the correct mental model for assignment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30773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Collecting Object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4944" y="1486322"/>
            <a:ext cx="3385592" cy="5151616"/>
          </a:xfrm>
        </p:spPr>
        <p:txBody>
          <a:bodyPr/>
          <a:lstStyle/>
          <a:p>
            <a:r>
              <a:rPr lang="en-GB" dirty="0" smtClean="0"/>
              <a:t>Create a list of people</a:t>
            </a:r>
          </a:p>
          <a:p>
            <a:r>
              <a:rPr lang="en-GB" dirty="0" smtClean="0"/>
              <a:t>Create two Person objects</a:t>
            </a:r>
          </a:p>
          <a:p>
            <a:r>
              <a:rPr lang="en-GB" dirty="0" smtClean="0"/>
              <a:t>Add to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479376" y="1621243"/>
            <a:ext cx="5688632" cy="3108544"/>
          </a:xfrm>
          <a:prstGeom prst="rect">
            <a:avLst/>
          </a:prstGeom>
          <a:solidFill>
            <a:srgbClr val="FFFFFF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from Person import Person</a:t>
            </a:r>
          </a:p>
          <a:p>
            <a:endParaRPr lang="en-US" sz="2800" dirty="0" smtClean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people = []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bill </a:t>
            </a:r>
            <a:r>
              <a:rPr lang="en-US" sz="2800" dirty="0">
                <a:latin typeface="Courier New"/>
                <a:cs typeface="Courier New"/>
              </a:rPr>
              <a:t>= Person</a:t>
            </a:r>
            <a:r>
              <a:rPr lang="en-US" sz="2800" dirty="0" smtClean="0">
                <a:latin typeface="Courier New"/>
                <a:cs typeface="Courier New"/>
              </a:rPr>
              <a:t>("Bill")</a:t>
            </a:r>
          </a:p>
          <a:p>
            <a:r>
              <a:rPr lang="en-US" sz="2800" dirty="0" err="1" smtClean="0">
                <a:latin typeface="Courier New"/>
                <a:cs typeface="Courier New"/>
              </a:rPr>
              <a:t>people.append</a:t>
            </a:r>
            <a:r>
              <a:rPr lang="en-US" sz="2800" dirty="0" smtClean="0">
                <a:latin typeface="Courier New"/>
                <a:cs typeface="Courier New"/>
              </a:rPr>
              <a:t>(bill)</a:t>
            </a:r>
          </a:p>
          <a:p>
            <a:r>
              <a:rPr lang="en-US" sz="2800" dirty="0" err="1" smtClean="0">
                <a:latin typeface="Courier New"/>
                <a:cs typeface="Courier New"/>
              </a:rPr>
              <a:t>clare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>
                <a:latin typeface="Courier New"/>
                <a:cs typeface="Courier New"/>
              </a:rPr>
              <a:t>= Person(</a:t>
            </a:r>
            <a:r>
              <a:rPr lang="en-US" sz="2800" dirty="0" smtClean="0">
                <a:latin typeface="Courier New"/>
                <a:cs typeface="Courier New"/>
              </a:rPr>
              <a:t>"Clare"</a:t>
            </a:r>
            <a:r>
              <a:rPr lang="en-US" sz="2800" dirty="0">
                <a:latin typeface="Courier New"/>
                <a:cs typeface="Courier New"/>
              </a:rPr>
              <a:t>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people.append</a:t>
            </a:r>
            <a:r>
              <a:rPr lang="en-US" sz="2800" dirty="0" smtClean="0">
                <a:latin typeface="Courier New"/>
                <a:cs typeface="Courier New"/>
              </a:rPr>
              <a:t>(</a:t>
            </a:r>
            <a:r>
              <a:rPr lang="en-US" sz="2800" dirty="0" err="1" smtClean="0">
                <a:latin typeface="Courier New"/>
                <a:cs typeface="Courier New"/>
              </a:rPr>
              <a:t>clare</a:t>
            </a:r>
            <a:r>
              <a:rPr lang="en-US" sz="2800" dirty="0" smtClean="0">
                <a:latin typeface="Courier New"/>
                <a:cs typeface="Courier New"/>
              </a:rPr>
              <a:t>)</a:t>
            </a:r>
            <a:endParaRPr lang="en-US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1535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Collecting Object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4944" y="1486322"/>
            <a:ext cx="3385592" cy="5151616"/>
          </a:xfrm>
        </p:spPr>
        <p:txBody>
          <a:bodyPr/>
          <a:lstStyle/>
          <a:p>
            <a:r>
              <a:rPr lang="en-GB" dirty="0" smtClean="0"/>
              <a:t>Create a list of people</a:t>
            </a:r>
          </a:p>
          <a:p>
            <a:r>
              <a:rPr lang="en-GB" dirty="0" smtClean="0"/>
              <a:t>Create two Person objects</a:t>
            </a:r>
          </a:p>
          <a:p>
            <a:r>
              <a:rPr lang="en-GB" dirty="0" smtClean="0"/>
              <a:t>Add to list</a:t>
            </a:r>
          </a:p>
          <a:p>
            <a:endParaRPr lang="en-GB" dirty="0"/>
          </a:p>
          <a:p>
            <a:r>
              <a:rPr lang="en-GB" i="1" dirty="0" smtClean="0">
                <a:solidFill>
                  <a:srgbClr val="FF0000"/>
                </a:solidFill>
              </a:rPr>
              <a:t>Does this work?</a:t>
            </a:r>
          </a:p>
          <a:p>
            <a:r>
              <a:rPr lang="en-GB" i="1" dirty="0" smtClean="0">
                <a:solidFill>
                  <a:srgbClr val="FF0000"/>
                </a:solidFill>
              </a:rPr>
              <a:t>Why no need to add to list again?</a:t>
            </a:r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479376" y="1621243"/>
            <a:ext cx="5832648" cy="4401205"/>
          </a:xfrm>
          <a:prstGeom prst="rect">
            <a:avLst/>
          </a:prstGeom>
          <a:solidFill>
            <a:srgbClr val="FFFFFF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from Person import Person</a:t>
            </a:r>
          </a:p>
          <a:p>
            <a:endParaRPr lang="en-US" sz="2800" dirty="0" smtClean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people = []</a:t>
            </a:r>
            <a:endParaRPr lang="en-US" sz="2800" dirty="0">
              <a:latin typeface="Courier New"/>
              <a:cs typeface="Courier New"/>
            </a:endParaRPr>
          </a:p>
          <a:p>
            <a:r>
              <a:rPr lang="en-US" sz="2800" dirty="0" smtClean="0">
                <a:latin typeface="Courier New"/>
                <a:cs typeface="Courier New"/>
              </a:rPr>
              <a:t>bill </a:t>
            </a:r>
            <a:r>
              <a:rPr lang="en-US" sz="2800" dirty="0">
                <a:latin typeface="Courier New"/>
                <a:cs typeface="Courier New"/>
              </a:rPr>
              <a:t>= Person</a:t>
            </a:r>
            <a:r>
              <a:rPr lang="en-US" sz="2800" dirty="0" smtClean="0">
                <a:latin typeface="Courier New"/>
                <a:cs typeface="Courier New"/>
              </a:rPr>
              <a:t>("Bill")</a:t>
            </a:r>
          </a:p>
          <a:p>
            <a:r>
              <a:rPr lang="en-US" sz="2800" dirty="0" err="1" smtClean="0">
                <a:latin typeface="Courier New"/>
                <a:cs typeface="Courier New"/>
              </a:rPr>
              <a:t>people.append</a:t>
            </a:r>
            <a:r>
              <a:rPr lang="en-US" sz="2800" dirty="0" smtClean="0">
                <a:latin typeface="Courier New"/>
                <a:cs typeface="Courier New"/>
              </a:rPr>
              <a:t>(bill)</a:t>
            </a:r>
          </a:p>
          <a:p>
            <a:r>
              <a:rPr lang="en-US" sz="2800" dirty="0" err="1" smtClean="0">
                <a:latin typeface="Courier New"/>
                <a:cs typeface="Courier New"/>
              </a:rPr>
              <a:t>clare</a:t>
            </a:r>
            <a:r>
              <a:rPr lang="en-US" sz="2800" dirty="0" smtClean="0">
                <a:latin typeface="Courier New"/>
                <a:cs typeface="Courier New"/>
              </a:rPr>
              <a:t> </a:t>
            </a:r>
            <a:r>
              <a:rPr lang="en-US" sz="2800" dirty="0">
                <a:latin typeface="Courier New"/>
                <a:cs typeface="Courier New"/>
              </a:rPr>
              <a:t>= Person(</a:t>
            </a:r>
            <a:r>
              <a:rPr lang="en-US" sz="2800" dirty="0" smtClean="0">
                <a:latin typeface="Courier New"/>
                <a:cs typeface="Courier New"/>
              </a:rPr>
              <a:t>"Clare"</a:t>
            </a:r>
            <a:r>
              <a:rPr lang="en-US" sz="2800" dirty="0">
                <a:latin typeface="Courier New"/>
                <a:cs typeface="Courier New"/>
              </a:rPr>
              <a:t>)</a:t>
            </a:r>
          </a:p>
          <a:p>
            <a:r>
              <a:rPr lang="en-US" sz="2800" dirty="0" err="1">
                <a:latin typeface="Courier New"/>
                <a:cs typeface="Courier New"/>
              </a:rPr>
              <a:t>people.append</a:t>
            </a:r>
            <a:r>
              <a:rPr lang="en-US" sz="2800" dirty="0" smtClean="0">
                <a:latin typeface="Courier New"/>
                <a:cs typeface="Courier New"/>
              </a:rPr>
              <a:t>(</a:t>
            </a:r>
            <a:r>
              <a:rPr lang="en-US" sz="2800" dirty="0" err="1" smtClean="0">
                <a:latin typeface="Courier New"/>
                <a:cs typeface="Courier New"/>
              </a:rPr>
              <a:t>clare</a:t>
            </a:r>
            <a:r>
              <a:rPr lang="en-US" sz="2800" dirty="0" smtClean="0">
                <a:latin typeface="Courier New"/>
                <a:cs typeface="Courier New"/>
              </a:rPr>
              <a:t>)</a:t>
            </a:r>
            <a:endParaRPr lang="en-US" sz="2800" dirty="0">
              <a:latin typeface="Courier New"/>
              <a:cs typeface="Courier New"/>
            </a:endParaRPr>
          </a:p>
          <a:p>
            <a:endParaRPr lang="en-US" sz="2800" dirty="0">
              <a:latin typeface="Courier New"/>
              <a:cs typeface="Courier New"/>
            </a:endParaRPr>
          </a:p>
          <a:p>
            <a:r>
              <a:rPr lang="en-US" sz="28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bill.setJob</a:t>
            </a:r>
            <a:r>
              <a:rPr lang="en-US" sz="2800" b="1" dirty="0">
                <a:solidFill>
                  <a:srgbClr val="FF0000"/>
                </a:solidFill>
                <a:latin typeface="Courier New"/>
                <a:cs typeface="Courier New"/>
              </a:rPr>
              <a:t>("plumber"</a:t>
            </a:r>
            <a:r>
              <a:rPr lang="en-US" sz="2800" b="1" dirty="0" smtClean="0">
                <a:solidFill>
                  <a:srgbClr val="FF0000"/>
                </a:solidFill>
                <a:latin typeface="Courier New"/>
                <a:cs typeface="Courier New"/>
              </a:rPr>
              <a:t>)</a:t>
            </a:r>
          </a:p>
          <a:p>
            <a:r>
              <a:rPr lang="en-US" sz="28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clare.setJob</a:t>
            </a:r>
            <a:r>
              <a:rPr lang="en-US" sz="2800" b="1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Courier New"/>
                <a:cs typeface="Courier New"/>
              </a:rPr>
              <a:t>"programmer")</a:t>
            </a:r>
            <a:endParaRPr lang="en-US" sz="28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33136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Python Assignment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4393704" cy="5183038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Copy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Variable has value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Assignment copies value</a:t>
            </a:r>
          </a:p>
          <a:p>
            <a:r>
              <a:rPr lang="en-GB" dirty="0" smtClean="0">
                <a:solidFill>
                  <a:srgbClr val="008000"/>
                </a:solidFill>
              </a:rPr>
              <a:t>Reference</a:t>
            </a:r>
          </a:p>
          <a:p>
            <a:pPr lvl="1"/>
            <a:r>
              <a:rPr lang="en-GB" dirty="0" smtClean="0">
                <a:solidFill>
                  <a:srgbClr val="008000"/>
                </a:solidFill>
              </a:rPr>
              <a:t>Variable has reference</a:t>
            </a:r>
          </a:p>
          <a:p>
            <a:pPr lvl="1"/>
            <a:r>
              <a:rPr lang="en-GB" dirty="0" smtClean="0">
                <a:solidFill>
                  <a:srgbClr val="008000"/>
                </a:solidFill>
              </a:rPr>
              <a:t>Assignment copies reference</a:t>
            </a:r>
          </a:p>
          <a:p>
            <a:r>
              <a:rPr lang="en-GB" dirty="0" smtClean="0"/>
              <a:t>References </a:t>
            </a:r>
            <a:r>
              <a:rPr lang="en-GB" dirty="0" smtClean="0">
                <a:sym typeface="Wingdings"/>
              </a:rPr>
              <a:t> sharing</a:t>
            </a:r>
            <a:endParaRPr lang="en-GB" dirty="0" smtClean="0"/>
          </a:p>
          <a:p>
            <a:r>
              <a:rPr lang="en-GB" dirty="0" smtClean="0"/>
              <a:t>In Python</a:t>
            </a:r>
          </a:p>
          <a:p>
            <a:pPr lvl="1"/>
            <a:r>
              <a:rPr lang="en-GB" dirty="0" smtClean="0"/>
              <a:t> All variables are references</a:t>
            </a:r>
          </a:p>
          <a:p>
            <a:pPr lvl="1"/>
            <a:r>
              <a:rPr lang="en-GB" dirty="0" smtClean="0"/>
              <a:t>But no difference when immutable 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6367473" y="1556792"/>
            <a:ext cx="3201367" cy="1531332"/>
            <a:chOff x="6367473" y="1556792"/>
            <a:chExt cx="3201367" cy="1531332"/>
          </a:xfrm>
        </p:grpSpPr>
        <p:sp>
          <p:nvSpPr>
            <p:cNvPr id="4" name="Rectangle 3"/>
            <p:cNvSpPr/>
            <p:nvPr/>
          </p:nvSpPr>
          <p:spPr>
            <a:xfrm>
              <a:off x="6367473" y="1556792"/>
              <a:ext cx="32013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ourier New"/>
                  <a:cs typeface="Courier New"/>
                </a:rPr>
                <a:t>people = </a:t>
              </a:r>
              <a:r>
                <a:rPr lang="en-US" sz="2800" dirty="0" smtClean="0">
                  <a:latin typeface="Courier New"/>
                  <a:cs typeface="Courier New"/>
                </a:rPr>
                <a:t>[ , ]</a:t>
              </a:r>
              <a:endParaRPr lang="en-US" sz="2800" dirty="0">
                <a:latin typeface="Courier New"/>
                <a:cs typeface="Courier New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H="1">
              <a:off x="7554252" y="1863988"/>
              <a:ext cx="1152128" cy="1224136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/>
          <p:cNvCxnSpPr/>
          <p:nvPr/>
        </p:nvCxnSpPr>
        <p:spPr>
          <a:xfrm>
            <a:off x="9138428" y="1863988"/>
            <a:ext cx="1152128" cy="122413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85992" y="3088124"/>
            <a:ext cx="2470648" cy="8309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name = Clare</a:t>
            </a:r>
          </a:p>
          <a:p>
            <a:r>
              <a:rPr lang="en-GB" sz="2400" dirty="0" smtClean="0"/>
              <a:t>job = programmer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618148" y="3088124"/>
            <a:ext cx="1949622" cy="8309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/>
              <a:t>name = Bill</a:t>
            </a:r>
          </a:p>
          <a:p>
            <a:r>
              <a:rPr lang="en-GB" sz="2400" dirty="0" smtClean="0"/>
              <a:t>job = plumber</a:t>
            </a:r>
            <a:endParaRPr lang="en-GB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6202638" y="3919121"/>
            <a:ext cx="1477538" cy="1526103"/>
            <a:chOff x="6202638" y="3919121"/>
            <a:chExt cx="1477538" cy="1526103"/>
          </a:xfrm>
        </p:grpSpPr>
        <p:sp>
          <p:nvSpPr>
            <p:cNvPr id="10" name="Rectangle 9"/>
            <p:cNvSpPr/>
            <p:nvPr/>
          </p:nvSpPr>
          <p:spPr>
            <a:xfrm>
              <a:off x="6202638" y="4922004"/>
              <a:ext cx="147753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latin typeface="Courier New"/>
                  <a:cs typeface="Courier New"/>
                </a:rPr>
                <a:t>bill = </a:t>
              </a:r>
              <a:endParaRPr lang="en-US" sz="2800" dirty="0">
                <a:latin typeface="Courier New"/>
                <a:cs typeface="Courier New"/>
              </a:endParaRPr>
            </a:p>
          </p:txBody>
        </p:sp>
        <p:cxnSp>
          <p:nvCxnSpPr>
            <p:cNvPr id="13" name="Straight Arrow Connector 12"/>
            <p:cNvCxnSpPr>
              <a:stCxn id="10" idx="3"/>
              <a:endCxn id="9" idx="2"/>
            </p:cNvCxnSpPr>
            <p:nvPr/>
          </p:nvCxnSpPr>
          <p:spPr>
            <a:xfrm flipH="1" flipV="1">
              <a:off x="7592959" y="3919121"/>
              <a:ext cx="87217" cy="1264493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9515006" y="3919121"/>
            <a:ext cx="1693017" cy="1409635"/>
            <a:chOff x="9515006" y="3919121"/>
            <a:chExt cx="1693017" cy="1409635"/>
          </a:xfrm>
        </p:grpSpPr>
        <p:sp>
          <p:nvSpPr>
            <p:cNvPr id="11" name="Rectangle 10"/>
            <p:cNvSpPr/>
            <p:nvPr/>
          </p:nvSpPr>
          <p:spPr>
            <a:xfrm>
              <a:off x="9515006" y="4805536"/>
              <a:ext cx="1693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err="1" smtClean="0">
                  <a:latin typeface="Courier New"/>
                  <a:cs typeface="Courier New"/>
                </a:rPr>
                <a:t>clare</a:t>
              </a:r>
              <a:r>
                <a:rPr lang="en-US" sz="2800" dirty="0" smtClean="0">
                  <a:latin typeface="Courier New"/>
                  <a:cs typeface="Courier New"/>
                </a:rPr>
                <a:t> = </a:t>
              </a:r>
              <a:endParaRPr lang="en-US" sz="2800" dirty="0">
                <a:latin typeface="Courier New"/>
                <a:cs typeface="Courier New"/>
              </a:endParaRPr>
            </a:p>
          </p:txBody>
        </p:sp>
        <p:cxnSp>
          <p:nvCxnSpPr>
            <p:cNvPr id="16" name="Straight Arrow Connector 15"/>
            <p:cNvCxnSpPr>
              <a:stCxn id="11" idx="3"/>
              <a:endCxn id="8" idx="2"/>
            </p:cNvCxnSpPr>
            <p:nvPr/>
          </p:nvCxnSpPr>
          <p:spPr>
            <a:xfrm flipH="1" flipV="1">
              <a:off x="10621316" y="3919121"/>
              <a:ext cx="586707" cy="1148025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9832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 to Homework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9444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Care of Cats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Cats eat, sleep and (sometimes) purr</a:t>
            </a:r>
          </a:p>
        </p:txBody>
      </p:sp>
      <p:sp>
        <p:nvSpPr>
          <p:cNvPr id="4" name="Rectangle 3"/>
          <p:cNvSpPr/>
          <p:nvPr/>
        </p:nvSpPr>
        <p:spPr>
          <a:xfrm>
            <a:off x="407368" y="2204864"/>
            <a:ext cx="11449272" cy="4536504"/>
          </a:xfrm>
          <a:prstGeom prst="rect">
            <a:avLst/>
          </a:prstGeom>
          <a:solidFill>
            <a:schemeClr val="bg1"/>
          </a:solidFill>
          <a:ln>
            <a:solidFill>
              <a:srgbClr val="660066"/>
            </a:solidFill>
          </a:ln>
        </p:spPr>
        <p:txBody>
          <a:bodyPr wrap="square" numCol="3" spcCol="36000">
            <a:normAutofit lnSpcReduction="10000"/>
          </a:bodyPr>
          <a:lstStyle/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1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p</a:t>
            </a:r>
          </a:p>
          <a:p>
            <a:r>
              <a:rPr lang="en-GB" dirty="0" err="1"/>
              <a:t>Purrrrrrrr</a:t>
            </a:r>
            <a:r>
              <a:rPr lang="en-GB" dirty="0"/>
              <a:t>!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1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p</a:t>
            </a:r>
          </a:p>
          <a:p>
            <a:r>
              <a:rPr lang="en-GB" dirty="0"/>
              <a:t>Paws is tired. SCRATCHES you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1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s</a:t>
            </a:r>
          </a:p>
          <a:p>
            <a:r>
              <a:rPr lang="en-GB" dirty="0"/>
              <a:t>Paws goes to sleep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2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p</a:t>
            </a:r>
          </a:p>
          <a:p>
            <a:r>
              <a:rPr lang="en-GB" dirty="0"/>
              <a:t>Whiskers is tired. SCRATCHES you</a:t>
            </a:r>
          </a:p>
          <a:p>
            <a:r>
              <a:rPr lang="en-GB" dirty="0" smtClean="0"/>
              <a:t>Choose </a:t>
            </a:r>
            <a:r>
              <a:rPr lang="en-GB" dirty="0"/>
              <a:t>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2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s</a:t>
            </a:r>
          </a:p>
          <a:p>
            <a:r>
              <a:rPr lang="en-GB" dirty="0"/>
              <a:t>Whiskers goes to sleep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</a:t>
            </a:r>
            <a:r>
              <a:rPr lang="en-GB" dirty="0" smtClean="0"/>
              <a:t>2: </a:t>
            </a:r>
            <a:r>
              <a:rPr lang="en-GB" dirty="0"/>
              <a:t>Whiskers</a:t>
            </a:r>
          </a:p>
          <a:p>
            <a:r>
              <a:rPr lang="en-GB" dirty="0"/>
              <a:t>  Cat number&gt; 1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c</a:t>
            </a:r>
          </a:p>
          <a:p>
            <a:r>
              <a:rPr lang="en-GB" dirty="0"/>
              <a:t>Paws is asleep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1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p</a:t>
            </a:r>
          </a:p>
          <a:p>
            <a:r>
              <a:rPr lang="en-GB" dirty="0"/>
              <a:t>You have woken Paws</a:t>
            </a:r>
          </a:p>
          <a:p>
            <a:r>
              <a:rPr lang="en-GB" dirty="0"/>
              <a:t>Paws is hungry. BITES you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 2</a:t>
            </a:r>
          </a:p>
          <a:p>
            <a:r>
              <a:rPr lang="en-GB" dirty="0"/>
              <a:t>[P]at, [F]</a:t>
            </a:r>
            <a:r>
              <a:rPr lang="en-GB" dirty="0" err="1"/>
              <a:t>eed</a:t>
            </a:r>
            <a:r>
              <a:rPr lang="en-GB" dirty="0"/>
              <a:t>, [S]</a:t>
            </a:r>
            <a:r>
              <a:rPr lang="en-GB" dirty="0" err="1"/>
              <a:t>leep</a:t>
            </a:r>
            <a:r>
              <a:rPr lang="en-GB" dirty="0"/>
              <a:t>, [C]heck&gt; f</a:t>
            </a:r>
          </a:p>
          <a:p>
            <a:r>
              <a:rPr lang="en-GB" dirty="0"/>
              <a:t>YOU ARE STUPID! Can't you see Whiskers is asleep</a:t>
            </a:r>
          </a:p>
          <a:p>
            <a:r>
              <a:rPr lang="en-GB" dirty="0"/>
              <a:t>Choose a cat:</a:t>
            </a:r>
          </a:p>
          <a:p>
            <a:r>
              <a:rPr lang="en-GB" dirty="0"/>
              <a:t>  1: Paws</a:t>
            </a:r>
          </a:p>
          <a:p>
            <a:r>
              <a:rPr lang="en-GB" dirty="0"/>
              <a:t>  2: Whiskers</a:t>
            </a:r>
          </a:p>
          <a:p>
            <a:r>
              <a:rPr lang="en-GB" dirty="0"/>
              <a:t>  Cat number&gt;</a:t>
            </a:r>
          </a:p>
        </p:txBody>
      </p:sp>
    </p:spTree>
    <p:extLst>
      <p:ext uri="{BB962C8B-B14F-4D97-AF65-F5344CB8AC3E}">
        <p14:creationId xmlns:p14="http://schemas.microsoft.com/office/powerpoint/2010/main" val="118790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Cat Rules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638832"/>
              </p:ext>
            </p:extLst>
          </p:nvPr>
        </p:nvGraphicFramePr>
        <p:xfrm>
          <a:off x="838200" y="1485900"/>
          <a:ext cx="10515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5432"/>
                <a:gridCol w="857016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 Cat Can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When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Eat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When it is awake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Sleep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When it is awake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Pat (i.e.</a:t>
                      </a:r>
                      <a:r>
                        <a:rPr lang="en-GB" sz="2400" baseline="0" dirty="0" smtClean="0"/>
                        <a:t> be patted)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Anytime.</a:t>
                      </a:r>
                      <a:r>
                        <a:rPr lang="en-GB" sz="2400" baseline="0" dirty="0" smtClean="0"/>
                        <a:t> If it is asleep, it wakes up. If it is hungry, it bites you; if it is tired it scratches you. Otherwise it </a:t>
                      </a:r>
                      <a:r>
                        <a:rPr lang="en-GB" sz="2400" baseline="0" dirty="0" err="1" smtClean="0"/>
                        <a:t>purrrrrrs</a:t>
                      </a:r>
                      <a:r>
                        <a:rPr lang="en-GB" sz="2400" baseline="0" dirty="0" smtClean="0"/>
                        <a:t>  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be tired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If</a:t>
                      </a:r>
                      <a:r>
                        <a:rPr lang="en-GB" sz="2400" baseline="0" dirty="0" smtClean="0"/>
                        <a:t> it has been awake for longer than it’s last sleep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be hungry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If it has not been fed for a while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9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 and 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Passage of Time</a:t>
            </a:r>
          </a:p>
          <a:p>
            <a:pPr lvl="1"/>
            <a:r>
              <a:rPr lang="en-GB" dirty="0" smtClean="0"/>
              <a:t>Behaviour depends on time (tired, hungry)</a:t>
            </a:r>
          </a:p>
          <a:p>
            <a:pPr lvl="1"/>
            <a:r>
              <a:rPr lang="en-GB" dirty="0" smtClean="0"/>
              <a:t>Time variable in interface – incremented on every interaction</a:t>
            </a:r>
          </a:p>
          <a:p>
            <a:pPr lvl="1"/>
            <a:r>
              <a:rPr lang="en-GB" dirty="0" smtClean="0"/>
              <a:t>Cat methods have time parameter</a:t>
            </a:r>
          </a:p>
          <a:p>
            <a:pPr lvl="1"/>
            <a:r>
              <a:rPr lang="en-GB" dirty="0" smtClean="0"/>
              <a:t>Cat class has some time attributes – e.g. time last woke up</a:t>
            </a:r>
          </a:p>
          <a:p>
            <a:r>
              <a:rPr lang="en-GB" dirty="0" smtClean="0"/>
              <a:t>Two files</a:t>
            </a:r>
          </a:p>
          <a:p>
            <a:pPr lvl="1"/>
            <a:r>
              <a:rPr lang="en-GB" dirty="0" smtClean="0"/>
              <a:t>Cat class and interface</a:t>
            </a:r>
          </a:p>
          <a:p>
            <a:r>
              <a:rPr lang="en-GB" dirty="0" smtClean="0"/>
              <a:t>Develop incrementally </a:t>
            </a:r>
          </a:p>
          <a:p>
            <a:pPr lvl="1"/>
            <a:r>
              <a:rPr lang="en-GB" dirty="0" smtClean="0"/>
              <a:t>Optional starter provide</a:t>
            </a:r>
          </a:p>
          <a:p>
            <a:pPr lvl="1"/>
            <a:r>
              <a:rPr lang="en-GB" dirty="0" smtClean="0"/>
              <a:t>Add features</a:t>
            </a:r>
          </a:p>
          <a:p>
            <a:r>
              <a:rPr lang="en-GB" dirty="0" smtClean="0"/>
              <a:t>More features – get more cats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3918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940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can </a:t>
            </a:r>
            <a:r>
              <a:rPr lang="en-GB" dirty="0" smtClean="0"/>
              <a:t>create new classes</a:t>
            </a:r>
          </a:p>
          <a:p>
            <a:pPr lvl="1"/>
            <a:r>
              <a:rPr lang="en-GB" dirty="0" smtClean="0"/>
              <a:t>Methods</a:t>
            </a:r>
          </a:p>
          <a:p>
            <a:pPr lvl="1"/>
            <a:r>
              <a:rPr lang="en-GB" dirty="0" smtClean="0"/>
              <a:t>Constructor and attributes</a:t>
            </a:r>
          </a:p>
          <a:p>
            <a:r>
              <a:rPr lang="en-GB" dirty="0" smtClean="0"/>
              <a:t>Python issues: nothing declared</a:t>
            </a:r>
          </a:p>
          <a:p>
            <a:pPr lvl="1"/>
            <a:r>
              <a:rPr lang="en-GB" dirty="0" smtClean="0"/>
              <a:t>Enabled us to treat constructors second   </a:t>
            </a:r>
            <a:endParaRPr lang="en-GB" dirty="0"/>
          </a:p>
          <a:p>
            <a:r>
              <a:rPr lang="en-GB" dirty="0" smtClean="0"/>
              <a:t>Collecting objects</a:t>
            </a:r>
          </a:p>
          <a:p>
            <a:pPr lvl="1"/>
            <a:r>
              <a:rPr lang="en-GB" dirty="0" smtClean="0"/>
              <a:t>It works</a:t>
            </a:r>
          </a:p>
          <a:p>
            <a:pPr lvl="1"/>
            <a:r>
              <a:rPr lang="en-GB" dirty="0" smtClean="0"/>
              <a:t>… need to understand assignment and references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394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5467</TotalTime>
  <Words>2091</Words>
  <Application>Microsoft Macintosh PowerPoint</Application>
  <PresentationFormat>Custom</PresentationFormat>
  <Paragraphs>415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Microsoft Word Document</vt:lpstr>
      <vt:lpstr>Object Oriented Programming in A Level </vt:lpstr>
      <vt:lpstr>Course Outline</vt:lpstr>
      <vt:lpstr>Recap of Week 1</vt:lpstr>
      <vt:lpstr>Person versus Nearly Person</vt:lpstr>
      <vt:lpstr>Session Aim and Outline</vt:lpstr>
      <vt:lpstr>Recap: Modules and Import</vt:lpstr>
      <vt:lpstr>Python Modules</vt:lpstr>
      <vt:lpstr>Import As</vt:lpstr>
      <vt:lpstr>The Person ‘Class’</vt:lpstr>
      <vt:lpstr>The Person Class</vt:lpstr>
      <vt:lpstr>Defining a Method in a Class</vt:lpstr>
      <vt:lpstr>Self</vt:lpstr>
      <vt:lpstr>Attribute Getters and Setters</vt:lpstr>
      <vt:lpstr>Practical Break</vt:lpstr>
      <vt:lpstr>Discussion: What Are the Pros/Cons for Python for Teaching?</vt:lpstr>
      <vt:lpstr>Constructor</vt:lpstr>
      <vt:lpstr>Defining a Constructor</vt:lpstr>
      <vt:lpstr>Attributes – Good Practice</vt:lpstr>
      <vt:lpstr>Python Issues for Teaching OOP</vt:lpstr>
      <vt:lpstr>Practical Break</vt:lpstr>
      <vt:lpstr> Finding Classes</vt:lpstr>
      <vt:lpstr>Two Examples: Find the Class, Object, Attributes</vt:lpstr>
      <vt:lpstr>Discussion: Finding Classes</vt:lpstr>
      <vt:lpstr>Concepts</vt:lpstr>
      <vt:lpstr>Potential Misunderstandings</vt:lpstr>
      <vt:lpstr>Collecting Objects</vt:lpstr>
      <vt:lpstr>Collecting Object Example</vt:lpstr>
      <vt:lpstr>Collecting Object Example</vt:lpstr>
      <vt:lpstr>Understanding Python Assignment </vt:lpstr>
      <vt:lpstr>Introduction to Homework</vt:lpstr>
      <vt:lpstr>Care of Cats</vt:lpstr>
      <vt:lpstr>Cat Rules</vt:lpstr>
      <vt:lpstr>Issues and Suggestions</vt:lpstr>
      <vt:lpstr>Summary</vt:lpstr>
      <vt:lpstr>Summary</vt:lpstr>
    </vt:vector>
  </TitlesOfParts>
  <Company>King's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William Marsh</cp:lastModifiedBy>
  <cp:revision>120</cp:revision>
  <cp:lastPrinted>2017-10-04T13:51:40Z</cp:lastPrinted>
  <dcterms:created xsi:type="dcterms:W3CDTF">2016-10-31T22:10:00Z</dcterms:created>
  <dcterms:modified xsi:type="dcterms:W3CDTF">2017-10-11T10:29:57Z</dcterms:modified>
</cp:coreProperties>
</file>