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8" r:id="rId2"/>
    <p:sldId id="281" r:id="rId3"/>
    <p:sldId id="284" r:id="rId4"/>
    <p:sldId id="283" r:id="rId5"/>
    <p:sldId id="286" r:id="rId6"/>
    <p:sldId id="285" r:id="rId7"/>
    <p:sldId id="287" r:id="rId8"/>
    <p:sldId id="288" r:id="rId9"/>
    <p:sldId id="300" r:id="rId10"/>
    <p:sldId id="289" r:id="rId11"/>
    <p:sldId id="282" r:id="rId12"/>
    <p:sldId id="290" r:id="rId13"/>
    <p:sldId id="291" r:id="rId14"/>
    <p:sldId id="292" r:id="rId15"/>
    <p:sldId id="293" r:id="rId16"/>
    <p:sldId id="294" r:id="rId17"/>
    <p:sldId id="302" r:id="rId18"/>
    <p:sldId id="303" r:id="rId19"/>
    <p:sldId id="295" r:id="rId20"/>
    <p:sldId id="296" r:id="rId21"/>
    <p:sldId id="297" r:id="rId22"/>
    <p:sldId id="301" r:id="rId23"/>
    <p:sldId id="307" r:id="rId24"/>
    <p:sldId id="306" r:id="rId25"/>
    <p:sldId id="309" r:id="rId26"/>
    <p:sldId id="311" r:id="rId27"/>
    <p:sldId id="298" r:id="rId28"/>
    <p:sldId id="299" r:id="rId29"/>
    <p:sldId id="315" r:id="rId30"/>
    <p:sldId id="312" r:id="rId31"/>
    <p:sldId id="313" r:id="rId32"/>
    <p:sldId id="314" r:id="rId33"/>
    <p:sldId id="259" r:id="rId34"/>
    <p:sldId id="316" r:id="rId35"/>
    <p:sldId id="317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75B6"/>
    <a:srgbClr val="283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404" autoAdjust="0"/>
    <p:restoredTop sz="86401" autoAdjust="0"/>
  </p:normalViewPr>
  <p:slideViewPr>
    <p:cSldViewPr>
      <p:cViewPr varScale="1">
        <p:scale>
          <a:sx n="82" d="100"/>
          <a:sy n="82" d="100"/>
        </p:scale>
        <p:origin x="-352" y="-11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6" d="100"/>
        <a:sy n="206" d="100"/>
      </p:scale>
      <p:origin x="0" y="131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notesMaster" Target="notesMasters/notesMaster1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Relationship Id="rId43" Type="http://schemas.microsoft.com/office/2015/10/relationships/revisionInfo" Target="revisionInfo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3C87AB-C355-48A0-A222-B0AEC582735C}" type="datetimeFigureOut">
              <a:rPr lang="en-GB" smtClean="0"/>
              <a:t>03/10/2017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480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10515600" cy="51516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A994C1-7FA0-4894-B73E-31140D789D3B}" type="datetimeFigureOut">
              <a:rPr lang="en-GB" smtClean="0"/>
              <a:t>03/10/2017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1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86321"/>
            <a:ext cx="5181600" cy="469064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86321"/>
            <a:ext cx="5181600" cy="469064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91917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46471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288625"/>
            <a:ext cx="5157787" cy="41184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6471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288625"/>
            <a:ext cx="5183188" cy="41184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36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A994C1-7FA0-4894-B73E-31140D789D3B}" type="datetimeFigureOut">
              <a:rPr lang="en-GB" smtClean="0"/>
              <a:t>03/10/2017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A994C1-7FA0-4894-B73E-31140D789D3B}" type="datetimeFigureOut">
              <a:rPr lang="en-GB" smtClean="0"/>
              <a:t>03/10/2017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A994C1-7FA0-4894-B73E-31140D789D3B}" type="datetimeFigureOut">
              <a:rPr lang="en-GB" smtClean="0"/>
              <a:t>03/10/2017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A994C1-7FA0-4894-B73E-31140D789D3B}" type="datetimeFigureOut">
              <a:rPr lang="en-GB" smtClean="0"/>
              <a:t>03/10/2017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A994C1-7FA0-4894-B73E-31140D789D3B}" type="datetimeFigureOut">
              <a:rPr lang="en-GB" smtClean="0"/>
              <a:t>03/10/2017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526" y="5914410"/>
            <a:ext cx="6047525" cy="95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Lucida Grande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4" Type="http://schemas.openxmlformats.org/officeDocument/2006/relationships/image" Target="../media/image3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.docx"/><Relationship Id="rId4" Type="http://schemas.openxmlformats.org/officeDocument/2006/relationships/image" Target="../media/image3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GB" sz="2800" dirty="0" smtClean="0"/>
          </a:p>
          <a:p>
            <a:r>
              <a:rPr lang="en-GB" sz="2800" dirty="0" smtClean="0"/>
              <a:t>Session 1: Introduction and Motivation</a:t>
            </a:r>
            <a:endParaRPr lang="en-GB" sz="2800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Object Oriented Programming in A Level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456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Session Aim and Outline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 anchor="ctr">
            <a:normAutofit/>
          </a:bodyPr>
          <a:lstStyle/>
          <a:p>
            <a:r>
              <a:rPr lang="en-GB" sz="3200" dirty="0" smtClean="0"/>
              <a:t>Outline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839788" y="2288624"/>
            <a:ext cx="5157787" cy="4390081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Using </a:t>
            </a:r>
            <a:r>
              <a:rPr lang="en-GB" dirty="0" smtClean="0"/>
              <a:t>classes: Text Files</a:t>
            </a:r>
          </a:p>
          <a:p>
            <a:r>
              <a:rPr lang="en-GB" i="1" dirty="0"/>
              <a:t>Discussion: </a:t>
            </a:r>
            <a:r>
              <a:rPr lang="en-GB" i="1" dirty="0" smtClean="0"/>
              <a:t>Information Hiding</a:t>
            </a:r>
            <a:endParaRPr lang="en-GB" i="1" dirty="0"/>
          </a:p>
          <a:p>
            <a:r>
              <a:rPr lang="en-GB" dirty="0" smtClean="0"/>
              <a:t>Reflection : Decomposition and Abstraction</a:t>
            </a:r>
          </a:p>
          <a:p>
            <a:r>
              <a:rPr lang="en-GB" i="1" dirty="0" smtClean="0"/>
              <a:t>Discussion: Learning to Use Functions </a:t>
            </a:r>
          </a:p>
          <a:p>
            <a:r>
              <a:rPr lang="en-GB" dirty="0" smtClean="0"/>
              <a:t>Using classes: The Person Class</a:t>
            </a:r>
          </a:p>
          <a:p>
            <a:r>
              <a:rPr lang="en-GB" dirty="0" smtClean="0"/>
              <a:t>Reflection: How versus Why</a:t>
            </a:r>
          </a:p>
          <a:p>
            <a:r>
              <a:rPr lang="en-GB" dirty="0" smtClean="0"/>
              <a:t>Person with / without classes</a:t>
            </a:r>
          </a:p>
          <a:p>
            <a:r>
              <a:rPr lang="en-GB" i="1" dirty="0" smtClean="0"/>
              <a:t>Discussion: Do We Need to Know? 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 anchor="ctr">
            <a:normAutofit/>
          </a:bodyPr>
          <a:lstStyle/>
          <a:p>
            <a:r>
              <a:rPr lang="en-GB" sz="3200" dirty="0" smtClean="0"/>
              <a:t>Aims</a:t>
            </a:r>
            <a:endParaRPr lang="en-GB" sz="32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 smtClean="0"/>
              <a:t>Understand the use of classes</a:t>
            </a:r>
          </a:p>
          <a:p>
            <a:pPr lvl="1"/>
            <a:r>
              <a:rPr lang="en-GB" dirty="0" smtClean="0"/>
              <a:t>Be aware of the classes we already use </a:t>
            </a:r>
          </a:p>
          <a:p>
            <a:r>
              <a:rPr lang="en-GB" dirty="0" smtClean="0"/>
              <a:t>Be able to motivate the use of classes and objects</a:t>
            </a:r>
          </a:p>
          <a:p>
            <a:r>
              <a:rPr lang="en-GB" dirty="0" smtClean="0"/>
              <a:t>Be able to explain OOP in relations Abstraction and Decomposition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1809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Text Files</a:t>
            </a:r>
            <a:endParaRPr lang="en-GB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524000" y="3933056"/>
            <a:ext cx="9144000" cy="1324744"/>
          </a:xfrm>
        </p:spPr>
        <p:txBody>
          <a:bodyPr>
            <a:normAutofit/>
          </a:bodyPr>
          <a:lstStyle/>
          <a:p>
            <a:r>
              <a:rPr lang="en-GB" sz="2800" dirty="0" smtClean="0"/>
              <a:t>An example of classes and object that are familiar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689770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File Object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73012" y="1486322"/>
            <a:ext cx="2743929" cy="5151616"/>
          </a:xfrm>
        </p:spPr>
        <p:txBody>
          <a:bodyPr/>
          <a:lstStyle/>
          <a:p>
            <a:r>
              <a:rPr lang="en-GB" dirty="0" smtClean="0"/>
              <a:t>Familiar </a:t>
            </a:r>
            <a:br>
              <a:rPr lang="en-GB" dirty="0" smtClean="0"/>
            </a:br>
            <a:r>
              <a:rPr lang="en-GB" dirty="0" smtClean="0"/>
              <a:t>code?</a:t>
            </a:r>
          </a:p>
          <a:p>
            <a:endParaRPr lang="en-GB" dirty="0"/>
          </a:p>
          <a:p>
            <a:r>
              <a:rPr lang="en-GB" dirty="0" smtClean="0"/>
              <a:t>What does</a:t>
            </a:r>
            <a:br>
              <a:rPr lang="en-GB" dirty="0" smtClean="0"/>
            </a:br>
            <a:r>
              <a:rPr lang="en-GB" dirty="0" smtClean="0"/>
              <a:t>the code </a:t>
            </a:r>
            <a:br>
              <a:rPr lang="en-GB" dirty="0" smtClean="0"/>
            </a:br>
            <a:r>
              <a:rPr lang="en-GB" dirty="0" smtClean="0"/>
              <a:t>do?</a:t>
            </a:r>
          </a:p>
          <a:p>
            <a:endParaRPr lang="en-GB" dirty="0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1233752"/>
              </p:ext>
            </p:extLst>
          </p:nvPr>
        </p:nvGraphicFramePr>
        <p:xfrm>
          <a:off x="2575067" y="1695084"/>
          <a:ext cx="10883900" cy="264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Document" r:id="rId3" imgW="6489700" imgH="1574800" progId="Word.Document.12">
                  <p:embed/>
                </p:oleObj>
              </mc:Choice>
              <mc:Fallback>
                <p:oleObj name="Document" r:id="rId3" imgW="6489700" imgH="1574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75067" y="1695084"/>
                        <a:ext cx="10883900" cy="2641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Line Callout 2 16"/>
          <p:cNvSpPr/>
          <p:nvPr/>
        </p:nvSpPr>
        <p:spPr>
          <a:xfrm>
            <a:off x="7340752" y="867416"/>
            <a:ext cx="3252233" cy="72800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23138"/>
              <a:gd name="adj6" fmla="val -122857"/>
            </a:avLst>
          </a:prstGeom>
          <a:noFill/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2400" dirty="0" smtClean="0">
                <a:solidFill>
                  <a:srgbClr val="660066"/>
                </a:solidFill>
              </a:rPr>
              <a:t>This is variable. What is the type of its value?</a:t>
            </a:r>
            <a:endParaRPr lang="en-GB" sz="2400" dirty="0">
              <a:solidFill>
                <a:srgbClr val="660066"/>
              </a:solidFill>
            </a:endParaRPr>
          </a:p>
        </p:txBody>
      </p:sp>
      <p:sp>
        <p:nvSpPr>
          <p:cNvPr id="18" name="Line Callout 2 17"/>
          <p:cNvSpPr/>
          <p:nvPr/>
        </p:nvSpPr>
        <p:spPr>
          <a:xfrm flipH="1">
            <a:off x="695400" y="4789224"/>
            <a:ext cx="2808312" cy="166411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68885"/>
              <a:gd name="adj6" fmla="val -21226"/>
            </a:avLst>
          </a:prstGeom>
          <a:noFill/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2400" dirty="0" smtClean="0">
                <a:solidFill>
                  <a:srgbClr val="660066"/>
                </a:solidFill>
              </a:rPr>
              <a:t>Write method: </a:t>
            </a:r>
            <a:r>
              <a:rPr lang="en-GB" sz="2400" dirty="0" err="1" smtClean="0">
                <a:solidFill>
                  <a:srgbClr val="660066"/>
                </a:solidFill>
              </a:rPr>
              <a:t>i</a:t>
            </a:r>
            <a:r>
              <a:rPr lang="en-GB" sz="2400" dirty="0" smtClean="0">
                <a:solidFill>
                  <a:srgbClr val="660066"/>
                </a:solidFill>
              </a:rPr>
              <a:t>) which file is written to? ii) what is written?</a:t>
            </a:r>
            <a:endParaRPr lang="en-GB" sz="2400" dirty="0">
              <a:solidFill>
                <a:srgbClr val="660066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264352" y="4263479"/>
            <a:ext cx="2403222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b="1" dirty="0" err="1" smtClean="0">
                <a:latin typeface="Courier New"/>
                <a:cs typeface="Courier New"/>
              </a:rPr>
              <a:t>fileWrite.py</a:t>
            </a:r>
            <a:endParaRPr lang="en-GB" sz="2400" b="1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007785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Objects and Methods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6202611"/>
              </p:ext>
            </p:extLst>
          </p:nvPr>
        </p:nvGraphicFramePr>
        <p:xfrm>
          <a:off x="838200" y="1485900"/>
          <a:ext cx="10515599" cy="301751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46770"/>
                <a:gridCol w="4351797"/>
                <a:gridCol w="46170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Name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Type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 smtClean="0"/>
                        <a:t>Description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f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Variable; object of ‘File’ class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A text file on disk</a:t>
                      </a:r>
                      <a:endParaRPr lang="en-GB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write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 smtClean="0"/>
                        <a:t>Method of </a:t>
                      </a:r>
                      <a:r>
                        <a:rPr lang="en-GB" sz="2800" dirty="0" smtClean="0"/>
                        <a:t>‘File’ 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Write a string to file</a:t>
                      </a:r>
                      <a:endParaRPr lang="en-GB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close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 smtClean="0"/>
                        <a:t>Method of </a:t>
                      </a:r>
                      <a:r>
                        <a:rPr lang="en-GB" sz="2800" dirty="0" smtClean="0"/>
                        <a:t>‘File’ 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Close the file</a:t>
                      </a:r>
                      <a:endParaRPr lang="en-GB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open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Function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Create a ‘File’ object from an existing or new file </a:t>
                      </a:r>
                      <a:endParaRPr lang="en-GB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1782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Discussion: Abstraction and ‘Information Hiding’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What is in the File Object? I.e. What information is (probably) being hidden?</a:t>
            </a:r>
          </a:p>
          <a:p>
            <a:pPr lvl="1"/>
            <a:r>
              <a:rPr lang="en-GB" sz="2800" i="1" dirty="0"/>
              <a:t>This is an Operating System question</a:t>
            </a:r>
          </a:p>
          <a:p>
            <a:r>
              <a:rPr lang="en-GB" sz="3200" dirty="0" smtClean="0"/>
              <a:t>Why is it better to hide this information?</a:t>
            </a:r>
          </a:p>
          <a:p>
            <a:endParaRPr lang="en-GB" sz="3200" dirty="0" smtClean="0"/>
          </a:p>
          <a:p>
            <a:endParaRPr lang="en-GB" sz="3200" dirty="0"/>
          </a:p>
          <a:p>
            <a:r>
              <a:rPr lang="en-GB" sz="3200" dirty="0" smtClean="0"/>
              <a:t>A good abstraction hides information that is not needed (here)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777870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File Object – Reading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4177680" cy="1222598"/>
          </a:xfrm>
        </p:spPr>
        <p:txBody>
          <a:bodyPr/>
          <a:lstStyle/>
          <a:p>
            <a:r>
              <a:rPr lang="en-GB" dirty="0" smtClean="0"/>
              <a:t>Example of reading from a file</a:t>
            </a:r>
            <a:endParaRPr lang="en-GB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2170789"/>
              </p:ext>
            </p:extLst>
          </p:nvPr>
        </p:nvGraphicFramePr>
        <p:xfrm>
          <a:off x="4852714" y="2177826"/>
          <a:ext cx="7219950" cy="3627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Document" r:id="rId3" imgW="5080000" imgH="2552700" progId="Word.Document.12">
                  <p:embed/>
                </p:oleObj>
              </mc:Choice>
              <mc:Fallback>
                <p:oleObj name="Document" r:id="rId3" imgW="5080000" imgH="25527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52714" y="2177826"/>
                        <a:ext cx="7219950" cy="3627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840416" y="1700808"/>
            <a:ext cx="2223686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b="1" dirty="0" err="1" smtClean="0">
                <a:latin typeface="Courier New"/>
                <a:cs typeface="Courier New"/>
              </a:rPr>
              <a:t>fileRead.py</a:t>
            </a:r>
            <a:endParaRPr lang="en-GB" sz="2400" b="1" dirty="0">
              <a:latin typeface="Courier New"/>
              <a:cs typeface="Courier New"/>
            </a:endParaRPr>
          </a:p>
        </p:txBody>
      </p:sp>
      <p:sp>
        <p:nvSpPr>
          <p:cNvPr id="7" name="Line Callout 2 6"/>
          <p:cNvSpPr/>
          <p:nvPr/>
        </p:nvSpPr>
        <p:spPr>
          <a:xfrm flipH="1">
            <a:off x="551384" y="2348880"/>
            <a:ext cx="2232248" cy="50405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782"/>
              <a:gd name="adj6" fmla="val -114776"/>
            </a:avLst>
          </a:prstGeom>
          <a:noFill/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2400" dirty="0" smtClean="0">
                <a:solidFill>
                  <a:srgbClr val="660066"/>
                </a:solidFill>
              </a:rPr>
              <a:t>Input a string</a:t>
            </a:r>
            <a:endParaRPr lang="en-GB" sz="2400" dirty="0">
              <a:solidFill>
                <a:srgbClr val="660066"/>
              </a:solidFill>
            </a:endParaRPr>
          </a:p>
        </p:txBody>
      </p:sp>
      <p:sp>
        <p:nvSpPr>
          <p:cNvPr id="8" name="Line Callout 2 7"/>
          <p:cNvSpPr/>
          <p:nvPr/>
        </p:nvSpPr>
        <p:spPr>
          <a:xfrm flipH="1">
            <a:off x="551384" y="2996952"/>
            <a:ext cx="3744416" cy="50405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58247"/>
              <a:gd name="adj6" fmla="val -46170"/>
            </a:avLst>
          </a:prstGeom>
          <a:noFill/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2400" dirty="0" smtClean="0">
                <a:solidFill>
                  <a:srgbClr val="660066"/>
                </a:solidFill>
              </a:rPr>
              <a:t>Use the string as a file name</a:t>
            </a:r>
            <a:endParaRPr lang="en-GB" sz="2400" dirty="0">
              <a:solidFill>
                <a:srgbClr val="660066"/>
              </a:solidFill>
            </a:endParaRPr>
          </a:p>
        </p:txBody>
      </p:sp>
      <p:sp>
        <p:nvSpPr>
          <p:cNvPr id="9" name="Line Callout 2 8"/>
          <p:cNvSpPr/>
          <p:nvPr/>
        </p:nvSpPr>
        <p:spPr>
          <a:xfrm flipH="1">
            <a:off x="335360" y="4293096"/>
            <a:ext cx="3960440" cy="72008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61804"/>
              <a:gd name="adj6" fmla="val -86682"/>
            </a:avLst>
          </a:prstGeom>
          <a:noFill/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2400" dirty="0" smtClean="0">
                <a:solidFill>
                  <a:srgbClr val="660066"/>
                </a:solidFill>
              </a:rPr>
              <a:t>Discard the newline: split is a method of the String class</a:t>
            </a:r>
            <a:endParaRPr lang="en-GB" sz="2400" dirty="0">
              <a:solidFill>
                <a:srgbClr val="660066"/>
              </a:solidFill>
            </a:endParaRPr>
          </a:p>
        </p:txBody>
      </p:sp>
      <p:sp>
        <p:nvSpPr>
          <p:cNvPr id="10" name="Line Callout 2 9"/>
          <p:cNvSpPr/>
          <p:nvPr/>
        </p:nvSpPr>
        <p:spPr>
          <a:xfrm flipH="1">
            <a:off x="335360" y="3645024"/>
            <a:ext cx="3960440" cy="50405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29388"/>
              <a:gd name="adj6" fmla="val -78237"/>
            </a:avLst>
          </a:prstGeom>
          <a:noFill/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2400" dirty="0" smtClean="0">
                <a:solidFill>
                  <a:srgbClr val="660066"/>
                </a:solidFill>
              </a:rPr>
              <a:t>Read a line: zero length at EOF</a:t>
            </a:r>
            <a:endParaRPr lang="en-GB" sz="2400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953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Summary: Familiar Objects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10515600" cy="2230710"/>
          </a:xfrm>
        </p:spPr>
        <p:txBody>
          <a:bodyPr/>
          <a:lstStyle/>
          <a:p>
            <a:r>
              <a:rPr lang="en-GB" dirty="0" smtClean="0"/>
              <a:t>Text files and strings are example of familiar objects</a:t>
            </a:r>
          </a:p>
          <a:p>
            <a:pPr lvl="1"/>
            <a:r>
              <a:rPr lang="en-GB" dirty="0" smtClean="0"/>
              <a:t>Library contains methods</a:t>
            </a:r>
          </a:p>
          <a:p>
            <a:r>
              <a:rPr lang="en-GB" dirty="0" smtClean="0"/>
              <a:t>Representation is hidden</a:t>
            </a:r>
          </a:p>
          <a:p>
            <a:r>
              <a:rPr lang="en-GB" dirty="0" smtClean="0"/>
              <a:t>Method act (read or update) on objects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575720" y="3789040"/>
            <a:ext cx="6002590" cy="523220"/>
          </a:xfrm>
          <a:prstGeom prst="rect">
            <a:avLst/>
          </a:prstGeom>
          <a:noFill/>
          <a:ln>
            <a:solidFill>
              <a:srgbClr val="660066"/>
            </a:solidFill>
          </a:ln>
        </p:spPr>
        <p:txBody>
          <a:bodyPr wrap="none" rtlCol="0">
            <a:spAutoFit/>
          </a:bodyPr>
          <a:lstStyle/>
          <a:p>
            <a:r>
              <a:rPr lang="en-GB" sz="2800" dirty="0" err="1" smtClean="0">
                <a:latin typeface="Courier New"/>
                <a:cs typeface="Courier New"/>
              </a:rPr>
              <a:t>f.write</a:t>
            </a:r>
            <a:r>
              <a:rPr lang="en-GB" sz="2800" dirty="0" smtClean="0">
                <a:latin typeface="Courier New"/>
                <a:cs typeface="Courier New"/>
              </a:rPr>
              <a:t>("this is a string")</a:t>
            </a:r>
            <a:endParaRPr lang="en-GB" sz="2800" dirty="0">
              <a:latin typeface="Courier New"/>
              <a:cs typeface="Courier New"/>
            </a:endParaRPr>
          </a:p>
        </p:txBody>
      </p:sp>
      <p:sp>
        <p:nvSpPr>
          <p:cNvPr id="5" name="Line Callout 2 4"/>
          <p:cNvSpPr/>
          <p:nvPr/>
        </p:nvSpPr>
        <p:spPr>
          <a:xfrm flipH="1">
            <a:off x="695400" y="4789224"/>
            <a:ext cx="2232248" cy="72800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58247"/>
              <a:gd name="adj6" fmla="val -35795"/>
            </a:avLst>
          </a:prstGeom>
          <a:noFill/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2400" dirty="0" smtClean="0">
                <a:solidFill>
                  <a:srgbClr val="660066"/>
                </a:solidFill>
              </a:rPr>
              <a:t>The object to be acted on</a:t>
            </a:r>
            <a:endParaRPr lang="en-GB" sz="2400" dirty="0">
              <a:solidFill>
                <a:srgbClr val="660066"/>
              </a:solidFill>
            </a:endParaRPr>
          </a:p>
        </p:txBody>
      </p:sp>
      <p:sp>
        <p:nvSpPr>
          <p:cNvPr id="6" name="Line Callout 2 5"/>
          <p:cNvSpPr/>
          <p:nvPr/>
        </p:nvSpPr>
        <p:spPr>
          <a:xfrm flipH="1">
            <a:off x="1127448" y="5725328"/>
            <a:ext cx="3024336" cy="72800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85907"/>
              <a:gd name="adj6" fmla="val -14800"/>
            </a:avLst>
          </a:prstGeom>
          <a:noFill/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2400" dirty="0" smtClean="0">
                <a:solidFill>
                  <a:srgbClr val="660066"/>
                </a:solidFill>
              </a:rPr>
              <a:t>The method: implements the action</a:t>
            </a:r>
            <a:endParaRPr lang="en-GB" sz="2400" dirty="0">
              <a:solidFill>
                <a:srgbClr val="660066"/>
              </a:solidFill>
            </a:endParaRPr>
          </a:p>
        </p:txBody>
      </p:sp>
      <p:sp>
        <p:nvSpPr>
          <p:cNvPr id="7" name="Line Callout 2 6"/>
          <p:cNvSpPr/>
          <p:nvPr/>
        </p:nvSpPr>
        <p:spPr>
          <a:xfrm>
            <a:off x="7032104" y="4861232"/>
            <a:ext cx="3024336" cy="72800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58247"/>
              <a:gd name="adj6" fmla="val -24529"/>
            </a:avLst>
          </a:prstGeom>
          <a:noFill/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2400" dirty="0" smtClean="0">
                <a:solidFill>
                  <a:srgbClr val="660066"/>
                </a:solidFill>
              </a:rPr>
              <a:t>A second parameter: the string to write</a:t>
            </a:r>
            <a:endParaRPr lang="en-GB" sz="2400" dirty="0">
              <a:solidFill>
                <a:srgbClr val="660066"/>
              </a:solidFill>
            </a:endParaRPr>
          </a:p>
        </p:txBody>
      </p:sp>
      <p:sp>
        <p:nvSpPr>
          <p:cNvPr id="8" name="Line Callout 2 7"/>
          <p:cNvSpPr/>
          <p:nvPr/>
        </p:nvSpPr>
        <p:spPr>
          <a:xfrm>
            <a:off x="8544272" y="2420888"/>
            <a:ext cx="2592288" cy="72800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80051"/>
              <a:gd name="adj6" fmla="val -35283"/>
            </a:avLst>
          </a:prstGeom>
          <a:noFill/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The string is an object too!!!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4987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365126"/>
            <a:ext cx="10515600" cy="948032"/>
          </a:xfrm>
        </p:spPr>
        <p:txBody>
          <a:bodyPr/>
          <a:lstStyle/>
          <a:p>
            <a:r>
              <a:rPr lang="en-GB" dirty="0" smtClean="0"/>
              <a:t>Practical Break – Task 1 (&amp; Task 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4177680" cy="5151616"/>
          </a:xfrm>
        </p:spPr>
        <p:txBody>
          <a:bodyPr/>
          <a:lstStyle/>
          <a:p>
            <a:r>
              <a:rPr lang="en-GB" dirty="0" smtClean="0"/>
              <a:t>Compete a table of identifiers</a:t>
            </a:r>
            <a:endParaRPr lang="en-GB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0067613"/>
              </p:ext>
            </p:extLst>
          </p:nvPr>
        </p:nvGraphicFramePr>
        <p:xfrm>
          <a:off x="4852714" y="1313730"/>
          <a:ext cx="7219950" cy="3627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Document" r:id="rId3" imgW="5080000" imgH="2552700" progId="Word.Document.12">
                  <p:embed/>
                </p:oleObj>
              </mc:Choice>
              <mc:Fallback>
                <p:oleObj name="Document" r:id="rId3" imgW="5080000" imgH="25527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52714" y="1313730"/>
                        <a:ext cx="7219950" cy="3627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2321545"/>
              </p:ext>
            </p:extLst>
          </p:nvPr>
        </p:nvGraphicFramePr>
        <p:xfrm>
          <a:off x="623392" y="2564904"/>
          <a:ext cx="3528392" cy="414527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84176"/>
                <a:gridCol w="194421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Name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Type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 err="1" smtClean="0"/>
                        <a:t>fn</a:t>
                      </a:r>
                      <a:endParaRPr lang="en-GB" sz="2800" dirty="0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algn="ctr"/>
                      <a:r>
                        <a:rPr lang="en-GB" sz="2800" i="1" dirty="0" smtClean="0"/>
                        <a:t>Is it an object?</a:t>
                      </a:r>
                    </a:p>
                    <a:p>
                      <a:pPr algn="ctr"/>
                      <a:endParaRPr lang="en-GB" sz="2800" i="1" dirty="0" smtClean="0"/>
                    </a:p>
                    <a:p>
                      <a:pPr algn="ctr"/>
                      <a:r>
                        <a:rPr lang="en-GB" sz="2800" i="1" dirty="0" smtClean="0"/>
                        <a:t>Is it a method?</a:t>
                      </a:r>
                      <a:endParaRPr lang="en-GB" sz="2800" i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f</a:t>
                      </a:r>
                      <a:endParaRPr lang="en-GB" sz="2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8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open</a:t>
                      </a:r>
                      <a:endParaRPr lang="en-GB" sz="2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8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 err="1" smtClean="0"/>
                        <a:t>nline</a:t>
                      </a:r>
                      <a:endParaRPr lang="en-GB" sz="2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 err="1" smtClean="0"/>
                        <a:t>lineNum</a:t>
                      </a:r>
                      <a:endParaRPr lang="en-GB" sz="2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 err="1" smtClean="0"/>
                        <a:t>len</a:t>
                      </a:r>
                      <a:endParaRPr lang="en-GB" sz="2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….</a:t>
                      </a:r>
                      <a:endParaRPr lang="en-GB" sz="2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840416" y="4695527"/>
            <a:ext cx="2223686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b="1" dirty="0" err="1" smtClean="0">
                <a:latin typeface="Courier New"/>
                <a:cs typeface="Courier New"/>
              </a:rPr>
              <a:t>fileRead.py</a:t>
            </a:r>
            <a:endParaRPr lang="en-GB" sz="2400" b="1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767603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Reflection: Abstraction and Decomposition</a:t>
            </a:r>
            <a:endParaRPr lang="en-GB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524000" y="3933056"/>
            <a:ext cx="9144000" cy="1324744"/>
          </a:xfrm>
        </p:spPr>
        <p:txBody>
          <a:bodyPr>
            <a:normAutofit/>
          </a:bodyPr>
          <a:lstStyle/>
          <a:p>
            <a:r>
              <a:rPr lang="en-GB" sz="2800" dirty="0" smtClean="0"/>
              <a:t>Motivation: What are we trying to achieve with classes?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729228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Liskov</a:t>
            </a:r>
            <a:r>
              <a:rPr lang="en-GB" dirty="0" smtClean="0"/>
              <a:t> and </a:t>
            </a:r>
            <a:r>
              <a:rPr lang="en-GB" dirty="0" err="1"/>
              <a:t>G</a:t>
            </a:r>
            <a:r>
              <a:rPr lang="en-GB" dirty="0" err="1" smtClean="0"/>
              <a:t>uttag</a:t>
            </a:r>
            <a:r>
              <a:rPr lang="en-GB" dirty="0" smtClean="0"/>
              <a:t> 1986 – Decomposition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very small </a:t>
            </a:r>
            <a:r>
              <a:rPr lang="en-US" dirty="0" smtClean="0"/>
              <a:t>program </a:t>
            </a:r>
            <a:r>
              <a:rPr lang="en-US" dirty="0"/>
              <a:t>consisting of no more than a few hundred </a:t>
            </a:r>
            <a:r>
              <a:rPr lang="en-US" dirty="0" smtClean="0"/>
              <a:t>lines </a:t>
            </a:r>
            <a:r>
              <a:rPr lang="en-US" dirty="0"/>
              <a:t>can be implemented as a single monolithic </a:t>
            </a:r>
            <a:r>
              <a:rPr lang="en-US" dirty="0" smtClean="0"/>
              <a:t>unit. </a:t>
            </a:r>
          </a:p>
          <a:p>
            <a:r>
              <a:rPr lang="en-US" dirty="0" smtClean="0"/>
              <a:t>As </a:t>
            </a:r>
            <a:r>
              <a:rPr lang="en-US" dirty="0"/>
              <a:t>the size of the program </a:t>
            </a:r>
            <a:r>
              <a:rPr lang="en-US" dirty="0" smtClean="0"/>
              <a:t>increases however such </a:t>
            </a:r>
            <a:r>
              <a:rPr lang="en-US" dirty="0"/>
              <a:t>a monolithic structure is no longer reasonable </a:t>
            </a:r>
            <a:r>
              <a:rPr lang="en-US" dirty="0" smtClean="0"/>
              <a:t>because </a:t>
            </a:r>
            <a:r>
              <a:rPr lang="en-US" dirty="0"/>
              <a:t>the </a:t>
            </a:r>
            <a:r>
              <a:rPr lang="en-US" dirty="0" smtClean="0"/>
              <a:t>code becomes difficult </a:t>
            </a:r>
            <a:r>
              <a:rPr lang="en-US" dirty="0"/>
              <a:t>to </a:t>
            </a:r>
            <a:r>
              <a:rPr lang="en-US" dirty="0" smtClean="0"/>
              <a:t>understand. </a:t>
            </a:r>
          </a:p>
          <a:p>
            <a:r>
              <a:rPr lang="en-US" dirty="0" smtClean="0"/>
              <a:t>Instead </a:t>
            </a:r>
            <a:r>
              <a:rPr lang="en-US" dirty="0"/>
              <a:t>the program must </a:t>
            </a:r>
            <a:r>
              <a:rPr lang="en-US" dirty="0" smtClean="0"/>
              <a:t>be decomposed </a:t>
            </a:r>
            <a:r>
              <a:rPr lang="en-US" dirty="0"/>
              <a:t>into a </a:t>
            </a:r>
            <a:r>
              <a:rPr lang="en-US" dirty="0" smtClean="0"/>
              <a:t>number </a:t>
            </a:r>
            <a:r>
              <a:rPr lang="en-US" dirty="0"/>
              <a:t>of </a:t>
            </a:r>
            <a:r>
              <a:rPr lang="en-US" dirty="0" smtClean="0"/>
              <a:t>independent </a:t>
            </a:r>
            <a:r>
              <a:rPr lang="en-US" dirty="0"/>
              <a:t>small </a:t>
            </a:r>
            <a:r>
              <a:rPr lang="en-US" dirty="0" smtClean="0"/>
              <a:t>programs called modules that </a:t>
            </a:r>
            <a:r>
              <a:rPr lang="en-US" dirty="0"/>
              <a:t>together provide the desired </a:t>
            </a:r>
            <a:r>
              <a:rPr lang="en-US" dirty="0" smtClean="0"/>
              <a:t>function. </a:t>
            </a:r>
          </a:p>
          <a:p>
            <a:r>
              <a:rPr lang="en-US" dirty="0" smtClean="0"/>
              <a:t>… how </a:t>
            </a:r>
            <a:r>
              <a:rPr lang="en-US" dirty="0"/>
              <a:t>to </a:t>
            </a:r>
            <a:r>
              <a:rPr lang="en-US" dirty="0" smtClean="0"/>
              <a:t>decompose </a:t>
            </a:r>
            <a:r>
              <a:rPr lang="en-US" dirty="0"/>
              <a:t>large programming problems into small </a:t>
            </a:r>
            <a:r>
              <a:rPr lang="en-US" dirty="0" smtClean="0"/>
              <a:t>ones … </a:t>
            </a:r>
            <a:r>
              <a:rPr lang="en-US" dirty="0"/>
              <a:t>what kinds of </a:t>
            </a:r>
            <a:r>
              <a:rPr lang="en-US" dirty="0" smtClean="0"/>
              <a:t>modules </a:t>
            </a:r>
            <a:r>
              <a:rPr lang="en-US" dirty="0"/>
              <a:t>are most useful </a:t>
            </a:r>
            <a:r>
              <a:rPr lang="en-US" dirty="0" smtClean="0"/>
              <a:t>… [how] modules </a:t>
            </a:r>
            <a:r>
              <a:rPr lang="en-US" dirty="0"/>
              <a:t>can </a:t>
            </a:r>
            <a:r>
              <a:rPr lang="en-US" dirty="0" smtClean="0"/>
              <a:t>be combined </a:t>
            </a:r>
            <a:r>
              <a:rPr lang="en-US" dirty="0"/>
              <a:t>to </a:t>
            </a:r>
            <a:r>
              <a:rPr lang="en-US" dirty="0" smtClean="0"/>
              <a:t>solve </a:t>
            </a:r>
            <a:r>
              <a:rPr lang="en-US" dirty="0"/>
              <a:t>the original </a:t>
            </a:r>
            <a:r>
              <a:rPr lang="en-US" dirty="0" smtClean="0"/>
              <a:t>problem</a:t>
            </a: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0244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Liskov</a:t>
            </a:r>
            <a:r>
              <a:rPr lang="en-GB" dirty="0" smtClean="0"/>
              <a:t> and </a:t>
            </a:r>
            <a:r>
              <a:rPr lang="en-GB" dirty="0" err="1"/>
              <a:t>G</a:t>
            </a:r>
            <a:r>
              <a:rPr lang="en-GB" dirty="0" err="1" smtClean="0"/>
              <a:t>uttag</a:t>
            </a:r>
            <a:r>
              <a:rPr lang="en-GB" dirty="0" smtClean="0"/>
              <a:t> 1986 – Decomposition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Our </a:t>
            </a:r>
            <a:r>
              <a:rPr lang="en-US" dirty="0"/>
              <a:t>goal in </a:t>
            </a:r>
            <a:r>
              <a:rPr lang="en-US" dirty="0" smtClean="0"/>
              <a:t>decomposing </a:t>
            </a:r>
            <a:r>
              <a:rPr lang="en-US" dirty="0"/>
              <a:t>a program is to create </a:t>
            </a:r>
            <a:r>
              <a:rPr lang="en-US" dirty="0" smtClean="0"/>
              <a:t>modules </a:t>
            </a:r>
            <a:r>
              <a:rPr lang="en-US" dirty="0"/>
              <a:t>that are </a:t>
            </a:r>
            <a:r>
              <a:rPr lang="en-US" dirty="0" smtClean="0"/>
              <a:t>themselves </a:t>
            </a:r>
            <a:r>
              <a:rPr lang="en-US" dirty="0"/>
              <a:t>small programs that interact with one another in </a:t>
            </a:r>
            <a:r>
              <a:rPr lang="en-US" dirty="0" smtClean="0"/>
              <a:t>simple well defined ways. </a:t>
            </a:r>
          </a:p>
          <a:p>
            <a:r>
              <a:rPr lang="en-US" dirty="0" smtClean="0"/>
              <a:t>If </a:t>
            </a:r>
            <a:r>
              <a:rPr lang="en-US" dirty="0"/>
              <a:t>we achieve this </a:t>
            </a:r>
            <a:r>
              <a:rPr lang="en-US" dirty="0" smtClean="0"/>
              <a:t>goal, different people </a:t>
            </a:r>
            <a:r>
              <a:rPr lang="en-US" dirty="0"/>
              <a:t>will </a:t>
            </a:r>
            <a:r>
              <a:rPr lang="en-US" dirty="0" smtClean="0"/>
              <a:t>be </a:t>
            </a:r>
            <a:r>
              <a:rPr lang="en-US" dirty="0"/>
              <a:t>able to to work on </a:t>
            </a:r>
            <a:r>
              <a:rPr lang="en-US" dirty="0" smtClean="0"/>
              <a:t>different modules independently …</a:t>
            </a:r>
          </a:p>
          <a:p>
            <a:r>
              <a:rPr lang="en-US" dirty="0" smtClean="0"/>
              <a:t>In addition during </a:t>
            </a:r>
            <a:r>
              <a:rPr lang="en-US" dirty="0"/>
              <a:t>program </a:t>
            </a:r>
            <a:r>
              <a:rPr lang="en-US" dirty="0" smtClean="0"/>
              <a:t>modification </a:t>
            </a:r>
            <a:r>
              <a:rPr lang="en-US" dirty="0"/>
              <a:t>and maintenance it will </a:t>
            </a:r>
            <a:r>
              <a:rPr lang="en-US" dirty="0" smtClean="0"/>
              <a:t>be possible </a:t>
            </a:r>
            <a:r>
              <a:rPr lang="en-US" dirty="0"/>
              <a:t>to </a:t>
            </a:r>
            <a:r>
              <a:rPr lang="en-US" dirty="0" smtClean="0"/>
              <a:t>modify </a:t>
            </a:r>
            <a:r>
              <a:rPr lang="en-US" dirty="0"/>
              <a:t>some of the </a:t>
            </a:r>
            <a:r>
              <a:rPr lang="en-US" dirty="0" smtClean="0"/>
              <a:t>modules </a:t>
            </a:r>
            <a:r>
              <a:rPr lang="en-US" dirty="0"/>
              <a:t>without </a:t>
            </a:r>
            <a:r>
              <a:rPr lang="en-US" dirty="0" smtClean="0"/>
              <a:t>affecting </a:t>
            </a:r>
            <a:r>
              <a:rPr lang="en-US" dirty="0"/>
              <a:t>all of the </a:t>
            </a:r>
            <a:r>
              <a:rPr lang="en-US" dirty="0" smtClean="0"/>
              <a:t>others </a:t>
            </a:r>
            <a:endParaRPr lang="en-US" dirty="0"/>
          </a:p>
          <a:p>
            <a:r>
              <a:rPr lang="en-US" dirty="0" smtClean="0"/>
              <a:t>Furthermore, [some] </a:t>
            </a:r>
            <a:r>
              <a:rPr lang="en-US" dirty="0"/>
              <a:t>problems are </a:t>
            </a:r>
            <a:r>
              <a:rPr lang="en-US" dirty="0" smtClean="0">
                <a:solidFill>
                  <a:srgbClr val="FF0000"/>
                </a:solidFill>
              </a:rPr>
              <a:t>difficult </a:t>
            </a:r>
            <a:r>
              <a:rPr lang="en-US" dirty="0">
                <a:solidFill>
                  <a:srgbClr val="FF0000"/>
                </a:solidFill>
              </a:rPr>
              <a:t>to </a:t>
            </a:r>
            <a:r>
              <a:rPr lang="en-US" dirty="0" smtClean="0">
                <a:solidFill>
                  <a:srgbClr val="FF0000"/>
                </a:solidFill>
              </a:rPr>
              <a:t>decompose properly</a:t>
            </a:r>
            <a:r>
              <a:rPr lang="en-US" dirty="0" smtClean="0"/>
              <a:t>. </a:t>
            </a:r>
            <a:r>
              <a:rPr lang="en-US" dirty="0"/>
              <a:t>The most common problem is creating individual </a:t>
            </a:r>
            <a:r>
              <a:rPr lang="en-US" dirty="0" smtClean="0"/>
              <a:t>components </a:t>
            </a:r>
            <a:r>
              <a:rPr lang="en-US" dirty="0"/>
              <a:t>that </a:t>
            </a:r>
            <a:r>
              <a:rPr lang="en-US" dirty="0" smtClean="0"/>
              <a:t>…  do </a:t>
            </a:r>
            <a:r>
              <a:rPr lang="en-US" dirty="0"/>
              <a:t>not combine to solve the original </a:t>
            </a:r>
            <a:r>
              <a:rPr lang="en-US" dirty="0" smtClean="0"/>
              <a:t>problem.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9601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Liskov</a:t>
            </a:r>
            <a:r>
              <a:rPr lang="en-GB" dirty="0" smtClean="0"/>
              <a:t> and </a:t>
            </a:r>
            <a:r>
              <a:rPr lang="en-GB" dirty="0" err="1"/>
              <a:t>G</a:t>
            </a:r>
            <a:r>
              <a:rPr lang="en-GB" dirty="0" err="1" smtClean="0"/>
              <a:t>uttag</a:t>
            </a:r>
            <a:r>
              <a:rPr lang="en-GB" dirty="0" smtClean="0"/>
              <a:t> 1986 – Abstraction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Abstraction is a way to do </a:t>
            </a:r>
            <a:r>
              <a:rPr lang="en-US" dirty="0" smtClean="0"/>
              <a:t>decomposition productively </a:t>
            </a:r>
            <a:r>
              <a:rPr lang="en-US" dirty="0"/>
              <a:t>by changing the level of detail to </a:t>
            </a:r>
            <a:r>
              <a:rPr lang="en-US" dirty="0" smtClean="0"/>
              <a:t>be considered</a:t>
            </a:r>
          </a:p>
          <a:p>
            <a:r>
              <a:rPr lang="en-US" dirty="0" smtClean="0"/>
              <a:t>When </a:t>
            </a:r>
            <a:r>
              <a:rPr lang="en-US" dirty="0"/>
              <a:t>we abstract from a problem we agree to ignore certain details in an </a:t>
            </a:r>
            <a:r>
              <a:rPr lang="en-US" dirty="0" smtClean="0"/>
              <a:t>effort </a:t>
            </a:r>
            <a:r>
              <a:rPr lang="en-US" dirty="0"/>
              <a:t>to convert the original problem to a simpler </a:t>
            </a:r>
            <a:r>
              <a:rPr lang="en-US" dirty="0" smtClean="0"/>
              <a:t>one. </a:t>
            </a:r>
          </a:p>
          <a:p>
            <a:r>
              <a:rPr lang="en-US" dirty="0" smtClean="0"/>
              <a:t>The </a:t>
            </a:r>
            <a:r>
              <a:rPr lang="en-US" dirty="0"/>
              <a:t>paradigm of abstracting and then </a:t>
            </a:r>
            <a:r>
              <a:rPr lang="en-US" dirty="0" smtClean="0"/>
              <a:t>decomposing </a:t>
            </a:r>
            <a:r>
              <a:rPr lang="en-US" dirty="0"/>
              <a:t>is typical of the program design </a:t>
            </a:r>
            <a:r>
              <a:rPr lang="en-US" dirty="0" smtClean="0"/>
              <a:t>process. Decomposition </a:t>
            </a:r>
            <a:r>
              <a:rPr lang="en-US" dirty="0"/>
              <a:t>is used to break software into </a:t>
            </a:r>
            <a:r>
              <a:rPr lang="en-US" dirty="0" smtClean="0"/>
              <a:t>components </a:t>
            </a:r>
            <a:r>
              <a:rPr lang="en-US" dirty="0"/>
              <a:t>that can </a:t>
            </a:r>
            <a:r>
              <a:rPr lang="en-US" dirty="0" smtClean="0"/>
              <a:t>be </a:t>
            </a:r>
            <a:r>
              <a:rPr lang="en-US" dirty="0"/>
              <a:t>combined to solve the original </a:t>
            </a:r>
            <a:r>
              <a:rPr lang="en-US" dirty="0" smtClean="0"/>
              <a:t>problem; abstractions assist </a:t>
            </a:r>
            <a:r>
              <a:rPr lang="en-US" dirty="0"/>
              <a:t>in making a </a:t>
            </a:r>
            <a:r>
              <a:rPr lang="en-US" dirty="0" smtClean="0"/>
              <a:t>good </a:t>
            </a:r>
            <a:r>
              <a:rPr lang="en-US" dirty="0"/>
              <a:t>choice of </a:t>
            </a:r>
            <a:r>
              <a:rPr lang="en-US" dirty="0" smtClean="0"/>
              <a:t>components. </a:t>
            </a:r>
          </a:p>
          <a:p>
            <a:r>
              <a:rPr lang="en-US" dirty="0" smtClean="0"/>
              <a:t>We alternate between the two processes </a:t>
            </a:r>
            <a:r>
              <a:rPr lang="en-US" dirty="0"/>
              <a:t>until we have reduced the original problem to a set of </a:t>
            </a:r>
            <a:r>
              <a:rPr lang="en-US" dirty="0" smtClean="0"/>
              <a:t>problems we </a:t>
            </a:r>
            <a:r>
              <a:rPr lang="en-US" dirty="0"/>
              <a:t>already know how to </a:t>
            </a:r>
            <a:r>
              <a:rPr lang="en-US" dirty="0" smtClean="0"/>
              <a:t>solve.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023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946432" cy="948032"/>
          </a:xfrm>
        </p:spPr>
        <p:txBody>
          <a:bodyPr>
            <a:normAutofit/>
          </a:bodyPr>
          <a:lstStyle/>
          <a:p>
            <a:r>
              <a:rPr lang="en-GB" dirty="0" smtClean="0"/>
              <a:t>Discussion: Teaching Functional Decomposition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You have already learnt about functions</a:t>
            </a:r>
          </a:p>
          <a:p>
            <a:pPr lvl="1"/>
            <a:r>
              <a:rPr lang="en-GB" dirty="0" smtClean="0"/>
              <a:t>How they work</a:t>
            </a:r>
          </a:p>
          <a:p>
            <a:pPr lvl="1"/>
            <a:r>
              <a:rPr lang="en-GB" dirty="0" smtClean="0"/>
              <a:t>How to use them</a:t>
            </a:r>
          </a:p>
          <a:p>
            <a:endParaRPr lang="en-GB" dirty="0" smtClean="0"/>
          </a:p>
          <a:p>
            <a:r>
              <a:rPr lang="en-GB" dirty="0" smtClean="0"/>
              <a:t>Is it easy or hard to learn about functions?</a:t>
            </a:r>
          </a:p>
          <a:p>
            <a:pPr lvl="1"/>
            <a:r>
              <a:rPr lang="en-GB" dirty="0" smtClean="0"/>
              <a:t>What aspects are easier?</a:t>
            </a:r>
          </a:p>
          <a:p>
            <a:pPr lvl="1"/>
            <a:r>
              <a:rPr lang="en-GB" dirty="0" smtClean="0"/>
              <a:t>What aspects are harder?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6748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Person ‘Class’</a:t>
            </a:r>
            <a:endParaRPr lang="en-GB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524000" y="3933056"/>
            <a:ext cx="9144000" cy="1324744"/>
          </a:xfrm>
        </p:spPr>
        <p:txBody>
          <a:bodyPr>
            <a:norm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GB" sz="2800" dirty="0" smtClean="0"/>
              <a:t>Provide a Person class to use</a:t>
            </a:r>
          </a:p>
          <a:p>
            <a:pPr marL="457200" indent="-457200" algn="l">
              <a:buFont typeface="Arial"/>
              <a:buChar char="•"/>
            </a:pPr>
            <a:r>
              <a:rPr lang="en-GB" sz="2800" dirty="0" smtClean="0"/>
              <a:t>… discuss implementation later</a:t>
            </a:r>
          </a:p>
          <a:p>
            <a:pPr algn="l"/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053441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Using a Person Abstraction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10515600" cy="1870670"/>
          </a:xfrm>
        </p:spPr>
        <p:txBody>
          <a:bodyPr/>
          <a:lstStyle/>
          <a:p>
            <a:r>
              <a:rPr lang="en-GB" dirty="0" smtClean="0"/>
              <a:t>We are running an agency. A person has:</a:t>
            </a:r>
          </a:p>
          <a:p>
            <a:pPr lvl="1"/>
            <a:r>
              <a:rPr lang="en-GB" dirty="0" smtClean="0"/>
              <a:t>A name, a location, a job and can/cannot drive</a:t>
            </a:r>
          </a:p>
          <a:p>
            <a:pPr lvl="1"/>
            <a:r>
              <a:rPr lang="en-GB" dirty="0" smtClean="0"/>
              <a:t>This is an Abstraction – suitable for  Context </a:t>
            </a:r>
          </a:p>
          <a:p>
            <a:r>
              <a:rPr lang="en-GB" dirty="0"/>
              <a:t>H</a:t>
            </a:r>
            <a:r>
              <a:rPr lang="en-GB" dirty="0" smtClean="0"/>
              <a:t>ere is a use:</a:t>
            </a:r>
          </a:p>
        </p:txBody>
      </p:sp>
      <p:sp>
        <p:nvSpPr>
          <p:cNvPr id="4" name="Rectangle 3"/>
          <p:cNvSpPr/>
          <p:nvPr/>
        </p:nvSpPr>
        <p:spPr>
          <a:xfrm>
            <a:off x="2736304" y="3356992"/>
            <a:ext cx="5375920" cy="3416320"/>
          </a:xfrm>
          <a:prstGeom prst="rect">
            <a:avLst/>
          </a:prstGeom>
          <a:solidFill>
            <a:srgbClr val="FFFFFF"/>
          </a:solidFill>
          <a:ln>
            <a:solidFill>
              <a:srgbClr val="660066"/>
            </a:solidFill>
          </a:ln>
        </p:spPr>
        <p:txBody>
          <a:bodyPr wrap="square">
            <a:spAutoFit/>
          </a:bodyPr>
          <a:lstStyle/>
          <a:p>
            <a:r>
              <a:rPr lang="en-GB" sz="2400" dirty="0">
                <a:latin typeface="Courier New"/>
                <a:cs typeface="Courier New"/>
              </a:rPr>
              <a:t>from Person import *</a:t>
            </a:r>
          </a:p>
          <a:p>
            <a:endParaRPr lang="en-GB" sz="2400" dirty="0">
              <a:latin typeface="Courier New"/>
              <a:cs typeface="Courier New"/>
            </a:endParaRPr>
          </a:p>
          <a:p>
            <a:r>
              <a:rPr lang="en-GB" sz="2400" dirty="0" err="1">
                <a:latin typeface="Courier New"/>
                <a:cs typeface="Courier New"/>
              </a:rPr>
              <a:t>jo</a:t>
            </a:r>
            <a:r>
              <a:rPr lang="en-GB" sz="2400" dirty="0">
                <a:latin typeface="Courier New"/>
                <a:cs typeface="Courier New"/>
              </a:rPr>
              <a:t> = Person("Jo")</a:t>
            </a:r>
          </a:p>
          <a:p>
            <a:r>
              <a:rPr lang="en-GB" sz="2400" dirty="0" err="1">
                <a:latin typeface="Courier New"/>
                <a:cs typeface="Courier New"/>
              </a:rPr>
              <a:t>bert</a:t>
            </a:r>
            <a:r>
              <a:rPr lang="en-GB" sz="2400" dirty="0">
                <a:latin typeface="Courier New"/>
                <a:cs typeface="Courier New"/>
              </a:rPr>
              <a:t> = Person("Bert")</a:t>
            </a:r>
          </a:p>
          <a:p>
            <a:r>
              <a:rPr lang="en-GB" sz="2400" dirty="0" err="1" smtClean="0">
                <a:latin typeface="Courier New"/>
                <a:cs typeface="Courier New"/>
              </a:rPr>
              <a:t>bert.setJob</a:t>
            </a:r>
            <a:r>
              <a:rPr lang="en-GB" sz="2400" dirty="0">
                <a:latin typeface="Courier New"/>
                <a:cs typeface="Courier New"/>
              </a:rPr>
              <a:t>("plumber")</a:t>
            </a:r>
          </a:p>
          <a:p>
            <a:r>
              <a:rPr lang="en-GB" sz="2400" dirty="0" err="1">
                <a:latin typeface="Courier New"/>
                <a:cs typeface="Courier New"/>
              </a:rPr>
              <a:t>bert.setLocation</a:t>
            </a:r>
            <a:r>
              <a:rPr lang="en-GB" sz="2400" dirty="0">
                <a:latin typeface="Courier New"/>
                <a:cs typeface="Courier New"/>
              </a:rPr>
              <a:t>("Pinner")</a:t>
            </a:r>
          </a:p>
          <a:p>
            <a:r>
              <a:rPr lang="en-GB" sz="2400" dirty="0" err="1">
                <a:latin typeface="Courier New"/>
                <a:cs typeface="Courier New"/>
              </a:rPr>
              <a:t>bert.setDriver</a:t>
            </a:r>
            <a:r>
              <a:rPr lang="en-GB" sz="2400" dirty="0">
                <a:latin typeface="Courier New"/>
                <a:cs typeface="Courier New"/>
              </a:rPr>
              <a:t>(True)</a:t>
            </a:r>
          </a:p>
          <a:p>
            <a:r>
              <a:rPr lang="en-GB" sz="2400" dirty="0" smtClean="0">
                <a:latin typeface="Courier New"/>
                <a:cs typeface="Courier New"/>
              </a:rPr>
              <a:t>print</a:t>
            </a:r>
            <a:r>
              <a:rPr lang="en-GB" sz="2400" dirty="0">
                <a:latin typeface="Courier New"/>
                <a:cs typeface="Courier New"/>
              </a:rPr>
              <a:t>(</a:t>
            </a:r>
            <a:r>
              <a:rPr lang="en-GB" sz="2400" dirty="0" err="1">
                <a:latin typeface="Courier New"/>
                <a:cs typeface="Courier New"/>
              </a:rPr>
              <a:t>bert.describe</a:t>
            </a:r>
            <a:r>
              <a:rPr lang="en-GB" sz="2400" dirty="0">
                <a:latin typeface="Courier New"/>
                <a:cs typeface="Courier New"/>
              </a:rPr>
              <a:t>())</a:t>
            </a:r>
          </a:p>
          <a:p>
            <a:r>
              <a:rPr lang="en-GB" sz="2400" dirty="0">
                <a:latin typeface="Courier New"/>
                <a:cs typeface="Courier New"/>
              </a:rPr>
              <a:t>print(</a:t>
            </a:r>
            <a:r>
              <a:rPr lang="en-GB" sz="2400" dirty="0" err="1">
                <a:latin typeface="Courier New"/>
                <a:cs typeface="Courier New"/>
              </a:rPr>
              <a:t>jo.describe</a:t>
            </a:r>
            <a:r>
              <a:rPr lang="en-GB" sz="2400" dirty="0">
                <a:latin typeface="Courier New"/>
                <a:cs typeface="Courier New"/>
              </a:rPr>
              <a:t>())</a:t>
            </a:r>
          </a:p>
        </p:txBody>
      </p:sp>
      <p:sp>
        <p:nvSpPr>
          <p:cNvPr id="5" name="Line Callout 2 4"/>
          <p:cNvSpPr/>
          <p:nvPr/>
        </p:nvSpPr>
        <p:spPr>
          <a:xfrm>
            <a:off x="8472264" y="2917016"/>
            <a:ext cx="3312368" cy="51198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28325"/>
              <a:gd name="adj6" fmla="val -54063"/>
            </a:avLst>
          </a:prstGeom>
          <a:noFill/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2400" dirty="0" smtClean="0">
                <a:solidFill>
                  <a:srgbClr val="660066"/>
                </a:solidFill>
              </a:rPr>
              <a:t>Import the declarations</a:t>
            </a:r>
            <a:endParaRPr lang="en-GB" sz="2400" dirty="0">
              <a:solidFill>
                <a:srgbClr val="660066"/>
              </a:solidFill>
            </a:endParaRPr>
          </a:p>
        </p:txBody>
      </p:sp>
      <p:sp>
        <p:nvSpPr>
          <p:cNvPr id="6" name="Line Callout 2 5"/>
          <p:cNvSpPr/>
          <p:nvPr/>
        </p:nvSpPr>
        <p:spPr>
          <a:xfrm>
            <a:off x="8624664" y="3925128"/>
            <a:ext cx="3312368" cy="87202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6776"/>
              <a:gd name="adj6" fmla="val -63986"/>
            </a:avLst>
          </a:prstGeom>
          <a:noFill/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2400" dirty="0" smtClean="0">
                <a:solidFill>
                  <a:srgbClr val="660066"/>
                </a:solidFill>
              </a:rPr>
              <a:t>Create Person: Special ‘constructor’ function </a:t>
            </a:r>
            <a:endParaRPr lang="en-GB" sz="2400" dirty="0">
              <a:solidFill>
                <a:srgbClr val="660066"/>
              </a:solidFill>
            </a:endParaRPr>
          </a:p>
        </p:txBody>
      </p:sp>
      <p:sp>
        <p:nvSpPr>
          <p:cNvPr id="7" name="Line Callout 2 6"/>
          <p:cNvSpPr/>
          <p:nvPr/>
        </p:nvSpPr>
        <p:spPr>
          <a:xfrm>
            <a:off x="8777064" y="4933240"/>
            <a:ext cx="3312368" cy="87202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1355"/>
              <a:gd name="adj6" fmla="val -37373"/>
            </a:avLst>
          </a:prstGeom>
          <a:noFill/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2400" dirty="0" smtClean="0">
                <a:solidFill>
                  <a:srgbClr val="660066"/>
                </a:solidFill>
              </a:rPr>
              <a:t>Methods to update the ‘attributes’ </a:t>
            </a:r>
            <a:endParaRPr lang="en-GB" sz="2400" dirty="0">
              <a:solidFill>
                <a:srgbClr val="660066"/>
              </a:solidFill>
            </a:endParaRPr>
          </a:p>
        </p:txBody>
      </p:sp>
      <p:sp>
        <p:nvSpPr>
          <p:cNvPr id="8" name="Line Callout 2 7"/>
          <p:cNvSpPr/>
          <p:nvPr/>
        </p:nvSpPr>
        <p:spPr>
          <a:xfrm flipH="1">
            <a:off x="407368" y="5581312"/>
            <a:ext cx="1944216" cy="87202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3789"/>
              <a:gd name="adj6" fmla="val -101098"/>
            </a:avLst>
          </a:prstGeom>
          <a:noFill/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2400" dirty="0" smtClean="0">
                <a:solidFill>
                  <a:srgbClr val="660066"/>
                </a:solidFill>
              </a:rPr>
              <a:t>Methods gives a description</a:t>
            </a:r>
            <a:endParaRPr lang="en-GB" sz="2400" dirty="0">
              <a:solidFill>
                <a:srgbClr val="660066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9376" y="3429000"/>
            <a:ext cx="1851789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b="1" dirty="0" err="1">
                <a:latin typeface="Courier New"/>
                <a:cs typeface="Courier New"/>
              </a:rPr>
              <a:t>a</a:t>
            </a:r>
            <a:r>
              <a:rPr lang="en-GB" sz="2400" b="1" dirty="0" err="1" smtClean="0">
                <a:latin typeface="Courier New"/>
                <a:cs typeface="Courier New"/>
              </a:rPr>
              <a:t>gency.py</a:t>
            </a:r>
            <a:endParaRPr lang="en-GB" sz="2400" b="1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36750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Using a Person Abstraction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10515600" cy="1870670"/>
          </a:xfrm>
        </p:spPr>
        <p:txBody>
          <a:bodyPr/>
          <a:lstStyle/>
          <a:p>
            <a:r>
              <a:rPr lang="en-GB" dirty="0" smtClean="0"/>
              <a:t>We are running an agency. A person has:</a:t>
            </a:r>
          </a:p>
          <a:p>
            <a:pPr lvl="1"/>
            <a:r>
              <a:rPr lang="en-GB" dirty="0" smtClean="0"/>
              <a:t>A name, a location, a job and can/cannot drive</a:t>
            </a:r>
          </a:p>
          <a:p>
            <a:pPr lvl="1"/>
            <a:r>
              <a:rPr lang="en-GB" dirty="0" smtClean="0"/>
              <a:t>This is an Abstraction – suitable for  Context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128944"/>
              </p:ext>
            </p:extLst>
          </p:nvPr>
        </p:nvGraphicFramePr>
        <p:xfrm>
          <a:off x="1631504" y="3134072"/>
          <a:ext cx="81280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360"/>
                <a:gridCol w="488764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Method / Example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Description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Person("John")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Constructor for Person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p.setJob</a:t>
                      </a:r>
                      <a:r>
                        <a:rPr lang="en-GB" sz="2400" dirty="0" smtClean="0"/>
                        <a:t>("</a:t>
                      </a:r>
                      <a:r>
                        <a:rPr lang="en-GB" sz="2400" dirty="0" err="1" smtClean="0"/>
                        <a:t>brickie</a:t>
                      </a:r>
                      <a:r>
                        <a:rPr lang="en-GB" sz="2400" dirty="0" smtClean="0"/>
                        <a:t>")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Set the job the person does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p.setLocation</a:t>
                      </a:r>
                      <a:r>
                        <a:rPr lang="en-GB" sz="2400" dirty="0" smtClean="0"/>
                        <a:t>("Sutton")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Set the</a:t>
                      </a:r>
                      <a:r>
                        <a:rPr lang="en-GB" sz="2400" baseline="0" dirty="0" smtClean="0"/>
                        <a:t> place where they are based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p.setDriver</a:t>
                      </a:r>
                      <a:r>
                        <a:rPr lang="en-GB" sz="2400" dirty="0" smtClean="0"/>
                        <a:t>(False)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Set the driving status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p.describe</a:t>
                      </a:r>
                      <a:r>
                        <a:rPr lang="en-GB" sz="2400" dirty="0" smtClean="0"/>
                        <a:t>()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Return</a:t>
                      </a:r>
                      <a:r>
                        <a:rPr lang="en-GB" sz="2400" baseline="0" dirty="0" smtClean="0"/>
                        <a:t> a report string</a:t>
                      </a:r>
                      <a:r>
                        <a:rPr lang="en-GB" sz="2400" dirty="0" smtClean="0"/>
                        <a:t> </a:t>
                      </a:r>
                      <a:endParaRPr lang="en-GB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4821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Practical Break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4149080"/>
            <a:ext cx="9144000" cy="1108720"/>
          </a:xfrm>
        </p:spPr>
        <p:txBody>
          <a:bodyPr>
            <a:normAutofit/>
          </a:bodyPr>
          <a:lstStyle/>
          <a:p>
            <a:r>
              <a:rPr lang="en-GB" sz="3200" dirty="0" smtClean="0"/>
              <a:t>Task 3: Better Agency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732724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Reflection: How versus Why</a:t>
            </a:r>
            <a:endParaRPr lang="en-GB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524000" y="3933056"/>
            <a:ext cx="9144000" cy="1324744"/>
          </a:xfrm>
        </p:spPr>
        <p:txBody>
          <a:bodyPr>
            <a:norm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GB" sz="2800" dirty="0" smtClean="0"/>
              <a:t>Understand the aims of teaching OOP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834024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Two Different Aims for Learning OOP 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 anchor="ctr">
            <a:normAutofit/>
          </a:bodyPr>
          <a:lstStyle/>
          <a:p>
            <a:r>
              <a:rPr lang="en-GB" sz="3200" dirty="0" smtClean="0"/>
              <a:t>How</a:t>
            </a:r>
            <a:endParaRPr lang="en-GB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How to use classes</a:t>
            </a:r>
          </a:p>
          <a:p>
            <a:pPr lvl="1"/>
            <a:r>
              <a:rPr lang="en-GB" dirty="0" smtClean="0"/>
              <a:t>Create a new object</a:t>
            </a:r>
          </a:p>
          <a:p>
            <a:pPr lvl="1"/>
            <a:r>
              <a:rPr lang="en-GB" dirty="0" smtClean="0"/>
              <a:t>Use objects as variables (e.g. in a list)</a:t>
            </a:r>
          </a:p>
          <a:p>
            <a:r>
              <a:rPr lang="en-GB" dirty="0" smtClean="0"/>
              <a:t>How to create (declare) new classes</a:t>
            </a:r>
          </a:p>
          <a:p>
            <a:pPr lvl="1"/>
            <a:r>
              <a:rPr lang="en-GB" dirty="0" smtClean="0"/>
              <a:t>Add method and attributes</a:t>
            </a:r>
          </a:p>
          <a:p>
            <a:pPr lvl="1"/>
            <a:r>
              <a:rPr lang="en-GB" dirty="0" smtClean="0"/>
              <a:t>… and constructors</a:t>
            </a:r>
          </a:p>
          <a:p>
            <a:r>
              <a:rPr lang="en-GB" dirty="0" smtClean="0"/>
              <a:t>How to create sub-classes (inheritance)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 anchor="ctr">
            <a:normAutofit/>
          </a:bodyPr>
          <a:lstStyle/>
          <a:p>
            <a:r>
              <a:rPr lang="en-GB" sz="3200" dirty="0" smtClean="0"/>
              <a:t>Why</a:t>
            </a:r>
            <a:endParaRPr lang="en-GB" sz="32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 smtClean="0"/>
              <a:t>Decomposing a problem using classes</a:t>
            </a:r>
          </a:p>
          <a:p>
            <a:pPr lvl="1"/>
            <a:r>
              <a:rPr lang="en-GB" dirty="0" smtClean="0"/>
              <a:t>Which classes to use?</a:t>
            </a:r>
          </a:p>
          <a:p>
            <a:pPr lvl="1"/>
            <a:r>
              <a:rPr lang="en-GB" dirty="0" smtClean="0"/>
              <a:t>What makes a good class?</a:t>
            </a:r>
          </a:p>
          <a:p>
            <a:r>
              <a:rPr lang="en-GB" dirty="0" smtClean="0"/>
              <a:t>How to do good abstractions</a:t>
            </a:r>
          </a:p>
          <a:p>
            <a:pPr lvl="1"/>
            <a:r>
              <a:rPr lang="en-GB" dirty="0" smtClean="0"/>
              <a:t>Analysis of the problem</a:t>
            </a:r>
          </a:p>
          <a:p>
            <a:r>
              <a:rPr lang="en-GB" dirty="0" smtClean="0"/>
              <a:t>How classes can interact</a:t>
            </a:r>
          </a:p>
          <a:p>
            <a:pPr lvl="1"/>
            <a:r>
              <a:rPr lang="en-GB" dirty="0" smtClean="0"/>
              <a:t>Software design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0310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Person Abstraction without a Class</a:t>
            </a:r>
            <a:endParaRPr lang="en-GB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524000" y="3933056"/>
            <a:ext cx="9144000" cy="1324744"/>
          </a:xfrm>
        </p:spPr>
        <p:txBody>
          <a:bodyPr>
            <a:norm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GB" sz="2800" dirty="0" smtClean="0"/>
              <a:t>OOP is not mysterious</a:t>
            </a:r>
          </a:p>
          <a:p>
            <a:pPr marL="457200" indent="-457200" algn="l">
              <a:buFont typeface="Arial"/>
              <a:buChar char="•"/>
            </a:pPr>
            <a:r>
              <a:rPr lang="en-GB" sz="2800" dirty="0" smtClean="0"/>
              <a:t>… similar things can already be done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936130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Nearly Person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376" y="1486322"/>
            <a:ext cx="3096344" cy="2302718"/>
          </a:xfrm>
        </p:spPr>
        <p:txBody>
          <a:bodyPr/>
          <a:lstStyle/>
          <a:p>
            <a:r>
              <a:rPr lang="en-GB" dirty="0" smtClean="0"/>
              <a:t>Represent Person as a Tuple</a:t>
            </a:r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703262"/>
              </p:ext>
            </p:extLst>
          </p:nvPr>
        </p:nvGraphicFramePr>
        <p:xfrm>
          <a:off x="335360" y="4070176"/>
          <a:ext cx="6984776" cy="2743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312368"/>
                <a:gridCol w="367240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Method / Example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Description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newPerson</a:t>
                      </a:r>
                      <a:r>
                        <a:rPr lang="en-GB" sz="2400" dirty="0" smtClean="0"/>
                        <a:t>("John")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Constructor for Person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setJob</a:t>
                      </a:r>
                      <a:r>
                        <a:rPr lang="en-GB" sz="2400" dirty="0" smtClean="0"/>
                        <a:t>(p, "</a:t>
                      </a:r>
                      <a:r>
                        <a:rPr lang="en-GB" sz="2400" dirty="0" err="1" smtClean="0"/>
                        <a:t>brickie</a:t>
                      </a:r>
                      <a:r>
                        <a:rPr lang="en-GB" sz="2400" dirty="0" smtClean="0"/>
                        <a:t>")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Set the job the person does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setLocation</a:t>
                      </a:r>
                      <a:r>
                        <a:rPr lang="en-GB" sz="2400" dirty="0" smtClean="0"/>
                        <a:t>(p, "Sutton")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Set the</a:t>
                      </a:r>
                      <a:r>
                        <a:rPr lang="en-GB" sz="2400" baseline="0" dirty="0" smtClean="0"/>
                        <a:t> place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setDriver</a:t>
                      </a:r>
                      <a:r>
                        <a:rPr lang="en-GB" sz="2400" dirty="0" smtClean="0"/>
                        <a:t>(p, False)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Set the driving status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describe(p)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Return</a:t>
                      </a:r>
                      <a:r>
                        <a:rPr lang="en-GB" sz="2400" baseline="0" dirty="0" smtClean="0"/>
                        <a:t> a report string</a:t>
                      </a:r>
                      <a:r>
                        <a:rPr lang="en-GB" sz="2400" dirty="0" smtClean="0"/>
                        <a:t> </a:t>
                      </a:r>
                      <a:endParaRPr lang="en-GB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4727848" y="282129"/>
            <a:ext cx="7368480" cy="4154983"/>
          </a:xfrm>
          <a:prstGeom prst="rect">
            <a:avLst/>
          </a:prstGeom>
          <a:solidFill>
            <a:srgbClr val="FFFFFF"/>
          </a:solidFill>
          <a:ln>
            <a:solidFill>
              <a:srgbClr val="660066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 err="1">
                <a:latin typeface="Courier New"/>
                <a:cs typeface="Courier New"/>
              </a:rPr>
              <a:t>def</a:t>
            </a:r>
            <a:r>
              <a:rPr lang="en-US" sz="2400" dirty="0">
                <a:latin typeface="Courier New"/>
                <a:cs typeface="Courier New"/>
              </a:rPr>
              <a:t> </a:t>
            </a:r>
            <a:r>
              <a:rPr lang="en-US" sz="2400" dirty="0" err="1">
                <a:latin typeface="Courier New"/>
                <a:cs typeface="Courier New"/>
              </a:rPr>
              <a:t>newPerson</a:t>
            </a:r>
            <a:r>
              <a:rPr lang="en-US" sz="2400" dirty="0">
                <a:latin typeface="Courier New"/>
                <a:cs typeface="Courier New"/>
              </a:rPr>
              <a:t>(name):</a:t>
            </a:r>
          </a:p>
          <a:p>
            <a:r>
              <a:rPr lang="en-US" sz="2400" dirty="0">
                <a:latin typeface="Courier New"/>
                <a:cs typeface="Courier New"/>
              </a:rPr>
              <a:t>    return (</a:t>
            </a:r>
            <a:r>
              <a:rPr lang="en-US" sz="2400" dirty="0" err="1">
                <a:latin typeface="Courier New"/>
                <a:cs typeface="Courier New"/>
              </a:rPr>
              <a:t>name,None,None,None</a:t>
            </a:r>
            <a:r>
              <a:rPr lang="en-US" sz="2400" dirty="0">
                <a:latin typeface="Courier New"/>
                <a:cs typeface="Courier New"/>
              </a:rPr>
              <a:t>)</a:t>
            </a:r>
          </a:p>
          <a:p>
            <a:endParaRPr lang="en-US" sz="2400" dirty="0">
              <a:latin typeface="Courier New"/>
              <a:cs typeface="Courier New"/>
            </a:endParaRPr>
          </a:p>
          <a:p>
            <a:r>
              <a:rPr lang="en-US" sz="2400" dirty="0" err="1">
                <a:latin typeface="Courier New"/>
                <a:cs typeface="Courier New"/>
              </a:rPr>
              <a:t>def</a:t>
            </a:r>
            <a:r>
              <a:rPr lang="en-US" sz="2400" dirty="0">
                <a:latin typeface="Courier New"/>
                <a:cs typeface="Courier New"/>
              </a:rPr>
              <a:t> </a:t>
            </a:r>
            <a:r>
              <a:rPr lang="en-US" sz="2400" dirty="0" err="1">
                <a:latin typeface="Courier New"/>
                <a:cs typeface="Courier New"/>
              </a:rPr>
              <a:t>setJob</a:t>
            </a:r>
            <a:r>
              <a:rPr lang="en-US" sz="2400" dirty="0">
                <a:latin typeface="Courier New"/>
                <a:cs typeface="Courier New"/>
              </a:rPr>
              <a:t>(p, job):</a:t>
            </a:r>
          </a:p>
          <a:p>
            <a:r>
              <a:rPr lang="en-US" sz="2400" dirty="0">
                <a:latin typeface="Courier New"/>
                <a:cs typeface="Courier New"/>
              </a:rPr>
              <a:t>    return (p[0], job, p[2], p[3]) </a:t>
            </a:r>
          </a:p>
          <a:p>
            <a:endParaRPr lang="en-US" sz="2400" dirty="0">
              <a:latin typeface="Courier New"/>
              <a:cs typeface="Courier New"/>
            </a:endParaRPr>
          </a:p>
          <a:p>
            <a:r>
              <a:rPr lang="en-US" sz="2400" dirty="0" err="1">
                <a:latin typeface="Courier New"/>
                <a:cs typeface="Courier New"/>
              </a:rPr>
              <a:t>def</a:t>
            </a:r>
            <a:r>
              <a:rPr lang="en-US" sz="2400" dirty="0">
                <a:latin typeface="Courier New"/>
                <a:cs typeface="Courier New"/>
              </a:rPr>
              <a:t> </a:t>
            </a:r>
            <a:r>
              <a:rPr lang="en-US" sz="2400" dirty="0" err="1">
                <a:latin typeface="Courier New"/>
                <a:cs typeface="Courier New"/>
              </a:rPr>
              <a:t>setLocation</a:t>
            </a:r>
            <a:r>
              <a:rPr lang="en-US" sz="2400" dirty="0">
                <a:latin typeface="Courier New"/>
                <a:cs typeface="Courier New"/>
              </a:rPr>
              <a:t>(p, location):</a:t>
            </a:r>
          </a:p>
          <a:p>
            <a:r>
              <a:rPr lang="en-US" sz="2400" dirty="0">
                <a:latin typeface="Courier New"/>
                <a:cs typeface="Courier New"/>
              </a:rPr>
              <a:t>    return (p[0], p[1], location, p[3]) </a:t>
            </a:r>
          </a:p>
          <a:p>
            <a:r>
              <a:rPr lang="en-US" sz="2400" dirty="0">
                <a:latin typeface="Courier New"/>
                <a:cs typeface="Courier New"/>
              </a:rPr>
              <a:t>        </a:t>
            </a:r>
          </a:p>
          <a:p>
            <a:r>
              <a:rPr lang="en-US" sz="2400" dirty="0" err="1">
                <a:latin typeface="Courier New"/>
                <a:cs typeface="Courier New"/>
              </a:rPr>
              <a:t>def</a:t>
            </a:r>
            <a:r>
              <a:rPr lang="en-US" sz="2400" dirty="0">
                <a:latin typeface="Courier New"/>
                <a:cs typeface="Courier New"/>
              </a:rPr>
              <a:t> </a:t>
            </a:r>
            <a:r>
              <a:rPr lang="en-US" sz="2400" dirty="0" err="1">
                <a:latin typeface="Courier New"/>
                <a:cs typeface="Courier New"/>
              </a:rPr>
              <a:t>setDriver</a:t>
            </a:r>
            <a:r>
              <a:rPr lang="en-US" sz="2400" dirty="0" smtClean="0">
                <a:latin typeface="Courier New"/>
                <a:cs typeface="Courier New"/>
              </a:rPr>
              <a:t>(p, driver</a:t>
            </a:r>
            <a:r>
              <a:rPr lang="en-US" sz="2400" dirty="0">
                <a:latin typeface="Courier New"/>
                <a:cs typeface="Courier New"/>
              </a:rPr>
              <a:t>):</a:t>
            </a:r>
          </a:p>
          <a:p>
            <a:r>
              <a:rPr lang="en-US" sz="2400" dirty="0">
                <a:latin typeface="Courier New"/>
                <a:cs typeface="Courier New"/>
              </a:rPr>
              <a:t>    return (p[0], p[1], p[2], driver) </a:t>
            </a:r>
          </a:p>
        </p:txBody>
      </p:sp>
    </p:spTree>
    <p:extLst>
      <p:ext uri="{BB962C8B-B14F-4D97-AF65-F5344CB8AC3E}">
        <p14:creationId xmlns:p14="http://schemas.microsoft.com/office/powerpoint/2010/main" val="4271469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Nearly Person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376" y="1486322"/>
            <a:ext cx="3096344" cy="2302718"/>
          </a:xfrm>
        </p:spPr>
        <p:txBody>
          <a:bodyPr/>
          <a:lstStyle/>
          <a:p>
            <a:r>
              <a:rPr lang="en-GB" dirty="0" smtClean="0"/>
              <a:t>Represent Person as a Tuple</a:t>
            </a:r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682940"/>
              </p:ext>
            </p:extLst>
          </p:nvPr>
        </p:nvGraphicFramePr>
        <p:xfrm>
          <a:off x="335360" y="4070176"/>
          <a:ext cx="6984776" cy="2743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312368"/>
                <a:gridCol w="367240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Method / Example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Description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newPerson</a:t>
                      </a:r>
                      <a:r>
                        <a:rPr lang="en-GB" sz="2400" dirty="0" smtClean="0"/>
                        <a:t>("John")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Constructor for Person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setJob</a:t>
                      </a:r>
                      <a:r>
                        <a:rPr lang="en-GB" sz="2400" dirty="0" smtClean="0"/>
                        <a:t>(p, "</a:t>
                      </a:r>
                      <a:r>
                        <a:rPr lang="en-GB" sz="2400" dirty="0" err="1" smtClean="0"/>
                        <a:t>brickie</a:t>
                      </a:r>
                      <a:r>
                        <a:rPr lang="en-GB" sz="2400" dirty="0" smtClean="0"/>
                        <a:t>")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Set the job the person does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setLocation</a:t>
                      </a:r>
                      <a:r>
                        <a:rPr lang="en-GB" sz="2400" dirty="0" smtClean="0"/>
                        <a:t>(p, "Sutton")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Set the</a:t>
                      </a:r>
                      <a:r>
                        <a:rPr lang="en-GB" sz="2400" baseline="0" dirty="0" smtClean="0"/>
                        <a:t> place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setDriver</a:t>
                      </a:r>
                      <a:r>
                        <a:rPr lang="en-GB" sz="2400" dirty="0" smtClean="0"/>
                        <a:t>(p, False)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Set the driving status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describe(p)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Return</a:t>
                      </a:r>
                      <a:r>
                        <a:rPr lang="en-GB" sz="2400" baseline="0" dirty="0" smtClean="0"/>
                        <a:t> a report string</a:t>
                      </a:r>
                      <a:r>
                        <a:rPr lang="en-GB" sz="2400" dirty="0" smtClean="0"/>
                        <a:t> </a:t>
                      </a:r>
                      <a:endParaRPr lang="en-GB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159896" y="260648"/>
            <a:ext cx="6792416" cy="6001642"/>
          </a:xfrm>
          <a:prstGeom prst="rect">
            <a:avLst/>
          </a:prstGeom>
          <a:solidFill>
            <a:srgbClr val="FFFFFF"/>
          </a:solidFill>
          <a:ln>
            <a:solidFill>
              <a:srgbClr val="660066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 err="1">
                <a:latin typeface="Courier New"/>
                <a:cs typeface="Courier New"/>
              </a:rPr>
              <a:t>def</a:t>
            </a:r>
            <a:r>
              <a:rPr lang="en-US" sz="2400" dirty="0">
                <a:latin typeface="Courier New"/>
                <a:cs typeface="Courier New"/>
              </a:rPr>
              <a:t> describe(p):</a:t>
            </a:r>
          </a:p>
          <a:p>
            <a:r>
              <a:rPr lang="en-US" sz="2400" dirty="0">
                <a:latin typeface="Courier New"/>
                <a:cs typeface="Courier New"/>
              </a:rPr>
              <a:t>  </a:t>
            </a:r>
            <a:r>
              <a:rPr lang="en-US" sz="2400" dirty="0" smtClean="0">
                <a:latin typeface="Courier New"/>
                <a:cs typeface="Courier New"/>
              </a:rPr>
              <a:t>l </a:t>
            </a:r>
            <a:r>
              <a:rPr lang="en-US" sz="2400" dirty="0">
                <a:latin typeface="Courier New"/>
                <a:cs typeface="Courier New"/>
              </a:rPr>
              <a:t>= p[2]   # location</a:t>
            </a:r>
          </a:p>
          <a:p>
            <a:r>
              <a:rPr lang="en-US" sz="2400" dirty="0">
                <a:latin typeface="Courier New"/>
                <a:cs typeface="Courier New"/>
              </a:rPr>
              <a:t>  </a:t>
            </a:r>
            <a:r>
              <a:rPr lang="en-US" sz="2400" dirty="0" smtClean="0">
                <a:latin typeface="Courier New"/>
                <a:cs typeface="Courier New"/>
              </a:rPr>
              <a:t>if </a:t>
            </a:r>
            <a:r>
              <a:rPr lang="en-US" sz="2400" dirty="0">
                <a:latin typeface="Courier New"/>
                <a:cs typeface="Courier New"/>
              </a:rPr>
              <a:t>l == None:</a:t>
            </a:r>
          </a:p>
          <a:p>
            <a:r>
              <a:rPr lang="en-US" sz="2400" dirty="0">
                <a:latin typeface="Courier New"/>
                <a:cs typeface="Courier New"/>
              </a:rPr>
              <a:t>  </a:t>
            </a:r>
            <a:r>
              <a:rPr lang="en-US" sz="2400" dirty="0" smtClean="0">
                <a:latin typeface="Courier New"/>
                <a:cs typeface="Courier New"/>
              </a:rPr>
              <a:t>  </a:t>
            </a:r>
            <a:r>
              <a:rPr lang="en-US" sz="2400" dirty="0">
                <a:latin typeface="Courier New"/>
                <a:cs typeface="Courier New"/>
              </a:rPr>
              <a:t>l = "unknown"</a:t>
            </a:r>
          </a:p>
          <a:p>
            <a:r>
              <a:rPr lang="en-US" sz="2400" dirty="0">
                <a:latin typeface="Courier New"/>
                <a:cs typeface="Courier New"/>
              </a:rPr>
              <a:t>  </a:t>
            </a:r>
            <a:r>
              <a:rPr lang="en-US" sz="2400" dirty="0" smtClean="0">
                <a:latin typeface="Courier New"/>
                <a:cs typeface="Courier New"/>
              </a:rPr>
              <a:t>j </a:t>
            </a:r>
            <a:r>
              <a:rPr lang="en-US" sz="2400" dirty="0">
                <a:latin typeface="Courier New"/>
                <a:cs typeface="Courier New"/>
              </a:rPr>
              <a:t>= p[1]   # job</a:t>
            </a:r>
          </a:p>
          <a:p>
            <a:r>
              <a:rPr lang="en-US" sz="2400" dirty="0">
                <a:latin typeface="Courier New"/>
                <a:cs typeface="Courier New"/>
              </a:rPr>
              <a:t>  </a:t>
            </a:r>
            <a:r>
              <a:rPr lang="en-US" sz="2400" dirty="0" smtClean="0">
                <a:latin typeface="Courier New"/>
                <a:cs typeface="Courier New"/>
              </a:rPr>
              <a:t>if </a:t>
            </a:r>
            <a:r>
              <a:rPr lang="en-US" sz="2400" dirty="0">
                <a:latin typeface="Courier New"/>
                <a:cs typeface="Courier New"/>
              </a:rPr>
              <a:t>j == None:</a:t>
            </a:r>
          </a:p>
          <a:p>
            <a:r>
              <a:rPr lang="en-US" sz="2400" dirty="0">
                <a:latin typeface="Courier New"/>
                <a:cs typeface="Courier New"/>
              </a:rPr>
              <a:t>  </a:t>
            </a:r>
            <a:r>
              <a:rPr lang="en-US" sz="2400" dirty="0" smtClean="0">
                <a:latin typeface="Courier New"/>
                <a:cs typeface="Courier New"/>
              </a:rPr>
              <a:t>  </a:t>
            </a:r>
            <a:r>
              <a:rPr lang="en-US" sz="2400" dirty="0">
                <a:latin typeface="Courier New"/>
                <a:cs typeface="Courier New"/>
              </a:rPr>
              <a:t>j = "unknown"</a:t>
            </a:r>
          </a:p>
          <a:p>
            <a:r>
              <a:rPr lang="en-US" sz="2400" dirty="0">
                <a:latin typeface="Courier New"/>
                <a:cs typeface="Courier New"/>
              </a:rPr>
              <a:t>  </a:t>
            </a:r>
            <a:r>
              <a:rPr lang="en-US" sz="2400" dirty="0" smtClean="0">
                <a:latin typeface="Courier New"/>
                <a:cs typeface="Courier New"/>
              </a:rPr>
              <a:t>if </a:t>
            </a:r>
            <a:r>
              <a:rPr lang="en-US" sz="2400" dirty="0">
                <a:latin typeface="Courier New"/>
                <a:cs typeface="Courier New"/>
              </a:rPr>
              <a:t>p[3] == None:  # driver</a:t>
            </a:r>
          </a:p>
          <a:p>
            <a:r>
              <a:rPr lang="en-US" sz="2400" dirty="0">
                <a:latin typeface="Courier New"/>
                <a:cs typeface="Courier New"/>
              </a:rPr>
              <a:t>  </a:t>
            </a:r>
            <a:r>
              <a:rPr lang="en-US" sz="2400" dirty="0" smtClean="0">
                <a:latin typeface="Courier New"/>
                <a:cs typeface="Courier New"/>
              </a:rPr>
              <a:t>  </a:t>
            </a:r>
            <a:r>
              <a:rPr lang="en-US" sz="2400" dirty="0">
                <a:latin typeface="Courier New"/>
                <a:cs typeface="Courier New"/>
              </a:rPr>
              <a:t>d = "may be a driver"</a:t>
            </a:r>
          </a:p>
          <a:p>
            <a:r>
              <a:rPr lang="en-US" sz="2400" dirty="0">
                <a:latin typeface="Courier New"/>
                <a:cs typeface="Courier New"/>
              </a:rPr>
              <a:t>  </a:t>
            </a:r>
            <a:r>
              <a:rPr lang="en-US" sz="2400" dirty="0" err="1" smtClean="0">
                <a:latin typeface="Courier New"/>
                <a:cs typeface="Courier New"/>
              </a:rPr>
              <a:t>elif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>
                <a:latin typeface="Courier New"/>
                <a:cs typeface="Courier New"/>
              </a:rPr>
              <a:t>p[3]:</a:t>
            </a:r>
          </a:p>
          <a:p>
            <a:r>
              <a:rPr lang="en-US" sz="2400" dirty="0">
                <a:latin typeface="Courier New"/>
                <a:cs typeface="Courier New"/>
              </a:rPr>
              <a:t>  </a:t>
            </a:r>
            <a:r>
              <a:rPr lang="en-US" sz="2400" dirty="0" smtClean="0">
                <a:latin typeface="Courier New"/>
                <a:cs typeface="Courier New"/>
              </a:rPr>
              <a:t>  </a:t>
            </a:r>
            <a:r>
              <a:rPr lang="en-US" sz="2400" dirty="0">
                <a:latin typeface="Courier New"/>
                <a:cs typeface="Courier New"/>
              </a:rPr>
              <a:t>d = "is a driver"</a:t>
            </a:r>
          </a:p>
          <a:p>
            <a:r>
              <a:rPr lang="en-US" sz="2400" dirty="0">
                <a:latin typeface="Courier New"/>
                <a:cs typeface="Courier New"/>
              </a:rPr>
              <a:t>  </a:t>
            </a:r>
            <a:r>
              <a:rPr lang="en-US" sz="2400" dirty="0" smtClean="0">
                <a:latin typeface="Courier New"/>
                <a:cs typeface="Courier New"/>
              </a:rPr>
              <a:t>else</a:t>
            </a:r>
            <a:r>
              <a:rPr lang="en-US" sz="2400" dirty="0">
                <a:latin typeface="Courier New"/>
                <a:cs typeface="Courier New"/>
              </a:rPr>
              <a:t>:</a:t>
            </a:r>
          </a:p>
          <a:p>
            <a:r>
              <a:rPr lang="en-US" sz="2400" dirty="0">
                <a:latin typeface="Courier New"/>
                <a:cs typeface="Courier New"/>
              </a:rPr>
              <a:t>  </a:t>
            </a:r>
            <a:r>
              <a:rPr lang="en-US" sz="2400" dirty="0" smtClean="0">
                <a:latin typeface="Courier New"/>
                <a:cs typeface="Courier New"/>
              </a:rPr>
              <a:t>  </a:t>
            </a:r>
            <a:r>
              <a:rPr lang="en-US" sz="2400" dirty="0">
                <a:latin typeface="Courier New"/>
                <a:cs typeface="Courier New"/>
              </a:rPr>
              <a:t>d = "is not a driver"</a:t>
            </a:r>
          </a:p>
          <a:p>
            <a:r>
              <a:rPr lang="en-US" sz="2400" dirty="0">
                <a:latin typeface="Courier New"/>
                <a:cs typeface="Courier New"/>
              </a:rPr>
              <a:t>  </a:t>
            </a:r>
            <a:r>
              <a:rPr lang="en-US" sz="2400" dirty="0" smtClean="0">
                <a:latin typeface="Courier New"/>
                <a:cs typeface="Courier New"/>
              </a:rPr>
              <a:t>return </a:t>
            </a:r>
            <a:r>
              <a:rPr lang="en-US" sz="2400" dirty="0">
                <a:latin typeface="Courier New"/>
                <a:cs typeface="Courier New"/>
              </a:rPr>
              <a:t>p[0] + " lives in " + l + \</a:t>
            </a:r>
          </a:p>
          <a:p>
            <a:r>
              <a:rPr lang="en-US" sz="2400" dirty="0">
                <a:latin typeface="Courier New"/>
                <a:cs typeface="Courier New"/>
              </a:rPr>
              <a:t>  </a:t>
            </a:r>
            <a:r>
              <a:rPr lang="en-US" sz="2400" dirty="0" smtClean="0">
                <a:latin typeface="Courier New"/>
                <a:cs typeface="Courier New"/>
              </a:rPr>
              <a:t>  </a:t>
            </a:r>
            <a:r>
              <a:rPr lang="en-US" sz="2400" dirty="0">
                <a:latin typeface="Courier New"/>
                <a:cs typeface="Courier New"/>
              </a:rPr>
              <a:t>", works as " + j + " and " + d</a:t>
            </a:r>
            <a:endParaRPr lang="en-GB" sz="2400" dirty="0">
              <a:latin typeface="Courier New"/>
              <a:cs typeface="Courier New"/>
            </a:endParaRPr>
          </a:p>
          <a:p>
            <a:r>
              <a:rPr lang="en-US" sz="2400" dirty="0" smtClean="0">
                <a:latin typeface="Courier New"/>
                <a:cs typeface="Courier New"/>
              </a:rPr>
              <a:t> </a:t>
            </a:r>
            <a:endParaRPr lang="en-US" sz="24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8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9618"/>
          </a:xfrm>
        </p:spPr>
        <p:txBody>
          <a:bodyPr/>
          <a:lstStyle/>
          <a:p>
            <a:r>
              <a:rPr lang="en-GB" dirty="0" smtClean="0"/>
              <a:t>Person versus Nearly Person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6322"/>
            <a:ext cx="3313584" cy="2374726"/>
          </a:xfrm>
        </p:spPr>
        <p:txBody>
          <a:bodyPr>
            <a:normAutofit/>
          </a:bodyPr>
          <a:lstStyle/>
          <a:p>
            <a:r>
              <a:rPr lang="en-GB" dirty="0" smtClean="0"/>
              <a:t>Compare</a:t>
            </a:r>
          </a:p>
          <a:p>
            <a:pPr lvl="1"/>
            <a:r>
              <a:rPr lang="en-GB" dirty="0" smtClean="0"/>
              <a:t>OOP, using class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Non-OOP, using tuple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445709"/>
              </p:ext>
            </p:extLst>
          </p:nvPr>
        </p:nvGraphicFramePr>
        <p:xfrm>
          <a:off x="4583832" y="1189856"/>
          <a:ext cx="6984776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2368"/>
                <a:gridCol w="367240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Method / Example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Description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Person("John")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Constructor for Person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p.setJob</a:t>
                      </a:r>
                      <a:r>
                        <a:rPr lang="en-GB" sz="2400" dirty="0" smtClean="0"/>
                        <a:t>("</a:t>
                      </a:r>
                      <a:r>
                        <a:rPr lang="en-GB" sz="2400" dirty="0" err="1" smtClean="0"/>
                        <a:t>brickie</a:t>
                      </a:r>
                      <a:r>
                        <a:rPr lang="en-GB" sz="2400" dirty="0" smtClean="0"/>
                        <a:t>")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Set the job the person does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p.setLocation</a:t>
                      </a:r>
                      <a:r>
                        <a:rPr lang="en-GB" sz="2400" dirty="0" smtClean="0"/>
                        <a:t>("Sutton")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Set the</a:t>
                      </a:r>
                      <a:r>
                        <a:rPr lang="en-GB" sz="2400" baseline="0" dirty="0" smtClean="0"/>
                        <a:t> place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p.setDriver</a:t>
                      </a:r>
                      <a:r>
                        <a:rPr lang="en-GB" sz="2400" dirty="0" smtClean="0"/>
                        <a:t>(False)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Set the driving status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p.describe</a:t>
                      </a:r>
                      <a:r>
                        <a:rPr lang="en-GB" sz="2400" dirty="0" smtClean="0"/>
                        <a:t>()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Return</a:t>
                      </a:r>
                      <a:r>
                        <a:rPr lang="en-GB" sz="2400" baseline="0" dirty="0" smtClean="0"/>
                        <a:t> a report string</a:t>
                      </a:r>
                      <a:r>
                        <a:rPr lang="en-GB" sz="2400" dirty="0" smtClean="0"/>
                        <a:t> </a:t>
                      </a:r>
                      <a:endParaRPr lang="en-GB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248865"/>
              </p:ext>
            </p:extLst>
          </p:nvPr>
        </p:nvGraphicFramePr>
        <p:xfrm>
          <a:off x="335360" y="4070176"/>
          <a:ext cx="6984776" cy="2743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312368"/>
                <a:gridCol w="367240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Method / Example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Description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newPerson</a:t>
                      </a:r>
                      <a:r>
                        <a:rPr lang="en-GB" sz="2400" dirty="0" smtClean="0"/>
                        <a:t>("John")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Constructor for Person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setJob</a:t>
                      </a:r>
                      <a:r>
                        <a:rPr lang="en-GB" sz="2400" dirty="0" smtClean="0"/>
                        <a:t>(p, "</a:t>
                      </a:r>
                      <a:r>
                        <a:rPr lang="en-GB" sz="2400" dirty="0" err="1" smtClean="0"/>
                        <a:t>brickie</a:t>
                      </a:r>
                      <a:r>
                        <a:rPr lang="en-GB" sz="2400" dirty="0" smtClean="0"/>
                        <a:t>")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Set the job the person does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setLocation</a:t>
                      </a:r>
                      <a:r>
                        <a:rPr lang="en-GB" sz="2400" dirty="0" smtClean="0"/>
                        <a:t>(p, "Sutton")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Set the</a:t>
                      </a:r>
                      <a:r>
                        <a:rPr lang="en-GB" sz="2400" baseline="0" dirty="0" smtClean="0"/>
                        <a:t> place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setDriver</a:t>
                      </a:r>
                      <a:r>
                        <a:rPr lang="en-GB" sz="2400" dirty="0" smtClean="0"/>
                        <a:t>(p, False)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Set the driving status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describe(p)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Return</a:t>
                      </a:r>
                      <a:r>
                        <a:rPr lang="en-GB" sz="2400" baseline="0" dirty="0" smtClean="0"/>
                        <a:t> a report string</a:t>
                      </a:r>
                      <a:r>
                        <a:rPr lang="en-GB" sz="2400" dirty="0" smtClean="0"/>
                        <a:t> </a:t>
                      </a:r>
                      <a:endParaRPr lang="en-GB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2157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Practical Break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4149080"/>
            <a:ext cx="9144000" cy="1108720"/>
          </a:xfrm>
        </p:spPr>
        <p:txBody>
          <a:bodyPr>
            <a:normAutofit/>
          </a:bodyPr>
          <a:lstStyle/>
          <a:p>
            <a:r>
              <a:rPr lang="en-GB" sz="3200" dirty="0" smtClean="0"/>
              <a:t>Task 4: Agency for Nearly Person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740499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63352" y="2586385"/>
            <a:ext cx="5688632" cy="4154983"/>
          </a:xfrm>
          <a:prstGeom prst="rect">
            <a:avLst/>
          </a:prstGeom>
          <a:solidFill>
            <a:srgbClr val="FFFFFF"/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US" sz="2200" dirty="0">
                <a:latin typeface="Courier New"/>
                <a:cs typeface="Courier New"/>
              </a:rPr>
              <a:t>class Person</a:t>
            </a:r>
            <a:r>
              <a:rPr lang="en-US" sz="2200" dirty="0" smtClean="0">
                <a:latin typeface="Courier New"/>
                <a:cs typeface="Courier New"/>
              </a:rPr>
              <a:t>:</a:t>
            </a:r>
            <a:endParaRPr lang="en-US" sz="2200" dirty="0">
              <a:latin typeface="Courier New"/>
              <a:cs typeface="Courier New"/>
            </a:endParaRPr>
          </a:p>
          <a:p>
            <a:r>
              <a:rPr lang="en-US" sz="2200" dirty="0">
                <a:latin typeface="Courier New"/>
                <a:cs typeface="Courier New"/>
              </a:rPr>
              <a:t>    </a:t>
            </a:r>
            <a:r>
              <a:rPr lang="en-US" sz="2200" dirty="0" err="1">
                <a:latin typeface="Courier New"/>
                <a:cs typeface="Courier New"/>
              </a:rPr>
              <a:t>def</a:t>
            </a:r>
            <a:r>
              <a:rPr lang="en-US" sz="2200" dirty="0">
                <a:latin typeface="Courier New"/>
                <a:cs typeface="Courier New"/>
              </a:rPr>
              <a:t> __</a:t>
            </a:r>
            <a:r>
              <a:rPr lang="en-US" sz="2200" dirty="0" err="1">
                <a:latin typeface="Courier New"/>
                <a:cs typeface="Courier New"/>
              </a:rPr>
              <a:t>init</a:t>
            </a:r>
            <a:r>
              <a:rPr lang="en-US" sz="2200" dirty="0">
                <a:latin typeface="Courier New"/>
                <a:cs typeface="Courier New"/>
              </a:rPr>
              <a:t>__(self, name):</a:t>
            </a:r>
          </a:p>
          <a:p>
            <a:r>
              <a:rPr lang="en-US" sz="2200" dirty="0">
                <a:latin typeface="Courier New"/>
                <a:cs typeface="Courier New"/>
              </a:rPr>
              <a:t>        </a:t>
            </a:r>
            <a:r>
              <a:rPr lang="en-US" sz="2200" dirty="0" err="1">
                <a:latin typeface="Courier New"/>
                <a:cs typeface="Courier New"/>
              </a:rPr>
              <a:t>self.name</a:t>
            </a:r>
            <a:r>
              <a:rPr lang="en-US" sz="2200" dirty="0">
                <a:latin typeface="Courier New"/>
                <a:cs typeface="Courier New"/>
              </a:rPr>
              <a:t> = name</a:t>
            </a:r>
          </a:p>
          <a:p>
            <a:r>
              <a:rPr lang="en-US" sz="2200" dirty="0">
                <a:latin typeface="Courier New"/>
                <a:cs typeface="Courier New"/>
              </a:rPr>
              <a:t>        </a:t>
            </a:r>
            <a:r>
              <a:rPr lang="en-US" sz="2200" dirty="0" err="1">
                <a:latin typeface="Courier New"/>
                <a:cs typeface="Courier New"/>
              </a:rPr>
              <a:t>self.job</a:t>
            </a:r>
            <a:r>
              <a:rPr lang="en-US" sz="2200" dirty="0">
                <a:latin typeface="Courier New"/>
                <a:cs typeface="Courier New"/>
              </a:rPr>
              <a:t> = None</a:t>
            </a:r>
          </a:p>
          <a:p>
            <a:r>
              <a:rPr lang="en-US" sz="2200" dirty="0">
                <a:latin typeface="Courier New"/>
                <a:cs typeface="Courier New"/>
              </a:rPr>
              <a:t>        </a:t>
            </a:r>
            <a:r>
              <a:rPr lang="en-US" sz="2200" dirty="0" err="1">
                <a:latin typeface="Courier New"/>
                <a:cs typeface="Courier New"/>
              </a:rPr>
              <a:t>self.location</a:t>
            </a:r>
            <a:r>
              <a:rPr lang="en-US" sz="2200" dirty="0">
                <a:latin typeface="Courier New"/>
                <a:cs typeface="Courier New"/>
              </a:rPr>
              <a:t> = None</a:t>
            </a:r>
          </a:p>
          <a:p>
            <a:r>
              <a:rPr lang="en-US" sz="2200" dirty="0">
                <a:latin typeface="Courier New"/>
                <a:cs typeface="Courier New"/>
              </a:rPr>
              <a:t>        </a:t>
            </a:r>
            <a:r>
              <a:rPr lang="en-US" sz="2200" dirty="0" err="1">
                <a:latin typeface="Courier New"/>
                <a:cs typeface="Courier New"/>
              </a:rPr>
              <a:t>self.drives</a:t>
            </a:r>
            <a:r>
              <a:rPr lang="en-US" sz="2200" dirty="0">
                <a:latin typeface="Courier New"/>
                <a:cs typeface="Courier New"/>
              </a:rPr>
              <a:t> = None</a:t>
            </a:r>
          </a:p>
          <a:p>
            <a:endParaRPr lang="en-US" sz="2200" dirty="0">
              <a:latin typeface="Courier New"/>
              <a:cs typeface="Courier New"/>
            </a:endParaRPr>
          </a:p>
          <a:p>
            <a:r>
              <a:rPr lang="en-US" sz="2200" dirty="0">
                <a:latin typeface="Courier New"/>
                <a:cs typeface="Courier New"/>
              </a:rPr>
              <a:t>    </a:t>
            </a:r>
            <a:r>
              <a:rPr lang="en-US" sz="2200" dirty="0" err="1">
                <a:latin typeface="Courier New"/>
                <a:cs typeface="Courier New"/>
              </a:rPr>
              <a:t>def</a:t>
            </a:r>
            <a:r>
              <a:rPr lang="en-US" sz="2200" dirty="0">
                <a:latin typeface="Courier New"/>
                <a:cs typeface="Courier New"/>
              </a:rPr>
              <a:t> </a:t>
            </a:r>
            <a:r>
              <a:rPr lang="en-US" sz="2200" dirty="0" err="1">
                <a:latin typeface="Courier New"/>
                <a:cs typeface="Courier New"/>
              </a:rPr>
              <a:t>setJob</a:t>
            </a:r>
            <a:r>
              <a:rPr lang="en-US" sz="2200" dirty="0">
                <a:latin typeface="Courier New"/>
                <a:cs typeface="Courier New"/>
              </a:rPr>
              <a:t>(self, job):</a:t>
            </a:r>
          </a:p>
          <a:p>
            <a:r>
              <a:rPr lang="en-US" sz="2200" dirty="0">
                <a:latin typeface="Courier New"/>
                <a:cs typeface="Courier New"/>
              </a:rPr>
              <a:t>        </a:t>
            </a:r>
            <a:r>
              <a:rPr lang="en-US" sz="2200" dirty="0" err="1">
                <a:latin typeface="Courier New"/>
                <a:cs typeface="Courier New"/>
              </a:rPr>
              <a:t>self.job</a:t>
            </a:r>
            <a:r>
              <a:rPr lang="en-US" sz="2200" dirty="0">
                <a:latin typeface="Courier New"/>
                <a:cs typeface="Courier New"/>
              </a:rPr>
              <a:t> = job</a:t>
            </a:r>
          </a:p>
          <a:p>
            <a:endParaRPr lang="en-US" sz="2200" dirty="0">
              <a:latin typeface="Courier New"/>
              <a:cs typeface="Courier New"/>
            </a:endParaRPr>
          </a:p>
          <a:p>
            <a:r>
              <a:rPr lang="en-US" sz="2200" dirty="0">
                <a:latin typeface="Courier New"/>
                <a:cs typeface="Courier New"/>
              </a:rPr>
              <a:t>    </a:t>
            </a:r>
            <a:r>
              <a:rPr lang="en-US" sz="2200" dirty="0" err="1">
                <a:latin typeface="Courier New"/>
                <a:cs typeface="Courier New"/>
              </a:rPr>
              <a:t>def</a:t>
            </a:r>
            <a:r>
              <a:rPr lang="en-US" sz="2200" dirty="0">
                <a:latin typeface="Courier New"/>
                <a:cs typeface="Courier New"/>
              </a:rPr>
              <a:t> </a:t>
            </a:r>
            <a:r>
              <a:rPr lang="en-US" sz="2200" dirty="0" err="1">
                <a:latin typeface="Courier New"/>
                <a:cs typeface="Courier New"/>
              </a:rPr>
              <a:t>setLocation</a:t>
            </a:r>
            <a:r>
              <a:rPr lang="en-US" sz="2200" dirty="0">
                <a:latin typeface="Courier New"/>
                <a:cs typeface="Courier New"/>
              </a:rPr>
              <a:t>(self, </a:t>
            </a:r>
            <a:r>
              <a:rPr lang="en-US" sz="2200" dirty="0" err="1" smtClean="0">
                <a:latin typeface="Courier New"/>
                <a:cs typeface="Courier New"/>
              </a:rPr>
              <a:t>loc</a:t>
            </a:r>
            <a:r>
              <a:rPr lang="en-US" sz="2200" dirty="0" smtClean="0">
                <a:latin typeface="Courier New"/>
                <a:cs typeface="Courier New"/>
              </a:rPr>
              <a:t>)</a:t>
            </a:r>
            <a:r>
              <a:rPr lang="en-US" sz="2200" dirty="0">
                <a:latin typeface="Courier New"/>
                <a:cs typeface="Courier New"/>
              </a:rPr>
              <a:t>:</a:t>
            </a:r>
          </a:p>
          <a:p>
            <a:r>
              <a:rPr lang="en-US" sz="2200" dirty="0">
                <a:latin typeface="Courier New"/>
                <a:cs typeface="Courier New"/>
              </a:rPr>
              <a:t>        </a:t>
            </a:r>
            <a:r>
              <a:rPr lang="en-US" sz="2200" dirty="0" err="1">
                <a:latin typeface="Courier New"/>
                <a:cs typeface="Courier New"/>
              </a:rPr>
              <a:t>self.location</a:t>
            </a:r>
            <a:r>
              <a:rPr lang="en-US" sz="2200" dirty="0">
                <a:latin typeface="Courier New"/>
                <a:cs typeface="Courier New"/>
              </a:rPr>
              <a:t> = </a:t>
            </a:r>
            <a:r>
              <a:rPr lang="en-US" sz="2200" dirty="0" err="1" smtClean="0">
                <a:latin typeface="Courier New"/>
                <a:cs typeface="Courier New"/>
              </a:rPr>
              <a:t>loc</a:t>
            </a:r>
            <a:endParaRPr lang="en-US" sz="2200" dirty="0">
              <a:latin typeface="Courier New"/>
              <a:cs typeface="Courier New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365126"/>
            <a:ext cx="10946432" cy="933602"/>
          </a:xfrm>
        </p:spPr>
        <p:txBody>
          <a:bodyPr>
            <a:normAutofit/>
          </a:bodyPr>
          <a:lstStyle/>
          <a:p>
            <a:r>
              <a:rPr lang="en-GB" dirty="0" smtClean="0"/>
              <a:t>Class Declaration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5303912" y="282129"/>
            <a:ext cx="6792416" cy="2800766"/>
          </a:xfrm>
          <a:prstGeom prst="rect">
            <a:avLst/>
          </a:prstGeom>
          <a:solidFill>
            <a:srgbClr val="FFFFFF"/>
          </a:solidFill>
          <a:ln>
            <a:solidFill>
              <a:srgbClr val="660066"/>
            </a:solidFill>
          </a:ln>
        </p:spPr>
        <p:txBody>
          <a:bodyPr wrap="square">
            <a:spAutoFit/>
          </a:bodyPr>
          <a:lstStyle/>
          <a:p>
            <a:r>
              <a:rPr lang="en-US" sz="2200" dirty="0" err="1">
                <a:latin typeface="Courier New"/>
                <a:cs typeface="Courier New"/>
              </a:rPr>
              <a:t>def</a:t>
            </a:r>
            <a:r>
              <a:rPr lang="en-US" sz="2200" dirty="0">
                <a:latin typeface="Courier New"/>
                <a:cs typeface="Courier New"/>
              </a:rPr>
              <a:t> </a:t>
            </a:r>
            <a:r>
              <a:rPr lang="en-US" sz="2200" dirty="0" err="1">
                <a:latin typeface="Courier New"/>
                <a:cs typeface="Courier New"/>
              </a:rPr>
              <a:t>newPerson</a:t>
            </a:r>
            <a:r>
              <a:rPr lang="en-US" sz="2200" dirty="0">
                <a:latin typeface="Courier New"/>
                <a:cs typeface="Courier New"/>
              </a:rPr>
              <a:t>(name):</a:t>
            </a:r>
          </a:p>
          <a:p>
            <a:r>
              <a:rPr lang="en-US" sz="2200" dirty="0">
                <a:latin typeface="Courier New"/>
                <a:cs typeface="Courier New"/>
              </a:rPr>
              <a:t>    return (</a:t>
            </a:r>
            <a:r>
              <a:rPr lang="en-US" sz="2200" dirty="0" err="1">
                <a:latin typeface="Courier New"/>
                <a:cs typeface="Courier New"/>
              </a:rPr>
              <a:t>name,None,None,None</a:t>
            </a:r>
            <a:r>
              <a:rPr lang="en-US" sz="2200" dirty="0">
                <a:latin typeface="Courier New"/>
                <a:cs typeface="Courier New"/>
              </a:rPr>
              <a:t>)</a:t>
            </a:r>
          </a:p>
          <a:p>
            <a:endParaRPr lang="en-US" sz="2200" dirty="0">
              <a:latin typeface="Courier New"/>
              <a:cs typeface="Courier New"/>
            </a:endParaRPr>
          </a:p>
          <a:p>
            <a:r>
              <a:rPr lang="en-US" sz="2200" dirty="0" err="1">
                <a:latin typeface="Courier New"/>
                <a:cs typeface="Courier New"/>
              </a:rPr>
              <a:t>def</a:t>
            </a:r>
            <a:r>
              <a:rPr lang="en-US" sz="2200" dirty="0">
                <a:latin typeface="Courier New"/>
                <a:cs typeface="Courier New"/>
              </a:rPr>
              <a:t> </a:t>
            </a:r>
            <a:r>
              <a:rPr lang="en-US" sz="2200" dirty="0" err="1">
                <a:latin typeface="Courier New"/>
                <a:cs typeface="Courier New"/>
              </a:rPr>
              <a:t>setJob</a:t>
            </a:r>
            <a:r>
              <a:rPr lang="en-US" sz="2200" dirty="0">
                <a:latin typeface="Courier New"/>
                <a:cs typeface="Courier New"/>
              </a:rPr>
              <a:t>(p, job):</a:t>
            </a:r>
          </a:p>
          <a:p>
            <a:r>
              <a:rPr lang="en-US" sz="2200" dirty="0">
                <a:latin typeface="Courier New"/>
                <a:cs typeface="Courier New"/>
              </a:rPr>
              <a:t>    return (p[0], job, p[2], p[3]) </a:t>
            </a:r>
          </a:p>
          <a:p>
            <a:endParaRPr lang="en-US" sz="2200" dirty="0">
              <a:latin typeface="Courier New"/>
              <a:cs typeface="Courier New"/>
            </a:endParaRPr>
          </a:p>
          <a:p>
            <a:r>
              <a:rPr lang="en-US" sz="2200" dirty="0" err="1">
                <a:latin typeface="Courier New"/>
                <a:cs typeface="Courier New"/>
              </a:rPr>
              <a:t>def</a:t>
            </a:r>
            <a:r>
              <a:rPr lang="en-US" sz="2200" dirty="0">
                <a:latin typeface="Courier New"/>
                <a:cs typeface="Courier New"/>
              </a:rPr>
              <a:t> </a:t>
            </a:r>
            <a:r>
              <a:rPr lang="en-US" sz="2200" dirty="0" err="1">
                <a:latin typeface="Courier New"/>
                <a:cs typeface="Courier New"/>
              </a:rPr>
              <a:t>setLocation</a:t>
            </a:r>
            <a:r>
              <a:rPr lang="en-US" sz="2200" dirty="0">
                <a:latin typeface="Courier New"/>
                <a:cs typeface="Courier New"/>
              </a:rPr>
              <a:t>(p, </a:t>
            </a:r>
            <a:r>
              <a:rPr lang="en-US" sz="2200" dirty="0" err="1" smtClean="0">
                <a:latin typeface="Courier New"/>
                <a:cs typeface="Courier New"/>
              </a:rPr>
              <a:t>loc</a:t>
            </a:r>
            <a:r>
              <a:rPr lang="en-US" sz="2200" dirty="0" smtClean="0">
                <a:latin typeface="Courier New"/>
                <a:cs typeface="Courier New"/>
              </a:rPr>
              <a:t>)</a:t>
            </a:r>
            <a:r>
              <a:rPr lang="en-US" sz="2200" dirty="0">
                <a:latin typeface="Courier New"/>
                <a:cs typeface="Courier New"/>
              </a:rPr>
              <a:t>:</a:t>
            </a:r>
          </a:p>
          <a:p>
            <a:r>
              <a:rPr lang="en-US" sz="2200" dirty="0">
                <a:latin typeface="Courier New"/>
                <a:cs typeface="Courier New"/>
              </a:rPr>
              <a:t>    return (p[0], p[1], </a:t>
            </a:r>
            <a:r>
              <a:rPr lang="en-US" sz="2200" dirty="0" err="1" smtClean="0">
                <a:latin typeface="Courier New"/>
                <a:cs typeface="Courier New"/>
              </a:rPr>
              <a:t>loc</a:t>
            </a:r>
            <a:r>
              <a:rPr lang="en-US" sz="2200" dirty="0" smtClean="0">
                <a:latin typeface="Courier New"/>
                <a:cs typeface="Courier New"/>
              </a:rPr>
              <a:t>, </a:t>
            </a:r>
            <a:r>
              <a:rPr lang="en-US" sz="2200" dirty="0">
                <a:latin typeface="Courier New"/>
                <a:cs typeface="Courier New"/>
              </a:rPr>
              <a:t>p[3]) </a:t>
            </a:r>
          </a:p>
        </p:txBody>
      </p:sp>
    </p:spTree>
    <p:extLst>
      <p:ext uri="{BB962C8B-B14F-4D97-AF65-F5344CB8AC3E}">
        <p14:creationId xmlns:p14="http://schemas.microsoft.com/office/powerpoint/2010/main" val="467617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Discussion: Is It Important to Know Why?</a:t>
            </a:r>
            <a:endParaRPr lang="en-GB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524000" y="3933056"/>
            <a:ext cx="9144000" cy="1324744"/>
          </a:xfrm>
        </p:spPr>
        <p:txBody>
          <a:bodyPr>
            <a:norm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GB" sz="2800" dirty="0" smtClean="0"/>
              <a:t>Understand the aims of teaching OOP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463613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Discussion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Does it matter to know why we learn OOP? </a:t>
            </a:r>
          </a:p>
          <a:p>
            <a:pPr lvl="1"/>
            <a:r>
              <a:rPr lang="en-GB" sz="2800" i="1" dirty="0" smtClean="0"/>
              <a:t>It is in the syllabus</a:t>
            </a:r>
          </a:p>
          <a:p>
            <a:endParaRPr lang="en-GB" sz="3200" dirty="0"/>
          </a:p>
          <a:p>
            <a:r>
              <a:rPr lang="en-GB" sz="3200" dirty="0" smtClean="0"/>
              <a:t>Is motivation a) important b) real? </a:t>
            </a:r>
          </a:p>
          <a:p>
            <a:pPr lvl="1"/>
            <a:r>
              <a:rPr lang="en-GB" dirty="0" smtClean="0"/>
              <a:t>Does the analogy with learning functions more real?</a:t>
            </a:r>
          </a:p>
          <a:p>
            <a:pPr lvl="1"/>
            <a:endParaRPr lang="en-GB" dirty="0" smtClean="0"/>
          </a:p>
          <a:p>
            <a:r>
              <a:rPr lang="en-GB" sz="3200" dirty="0" smtClean="0"/>
              <a:t>Is it useful to distinguish different aims in learning OOP?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22113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Course Outline</a:t>
            </a:r>
            <a:endParaRPr lang="en-GB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524000" y="3933056"/>
            <a:ext cx="9144000" cy="1324744"/>
          </a:xfrm>
        </p:spPr>
        <p:txBody>
          <a:bodyPr>
            <a:norm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GB" sz="2800" dirty="0" smtClean="0"/>
              <a:t>Exam board syllabus</a:t>
            </a:r>
          </a:p>
          <a:p>
            <a:pPr marL="457200" indent="-457200" algn="l">
              <a:buFont typeface="Arial"/>
              <a:buChar char="•"/>
            </a:pPr>
            <a:r>
              <a:rPr lang="en-GB" sz="2800" dirty="0" smtClean="0"/>
              <a:t>Topics to cover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870037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344" y="692696"/>
            <a:ext cx="4202321" cy="2594141"/>
          </a:xfrm>
        </p:spPr>
        <p:txBody>
          <a:bodyPr>
            <a:normAutofit/>
          </a:bodyPr>
          <a:lstStyle/>
          <a:p>
            <a:r>
              <a:rPr lang="en-GB" dirty="0" smtClean="0"/>
              <a:t>Specification</a:t>
            </a:r>
            <a:br>
              <a:rPr lang="en-GB" dirty="0" smtClean="0"/>
            </a:br>
            <a:r>
              <a:rPr lang="en-GB" dirty="0" smtClean="0"/>
              <a:t>check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AQA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9888" y="240255"/>
            <a:ext cx="93156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934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609442"/>
            <a:ext cx="9969500" cy="4381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495" y="330803"/>
            <a:ext cx="4362118" cy="1325563"/>
          </a:xfrm>
        </p:spPr>
        <p:txBody>
          <a:bodyPr/>
          <a:lstStyle/>
          <a:p>
            <a:r>
              <a:rPr lang="en-GB" dirty="0" smtClean="0"/>
              <a:t>Specification check – AQA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4008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Specification Check – OCR 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493" y="1772816"/>
            <a:ext cx="11874179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07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60" y="365126"/>
            <a:ext cx="2521496" cy="1407690"/>
          </a:xfrm>
        </p:spPr>
        <p:txBody>
          <a:bodyPr>
            <a:normAutofit/>
          </a:bodyPr>
          <a:lstStyle/>
          <a:p>
            <a:r>
              <a:rPr lang="en-US" dirty="0" smtClean="0"/>
              <a:t>Course</a:t>
            </a:r>
            <a:br>
              <a:rPr lang="en-US" dirty="0" smtClean="0"/>
            </a:br>
            <a:r>
              <a:rPr lang="en-US" dirty="0" smtClean="0"/>
              <a:t>Outline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187967"/>
              </p:ext>
            </p:extLst>
          </p:nvPr>
        </p:nvGraphicFramePr>
        <p:xfrm>
          <a:off x="3487098" y="571314"/>
          <a:ext cx="7649462" cy="530595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54879">
                  <a:extLst>
                    <a:ext uri="{9D8B030D-6E8A-4147-A177-3AD203B41FA5}">
                      <a16:colId xmlns="" xmlns:a16="http://schemas.microsoft.com/office/drawing/2014/main" val="1522030354"/>
                    </a:ext>
                  </a:extLst>
                </a:gridCol>
                <a:gridCol w="6494583">
                  <a:extLst>
                    <a:ext uri="{9D8B030D-6E8A-4147-A177-3AD203B41FA5}">
                      <a16:colId xmlns="" xmlns:a16="http://schemas.microsoft.com/office/drawing/2014/main" val="1932443530"/>
                    </a:ext>
                  </a:extLst>
                </a:gridCol>
              </a:tblGrid>
              <a:tr h="4360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Session</a:t>
                      </a:r>
                      <a:endParaRPr lang="en-GB" sz="2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Topics</a:t>
                      </a:r>
                      <a:endParaRPr lang="en-GB" sz="2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97561520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Use of objects and methods</a:t>
                      </a:r>
                    </a:p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Decomposition</a:t>
                      </a:r>
                      <a:r>
                        <a:rPr lang="en-GB" sz="24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and abstraction</a:t>
                      </a:r>
                    </a:p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Aims of learning OOP</a:t>
                      </a:r>
                      <a:endParaRPr lang="en-GB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99831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Declaring</a:t>
                      </a:r>
                      <a:r>
                        <a:rPr lang="en-GB" sz="24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classes</a:t>
                      </a:r>
                      <a:endParaRPr lang="en-GB" sz="2400" dirty="0" smtClean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Attributes, methods and the constructor </a:t>
                      </a:r>
                      <a:endParaRPr lang="en-GB" sz="2400" baseline="0" dirty="0" smtClean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95286225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Composition of classes</a:t>
                      </a:r>
                    </a:p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Classes diagrams;</a:t>
                      </a:r>
                      <a:r>
                        <a:rPr lang="en-GB" sz="24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visibility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78833848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GB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Inheritance, overriding and polymorphism</a:t>
                      </a:r>
                    </a:p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More class diagrams</a:t>
                      </a:r>
                      <a:endParaRPr lang="en-GB" sz="2400" baseline="0" dirty="0" smtClean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28758760"/>
                  </a:ext>
                </a:extLst>
              </a:tr>
              <a:tr h="349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GB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Teaching issues</a:t>
                      </a:r>
                    </a:p>
                    <a:p>
                      <a:pPr marL="538163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2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Review and practical examples</a:t>
                      </a:r>
                      <a:endParaRPr lang="en-GB" sz="2400" baseline="0" dirty="0" smtClean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110075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35360" y="2276872"/>
            <a:ext cx="2800216" cy="95410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800" dirty="0" smtClean="0"/>
              <a:t>Recap functions ?</a:t>
            </a:r>
          </a:p>
          <a:p>
            <a:r>
              <a:rPr lang="en-GB" sz="2800" dirty="0" smtClean="0"/>
              <a:t>Vital prerequisite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328383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524000" y="3933056"/>
            <a:ext cx="9144000" cy="1324744"/>
          </a:xfrm>
        </p:spPr>
        <p:txBody>
          <a:bodyPr>
            <a:normAutofit/>
          </a:bodyPr>
          <a:lstStyle/>
          <a:p>
            <a:pPr marL="457200" indent="-457200" algn="l">
              <a:buFont typeface="Arial"/>
              <a:buChar char="•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105948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Emphasis continuity </a:t>
            </a:r>
            <a:r>
              <a:rPr lang="en-GB" dirty="0" smtClean="0"/>
              <a:t>between OOP and previous programming</a:t>
            </a:r>
          </a:p>
          <a:p>
            <a:pPr lvl="1"/>
            <a:r>
              <a:rPr lang="en-GB" dirty="0" smtClean="0"/>
              <a:t>Use of objects and methods explained</a:t>
            </a:r>
          </a:p>
          <a:p>
            <a:pPr lvl="1"/>
            <a:r>
              <a:rPr lang="en-GB" dirty="0" smtClean="0"/>
              <a:t>Abstractions implemented using functions  </a:t>
            </a:r>
            <a:endParaRPr lang="en-GB" dirty="0"/>
          </a:p>
          <a:p>
            <a:endParaRPr lang="en-GB" dirty="0" smtClean="0"/>
          </a:p>
          <a:p>
            <a:r>
              <a:rPr lang="en-GB" dirty="0" smtClean="0"/>
              <a:t>Program </a:t>
            </a:r>
            <a:r>
              <a:rPr lang="en-GB" dirty="0"/>
              <a:t>decomposition; problem </a:t>
            </a:r>
            <a:r>
              <a:rPr lang="en-GB" dirty="0" smtClean="0"/>
              <a:t>abstraction</a:t>
            </a:r>
          </a:p>
          <a:p>
            <a:pPr lvl="1"/>
            <a:r>
              <a:rPr lang="en-GB" dirty="0" smtClean="0"/>
              <a:t>Distinguish between learning syntax and</a:t>
            </a:r>
          </a:p>
          <a:p>
            <a:pPr lvl="1"/>
            <a:r>
              <a:rPr lang="en-GB" dirty="0" smtClean="0"/>
              <a:t>… practicing abstraction and program design </a:t>
            </a:r>
            <a:endParaRPr lang="en-GB" dirty="0"/>
          </a:p>
          <a:p>
            <a:endParaRPr lang="en-GB" dirty="0" smtClean="0"/>
          </a:p>
          <a:p>
            <a:r>
              <a:rPr lang="en-GB" dirty="0" smtClean="0"/>
              <a:t>OOP </a:t>
            </a:r>
            <a:r>
              <a:rPr lang="en-GB" dirty="0"/>
              <a:t>is a </a:t>
            </a:r>
            <a:r>
              <a:rPr lang="en-GB" dirty="0" smtClean="0"/>
              <a:t>new solution to the goal of decomposition using abstraction</a:t>
            </a:r>
          </a:p>
          <a:p>
            <a:pPr lvl="1"/>
            <a:r>
              <a:rPr lang="en-GB" dirty="0" smtClean="0"/>
              <a:t>Comparison with use of functions</a:t>
            </a:r>
          </a:p>
          <a:p>
            <a:pPr lvl="1"/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4778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2704</TotalTime>
  <Words>1900</Words>
  <Application>Microsoft Macintosh PowerPoint</Application>
  <PresentationFormat>Custom</PresentationFormat>
  <Paragraphs>325</Paragraphs>
  <Slides>35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7" baseType="lpstr">
      <vt:lpstr>Office Theme</vt:lpstr>
      <vt:lpstr>Microsoft Word Document</vt:lpstr>
      <vt:lpstr>Object Oriented Programming in A Level </vt:lpstr>
      <vt:lpstr>Session Aim and Outline</vt:lpstr>
      <vt:lpstr>Text Files</vt:lpstr>
      <vt:lpstr>The File Object</vt:lpstr>
      <vt:lpstr>Objects and Methods</vt:lpstr>
      <vt:lpstr>Discussion: Abstraction and ‘Information Hiding’</vt:lpstr>
      <vt:lpstr>The File Object – Reading </vt:lpstr>
      <vt:lpstr>Summary: Familiar Objects</vt:lpstr>
      <vt:lpstr>Practical Break – Task 1 (&amp; Task 2)</vt:lpstr>
      <vt:lpstr>Reflection: Abstraction and Decomposition</vt:lpstr>
      <vt:lpstr>Liskov and Guttag 1986 – Decomposition </vt:lpstr>
      <vt:lpstr>Liskov and Guttag 1986 – Decomposition </vt:lpstr>
      <vt:lpstr>Liskov and Guttag 1986 – Abstraction</vt:lpstr>
      <vt:lpstr>Discussion: Teaching Functional Decomposition </vt:lpstr>
      <vt:lpstr>The Person ‘Class’</vt:lpstr>
      <vt:lpstr>Using a Person Abstraction </vt:lpstr>
      <vt:lpstr>Using a Person Abstraction </vt:lpstr>
      <vt:lpstr>Practical Break</vt:lpstr>
      <vt:lpstr>Reflection: How versus Why</vt:lpstr>
      <vt:lpstr>Two Different Aims for Learning OOP </vt:lpstr>
      <vt:lpstr>Person Abstraction without a Class</vt:lpstr>
      <vt:lpstr>Nearly Person</vt:lpstr>
      <vt:lpstr>Nearly Person</vt:lpstr>
      <vt:lpstr>Person versus Nearly Person</vt:lpstr>
      <vt:lpstr>Practical Break</vt:lpstr>
      <vt:lpstr>Class Declaration</vt:lpstr>
      <vt:lpstr>Discussion: Is It Important to Know Why?</vt:lpstr>
      <vt:lpstr>Discussion</vt:lpstr>
      <vt:lpstr>Course Outline</vt:lpstr>
      <vt:lpstr>Specification check  AQA</vt:lpstr>
      <vt:lpstr>Specification check – AQA </vt:lpstr>
      <vt:lpstr>Specification Check – OCR </vt:lpstr>
      <vt:lpstr>Course Outline</vt:lpstr>
      <vt:lpstr>Summary</vt:lpstr>
      <vt:lpstr>Summary</vt:lpstr>
    </vt:vector>
  </TitlesOfParts>
  <Company>King's College London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William Marsh</cp:lastModifiedBy>
  <cp:revision>90</cp:revision>
  <dcterms:created xsi:type="dcterms:W3CDTF">2016-10-31T22:10:00Z</dcterms:created>
  <dcterms:modified xsi:type="dcterms:W3CDTF">2017-10-04T13:49:41Z</dcterms:modified>
</cp:coreProperties>
</file>