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handoutMasterIdLst>
    <p:handoutMasterId r:id="rId20"/>
  </p:handoutMasterIdLst>
  <p:sldIdLst>
    <p:sldId id="306" r:id="rId2"/>
    <p:sldId id="326" r:id="rId3"/>
    <p:sldId id="301" r:id="rId4"/>
    <p:sldId id="310" r:id="rId5"/>
    <p:sldId id="370" r:id="rId6"/>
    <p:sldId id="371" r:id="rId7"/>
    <p:sldId id="372" r:id="rId8"/>
    <p:sldId id="374" r:id="rId9"/>
    <p:sldId id="381" r:id="rId10"/>
    <p:sldId id="385" r:id="rId11"/>
    <p:sldId id="386" r:id="rId12"/>
    <p:sldId id="377" r:id="rId13"/>
    <p:sldId id="379" r:id="rId14"/>
    <p:sldId id="382" r:id="rId15"/>
    <p:sldId id="384" r:id="rId16"/>
    <p:sldId id="380" r:id="rId17"/>
    <p:sldId id="336" r:id="rId18"/>
  </p:sldIdLst>
  <p:sldSz cx="12192000" cy="6858000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548235"/>
    <a:srgbClr val="CEF739"/>
    <a:srgbClr val="5B9BD5"/>
    <a:srgbClr val="2830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83" autoAdjust="0"/>
    <p:restoredTop sz="86401" autoAdjust="0"/>
  </p:normalViewPr>
  <p:slideViewPr>
    <p:cSldViewPr snapToGrid="0">
      <p:cViewPr varScale="1">
        <p:scale>
          <a:sx n="66" d="100"/>
          <a:sy n="66" d="100"/>
        </p:scale>
        <p:origin x="240" y="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862" cy="497413"/>
          </a:xfrm>
          <a:prstGeom prst="rect">
            <a:avLst/>
          </a:prstGeom>
        </p:spPr>
        <p:txBody>
          <a:bodyPr vert="horz" lIns="88230" tIns="44115" rIns="88230" bIns="44115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294" y="0"/>
            <a:ext cx="2945862" cy="497413"/>
          </a:xfrm>
          <a:prstGeom prst="rect">
            <a:avLst/>
          </a:prstGeom>
        </p:spPr>
        <p:txBody>
          <a:bodyPr vert="horz" lIns="88230" tIns="44115" rIns="88230" bIns="44115" rtlCol="0"/>
          <a:lstStyle>
            <a:lvl1pPr algn="r">
              <a:defRPr sz="1200"/>
            </a:lvl1pPr>
          </a:lstStyle>
          <a:p>
            <a:fld id="{C9071570-6AE9-46CB-BE72-66923AD1FF72}" type="datetimeFigureOut">
              <a:rPr lang="en-GB" smtClean="0"/>
              <a:t>05/07/2017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813"/>
            <a:ext cx="2945862" cy="497413"/>
          </a:xfrm>
          <a:prstGeom prst="rect">
            <a:avLst/>
          </a:prstGeom>
        </p:spPr>
        <p:txBody>
          <a:bodyPr vert="horz" lIns="88230" tIns="44115" rIns="88230" bIns="44115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294" y="9430813"/>
            <a:ext cx="2945862" cy="497413"/>
          </a:xfrm>
          <a:prstGeom prst="rect">
            <a:avLst/>
          </a:prstGeom>
        </p:spPr>
        <p:txBody>
          <a:bodyPr vert="horz" lIns="88230" tIns="44115" rIns="88230" bIns="44115" rtlCol="0" anchor="b"/>
          <a:lstStyle>
            <a:lvl1pPr algn="r">
              <a:defRPr sz="1200"/>
            </a:lvl1pPr>
          </a:lstStyle>
          <a:p>
            <a:fld id="{32D3E57A-AE76-4C94-820D-9470948443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16521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5571" tIns="47786" rIns="95571" bIns="47786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5571" tIns="47786" rIns="95571" bIns="47786" rtlCol="0"/>
          <a:lstStyle>
            <a:lvl1pPr algn="r">
              <a:defRPr sz="1300"/>
            </a:lvl1pPr>
          </a:lstStyle>
          <a:p>
            <a:fld id="{A93C87AB-C355-48A0-A222-B0AEC582735C}" type="datetimeFigureOut">
              <a:rPr lang="en-GB" smtClean="0"/>
              <a:t>05/07/2017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71" tIns="47786" rIns="95571" bIns="47786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5571" tIns="47786" rIns="95571" bIns="47786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2"/>
            <a:ext cx="2945659" cy="498134"/>
          </a:xfrm>
          <a:prstGeom prst="rect">
            <a:avLst/>
          </a:prstGeom>
        </p:spPr>
        <p:txBody>
          <a:bodyPr vert="horz" lIns="95571" tIns="47786" rIns="95571" bIns="47786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2"/>
            <a:ext cx="2945659" cy="498134"/>
          </a:xfrm>
          <a:prstGeom prst="rect">
            <a:avLst/>
          </a:prstGeom>
        </p:spPr>
        <p:txBody>
          <a:bodyPr vert="horz" lIns="95571" tIns="47786" rIns="95571" bIns="47786" rtlCol="0" anchor="b"/>
          <a:lstStyle>
            <a:lvl1pPr algn="r">
              <a:defRPr sz="1300"/>
            </a:lvl1pPr>
          </a:lstStyle>
          <a:p>
            <a:fld id="{87E862AF-DD84-4820-B182-5C327E1627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82718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>
            <a:spLocks noGrp="1" noRot="1" noChangeAspect="1"/>
          </p:cNvSpPr>
          <p:nvPr>
            <p:ph type="sldImg" idx="2"/>
          </p:nvPr>
        </p:nvSpPr>
        <p:spPr>
          <a:xfrm>
            <a:off x="23813" y="723900"/>
            <a:ext cx="6426200" cy="361632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45" name="Shape 145"/>
          <p:cNvSpPr txBox="1">
            <a:spLocks noGrp="1"/>
          </p:cNvSpPr>
          <p:nvPr>
            <p:ph type="body" idx="1"/>
          </p:nvPr>
        </p:nvSpPr>
        <p:spPr>
          <a:xfrm>
            <a:off x="647391" y="4581313"/>
            <a:ext cx="5179189" cy="4340258"/>
          </a:xfrm>
          <a:prstGeom prst="rect">
            <a:avLst/>
          </a:prstGeom>
          <a:noFill/>
          <a:ln>
            <a:noFill/>
          </a:ln>
        </p:spPr>
        <p:txBody>
          <a:bodyPr lIns="88216" tIns="88216" rIns="88216" bIns="88216" anchor="t" anchorCtr="0">
            <a:noAutofit/>
          </a:bodyPr>
          <a:lstStyle/>
          <a:p>
            <a:pPr>
              <a:buClr>
                <a:schemeClr val="dk1"/>
              </a:buClr>
              <a:buSzPct val="25000"/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293594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>
            <a:spLocks noGrp="1" noRot="1" noChangeAspect="1"/>
          </p:cNvSpPr>
          <p:nvPr>
            <p:ph type="sldImg" idx="2"/>
          </p:nvPr>
        </p:nvSpPr>
        <p:spPr>
          <a:xfrm>
            <a:off x="23813" y="723900"/>
            <a:ext cx="6426200" cy="361632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45" name="Shape 145"/>
          <p:cNvSpPr txBox="1">
            <a:spLocks noGrp="1"/>
          </p:cNvSpPr>
          <p:nvPr>
            <p:ph type="body" idx="1"/>
          </p:nvPr>
        </p:nvSpPr>
        <p:spPr>
          <a:xfrm>
            <a:off x="647391" y="4581313"/>
            <a:ext cx="5179189" cy="4340258"/>
          </a:xfrm>
          <a:prstGeom prst="rect">
            <a:avLst/>
          </a:prstGeom>
          <a:noFill/>
          <a:ln>
            <a:noFill/>
          </a:ln>
        </p:spPr>
        <p:txBody>
          <a:bodyPr lIns="88216" tIns="88216" rIns="88216" bIns="88216" anchor="t" anchorCtr="0">
            <a:noAutofit/>
          </a:bodyPr>
          <a:lstStyle/>
          <a:p>
            <a:pPr>
              <a:buClr>
                <a:schemeClr val="dk1"/>
              </a:buClr>
              <a:buSzPct val="25000"/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374174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>
            <a:spLocks noGrp="1" noRot="1" noChangeAspect="1"/>
          </p:cNvSpPr>
          <p:nvPr>
            <p:ph type="sldImg" idx="2"/>
          </p:nvPr>
        </p:nvSpPr>
        <p:spPr>
          <a:xfrm>
            <a:off x="23813" y="723900"/>
            <a:ext cx="6426200" cy="361632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45" name="Shape 145"/>
          <p:cNvSpPr txBox="1">
            <a:spLocks noGrp="1"/>
          </p:cNvSpPr>
          <p:nvPr>
            <p:ph type="body" idx="1"/>
          </p:nvPr>
        </p:nvSpPr>
        <p:spPr>
          <a:xfrm>
            <a:off x="647391" y="4581313"/>
            <a:ext cx="5179189" cy="4340258"/>
          </a:xfrm>
          <a:prstGeom prst="rect">
            <a:avLst/>
          </a:prstGeom>
          <a:noFill/>
          <a:ln>
            <a:noFill/>
          </a:ln>
        </p:spPr>
        <p:txBody>
          <a:bodyPr lIns="88216" tIns="88216" rIns="88216" bIns="88216" anchor="t" anchorCtr="0">
            <a:noAutofit/>
          </a:bodyPr>
          <a:lstStyle/>
          <a:p>
            <a:pPr>
              <a:buClr>
                <a:schemeClr val="dk1"/>
              </a:buClr>
              <a:buSzPct val="25000"/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497560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>
            <a:spLocks noGrp="1" noRot="1" noChangeAspect="1"/>
          </p:cNvSpPr>
          <p:nvPr>
            <p:ph type="sldImg" idx="2"/>
          </p:nvPr>
        </p:nvSpPr>
        <p:spPr>
          <a:xfrm>
            <a:off x="23813" y="723900"/>
            <a:ext cx="6426200" cy="361632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45" name="Shape 145"/>
          <p:cNvSpPr txBox="1">
            <a:spLocks noGrp="1"/>
          </p:cNvSpPr>
          <p:nvPr>
            <p:ph type="body" idx="1"/>
          </p:nvPr>
        </p:nvSpPr>
        <p:spPr>
          <a:xfrm>
            <a:off x="647391" y="4581313"/>
            <a:ext cx="5179189" cy="4340258"/>
          </a:xfrm>
          <a:prstGeom prst="rect">
            <a:avLst/>
          </a:prstGeom>
          <a:noFill/>
          <a:ln>
            <a:noFill/>
          </a:ln>
        </p:spPr>
        <p:txBody>
          <a:bodyPr lIns="88216" tIns="88216" rIns="88216" bIns="88216" anchor="t" anchorCtr="0">
            <a:noAutofit/>
          </a:bodyPr>
          <a:lstStyle/>
          <a:p>
            <a:pPr>
              <a:buClr>
                <a:schemeClr val="dk1"/>
              </a:buClr>
              <a:buSzPct val="25000"/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560943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28613" y="665163"/>
            <a:ext cx="5910262" cy="33258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This is the end assessment</a:t>
            </a:r>
            <a:r>
              <a:rPr lang="en-GB" baseline="0" dirty="0"/>
              <a:t> activity – and the level of code that we are looking for, well named user created blocks, using a range of pen command, move commands, repeats showing an understanding of shape, use of coordinates, positive and negative … How might we teach this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686710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28613" y="665163"/>
            <a:ext cx="5910262" cy="33258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Explain how the next module carefully</a:t>
            </a:r>
            <a:r>
              <a:rPr lang="en-GB" baseline="0" dirty="0"/>
              <a:t> scaffolds children to gain a whole host of skills so that in the end they can undertake a creative project. But the objective is to learn along the way, and in the end they will be independent as the create a beautiful screen.</a:t>
            </a:r>
          </a:p>
          <a:p>
            <a:endParaRPr lang="en-GB" baseline="0" dirty="0"/>
          </a:p>
          <a:p>
            <a:r>
              <a:rPr lang="en-GB" baseline="0" dirty="0"/>
              <a:t>Can you jot down for me the types of activities…</a:t>
            </a:r>
          </a:p>
          <a:p>
            <a:endParaRPr lang="en-GB" baseline="0" dirty="0"/>
          </a:p>
          <a:p>
            <a:r>
              <a:rPr lang="en-GB" baseline="0" dirty="0"/>
              <a:t>Initialisation and limited commands</a:t>
            </a:r>
          </a:p>
          <a:p>
            <a:r>
              <a:rPr lang="en-GB" baseline="0" dirty="0"/>
              <a:t>Maximum steps</a:t>
            </a:r>
          </a:p>
          <a:p>
            <a:r>
              <a:rPr lang="en-GB" baseline="0" dirty="0"/>
              <a:t>Playing Beetle – unplugged  </a:t>
            </a:r>
          </a:p>
          <a:p>
            <a:r>
              <a:rPr lang="en-GB" baseline="0" dirty="0"/>
              <a:t>Group work (different shapes/teach)</a:t>
            </a:r>
          </a:p>
          <a:p>
            <a:r>
              <a:rPr lang="en-GB" baseline="0" dirty="0"/>
              <a:t>Playing Beetle – polygons</a:t>
            </a:r>
          </a:p>
          <a:p>
            <a:r>
              <a:rPr lang="en-GB" baseline="0" dirty="0"/>
              <a:t>Assessment – fill in number</a:t>
            </a:r>
          </a:p>
          <a:p>
            <a:r>
              <a:rPr lang="en-GB" baseline="0" dirty="0"/>
              <a:t>More blocks – direct teaching</a:t>
            </a:r>
          </a:p>
          <a:p>
            <a:r>
              <a:rPr lang="en-GB" baseline="0" dirty="0"/>
              <a:t>Morse code</a:t>
            </a:r>
          </a:p>
          <a:p>
            <a:r>
              <a:rPr lang="en-GB" baseline="0" dirty="0"/>
              <a:t>Back to a paper based test and tracing</a:t>
            </a:r>
          </a:p>
          <a:p>
            <a:r>
              <a:rPr lang="en-GB" baseline="0" dirty="0"/>
              <a:t>All leading to an open creative project</a:t>
            </a:r>
          </a:p>
          <a:p>
            <a:endParaRPr lang="en-GB" baseline="0" dirty="0"/>
          </a:p>
        </p:txBody>
      </p:sp>
    </p:spTree>
    <p:extLst>
      <p:ext uri="{BB962C8B-B14F-4D97-AF65-F5344CB8AC3E}">
        <p14:creationId xmlns:p14="http://schemas.microsoft.com/office/powerpoint/2010/main" val="34290259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28613" y="665163"/>
            <a:ext cx="5910262" cy="33258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This is the end assessment</a:t>
            </a:r>
            <a:r>
              <a:rPr lang="en-GB" baseline="0" dirty="0"/>
              <a:t> activity – and the level of code that we are looking for, well named user created blocks, using a range of pen command, move commands, repeats showing an understanding of shape, use of coordinates, positive and negative … How might we teach this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824971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Shape 247"/>
          <p:cNvSpPr>
            <a:spLocks noGrp="1" noRot="1" noChangeAspect="1"/>
          </p:cNvSpPr>
          <p:nvPr>
            <p:ph type="sldImg" idx="2"/>
          </p:nvPr>
        </p:nvSpPr>
        <p:spPr>
          <a:xfrm>
            <a:off x="23813" y="723900"/>
            <a:ext cx="6426200" cy="361632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48" name="Shape 248"/>
          <p:cNvSpPr txBox="1">
            <a:spLocks noGrp="1"/>
          </p:cNvSpPr>
          <p:nvPr>
            <p:ph type="body" idx="1"/>
          </p:nvPr>
        </p:nvSpPr>
        <p:spPr>
          <a:xfrm>
            <a:off x="647391" y="4581313"/>
            <a:ext cx="5179189" cy="4340258"/>
          </a:xfrm>
          <a:prstGeom prst="rect">
            <a:avLst/>
          </a:prstGeom>
          <a:noFill/>
          <a:ln>
            <a:noFill/>
          </a:ln>
        </p:spPr>
        <p:txBody>
          <a:bodyPr lIns="88216" tIns="88216" rIns="88216" bIns="88216" anchor="t" anchorCtr="0">
            <a:noAutofit/>
          </a:bodyPr>
          <a:lstStyle/>
          <a:p>
            <a:pPr>
              <a:buClr>
                <a:schemeClr val="dk1"/>
              </a:buClr>
              <a:buSzPct val="25000"/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735487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05/07/2017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4390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05/07/2017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9364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05/07/2017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1356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05/07/2017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7557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05/07/2017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60374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05/07/2017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0942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05/07/2017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83032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05/07/2017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8477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05/07/2017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7159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05/07/2017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60747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05/07/2017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25729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>
            <a:spLocks noGrp="1"/>
          </p:cNvSpPr>
          <p:nvPr>
            <p:ph type="title"/>
          </p:nvPr>
        </p:nvSpPr>
        <p:spPr>
          <a:xfrm>
            <a:off x="415601" y="593367"/>
            <a:ext cx="11360799" cy="7635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body" idx="1"/>
          </p:nvPr>
        </p:nvSpPr>
        <p:spPr>
          <a:xfrm>
            <a:off x="415601" y="1536633"/>
            <a:ext cx="11360799" cy="45552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sldNum" idx="12"/>
          </p:nvPr>
        </p:nvSpPr>
        <p:spPr>
          <a:xfrm>
            <a:off x="11296610" y="6217621"/>
            <a:ext cx="731599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946976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67093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A994C1-7FA0-4894-B73E-31140D789D3B}" type="datetimeFigureOut">
              <a:rPr lang="en-GB" smtClean="0"/>
              <a:t>05/07/2017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  <p:sp>
        <p:nvSpPr>
          <p:cNvPr id="8" name="Rectangle 7"/>
          <p:cNvSpPr/>
          <p:nvPr userDrawn="1"/>
        </p:nvSpPr>
        <p:spPr>
          <a:xfrm>
            <a:off x="63553" y="117014"/>
            <a:ext cx="12240228" cy="6904299"/>
          </a:xfrm>
          <a:prstGeom prst="rect">
            <a:avLst/>
          </a:prstGeom>
          <a:noFill/>
          <a:ln w="2286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9450" y="6044221"/>
            <a:ext cx="5162550" cy="813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468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4" r:id="rId13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scratch.mit.edu/projects/98664969/" TargetMode="External"/><Relationship Id="rId3" Type="http://schemas.openxmlformats.org/officeDocument/2006/relationships/hyperlink" Target="https://scratch.mit.edu/projects/98664570/" TargetMode="External"/><Relationship Id="rId7" Type="http://schemas.openxmlformats.org/officeDocument/2006/relationships/hyperlink" Target="https://scratch.mit.edu/projects/98664903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scratch.mit.edu/projects/98664866/" TargetMode="External"/><Relationship Id="rId5" Type="http://schemas.openxmlformats.org/officeDocument/2006/relationships/hyperlink" Target="https://scratch.mit.edu/projects/98664744/" TargetMode="External"/><Relationship Id="rId4" Type="http://schemas.openxmlformats.org/officeDocument/2006/relationships/hyperlink" Target="https://scratch.mit.edu/projects/98664691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projects/167562917/#player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5" Type="http://schemas.openxmlformats.org/officeDocument/2006/relationships/hyperlink" Target="https://www.ucl.ac.uk/ioe/research/projects/scratchmaths/curriculum-materials/module-2-beetle-geometry/files/SM_Y5_Module_2_Teacher_Materials.pdf" TargetMode="Externa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3" Type="http://schemas.openxmlformats.org/officeDocument/2006/relationships/image" Target="../media/image12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hyperlink" Target="https://www.ucl.ac.uk/ioe/research/projects/scratchmaths/curriculum-materials/module-2-beetle-geometry/files/SM_Y5_Module_2_Teacher_Materials.pdf" TargetMode="External"/><Relationship Id="rId9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5" Type="http://schemas.openxmlformats.org/officeDocument/2006/relationships/hyperlink" Target="https://www.ucl.ac.uk/ioe/research/projects/scratchmaths/curriculum-materials/module-2-beetle-geometry/files/SM_Y5_Module_2_Teacher_Materials.pdf" TargetMode="External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Session 6</a:t>
            </a:r>
          </a:p>
          <a:p>
            <a:r>
              <a:rPr lang="en-GB" dirty="0"/>
              <a:t>Make your own blocks and lists</a:t>
            </a: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1383175" y="5150734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5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Teaching Primary Computing</a:t>
            </a:r>
            <a:br>
              <a:rPr lang="en-US" dirty="0"/>
            </a:br>
            <a:br>
              <a:rPr lang="en-US" dirty="0"/>
            </a:br>
            <a:r>
              <a:rPr lang="en-US" dirty="0"/>
              <a:t>Diving Deep into Programming</a:t>
            </a:r>
          </a:p>
        </p:txBody>
      </p:sp>
    </p:spTree>
    <p:extLst>
      <p:ext uri="{BB962C8B-B14F-4D97-AF65-F5344CB8AC3E}">
        <p14:creationId xmlns:p14="http://schemas.microsoft.com/office/powerpoint/2010/main" val="42592216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93700"/>
            <a:ext cx="10515600" cy="1325563"/>
          </a:xfrm>
        </p:spPr>
        <p:txBody>
          <a:bodyPr/>
          <a:lstStyle/>
          <a:p>
            <a:r>
              <a:rPr lang="en-US" dirty="0"/>
              <a:t>Course outline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5193982"/>
              </p:ext>
            </p:extLst>
          </p:nvPr>
        </p:nvGraphicFramePr>
        <p:xfrm>
          <a:off x="902257" y="2063059"/>
          <a:ext cx="10740014" cy="320719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17749">
                  <a:extLst>
                    <a:ext uri="{9D8B030D-6E8A-4147-A177-3AD203B41FA5}">
                      <a16:colId xmlns:a16="http://schemas.microsoft.com/office/drawing/2014/main" val="2912592664"/>
                    </a:ext>
                  </a:extLst>
                </a:gridCol>
                <a:gridCol w="8022265">
                  <a:extLst>
                    <a:ext uri="{9D8B030D-6E8A-4147-A177-3AD203B41FA5}">
                      <a16:colId xmlns:a16="http://schemas.microsoft.com/office/drawing/2014/main" val="1522030354"/>
                    </a:ext>
                  </a:extLst>
                </a:gridCol>
              </a:tblGrid>
              <a:tr h="3514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6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6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3197561520"/>
                  </a:ext>
                </a:extLst>
              </a:tr>
              <a:tr h="3826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32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Day</a:t>
                      </a:r>
                      <a:r>
                        <a:rPr lang="en-GB" sz="3200" b="0" baseline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1</a:t>
                      </a:r>
                      <a:endParaRPr lang="en-GB" sz="32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3200" b="0" baseline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Pedagogy, Sequence, Repetition</a:t>
                      </a:r>
                      <a:endParaRPr lang="en-GB" sz="32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3799831"/>
                  </a:ext>
                </a:extLst>
              </a:tr>
              <a:tr h="3826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32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Day</a:t>
                      </a:r>
                      <a:r>
                        <a:rPr lang="en-GB" sz="3200" b="0" baseline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2 </a:t>
                      </a:r>
                      <a:endParaRPr lang="en-GB" sz="32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32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Selection, Variables,</a:t>
                      </a:r>
                      <a:r>
                        <a:rPr lang="en-GB" sz="3200" b="1" baseline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Make your own blocks and lists</a:t>
                      </a:r>
                      <a:endParaRPr lang="en-GB" sz="32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3353529566"/>
                  </a:ext>
                </a:extLst>
              </a:tr>
              <a:tr h="38266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2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Day</a:t>
                      </a:r>
                      <a:r>
                        <a:rPr lang="en-GB" sz="3200" b="0" baseline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3 </a:t>
                      </a:r>
                      <a:endParaRPr lang="en-GB" sz="32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2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Control/Physical Computing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2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Planning &amp; Assessment</a:t>
                      </a: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33254215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26660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93700"/>
            <a:ext cx="10515600" cy="1325563"/>
          </a:xfrm>
        </p:spPr>
        <p:txBody>
          <a:bodyPr/>
          <a:lstStyle/>
          <a:p>
            <a:r>
              <a:rPr lang="en-US" dirty="0"/>
              <a:t>Days outline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1537298"/>
              </p:ext>
            </p:extLst>
          </p:nvPr>
        </p:nvGraphicFramePr>
        <p:xfrm>
          <a:off x="952500" y="1299385"/>
          <a:ext cx="8111124" cy="392102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52511">
                  <a:extLst>
                    <a:ext uri="{9D8B030D-6E8A-4147-A177-3AD203B41FA5}">
                      <a16:colId xmlns:a16="http://schemas.microsoft.com/office/drawing/2014/main" val="2912592664"/>
                    </a:ext>
                  </a:extLst>
                </a:gridCol>
                <a:gridCol w="6058613">
                  <a:extLst>
                    <a:ext uri="{9D8B030D-6E8A-4147-A177-3AD203B41FA5}">
                      <a16:colId xmlns:a16="http://schemas.microsoft.com/office/drawing/2014/main" val="1522030354"/>
                    </a:ext>
                  </a:extLst>
                </a:gridCol>
              </a:tblGrid>
              <a:tr h="3514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b="0" dirty="0">
                          <a:effectLst/>
                          <a:latin typeface="+mn-lt"/>
                        </a:rPr>
                        <a:t>Day- Session</a:t>
                      </a:r>
                      <a:endParaRPr lang="en-GB" sz="16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6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3197561520"/>
                  </a:ext>
                </a:extLst>
              </a:tr>
              <a:tr h="3826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9:00- 9:30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Arrival,</a:t>
                      </a:r>
                      <a:r>
                        <a:rPr lang="en-GB" sz="1800" b="0" baseline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registration, drinks</a:t>
                      </a:r>
                      <a:endParaRPr lang="en-GB" sz="1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1368238583"/>
                  </a:ext>
                </a:extLst>
              </a:tr>
              <a:tr h="3826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9:30</a:t>
                      </a:r>
                      <a:r>
                        <a:rPr lang="en-GB" sz="1800" b="0" baseline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-10:00</a:t>
                      </a:r>
                      <a:endParaRPr lang="en-GB" sz="1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Overview,</a:t>
                      </a:r>
                      <a:r>
                        <a:rPr lang="en-GB" sz="1800" b="0" baseline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housekeeping, r</a:t>
                      </a:r>
                      <a:r>
                        <a:rPr lang="en-GB" sz="18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esearch</a:t>
                      </a:r>
                      <a:r>
                        <a:rPr lang="en-GB" sz="1800" b="0" baseline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&amp; review</a:t>
                      </a:r>
                      <a:endParaRPr lang="en-GB" sz="1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2490438647"/>
                  </a:ext>
                </a:extLst>
              </a:tr>
              <a:tr h="3826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10:00</a:t>
                      </a:r>
                      <a:r>
                        <a:rPr lang="en-GB" sz="1800" b="0" baseline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- 10:30</a:t>
                      </a:r>
                      <a:endParaRPr lang="en-GB" sz="1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How did it LOA</a:t>
                      </a:r>
                      <a:r>
                        <a:rPr lang="en-GB" sz="1800" b="0" baseline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go?</a:t>
                      </a:r>
                      <a:endParaRPr lang="en-GB" sz="1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42856874"/>
                  </a:ext>
                </a:extLst>
              </a:tr>
              <a:tr h="3826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10:30 – 12:00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0" baseline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Selection</a:t>
                      </a:r>
                      <a:endParaRPr lang="en-GB" sz="1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3799831"/>
                  </a:ext>
                </a:extLst>
              </a:tr>
              <a:tr h="3826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12:00 -1:00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Lunch</a:t>
                      </a: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2927574352"/>
                  </a:ext>
                </a:extLst>
              </a:tr>
              <a:tr h="3826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1:00</a:t>
                      </a:r>
                      <a:r>
                        <a:rPr lang="en-GB" sz="1800" b="0" baseline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to 2:30</a:t>
                      </a:r>
                      <a:endParaRPr lang="en-GB" sz="1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Variables</a:t>
                      </a: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411100758"/>
                  </a:ext>
                </a:extLst>
              </a:tr>
              <a:tr h="38266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baseline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2:30 to 3:00</a:t>
                      </a:r>
                      <a:endParaRPr lang="en-GB" sz="1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Break</a:t>
                      </a: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932913310"/>
                  </a:ext>
                </a:extLst>
              </a:tr>
              <a:tr h="38266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3:00 to 4:30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Make your own blocks &amp; Lists</a:t>
                      </a: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3325421575"/>
                  </a:ext>
                </a:extLst>
              </a:tr>
              <a:tr h="49721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4:30 – 5:00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Homework</a:t>
                      </a: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14018350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03187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4571" y="355499"/>
            <a:ext cx="10515600" cy="1325563"/>
          </a:xfrm>
        </p:spPr>
        <p:txBody>
          <a:bodyPr/>
          <a:lstStyle/>
          <a:p>
            <a:r>
              <a:rPr lang="en-GB" dirty="0"/>
              <a:t>Objectives of this session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60544"/>
            <a:ext cx="10515600" cy="487662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dirty="0"/>
              <a:t>Increase understanding of make your own blocks and lists specifically:</a:t>
            </a:r>
          </a:p>
          <a:p>
            <a:pPr marL="0" indent="0">
              <a:buNone/>
            </a:pPr>
            <a:endParaRPr lang="en-GB" sz="1200" dirty="0"/>
          </a:p>
          <a:p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What is a procedure – make your own block</a:t>
            </a:r>
          </a:p>
          <a:p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What is a list</a:t>
            </a:r>
          </a:p>
          <a:p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Using design to represent procedures/make your own block and lists</a:t>
            </a:r>
          </a:p>
          <a:p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Progression of procedures and lists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546147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 txBox="1">
            <a:spLocks noGrp="1"/>
          </p:cNvSpPr>
          <p:nvPr>
            <p:ph type="title"/>
          </p:nvPr>
        </p:nvSpPr>
        <p:spPr>
          <a:xfrm>
            <a:off x="446182" y="457467"/>
            <a:ext cx="8910652" cy="763599"/>
          </a:xfrm>
          <a:prstGeom prst="rect">
            <a:avLst/>
          </a:prstGeom>
          <a:noFill/>
          <a:ln>
            <a:noFill/>
          </a:ln>
        </p:spPr>
        <p:txBody>
          <a:bodyPr vert="horz" lIns="121900" tIns="121900" rIns="121900" bIns="121900" rtlCol="0" anchor="t" anchorCtr="0">
            <a:noAutofit/>
          </a:bodyPr>
          <a:lstStyle/>
          <a:p>
            <a:pPr>
              <a:lnSpc>
                <a:spcPct val="100000"/>
              </a:lnSpc>
              <a:buClr>
                <a:schemeClr val="dk1"/>
              </a:buClr>
              <a:buSzPct val="25000"/>
            </a:pPr>
            <a:r>
              <a:rPr lang="en-GB" dirty="0"/>
              <a:t> Make your own blocks and lists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46181" y="1134703"/>
            <a:ext cx="11241944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0990" indent="-380990">
              <a:buFont typeface="Arial" panose="020B0604020202020204" pitchFamily="34" charset="0"/>
              <a:buChar char="•"/>
            </a:pPr>
            <a:r>
              <a:rPr lang="en-GB" sz="2000" dirty="0"/>
              <a:t>When might running code and predicting what code is used be useful in progression? </a:t>
            </a:r>
          </a:p>
          <a:p>
            <a:r>
              <a:rPr lang="en-GB" sz="2000" dirty="0"/>
              <a:t>      (Assessment or learning something new or consolidation or other?)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GB" sz="2000" dirty="0"/>
              <a:t>Instead here – there are code examples for you to read and predict and buggy code for you to fix.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GB" sz="2000" dirty="0"/>
              <a:t>BOTH pedagogy might force  READ/Trace/Predict and hopefully UNDERSTAND rather than copy code. WHEN MIGHT THIS GO WRONG – what might the impact be on learners?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endParaRPr lang="en-GB" sz="2400" dirty="0"/>
          </a:p>
          <a:p>
            <a:endParaRPr lang="en-GB" sz="2400" dirty="0"/>
          </a:p>
          <a:p>
            <a:endParaRPr lang="en-GB" sz="2400" dirty="0"/>
          </a:p>
          <a:p>
            <a:endParaRPr lang="en-GB" sz="2400" dirty="0"/>
          </a:p>
          <a:p>
            <a:endParaRPr lang="en-GB" sz="24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658120"/>
              </p:ext>
            </p:extLst>
          </p:nvPr>
        </p:nvGraphicFramePr>
        <p:xfrm>
          <a:off x="323462" y="3418250"/>
          <a:ext cx="11731689" cy="26995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39629">
                  <a:extLst>
                    <a:ext uri="{9D8B030D-6E8A-4147-A177-3AD203B41FA5}">
                      <a16:colId xmlns:a16="http://schemas.microsoft.com/office/drawing/2014/main" val="2710158100"/>
                    </a:ext>
                  </a:extLst>
                </a:gridCol>
                <a:gridCol w="5792060">
                  <a:extLst>
                    <a:ext uri="{9D8B030D-6E8A-4147-A177-3AD203B41FA5}">
                      <a16:colId xmlns:a16="http://schemas.microsoft.com/office/drawing/2014/main" val="1005262354"/>
                    </a:ext>
                  </a:extLst>
                </a:gridCol>
              </a:tblGrid>
              <a:tr h="431120">
                <a:tc>
                  <a:txBody>
                    <a:bodyPr/>
                    <a:lstStyle/>
                    <a:p>
                      <a:r>
                        <a:rPr lang="en-GB" sz="2400" b="0" dirty="0">
                          <a:solidFill>
                            <a:schemeClr val="tx1"/>
                          </a:solidFill>
                        </a:rPr>
                        <a:t>Code</a:t>
                      </a:r>
                      <a:r>
                        <a:rPr lang="en-GB" sz="2400" b="0" baseline="0" dirty="0">
                          <a:solidFill>
                            <a:schemeClr val="tx1"/>
                          </a:solidFill>
                        </a:rPr>
                        <a:t> to predict/read and modify </a:t>
                      </a:r>
                      <a:endParaRPr lang="en-GB" sz="2400" b="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GB" sz="2400" b="0" dirty="0">
                          <a:solidFill>
                            <a:schemeClr val="tx1"/>
                          </a:solidFill>
                        </a:rPr>
                        <a:t>Code to predict/ read and fix - buggy</a:t>
                      </a:r>
                      <a:r>
                        <a:rPr lang="en-GB" sz="2400" b="0" baseline="0" dirty="0">
                          <a:solidFill>
                            <a:schemeClr val="tx1"/>
                          </a:solidFill>
                        </a:rPr>
                        <a:t> code</a:t>
                      </a:r>
                      <a:endParaRPr lang="en-GB" sz="2400" b="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2973768744"/>
                  </a:ext>
                </a:extLst>
              </a:tr>
              <a:tr h="559354">
                <a:tc>
                  <a:txBody>
                    <a:bodyPr/>
                    <a:lstStyle/>
                    <a:p>
                      <a:r>
                        <a:rPr lang="en-GB" sz="2400" b="0" dirty="0">
                          <a:solidFill>
                            <a:schemeClr val="tx1"/>
                          </a:solidFill>
                          <a:hlinkClick r:id="rId3"/>
                        </a:rPr>
                        <a:t>https://</a:t>
                      </a:r>
                      <a:r>
                        <a:rPr lang="en-GB" sz="2400" b="0" dirty="0" err="1">
                          <a:solidFill>
                            <a:schemeClr val="tx1"/>
                          </a:solidFill>
                          <a:hlinkClick r:id="rId3"/>
                        </a:rPr>
                        <a:t>scratch.mit.edu</a:t>
                      </a:r>
                      <a:r>
                        <a:rPr lang="en-GB" sz="2400" b="0" dirty="0">
                          <a:solidFill>
                            <a:schemeClr val="tx1"/>
                          </a:solidFill>
                          <a:hlinkClick r:id="rId3"/>
                        </a:rPr>
                        <a:t>/projects/98664570/</a:t>
                      </a:r>
                      <a:endParaRPr lang="en-GB" sz="2400" b="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GB" sz="2400" b="0" dirty="0">
                          <a:solidFill>
                            <a:schemeClr val="tx1"/>
                          </a:solidFill>
                          <a:hlinkClick r:id="rId4"/>
                        </a:rPr>
                        <a:t>https://scratch.mit.edu/projects/98664691</a:t>
                      </a:r>
                      <a:endParaRPr lang="en-GB" sz="2400" b="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284839601"/>
                  </a:ext>
                </a:extLst>
              </a:tr>
              <a:tr h="754459">
                <a:tc>
                  <a:txBody>
                    <a:bodyPr/>
                    <a:lstStyle/>
                    <a:p>
                      <a:r>
                        <a:rPr lang="en-GB" sz="2400" dirty="0">
                          <a:solidFill>
                            <a:schemeClr val="tx1"/>
                          </a:solidFill>
                          <a:hlinkClick r:id="rId5"/>
                        </a:rPr>
                        <a:t>https://scratch.mit.edu/projects/98664744/</a:t>
                      </a:r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>
                          <a:solidFill>
                            <a:schemeClr val="tx1"/>
                          </a:solidFill>
                          <a:hlinkClick r:id="rId6"/>
                        </a:rPr>
                        <a:t>https://scratch.mit.edu/projects/98664866/</a:t>
                      </a:r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  <a:p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902913026"/>
                  </a:ext>
                </a:extLst>
              </a:tr>
              <a:tr h="799078">
                <a:tc>
                  <a:txBody>
                    <a:bodyPr/>
                    <a:lstStyle/>
                    <a:p>
                      <a:r>
                        <a:rPr lang="en-GB" sz="2400" dirty="0">
                          <a:solidFill>
                            <a:schemeClr val="tx1"/>
                          </a:solidFill>
                          <a:hlinkClick r:id="rId7"/>
                        </a:rPr>
                        <a:t>https://scratch.mit.edu/projects/98664903/</a:t>
                      </a:r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GB" sz="2400" dirty="0">
                          <a:solidFill>
                            <a:schemeClr val="tx1"/>
                          </a:solidFill>
                          <a:hlinkClick r:id="rId8"/>
                        </a:rPr>
                        <a:t>https://scratch.mit.edu/projects/98664969/</a:t>
                      </a:r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21458879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17476705"/>
      </p:ext>
    </p:extLst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 txBox="1">
            <a:spLocks noGrp="1"/>
          </p:cNvSpPr>
          <p:nvPr>
            <p:ph type="title"/>
          </p:nvPr>
        </p:nvSpPr>
        <p:spPr>
          <a:xfrm>
            <a:off x="415599" y="749567"/>
            <a:ext cx="8910652" cy="763599"/>
          </a:xfrm>
          <a:prstGeom prst="rect">
            <a:avLst/>
          </a:prstGeom>
          <a:noFill/>
          <a:ln>
            <a:noFill/>
          </a:ln>
        </p:spPr>
        <p:txBody>
          <a:bodyPr vert="horz" lIns="121900" tIns="121900" rIns="121900" bIns="121900" rtlCol="0" anchor="t" anchorCtr="0">
            <a:noAutofit/>
          </a:bodyPr>
          <a:lstStyle/>
          <a:p>
            <a:pPr>
              <a:lnSpc>
                <a:spcPct val="100000"/>
              </a:lnSpc>
              <a:buClr>
                <a:schemeClr val="dk1"/>
              </a:buClr>
              <a:buSzPct val="25000"/>
            </a:pPr>
            <a:r>
              <a:rPr lang="en-GB" dirty="0"/>
              <a:t> Make your own blocks and lists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69851" y="1175921"/>
            <a:ext cx="11241944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2400" dirty="0"/>
          </a:p>
          <a:p>
            <a:r>
              <a:rPr lang="en-GB" sz="2400" dirty="0"/>
              <a:t>Pedagogy </a:t>
            </a:r>
          </a:p>
          <a:p>
            <a:r>
              <a:rPr lang="en-GB" sz="2400" dirty="0"/>
              <a:t>Why have I used reading code and fixing buggy code to show you about lists and make your own blocks?</a:t>
            </a:r>
          </a:p>
          <a:p>
            <a:endParaRPr lang="en-GB" sz="2400" dirty="0"/>
          </a:p>
          <a:p>
            <a:r>
              <a:rPr lang="en-GB" sz="2400" dirty="0"/>
              <a:t>Progression</a:t>
            </a:r>
            <a:br>
              <a:rPr lang="en-GB" sz="2400" dirty="0"/>
            </a:br>
            <a:r>
              <a:rPr lang="en-GB" sz="2400" dirty="0"/>
              <a:t>Would you use the same activity with children to teach about BOTH blocks and lists for the first time?</a:t>
            </a:r>
          </a:p>
          <a:p>
            <a:br>
              <a:rPr lang="en-GB" sz="2400" dirty="0"/>
            </a:br>
            <a:r>
              <a:rPr lang="en-GB" sz="2400" dirty="0" err="1"/>
              <a:t>CPD</a:t>
            </a:r>
            <a:endParaRPr lang="en-GB" sz="2400" dirty="0"/>
          </a:p>
          <a:p>
            <a:r>
              <a:rPr lang="en-GB" sz="2400" dirty="0"/>
              <a:t>Why have I done this with you?</a:t>
            </a:r>
          </a:p>
          <a:p>
            <a:endParaRPr lang="en-GB" sz="2400" dirty="0"/>
          </a:p>
          <a:p>
            <a:r>
              <a:rPr lang="en-GB" sz="2400" dirty="0"/>
              <a:t>How do you feel about the lack of direct explanation and direct teaching?</a:t>
            </a:r>
          </a:p>
          <a:p>
            <a:br>
              <a:rPr lang="en-GB" sz="2400" dirty="0"/>
            </a:br>
            <a:endParaRPr lang="en-GB" sz="2400" dirty="0"/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082819871"/>
      </p:ext>
    </p:extLst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2965" y="1239920"/>
            <a:ext cx="6461059" cy="456024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/>
          <a:srcRect l="19851" t="11922" r="9862" b="19262"/>
          <a:stretch/>
        </p:blipFill>
        <p:spPr>
          <a:xfrm>
            <a:off x="916399" y="869576"/>
            <a:ext cx="3532096" cy="464371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2" name="TextBox 1"/>
          <p:cNvSpPr txBox="1"/>
          <p:nvPr/>
        </p:nvSpPr>
        <p:spPr>
          <a:xfrm>
            <a:off x="10441398" y="500244"/>
            <a:ext cx="12288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Live coding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8054" y="457467"/>
            <a:ext cx="6599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Using design to represent procedures/make your own block and lists</a:t>
            </a:r>
          </a:p>
        </p:txBody>
      </p:sp>
      <p:sp>
        <p:nvSpPr>
          <p:cNvPr id="6" name="Rectangle 5"/>
          <p:cNvSpPr/>
          <p:nvPr/>
        </p:nvSpPr>
        <p:spPr>
          <a:xfrm>
            <a:off x="1129760" y="4861932"/>
            <a:ext cx="2617050" cy="651361"/>
          </a:xfrm>
          <a:prstGeom prst="rect">
            <a:avLst/>
          </a:prstGeom>
          <a:solidFill>
            <a:srgbClr val="FFFF00">
              <a:alpha val="3803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3614435"/>
      </p:ext>
    </p:extLst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20547" r="15184" b="30325"/>
          <a:stretch/>
        </p:blipFill>
        <p:spPr>
          <a:xfrm rot="16200000">
            <a:off x="1602930" y="-132824"/>
            <a:ext cx="3229671" cy="534258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39938" y="4350867"/>
            <a:ext cx="2912533" cy="217609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6575" y="696210"/>
            <a:ext cx="5008519" cy="539327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6"/>
          <a:srcRect l="6219" t="-6683" r="11843" b="6683"/>
          <a:stretch/>
        </p:blipFill>
        <p:spPr>
          <a:xfrm>
            <a:off x="6692701" y="642133"/>
            <a:ext cx="4542393" cy="4241533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4690856" y="1937256"/>
            <a:ext cx="647212" cy="22338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17" name="Rectangle 16"/>
          <p:cNvSpPr/>
          <p:nvPr/>
        </p:nvSpPr>
        <p:spPr>
          <a:xfrm>
            <a:off x="1342027" y="3696444"/>
            <a:ext cx="647212" cy="1862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TextBox 1"/>
          <p:cNvSpPr txBox="1"/>
          <p:nvPr/>
        </p:nvSpPr>
        <p:spPr>
          <a:xfrm>
            <a:off x="368054" y="457467"/>
            <a:ext cx="6599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>
                <a:ea typeface="Times New Roman" panose="02020603050405020304" pitchFamily="18" charset="0"/>
                <a:cs typeface="Times New Roman" panose="02020603050405020304" pitchFamily="18" charset="0"/>
              </a:rPr>
              <a:t>Using design to represent procedures/make your own block and lists</a:t>
            </a:r>
            <a:endParaRPr lang="en-GB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397390" y="1650380"/>
            <a:ext cx="1111241" cy="286875"/>
          </a:xfrm>
          <a:prstGeom prst="rect">
            <a:avLst/>
          </a:prstGeom>
          <a:solidFill>
            <a:srgbClr val="FFFF00">
              <a:alpha val="3803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ysClr val="windowText" lastClr="0000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419136" y="2424920"/>
            <a:ext cx="1111241" cy="286875"/>
          </a:xfrm>
          <a:prstGeom prst="rect">
            <a:avLst/>
          </a:prstGeom>
          <a:solidFill>
            <a:srgbClr val="548235">
              <a:alpha val="5098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ysClr val="windowText" lastClr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536009" y="1937255"/>
            <a:ext cx="647212" cy="271802"/>
          </a:xfrm>
          <a:prstGeom prst="rect">
            <a:avLst/>
          </a:prstGeom>
          <a:solidFill>
            <a:srgbClr val="FF0000">
              <a:alpha val="3803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ysClr val="windowText" lastClr="000000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305798" y="3653676"/>
            <a:ext cx="647212" cy="271802"/>
          </a:xfrm>
          <a:prstGeom prst="rect">
            <a:avLst/>
          </a:prstGeom>
          <a:solidFill>
            <a:srgbClr val="FF0000">
              <a:alpha val="3803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1198885"/>
      </p:ext>
    </p:extLst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7" grpId="0" animBg="1"/>
      <p:bldP spid="12" grpId="0" animBg="1"/>
      <p:bldP spid="14" grpId="0" animBg="1"/>
      <p:bldP spid="15" grpId="0" animBg="1"/>
      <p:bldP spid="1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574" y="1181715"/>
            <a:ext cx="4602966" cy="29047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Job picker</a:t>
            </a:r>
          </a:p>
          <a:p>
            <a:pPr marL="0" indent="0">
              <a:buNone/>
            </a:pPr>
            <a:r>
              <a:rPr lang="en-GB" dirty="0"/>
              <a:t>Allocate jobs to pupils each day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Algorithm</a:t>
            </a:r>
          </a:p>
          <a:p>
            <a:pPr marL="0" indent="0">
              <a:buNone/>
            </a:pPr>
            <a:r>
              <a:rPr lang="en-GB" dirty="0"/>
              <a:t>For each pupil name</a:t>
            </a:r>
          </a:p>
          <a:p>
            <a:pPr marL="0" indent="0">
              <a:buNone/>
            </a:pPr>
            <a:r>
              <a:rPr lang="en-GB" dirty="0"/>
              <a:t>allocate a job randomly.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368054" y="457467"/>
            <a:ext cx="6599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Using design to represent procedures/make your own block and lists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540" y="1181715"/>
            <a:ext cx="6915150" cy="39338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600700" y="5470458"/>
            <a:ext cx="51802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hlinkClick r:id="rId3"/>
              </a:rPr>
              <a:t>https://</a:t>
            </a:r>
            <a:r>
              <a:rPr lang="en-GB" dirty="0" err="1">
                <a:hlinkClick r:id="rId3"/>
              </a:rPr>
              <a:t>scratch.mit.edu</a:t>
            </a:r>
            <a:r>
              <a:rPr lang="en-GB" dirty="0">
                <a:hlinkClick r:id="rId3"/>
              </a:rPr>
              <a:t>/projects/167562917/#player</a:t>
            </a:r>
            <a:r>
              <a:rPr lang="en-GB" dirty="0"/>
              <a:t> </a:t>
            </a:r>
          </a:p>
        </p:txBody>
      </p:sp>
      <p:sp>
        <p:nvSpPr>
          <p:cNvPr id="9" name="Rectangle 8"/>
          <p:cNvSpPr/>
          <p:nvPr/>
        </p:nvSpPr>
        <p:spPr>
          <a:xfrm>
            <a:off x="351619" y="4113273"/>
            <a:ext cx="4303355" cy="1726517"/>
          </a:xfrm>
          <a:prstGeom prst="rect">
            <a:avLst/>
          </a:prstGeom>
          <a:solidFill>
            <a:srgbClr val="FF0000">
              <a:alpha val="3803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ysClr val="windowText" lastClr="00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67667" y="4099368"/>
            <a:ext cx="407125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i="1" dirty="0"/>
              <a:t>Make three lists </a:t>
            </a:r>
          </a:p>
          <a:p>
            <a:r>
              <a:rPr lang="en-GB" i="1" dirty="0"/>
              <a:t>One for the names, one for the jobs and one for the job list.</a:t>
            </a:r>
          </a:p>
          <a:p>
            <a:r>
              <a:rPr lang="en-GB" i="1" dirty="0"/>
              <a:t>Add the names and jobs by hand.</a:t>
            </a:r>
          </a:p>
          <a:p>
            <a:r>
              <a:rPr lang="en-GB" i="1" dirty="0"/>
              <a:t>Write code for each pupil in the list picks a job for them.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1619" y="6194708"/>
            <a:ext cx="5888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Based on Phil </a:t>
            </a:r>
            <a:r>
              <a:rPr lang="en-GB" dirty="0" err="1"/>
              <a:t>Bagge’s</a:t>
            </a:r>
            <a:r>
              <a:rPr lang="en-GB" dirty="0"/>
              <a:t> job picker, based on Mr Lockyer’s idea!</a:t>
            </a:r>
          </a:p>
        </p:txBody>
      </p:sp>
    </p:spTree>
    <p:extLst>
      <p:ext uri="{BB962C8B-B14F-4D97-AF65-F5344CB8AC3E}">
        <p14:creationId xmlns:p14="http://schemas.microsoft.com/office/powerpoint/2010/main" val="2333247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538" y="1155745"/>
            <a:ext cx="10914862" cy="4813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8448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Live coding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Task </a:t>
            </a:r>
          </a:p>
          <a:p>
            <a:pPr marL="0" indent="0">
              <a:buNone/>
            </a:pPr>
            <a:r>
              <a:rPr lang="en-GB" dirty="0"/>
              <a:t>Make a simple fortune teller that predicts you will find something unusual.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Lets create the design together.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I am going to cover</a:t>
            </a:r>
          </a:p>
          <a:p>
            <a:r>
              <a:rPr lang="en-GB" dirty="0"/>
              <a:t>A gradually building up complexity and testing as I go.</a:t>
            </a:r>
          </a:p>
          <a:p>
            <a:r>
              <a:rPr lang="en-GB" dirty="0"/>
              <a:t>Making mistakes – resiliency (use of list block)</a:t>
            </a:r>
          </a:p>
          <a:p>
            <a:r>
              <a:rPr lang="en-GB" dirty="0"/>
              <a:t>Adding to a list</a:t>
            </a:r>
          </a:p>
          <a:p>
            <a:r>
              <a:rPr lang="en-GB" dirty="0"/>
              <a:t>Not deleting from the list for initialisation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33563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12</a:t>
            </a:fld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944" y="735204"/>
            <a:ext cx="5227417" cy="510276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3297" y="919212"/>
            <a:ext cx="5660297" cy="4870488"/>
          </a:xfrm>
          <a:prstGeom prst="rect">
            <a:avLst/>
          </a:prstGeom>
        </p:spPr>
      </p:pic>
      <p:graphicFrame>
        <p:nvGraphicFramePr>
          <p:cNvPr id="9" name="Shape 241"/>
          <p:cNvGraphicFramePr/>
          <p:nvPr>
            <p:extLst>
              <p:ext uri="{D42A27DB-BD31-4B8C-83A1-F6EECF244321}">
                <p14:modId xmlns:p14="http://schemas.microsoft.com/office/powerpoint/2010/main" val="2815166727"/>
              </p:ext>
            </p:extLst>
          </p:nvPr>
        </p:nvGraphicFramePr>
        <p:xfrm>
          <a:off x="230042" y="5909720"/>
          <a:ext cx="11798166" cy="97532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14844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41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41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6543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6660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97532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900" dirty="0"/>
                        <a:t>Copy code</a:t>
                      </a:r>
                    </a:p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endParaRPr lang="en-GB" sz="1600" dirty="0"/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GB" sz="1900" dirty="0"/>
                        <a:t>Targeted tasks </a:t>
                      </a:r>
                    </a:p>
                    <a:p>
                      <a:pPr lvl="0" algn="ctr"/>
                      <a:endParaRPr lang="en-GB" sz="1300" dirty="0"/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-GB" sz="1900" dirty="0"/>
                        <a:t>Shared programming</a:t>
                      </a:r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dirty="0"/>
                        <a:t>Guided exploration</a:t>
                      </a:r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/>
                        <a:t>Design and code  a project</a:t>
                      </a:r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900" dirty="0"/>
                        <a:t>Tinker</a:t>
                      </a:r>
                    </a:p>
                  </a:txBody>
                  <a:tcPr marL="121900" marR="121900" marT="121900" marB="1219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677218" y="345973"/>
            <a:ext cx="535099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hlinkClick r:id="rId5"/>
              </a:rPr>
              <a:t>https://www.ucl.ac.uk/ioe/research/projects/scratchmaths/curriculum-materials/module-2-beetle-geometry/files/</a:t>
            </a:r>
            <a:r>
              <a:rPr lang="en-GB" sz="1100" dirty="0" err="1">
                <a:hlinkClick r:id="rId5"/>
              </a:rPr>
              <a:t>SM_Y5_Module_2_Teacher_Materials.pdf</a:t>
            </a:r>
            <a:r>
              <a:rPr lang="en-GB" sz="1100" dirty="0"/>
              <a:t>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58944" y="305862"/>
            <a:ext cx="35010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Approaches to teaching own blocks</a:t>
            </a:r>
          </a:p>
        </p:txBody>
      </p:sp>
    </p:spTree>
    <p:extLst>
      <p:ext uri="{BB962C8B-B14F-4D97-AF65-F5344CB8AC3E}">
        <p14:creationId xmlns:p14="http://schemas.microsoft.com/office/powerpoint/2010/main" val="3052884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73486-4ADD-B842-9AD5-E4C25431CD9D}" type="slidenum">
              <a:rPr lang="en-US" smtClean="0"/>
              <a:t>13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6219" y="297964"/>
            <a:ext cx="8874060" cy="600663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647505" y="5131594"/>
            <a:ext cx="13159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hlinkClick r:id="rId4"/>
              </a:rPr>
              <a:t>Module 2 beetle</a:t>
            </a:r>
            <a:endParaRPr lang="en-GB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10715196" y="211134"/>
            <a:ext cx="1495116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Many different types of lesson activities – with progression along the way leading to a creative open project.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618" y="168221"/>
            <a:ext cx="8442565" cy="6858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0379" y="-41469"/>
            <a:ext cx="7292051" cy="6858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2117" y="280503"/>
            <a:ext cx="8534400" cy="64516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4017" y="747331"/>
            <a:ext cx="9985179" cy="467264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53036" y="680045"/>
            <a:ext cx="9345877" cy="524247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73740" y="770958"/>
            <a:ext cx="8803920" cy="539683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473741" y="297965"/>
            <a:ext cx="8521700" cy="61849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564424" y="831759"/>
            <a:ext cx="8483600" cy="48133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13"/>
          <a:srcRect b="2662"/>
          <a:stretch/>
        </p:blipFill>
        <p:spPr>
          <a:xfrm>
            <a:off x="2622367" y="131654"/>
            <a:ext cx="7118287" cy="6675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526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14</a:t>
            </a:fld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944" y="735204"/>
            <a:ext cx="5227417" cy="510276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3297" y="919212"/>
            <a:ext cx="5660297" cy="4870488"/>
          </a:xfrm>
          <a:prstGeom prst="rect">
            <a:avLst/>
          </a:prstGeom>
        </p:spPr>
      </p:pic>
      <p:graphicFrame>
        <p:nvGraphicFramePr>
          <p:cNvPr id="9" name="Shape 241"/>
          <p:cNvGraphicFramePr/>
          <p:nvPr>
            <p:extLst/>
          </p:nvPr>
        </p:nvGraphicFramePr>
        <p:xfrm>
          <a:off x="230042" y="5909720"/>
          <a:ext cx="11798166" cy="97532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14844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41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41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6543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6660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97532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900" dirty="0"/>
                        <a:t>Copy code</a:t>
                      </a:r>
                    </a:p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endParaRPr lang="en-GB" sz="1600" dirty="0"/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GB" sz="1900" dirty="0"/>
                        <a:t>Targeted tasks </a:t>
                      </a:r>
                    </a:p>
                    <a:p>
                      <a:pPr lvl="0" algn="ctr"/>
                      <a:endParaRPr lang="en-GB" sz="1300" dirty="0"/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-GB" sz="1900" dirty="0"/>
                        <a:t>Shared programming</a:t>
                      </a:r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dirty="0"/>
                        <a:t>Guided exploration</a:t>
                      </a:r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/>
                        <a:t>Design and code  a project</a:t>
                      </a:r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900" dirty="0"/>
                        <a:t>Tinker</a:t>
                      </a:r>
                    </a:p>
                  </a:txBody>
                  <a:tcPr marL="121900" marR="121900" marT="121900" marB="1219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677218" y="345973"/>
            <a:ext cx="535099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hlinkClick r:id="rId5"/>
              </a:rPr>
              <a:t>https://www.ucl.ac.uk/ioe/research/projects/scratchmaths/curriculum-materials/module-2-beetle-geometry/files/</a:t>
            </a:r>
            <a:r>
              <a:rPr lang="en-GB" sz="1100" dirty="0" err="1">
                <a:hlinkClick r:id="rId5"/>
              </a:rPr>
              <a:t>SM_Y5_Module_2_Teacher_Materials.pdf</a:t>
            </a:r>
            <a:r>
              <a:rPr lang="en-GB" sz="1100" dirty="0"/>
              <a:t>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58944" y="305862"/>
            <a:ext cx="35010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Approaches to teaching own blocks</a:t>
            </a:r>
          </a:p>
        </p:txBody>
      </p:sp>
    </p:spTree>
    <p:extLst>
      <p:ext uri="{BB962C8B-B14F-4D97-AF65-F5344CB8AC3E}">
        <p14:creationId xmlns:p14="http://schemas.microsoft.com/office/powerpoint/2010/main" val="2996242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Shape 250"/>
          <p:cNvSpPr txBox="1">
            <a:spLocks noGrp="1"/>
          </p:cNvSpPr>
          <p:nvPr>
            <p:ph type="title"/>
          </p:nvPr>
        </p:nvSpPr>
        <p:spPr>
          <a:xfrm>
            <a:off x="860635" y="109595"/>
            <a:ext cx="11231992" cy="763599"/>
          </a:xfrm>
          <a:prstGeom prst="rect">
            <a:avLst/>
          </a:prstGeom>
          <a:noFill/>
          <a:ln>
            <a:noFill/>
          </a:ln>
        </p:spPr>
        <p:txBody>
          <a:bodyPr vert="horz" lIns="121900" tIns="121900" rIns="121900" bIns="121900" rtlCol="0" anchor="t" anchorCtr="0">
            <a:noAutofit/>
          </a:bodyPr>
          <a:lstStyle/>
          <a:p>
            <a:pPr>
              <a:lnSpc>
                <a:spcPct val="100000"/>
              </a:lnSpc>
              <a:buClr>
                <a:schemeClr val="dk1"/>
              </a:buClr>
              <a:buSzPct val="25000"/>
            </a:pPr>
            <a:r>
              <a:rPr lang="en-GB" dirty="0"/>
              <a:t>Progression in make your own blocks and lists </a:t>
            </a:r>
            <a:r>
              <a:rPr lang="en-GB" sz="1200" dirty="0"/>
              <a:t> </a:t>
            </a:r>
          </a:p>
        </p:txBody>
      </p:sp>
      <p:sp>
        <p:nvSpPr>
          <p:cNvPr id="256" name="Shape 256"/>
          <p:cNvSpPr txBox="1"/>
          <p:nvPr/>
        </p:nvSpPr>
        <p:spPr>
          <a:xfrm>
            <a:off x="860634" y="854876"/>
            <a:ext cx="10952696" cy="481999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r>
              <a:rPr lang="en-GB" sz="2400" dirty="0"/>
              <a:t>Animations/stories</a:t>
            </a:r>
            <a:endParaRPr sz="2400" dirty="0"/>
          </a:p>
        </p:txBody>
      </p:sp>
      <p:sp>
        <p:nvSpPr>
          <p:cNvPr id="257" name="Shape 257"/>
          <p:cNvSpPr txBox="1"/>
          <p:nvPr/>
        </p:nvSpPr>
        <p:spPr>
          <a:xfrm>
            <a:off x="1935828" y="1700066"/>
            <a:ext cx="10043757" cy="590187"/>
          </a:xfrm>
          <a:prstGeom prst="rect">
            <a:avLst/>
          </a:prstGeom>
          <a:solidFill>
            <a:srgbClr val="FFE599"/>
          </a:solidFill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r>
              <a:rPr lang="en-GB" sz="2400"/>
              <a:t>Games</a:t>
            </a:r>
          </a:p>
          <a:p>
            <a:endParaRPr sz="2400"/>
          </a:p>
        </p:txBody>
      </p:sp>
      <p:sp>
        <p:nvSpPr>
          <p:cNvPr id="258" name="Shape 258"/>
          <p:cNvSpPr txBox="1"/>
          <p:nvPr/>
        </p:nvSpPr>
        <p:spPr>
          <a:xfrm>
            <a:off x="900794" y="2730148"/>
            <a:ext cx="11078791" cy="527599"/>
          </a:xfrm>
          <a:prstGeom prst="rect">
            <a:avLst/>
          </a:prstGeom>
          <a:solidFill>
            <a:srgbClr val="FFD966"/>
          </a:solidFill>
          <a:ln w="9525" cap="flat" cmpd="sng">
            <a:solidFill>
              <a:srgbClr val="F1C23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21900" tIns="121900" rIns="121900" bIns="121900" anchor="t" anchorCtr="0">
            <a:noAutofit/>
          </a:bodyPr>
          <a:lstStyle/>
          <a:p>
            <a:r>
              <a:rPr lang="en-GB" sz="2400" dirty="0"/>
              <a:t>Physical computing e.g. </a:t>
            </a:r>
            <a:r>
              <a:rPr lang="en-GB" sz="2400" dirty="0" err="1"/>
              <a:t>Makey</a:t>
            </a:r>
            <a:r>
              <a:rPr lang="en-GB" sz="2400" dirty="0"/>
              <a:t>, </a:t>
            </a:r>
            <a:r>
              <a:rPr lang="en-GB" sz="2400" dirty="0" err="1"/>
              <a:t>makey</a:t>
            </a:r>
            <a:r>
              <a:rPr lang="en-GB" sz="2400" dirty="0"/>
              <a:t>, Lego </a:t>
            </a:r>
            <a:r>
              <a:rPr lang="en-GB" sz="2400" dirty="0" err="1"/>
              <a:t>Wedo</a:t>
            </a:r>
            <a:r>
              <a:rPr lang="en-GB" sz="2400" dirty="0"/>
              <a:t>, </a:t>
            </a:r>
            <a:r>
              <a:rPr lang="en-GB" sz="2400" dirty="0" err="1"/>
              <a:t>Picoboard</a:t>
            </a:r>
            <a:r>
              <a:rPr lang="en-GB" sz="2400" dirty="0"/>
              <a:t>, TTS controller/LED </a:t>
            </a:r>
            <a:r>
              <a:rPr lang="en-GB" sz="2400" dirty="0" err="1"/>
              <a:t>etc</a:t>
            </a:r>
            <a:r>
              <a:rPr lang="en-GB" sz="2400" dirty="0"/>
              <a:t>….</a:t>
            </a:r>
          </a:p>
          <a:p>
            <a:endParaRPr sz="2400" dirty="0"/>
          </a:p>
        </p:txBody>
      </p:sp>
      <p:sp>
        <p:nvSpPr>
          <p:cNvPr id="259" name="Shape 259"/>
          <p:cNvSpPr txBox="1"/>
          <p:nvPr/>
        </p:nvSpPr>
        <p:spPr>
          <a:xfrm>
            <a:off x="1204634" y="1298924"/>
            <a:ext cx="10608696" cy="568017"/>
          </a:xfrm>
          <a:prstGeom prst="rect">
            <a:avLst/>
          </a:prstGeom>
          <a:solidFill>
            <a:srgbClr val="FFF2CC"/>
          </a:solidFill>
          <a:ln w="9525" cap="flat" cmpd="sng">
            <a:solidFill>
              <a:srgbClr val="FFE599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21900" tIns="121900" rIns="121900" bIns="121900" anchor="t" anchorCtr="0">
            <a:noAutofit/>
          </a:bodyPr>
          <a:lstStyle/>
          <a:p>
            <a:r>
              <a:rPr lang="en-GB" sz="2400" dirty="0"/>
              <a:t>Quizzes  </a:t>
            </a:r>
          </a:p>
          <a:p>
            <a:endParaRPr sz="2400" dirty="0"/>
          </a:p>
        </p:txBody>
      </p:sp>
      <p:sp>
        <p:nvSpPr>
          <p:cNvPr id="260" name="Shape 260"/>
          <p:cNvSpPr txBox="1"/>
          <p:nvPr/>
        </p:nvSpPr>
        <p:spPr>
          <a:xfrm>
            <a:off x="6061776" y="4967915"/>
            <a:ext cx="3201328" cy="644094"/>
          </a:xfrm>
          <a:prstGeom prst="rect">
            <a:avLst/>
          </a:prstGeom>
          <a:solidFill>
            <a:srgbClr val="6AA84F"/>
          </a:solidFill>
          <a:ln>
            <a:noFill/>
          </a:ln>
        </p:spPr>
        <p:txBody>
          <a:bodyPr lIns="121900" tIns="48000" rIns="48000" bIns="121900" anchor="t" anchorCtr="0">
            <a:noAutofit/>
          </a:bodyPr>
          <a:lstStyle/>
          <a:p>
            <a:r>
              <a:rPr lang="en-GB" sz="2000" dirty="0"/>
              <a:t>Lists for simple matching activities</a:t>
            </a:r>
            <a:endParaRPr sz="2400" dirty="0"/>
          </a:p>
        </p:txBody>
      </p:sp>
      <p:sp>
        <p:nvSpPr>
          <p:cNvPr id="261" name="Shape 261"/>
          <p:cNvSpPr txBox="1"/>
          <p:nvPr/>
        </p:nvSpPr>
        <p:spPr>
          <a:xfrm>
            <a:off x="952783" y="3378649"/>
            <a:ext cx="5252073" cy="742305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r>
              <a:rPr lang="en-GB" sz="2000" dirty="0">
                <a:solidFill>
                  <a:schemeClr val="dk1"/>
                </a:solidFill>
              </a:rPr>
              <a:t>Make your own block for simple games, for initialisation </a:t>
            </a:r>
            <a:r>
              <a:rPr lang="en-GB" sz="2000" dirty="0" err="1">
                <a:solidFill>
                  <a:schemeClr val="dk1"/>
                </a:solidFill>
              </a:rPr>
              <a:t>etc</a:t>
            </a:r>
            <a:endParaRPr lang="en-GB" sz="2000" dirty="0">
              <a:solidFill>
                <a:schemeClr val="dk1"/>
              </a:solidFill>
            </a:endParaRPr>
          </a:p>
        </p:txBody>
      </p:sp>
      <p:sp>
        <p:nvSpPr>
          <p:cNvPr id="265" name="Shape 265"/>
          <p:cNvSpPr txBox="1"/>
          <p:nvPr/>
        </p:nvSpPr>
        <p:spPr>
          <a:xfrm rot="-5400000">
            <a:off x="-632837" y="1854848"/>
            <a:ext cx="2435145" cy="435200"/>
          </a:xfrm>
          <a:prstGeom prst="rect">
            <a:avLst/>
          </a:prstGeom>
          <a:solidFill>
            <a:srgbClr val="FFF2CC"/>
          </a:solidFill>
          <a:ln w="9525" cap="flat" cmpd="sng">
            <a:solidFill>
              <a:srgbClr val="FFE599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21900" tIns="121900" rIns="121900" bIns="121900" anchor="t" anchorCtr="0">
            <a:noAutofit/>
          </a:bodyPr>
          <a:lstStyle/>
          <a:p>
            <a:pPr algn="ctr"/>
            <a:r>
              <a:rPr lang="en-GB" sz="2400"/>
              <a:t>Context</a:t>
            </a:r>
          </a:p>
        </p:txBody>
      </p:sp>
      <p:sp>
        <p:nvSpPr>
          <p:cNvPr id="267" name="Shape 267"/>
          <p:cNvSpPr txBox="1"/>
          <p:nvPr/>
        </p:nvSpPr>
        <p:spPr>
          <a:xfrm>
            <a:off x="878030" y="4452359"/>
            <a:ext cx="11101555" cy="464871"/>
          </a:xfrm>
          <a:prstGeom prst="rect">
            <a:avLst/>
          </a:prstGeom>
          <a:solidFill>
            <a:srgbClr val="FF00FF"/>
          </a:solidFill>
          <a:ln w="9525" cap="flat" cmpd="sng">
            <a:solidFill>
              <a:srgbClr val="FFE599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21900" tIns="121900" rIns="121900" bIns="121900" anchor="t" anchorCtr="0">
            <a:noAutofit/>
          </a:bodyPr>
          <a:lstStyle/>
          <a:p>
            <a:pPr algn="ctr"/>
            <a:r>
              <a:rPr lang="en-GB" sz="1600" dirty="0"/>
              <a:t>Knows what one  is, can predict what it does , can change code with them , can add them .</a:t>
            </a:r>
          </a:p>
        </p:txBody>
      </p:sp>
      <p:sp>
        <p:nvSpPr>
          <p:cNvPr id="268" name="Shape 268"/>
          <p:cNvSpPr txBox="1"/>
          <p:nvPr/>
        </p:nvSpPr>
        <p:spPr>
          <a:xfrm>
            <a:off x="925337" y="5690930"/>
            <a:ext cx="11167290" cy="435200"/>
          </a:xfrm>
          <a:prstGeom prst="rect">
            <a:avLst/>
          </a:prstGeom>
          <a:solidFill>
            <a:srgbClr val="FF0000"/>
          </a:solidFill>
          <a:ln w="9525" cap="flat" cmpd="sng">
            <a:solidFill>
              <a:srgbClr val="FFE599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21900" tIns="121900" rIns="121900" bIns="121900" anchor="t" anchorCtr="0">
            <a:noAutofit/>
          </a:bodyPr>
          <a:lstStyle/>
          <a:p>
            <a:pPr algn="ctr"/>
            <a:r>
              <a:rPr lang="en-GB" sz="2400"/>
              <a:t>Independance</a:t>
            </a:r>
          </a:p>
        </p:txBody>
      </p:sp>
      <p:sp>
        <p:nvSpPr>
          <p:cNvPr id="21" name="Shape 261"/>
          <p:cNvSpPr txBox="1"/>
          <p:nvPr/>
        </p:nvSpPr>
        <p:spPr>
          <a:xfrm>
            <a:off x="6319157" y="3414698"/>
            <a:ext cx="5494173" cy="69214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lIns="121900" tIns="0" rIns="121900" bIns="121900" anchor="t" anchorCtr="0">
            <a:noAutofit/>
          </a:bodyPr>
          <a:lstStyle/>
          <a:p>
            <a:r>
              <a:rPr lang="en-GB" sz="2000" dirty="0">
                <a:solidFill>
                  <a:schemeClr val="dk1"/>
                </a:solidFill>
              </a:rPr>
              <a:t>Suggests using make your own blocks to reuse code, make code readable.</a:t>
            </a:r>
          </a:p>
        </p:txBody>
      </p:sp>
      <p:sp>
        <p:nvSpPr>
          <p:cNvPr id="22" name="Shape 256"/>
          <p:cNvSpPr txBox="1"/>
          <p:nvPr/>
        </p:nvSpPr>
        <p:spPr>
          <a:xfrm>
            <a:off x="1972687" y="2231566"/>
            <a:ext cx="10006898" cy="48199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r>
              <a:rPr lang="en-GB" sz="2400" dirty="0"/>
              <a:t>Simulations </a:t>
            </a:r>
            <a:endParaRPr sz="2400" dirty="0"/>
          </a:p>
        </p:txBody>
      </p:sp>
      <p:sp>
        <p:nvSpPr>
          <p:cNvPr id="23" name="Shape 263"/>
          <p:cNvSpPr txBox="1"/>
          <p:nvPr/>
        </p:nvSpPr>
        <p:spPr>
          <a:xfrm>
            <a:off x="9552462" y="4960920"/>
            <a:ext cx="2383971" cy="658083"/>
          </a:xfrm>
          <a:prstGeom prst="rect">
            <a:avLst/>
          </a:prstGeom>
          <a:solidFill>
            <a:srgbClr val="6AA84F"/>
          </a:solidFill>
          <a:ln>
            <a:noFill/>
          </a:ln>
        </p:spPr>
        <p:txBody>
          <a:bodyPr lIns="121900" tIns="48000" rIns="121900" bIns="121900" anchor="t" anchorCtr="0">
            <a:noAutofit/>
          </a:bodyPr>
          <a:lstStyle/>
          <a:p>
            <a:r>
              <a:rPr lang="en-GB" dirty="0">
                <a:solidFill>
                  <a:schemeClr val="dk1"/>
                </a:solidFill>
              </a:rPr>
              <a:t>For handling data – arrays – Snap/Python </a:t>
            </a:r>
          </a:p>
        </p:txBody>
      </p:sp>
      <p:sp>
        <p:nvSpPr>
          <p:cNvPr id="15" name="Shape 260"/>
          <p:cNvSpPr txBox="1"/>
          <p:nvPr/>
        </p:nvSpPr>
        <p:spPr>
          <a:xfrm>
            <a:off x="2571090" y="4993519"/>
            <a:ext cx="3201328" cy="644094"/>
          </a:xfrm>
          <a:prstGeom prst="rect">
            <a:avLst/>
          </a:prstGeom>
          <a:solidFill>
            <a:srgbClr val="6AA84F"/>
          </a:solidFill>
          <a:ln>
            <a:noFill/>
          </a:ln>
        </p:spPr>
        <p:txBody>
          <a:bodyPr lIns="121900" tIns="48000" rIns="48000" bIns="121900" anchor="t" anchorCtr="0">
            <a:noAutofit/>
          </a:bodyPr>
          <a:lstStyle/>
          <a:p>
            <a:r>
              <a:rPr lang="en-GB" sz="2000" dirty="0"/>
              <a:t>Lists for simple random selection activities</a:t>
            </a:r>
            <a:endParaRPr sz="2400" dirty="0"/>
          </a:p>
        </p:txBody>
      </p:sp>
    </p:spTree>
    <p:extLst>
      <p:ext uri="{BB962C8B-B14F-4D97-AF65-F5344CB8AC3E}">
        <p14:creationId xmlns:p14="http://schemas.microsoft.com/office/powerpoint/2010/main" val="1922405779"/>
      </p:ext>
    </p:extLst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0" grpId="0" animBg="1"/>
      <p:bldP spid="268" grpId="0" animBg="1"/>
      <p:bldP spid="1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4571" y="355499"/>
            <a:ext cx="10515600" cy="1325563"/>
          </a:xfrm>
        </p:spPr>
        <p:txBody>
          <a:bodyPr/>
          <a:lstStyle/>
          <a:p>
            <a:r>
              <a:rPr lang="en-GB" dirty="0"/>
              <a:t>Objectives of this session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60544"/>
            <a:ext cx="10515600" cy="487662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dirty="0"/>
              <a:t>Increase understanding of make your own blocks and lists specifically:</a:t>
            </a:r>
          </a:p>
          <a:p>
            <a:pPr marL="0" indent="0">
              <a:buNone/>
            </a:pPr>
            <a:endParaRPr lang="en-GB" sz="1200" dirty="0"/>
          </a:p>
          <a:p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What is a procedure – make your own block</a:t>
            </a:r>
          </a:p>
          <a:p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What is a list</a:t>
            </a:r>
          </a:p>
          <a:p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Using design to represent procedures/make your own block and lists</a:t>
            </a:r>
          </a:p>
          <a:p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Progression of procedures and lists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908319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86732" y="859566"/>
            <a:ext cx="94152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br>
              <a:rPr lang="en-GB" dirty="0"/>
            </a:br>
            <a:endParaRPr lang="en-GB" dirty="0"/>
          </a:p>
          <a:p>
            <a:pPr>
              <a:buFont typeface="Arial" panose="020B0604020202020204" pitchFamily="34" charset="0"/>
              <a:buChar char="•"/>
            </a:pPr>
            <a:endParaRPr lang="en-GB" dirty="0">
              <a:solidFill>
                <a:srgbClr val="333333"/>
              </a:solidFill>
              <a:latin typeface="Helvetica Neue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676835" y="545875"/>
            <a:ext cx="4610518" cy="2677656"/>
          </a:xfrm>
          <a:prstGeom prst="rect">
            <a:avLst/>
          </a:prstGeom>
          <a:ln w="73025">
            <a:solidFill>
              <a:srgbClr val="4472C4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 prstMaterial="dkEdge"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Levels of abstraction</a:t>
            </a:r>
          </a:p>
          <a:p>
            <a:pPr marL="742950" indent="-742950">
              <a:lnSpc>
                <a:spcPct val="150000"/>
              </a:lnSpc>
              <a:buFont typeface="+mj-lt"/>
              <a:buAutoNum type="arabicPeriod"/>
            </a:pPr>
            <a:r>
              <a:rPr lang="en-GB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Task </a:t>
            </a:r>
          </a:p>
          <a:p>
            <a:pPr marL="742950" indent="-742950">
              <a:lnSpc>
                <a:spcPct val="150000"/>
              </a:lnSpc>
              <a:buFont typeface="+mj-lt"/>
              <a:buAutoNum type="arabicPeriod"/>
            </a:pPr>
            <a:r>
              <a:rPr lang="en-GB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Design (including algorithms)</a:t>
            </a:r>
          </a:p>
          <a:p>
            <a:pPr marL="742950" indent="-742950">
              <a:lnSpc>
                <a:spcPct val="150000"/>
              </a:lnSpc>
              <a:buFont typeface="+mj-lt"/>
              <a:buAutoNum type="arabicPeriod"/>
            </a:pPr>
            <a:r>
              <a:rPr lang="en-GB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Code</a:t>
            </a:r>
          </a:p>
          <a:p>
            <a:pPr marL="742950" indent="-742950">
              <a:lnSpc>
                <a:spcPct val="150000"/>
              </a:lnSpc>
              <a:buFont typeface="+mj-lt"/>
              <a:buAutoNum type="arabicPeriod"/>
            </a:pPr>
            <a:r>
              <a:rPr lang="en-GB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Running the code</a:t>
            </a:r>
          </a:p>
        </p:txBody>
      </p:sp>
      <p:graphicFrame>
        <p:nvGraphicFramePr>
          <p:cNvPr id="7" name="Shape 241"/>
          <p:cNvGraphicFramePr/>
          <p:nvPr>
            <p:extLst>
              <p:ext uri="{D42A27DB-BD31-4B8C-83A1-F6EECF244321}">
                <p14:modId xmlns:p14="http://schemas.microsoft.com/office/powerpoint/2010/main" val="2466191533"/>
              </p:ext>
            </p:extLst>
          </p:nvPr>
        </p:nvGraphicFramePr>
        <p:xfrm>
          <a:off x="1557780" y="3446994"/>
          <a:ext cx="8848628" cy="2680816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11133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1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049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841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5807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249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68081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>
                          <a:solidFill>
                            <a:schemeClr val="bg1"/>
                          </a:solidFill>
                        </a:rPr>
                        <a:t>Copy code</a:t>
                      </a:r>
                    </a:p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endParaRPr lang="en-GB" sz="2400" dirty="0">
                        <a:solidFill>
                          <a:schemeClr val="bg1"/>
                        </a:solidFill>
                      </a:endParaRPr>
                    </a:p>
                  </a:txBody>
                  <a:tcPr marL="91425" marR="91425" marT="91425" marB="91425"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GB" sz="2400" dirty="0">
                          <a:solidFill>
                            <a:schemeClr val="bg1"/>
                          </a:solidFill>
                        </a:rPr>
                        <a:t>Targeted tasks </a:t>
                      </a:r>
                    </a:p>
                    <a:p>
                      <a:pPr lvl="0" algn="ctr"/>
                      <a:endParaRPr lang="en-GB" sz="2400" dirty="0">
                        <a:solidFill>
                          <a:schemeClr val="bg1"/>
                        </a:solidFill>
                      </a:endParaRPr>
                    </a:p>
                  </a:txBody>
                  <a:tcPr marL="91425" marR="91425" marT="91425" marB="91425"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-GB" sz="2400" dirty="0">
                          <a:solidFill>
                            <a:schemeClr val="bg1"/>
                          </a:solidFill>
                        </a:rPr>
                        <a:t>Shared</a:t>
                      </a:r>
                    </a:p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-GB" sz="2400" dirty="0">
                          <a:solidFill>
                            <a:schemeClr val="bg1"/>
                          </a:solidFill>
                        </a:rPr>
                        <a:t>coding</a:t>
                      </a:r>
                    </a:p>
                  </a:txBody>
                  <a:tcPr marL="91425" marR="91425" marT="91425" marB="91425"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dirty="0">
                          <a:solidFill>
                            <a:schemeClr val="bg1"/>
                          </a:solidFill>
                        </a:rPr>
                        <a:t>Guided exploration</a:t>
                      </a:r>
                    </a:p>
                  </a:txBody>
                  <a:tcPr marL="91425" marR="91425" marT="91425" marB="91425"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dirty="0">
                          <a:solidFill>
                            <a:schemeClr val="bg1"/>
                          </a:solidFill>
                        </a:rPr>
                        <a:t>Project design and code</a:t>
                      </a:r>
                    </a:p>
                  </a:txBody>
                  <a:tcPr marL="91425" marR="91425" marT="91425" marB="91425"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>
                          <a:solidFill>
                            <a:schemeClr val="bg1"/>
                          </a:solidFill>
                        </a:rPr>
                        <a:t>Tinker</a:t>
                      </a:r>
                    </a:p>
                  </a:txBody>
                  <a:tcPr marL="91425" marR="91425" marT="91425" marB="91425">
                    <a:solidFill>
                      <a:srgbClr val="4472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8128204" y="4677537"/>
            <a:ext cx="1113831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44" indent="-285744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/>
                </a:solidFill>
              </a:rPr>
              <a:t>Imitate</a:t>
            </a:r>
          </a:p>
          <a:p>
            <a:pPr marL="285744" indent="-285744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/>
                </a:solidFill>
              </a:rPr>
              <a:t>Innovate</a:t>
            </a:r>
          </a:p>
          <a:p>
            <a:pPr marL="285744" indent="-285744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/>
                </a:solidFill>
              </a:rPr>
              <a:t>Invent</a:t>
            </a:r>
          </a:p>
          <a:p>
            <a:r>
              <a:rPr lang="en-GB" sz="1400" dirty="0">
                <a:solidFill>
                  <a:schemeClr val="bg1"/>
                </a:solidFill>
              </a:rPr>
              <a:t>Vs</a:t>
            </a:r>
          </a:p>
          <a:p>
            <a:pPr marL="285744" indent="-285744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/>
                </a:solidFill>
              </a:rPr>
              <a:t>Remix</a:t>
            </a:r>
          </a:p>
        </p:txBody>
      </p:sp>
    </p:spTree>
    <p:extLst>
      <p:ext uri="{BB962C8B-B14F-4D97-AF65-F5344CB8AC3E}">
        <p14:creationId xmlns:p14="http://schemas.microsoft.com/office/powerpoint/2010/main" val="23277504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3031</TotalTime>
  <Words>1064</Words>
  <Application>Microsoft Office PowerPoint</Application>
  <PresentationFormat>Widescreen</PresentationFormat>
  <Paragraphs>170</Paragraphs>
  <Slides>17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Calibri</vt:lpstr>
      <vt:lpstr>Calibri Light</vt:lpstr>
      <vt:lpstr>Helvetica Neue</vt:lpstr>
      <vt:lpstr>Times New Roman</vt:lpstr>
      <vt:lpstr>Office Theme</vt:lpstr>
      <vt:lpstr>Teaching Primary Computing  Diving Deep into Programming</vt:lpstr>
      <vt:lpstr>Course outline</vt:lpstr>
      <vt:lpstr>Days outline</vt:lpstr>
      <vt:lpstr>Objectives of this session</vt:lpstr>
      <vt:lpstr> Make your own blocks and lists</vt:lpstr>
      <vt:lpstr> Make your own blocks and lists</vt:lpstr>
      <vt:lpstr>PowerPoint Presentation</vt:lpstr>
      <vt:lpstr>PowerPoint Presentation</vt:lpstr>
      <vt:lpstr>PowerPoint Presentation</vt:lpstr>
      <vt:lpstr>PowerPoint Presentation</vt:lpstr>
      <vt:lpstr>Live coding</vt:lpstr>
      <vt:lpstr>PowerPoint Presentation</vt:lpstr>
      <vt:lpstr>PowerPoint Presentation</vt:lpstr>
      <vt:lpstr>PowerPoint Presentation</vt:lpstr>
      <vt:lpstr>Progression in make your own blocks and lists  </vt:lpstr>
      <vt:lpstr>Objectives of this session</vt:lpstr>
      <vt:lpstr>PowerPoint Presentation</vt:lpstr>
    </vt:vector>
  </TitlesOfParts>
  <Company>King's College London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Sentance, Sue</dc:creator>
  <cp:lastModifiedBy>Jane</cp:lastModifiedBy>
  <cp:revision>108</cp:revision>
  <cp:lastPrinted>2017-07-05T13:31:51Z</cp:lastPrinted>
  <dcterms:created xsi:type="dcterms:W3CDTF">2016-10-31T22:10:00Z</dcterms:created>
  <dcterms:modified xsi:type="dcterms:W3CDTF">2017-07-05T13:57:59Z</dcterms:modified>
</cp:coreProperties>
</file>