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6" r:id="rId2"/>
    <p:sldId id="326" r:id="rId3"/>
    <p:sldId id="301" r:id="rId4"/>
    <p:sldId id="327" r:id="rId5"/>
    <p:sldId id="333" r:id="rId6"/>
    <p:sldId id="328" r:id="rId7"/>
    <p:sldId id="329" r:id="rId8"/>
    <p:sldId id="330" r:id="rId9"/>
    <p:sldId id="310" r:id="rId10"/>
    <p:sldId id="311" r:id="rId11"/>
    <p:sldId id="320" r:id="rId12"/>
    <p:sldId id="321" r:id="rId13"/>
    <p:sldId id="322" r:id="rId14"/>
    <p:sldId id="323" r:id="rId15"/>
    <p:sldId id="324" r:id="rId16"/>
    <p:sldId id="336" r:id="rId17"/>
    <p:sldId id="325" r:id="rId18"/>
    <p:sldId id="316" r:id="rId19"/>
    <p:sldId id="338" r:id="rId20"/>
    <p:sldId id="339" r:id="rId21"/>
    <p:sldId id="340" r:id="rId22"/>
    <p:sldId id="341" r:id="rId23"/>
    <p:sldId id="342" r:id="rId24"/>
    <p:sldId id="343" r:id="rId25"/>
    <p:sldId id="334" r:id="rId26"/>
    <p:sldId id="337" r:id="rId27"/>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86401" autoAdjust="0"/>
  </p:normalViewPr>
  <p:slideViewPr>
    <p:cSldViewPr snapToGrid="0">
      <p:cViewPr varScale="1">
        <p:scale>
          <a:sx n="59" d="100"/>
          <a:sy n="59" d="100"/>
        </p:scale>
        <p:origin x="60" y="22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5571" tIns="47786" rIns="95571" bIns="47786" rtlCol="0"/>
          <a:lstStyle>
            <a:lvl1pPr algn="l">
              <a:defRPr sz="13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5571" tIns="47786" rIns="95571" bIns="47786" rtlCol="0"/>
          <a:lstStyle>
            <a:lvl1pPr algn="r">
              <a:defRPr sz="1300"/>
            </a:lvl1pPr>
          </a:lstStyle>
          <a:p>
            <a:fld id="{A93C87AB-C355-48A0-A222-B0AEC582735C}" type="datetimeFigureOut">
              <a:rPr lang="en-GB" smtClean="0"/>
              <a:t>05/07/2017</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5571" tIns="47786" rIns="95571" bIns="47786"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5571" tIns="47786" rIns="95571" bIns="477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2"/>
            <a:ext cx="2945659" cy="498134"/>
          </a:xfrm>
          <a:prstGeom prst="rect">
            <a:avLst/>
          </a:prstGeom>
        </p:spPr>
        <p:txBody>
          <a:bodyPr vert="horz" lIns="95571" tIns="47786" rIns="95571" bIns="47786" rtlCol="0" anchor="b"/>
          <a:lstStyle>
            <a:lvl1pPr algn="l">
              <a:defRPr sz="1300"/>
            </a:lvl1pPr>
          </a:lstStyle>
          <a:p>
            <a:endParaRPr lang="en-GB"/>
          </a:p>
        </p:txBody>
      </p:sp>
      <p:sp>
        <p:nvSpPr>
          <p:cNvPr id="7" name="Slide Number Placeholder 6"/>
          <p:cNvSpPr>
            <a:spLocks noGrp="1"/>
          </p:cNvSpPr>
          <p:nvPr>
            <p:ph type="sldNum" sz="quarter" idx="5"/>
          </p:nvPr>
        </p:nvSpPr>
        <p:spPr>
          <a:xfrm>
            <a:off x="3850443" y="9430092"/>
            <a:ext cx="2945659" cy="498134"/>
          </a:xfrm>
          <a:prstGeom prst="rect">
            <a:avLst/>
          </a:prstGeom>
        </p:spPr>
        <p:txBody>
          <a:bodyPr vert="horz" lIns="95571" tIns="47786" rIns="95571" bIns="47786" rtlCol="0" anchor="b"/>
          <a:lstStyle>
            <a:lvl1pPr algn="r">
              <a:defRPr sz="1300"/>
            </a:lvl1pPr>
          </a:lstStyle>
          <a:p>
            <a:fld id="{87E862AF-DD84-4820-B182-5C327E1627BE}" type="slidenum">
              <a:rPr lang="en-GB" smtClean="0"/>
              <a:t>‹#›</a:t>
            </a:fld>
            <a:endParaRPr lang="en-GB"/>
          </a:p>
        </p:txBody>
      </p:sp>
    </p:spTree>
    <p:extLst>
      <p:ext uri="{BB962C8B-B14F-4D97-AF65-F5344CB8AC3E}">
        <p14:creationId xmlns:p14="http://schemas.microsoft.com/office/powerpoint/2010/main" val="45827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odepen.io/"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threejsplaygnd.brangerbriz.net/" TargetMode="External"/><Relationship Id="rId4" Type="http://schemas.openxmlformats.org/officeDocument/2006/relationships/hyperlink" Target="http://dabblet.com/"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6063" y="809625"/>
            <a:ext cx="7196138" cy="4048125"/>
          </a:xfrm>
        </p:spPr>
      </p:sp>
      <p:sp>
        <p:nvSpPr>
          <p:cNvPr id="3" name="Notes Placeholder 2"/>
          <p:cNvSpPr>
            <a:spLocks noGrp="1"/>
          </p:cNvSpPr>
          <p:nvPr>
            <p:ph type="body" idx="1"/>
          </p:nvPr>
        </p:nvSpPr>
        <p:spPr/>
        <p:txBody>
          <a:bodyPr/>
          <a:lstStyle/>
          <a:p>
            <a:pPr lvl="0" algn="l"/>
            <a:r>
              <a:rPr lang="en-GB" sz="1300" dirty="0">
                <a:solidFill>
                  <a:schemeClr val="tx1">
                    <a:lumMod val="50000"/>
                    <a:lumOff val="50000"/>
                  </a:schemeClr>
                </a:solidFill>
              </a:rPr>
              <a:t>(</a:t>
            </a:r>
            <a:r>
              <a:rPr lang="en-GB" sz="1300" i="1" dirty="0">
                <a:solidFill>
                  <a:schemeClr val="tx1">
                    <a:lumMod val="50000"/>
                    <a:lumOff val="50000"/>
                  </a:schemeClr>
                </a:solidFill>
              </a:rPr>
              <a:t>Read predict, compare code, fix buggy code etc)</a:t>
            </a:r>
          </a:p>
          <a:p>
            <a:pPr lvl="0" algn="l"/>
            <a:r>
              <a:rPr lang="en-GB" sz="1300" i="1" dirty="0">
                <a:solidFill>
                  <a:schemeClr val="tx1">
                    <a:lumMod val="50000"/>
                    <a:lumOff val="50000"/>
                  </a:schemeClr>
                </a:solidFill>
              </a:rPr>
              <a:t>Live coding, T</a:t>
            </a:r>
            <a:r>
              <a:rPr lang="en-GB" sz="1300" dirty="0">
                <a:solidFill>
                  <a:schemeClr val="tx1">
                    <a:lumMod val="50000"/>
                    <a:lumOff val="50000"/>
                  </a:schemeClr>
                </a:solidFill>
              </a:rPr>
              <a:t>hink aloud, cognitive apprenticeship)</a:t>
            </a:r>
          </a:p>
          <a:p>
            <a:pPr defTabSz="955712">
              <a:defRPr/>
            </a:pPr>
            <a:r>
              <a:rPr lang="en-GB" sz="1300" dirty="0">
                <a:solidFill>
                  <a:schemeClr val="tx1">
                    <a:lumMod val="50000"/>
                    <a:lumOff val="50000"/>
                  </a:schemeClr>
                </a:solidFill>
              </a:rPr>
              <a:t>(Limited commands/  clearly defined goal/remixing)</a:t>
            </a:r>
          </a:p>
          <a:p>
            <a:pPr lvl="0" algn="l"/>
            <a:endParaRPr lang="en-GB" sz="1300" dirty="0">
              <a:solidFill>
                <a:schemeClr val="tx1">
                  <a:lumMod val="50000"/>
                  <a:lumOff val="50000"/>
                </a:schemeClr>
              </a:solidFill>
            </a:endParaRPr>
          </a:p>
          <a:p>
            <a:pPr lvl="0" algn="l"/>
            <a:endParaRPr lang="en-GB" dirty="0"/>
          </a:p>
        </p:txBody>
      </p:sp>
      <p:sp>
        <p:nvSpPr>
          <p:cNvPr id="4" name="Slide Number Placeholder 3"/>
          <p:cNvSpPr>
            <a:spLocks noGrp="1"/>
          </p:cNvSpPr>
          <p:nvPr>
            <p:ph type="sldNum" sz="quarter" idx="10"/>
          </p:nvPr>
        </p:nvSpPr>
        <p:spPr/>
        <p:txBody>
          <a:bodyPr/>
          <a:lstStyle/>
          <a:p>
            <a:fld id="{B8F57E0C-2E45-4CD9-BD1A-39C2D79231E2}" type="slidenum">
              <a:rPr lang="en-GB" smtClean="0"/>
              <a:t>8</a:t>
            </a:fld>
            <a:endParaRPr lang="en-GB" dirty="0"/>
          </a:p>
        </p:txBody>
      </p:sp>
    </p:spTree>
    <p:extLst>
      <p:ext uri="{BB962C8B-B14F-4D97-AF65-F5344CB8AC3E}">
        <p14:creationId xmlns:p14="http://schemas.microsoft.com/office/powerpoint/2010/main" val="961882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1" name="Shape 311"/>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897368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176034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7" name="Shape 127"/>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2899628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2" name="Shape 142"/>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3008532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0" name="Shape 160"/>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1604818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1889773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714337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5" name="Shape 395"/>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98545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86" name="Shape 286"/>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3348554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9" name="Shape 299"/>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r>
              <a:rPr lang="en-GB"/>
              <a:t>Draw  attention to the parallels with literacy - highlight  - vocabulary, grammatical rules.  unique set of keywords syntax high level.</a:t>
            </a:r>
          </a:p>
          <a:p>
            <a:pPr>
              <a:buClr>
                <a:schemeClr val="dk1"/>
              </a:buClr>
              <a:buSzPct val="25000"/>
            </a:pPr>
            <a:r>
              <a:rPr lang="en-GB"/>
              <a:t>Scratch - high level visual/block based languages created for educational use by  The lifelong Kindergarden at MIT media labs. Mitch Resnick/Karen Brennan</a:t>
            </a:r>
          </a:p>
        </p:txBody>
      </p:sp>
    </p:spTree>
    <p:extLst>
      <p:ext uri="{BB962C8B-B14F-4D97-AF65-F5344CB8AC3E}">
        <p14:creationId xmlns:p14="http://schemas.microsoft.com/office/powerpoint/2010/main" val="1019831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lnSpc>
                <a:spcPct val="115000"/>
              </a:lnSpc>
              <a:spcBef>
                <a:spcPts val="965"/>
              </a:spcBef>
              <a:buClr>
                <a:schemeClr val="dk1"/>
              </a:buClr>
              <a:buSzPct val="68750"/>
            </a:pPr>
            <a:r>
              <a:rPr lang="en-GB" sz="1500">
                <a:latin typeface="Trebuchet MS"/>
                <a:ea typeface="Trebuchet MS"/>
                <a:cs typeface="Trebuchet MS"/>
                <a:sym typeface="Trebuchet MS"/>
              </a:rPr>
              <a:t>Webpage design environments and languages (sometimes termed scripting languages)</a:t>
            </a:r>
          </a:p>
          <a:p>
            <a:pPr>
              <a:lnSpc>
                <a:spcPct val="115000"/>
              </a:lnSpc>
              <a:spcBef>
                <a:spcPts val="965"/>
              </a:spcBef>
              <a:buClr>
                <a:schemeClr val="dk1"/>
              </a:buClr>
              <a:buSzPct val="68750"/>
            </a:pPr>
            <a:r>
              <a:rPr lang="en-GB" sz="1500">
                <a:latin typeface="Trebuchet MS"/>
                <a:ea typeface="Trebuchet MS"/>
                <a:cs typeface="Trebuchet MS"/>
                <a:sym typeface="Trebuchet MS"/>
              </a:rPr>
              <a:t>Paragdigm - style of structure of a programing language </a:t>
            </a:r>
          </a:p>
          <a:p>
            <a:pPr>
              <a:lnSpc>
                <a:spcPct val="115000"/>
              </a:lnSpc>
              <a:spcBef>
                <a:spcPts val="965"/>
              </a:spcBef>
              <a:buClr>
                <a:schemeClr val="dk1"/>
              </a:buClr>
              <a:buSzPct val="68750"/>
            </a:pPr>
            <a:r>
              <a:rPr lang="en-GB" sz="1500">
                <a:latin typeface="Trebuchet MS"/>
                <a:ea typeface="Trebuchet MS"/>
                <a:cs typeface="Trebuchet MS"/>
                <a:sym typeface="Trebuchet MS"/>
              </a:rPr>
              <a:t>Imperative (step based algorithms) - procedural </a:t>
            </a:r>
          </a:p>
          <a:p>
            <a:pPr>
              <a:lnSpc>
                <a:spcPct val="115000"/>
              </a:lnSpc>
              <a:spcBef>
                <a:spcPts val="965"/>
              </a:spcBef>
              <a:buClr>
                <a:schemeClr val="dk1"/>
              </a:buClr>
              <a:buSzPct val="100000"/>
            </a:pPr>
            <a:endParaRPr/>
          </a:p>
        </p:txBody>
      </p:sp>
    </p:spTree>
    <p:extLst>
      <p:ext uri="{BB962C8B-B14F-4D97-AF65-F5344CB8AC3E}">
        <p14:creationId xmlns:p14="http://schemas.microsoft.com/office/powerpoint/2010/main" val="1877390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4" name="Shape 354"/>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r>
              <a:rPr lang="en-GB"/>
              <a:t>Which one is not a programming language?</a:t>
            </a:r>
          </a:p>
        </p:txBody>
      </p:sp>
    </p:spTree>
    <p:extLst>
      <p:ext uri="{BB962C8B-B14F-4D97-AF65-F5344CB8AC3E}">
        <p14:creationId xmlns:p14="http://schemas.microsoft.com/office/powerpoint/2010/main" val="650703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9" name="Shape 379"/>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buClr>
                <a:schemeClr val="dk1"/>
              </a:buClr>
              <a:buSzPct val="25000"/>
            </a:pPr>
            <a:r>
              <a:rPr lang="en-GB"/>
              <a:t>Which one is not a programming language?</a:t>
            </a:r>
          </a:p>
        </p:txBody>
      </p:sp>
    </p:spTree>
    <p:extLst>
      <p:ext uri="{BB962C8B-B14F-4D97-AF65-F5344CB8AC3E}">
        <p14:creationId xmlns:p14="http://schemas.microsoft.com/office/powerpoint/2010/main" val="914415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23813" y="723900"/>
            <a:ext cx="6426200" cy="3616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5" name="Shape 395"/>
          <p:cNvSpPr txBox="1">
            <a:spLocks noGrp="1"/>
          </p:cNvSpPr>
          <p:nvPr>
            <p:ph type="body" idx="1"/>
          </p:nvPr>
        </p:nvSpPr>
        <p:spPr>
          <a:xfrm>
            <a:off x="647391" y="4581313"/>
            <a:ext cx="5179189" cy="4340258"/>
          </a:xfrm>
          <a:prstGeom prst="rect">
            <a:avLst/>
          </a:prstGeom>
          <a:noFill/>
          <a:ln>
            <a:noFill/>
          </a:ln>
        </p:spPr>
        <p:txBody>
          <a:bodyPr lIns="88216" tIns="88216" rIns="88216" bIns="88216" anchor="t" anchorCtr="0">
            <a:noAutofit/>
          </a:bodyPr>
          <a:lstStyle/>
          <a:p>
            <a:pPr>
              <a:lnSpc>
                <a:spcPct val="115000"/>
              </a:lnSpc>
              <a:spcBef>
                <a:spcPts val="965"/>
              </a:spcBef>
              <a:buClr>
                <a:schemeClr val="dk1"/>
              </a:buClr>
              <a:buSzPct val="68750"/>
            </a:pPr>
            <a:r>
              <a:rPr lang="en-GB" sz="1500">
                <a:latin typeface="Trebuchet MS"/>
                <a:ea typeface="Trebuchet MS"/>
                <a:cs typeface="Trebuchet MS"/>
                <a:sym typeface="Trebuchet MS"/>
              </a:rPr>
              <a:t>Paragdigm - style of structure of a programing language </a:t>
            </a:r>
          </a:p>
          <a:p>
            <a:pPr>
              <a:lnSpc>
                <a:spcPct val="115000"/>
              </a:lnSpc>
              <a:spcBef>
                <a:spcPts val="965"/>
              </a:spcBef>
              <a:buClr>
                <a:schemeClr val="dk1"/>
              </a:buClr>
              <a:buSzPct val="68750"/>
            </a:pPr>
            <a:r>
              <a:rPr lang="en-GB" sz="1500">
                <a:latin typeface="Trebuchet MS"/>
                <a:ea typeface="Trebuchet MS"/>
                <a:cs typeface="Trebuchet MS"/>
                <a:sym typeface="Trebuchet MS"/>
              </a:rPr>
              <a:t>Imperative (step based algorithms) - procedural </a:t>
            </a:r>
          </a:p>
          <a:p>
            <a:pPr>
              <a:lnSpc>
                <a:spcPct val="115000"/>
              </a:lnSpc>
              <a:spcBef>
                <a:spcPts val="965"/>
              </a:spcBef>
              <a:buClr>
                <a:schemeClr val="dk1"/>
              </a:buClr>
              <a:buSzPct val="68750"/>
            </a:pPr>
            <a:r>
              <a:rPr lang="en-GB" sz="1500">
                <a:latin typeface="Trebuchet MS"/>
                <a:ea typeface="Trebuchet MS"/>
                <a:cs typeface="Trebuchet MS"/>
                <a:sym typeface="Trebuchet MS"/>
              </a:rPr>
              <a:t>Declarative - (formal logic) - functional no state change e.g. SQL , Lisp, Haskell (without side effects)</a:t>
            </a:r>
          </a:p>
          <a:p>
            <a:pPr>
              <a:lnSpc>
                <a:spcPct val="115000"/>
              </a:lnSpc>
              <a:spcBef>
                <a:spcPts val="965"/>
              </a:spcBef>
              <a:buClr>
                <a:schemeClr val="dk1"/>
              </a:buClr>
              <a:buSzPct val="68750"/>
            </a:pPr>
            <a:endParaRPr sz="1500">
              <a:latin typeface="Trebuchet MS"/>
              <a:ea typeface="Trebuchet MS"/>
              <a:cs typeface="Trebuchet MS"/>
              <a:sym typeface="Trebuchet MS"/>
            </a:endParaRPr>
          </a:p>
          <a:p>
            <a:pPr>
              <a:lnSpc>
                <a:spcPct val="115000"/>
              </a:lnSpc>
              <a:spcBef>
                <a:spcPts val="965"/>
              </a:spcBef>
              <a:buClr>
                <a:schemeClr val="dk1"/>
              </a:buClr>
              <a:buSzPct val="68750"/>
            </a:pPr>
            <a:r>
              <a:rPr lang="en-GB" sz="1500">
                <a:latin typeface="Trebuchet MS"/>
                <a:ea typeface="Trebuchet MS"/>
                <a:cs typeface="Trebuchet MS"/>
                <a:sym typeface="Trebuchet MS"/>
              </a:rPr>
              <a:t>Universal - anything can be computed</a:t>
            </a:r>
          </a:p>
          <a:p>
            <a:pPr>
              <a:lnSpc>
                <a:spcPct val="115000"/>
              </a:lnSpc>
              <a:buClr>
                <a:schemeClr val="dk1"/>
              </a:buClr>
              <a:buSzPct val="100000"/>
            </a:pPr>
            <a:r>
              <a:rPr lang="en-GB">
                <a:solidFill>
                  <a:srgbClr val="444444"/>
                </a:solidFill>
                <a:highlight>
                  <a:srgbClr val="FFFFFF"/>
                </a:highlight>
                <a:latin typeface="Times New Roman"/>
                <a:ea typeface="Times New Roman"/>
                <a:cs typeface="Times New Roman"/>
                <a:sym typeface="Times New Roman"/>
              </a:rPr>
              <a:t>HTML is the language of the web</a:t>
            </a:r>
          </a:p>
          <a:p>
            <a:pPr>
              <a:lnSpc>
                <a:spcPct val="115000"/>
              </a:lnSpc>
              <a:buClr>
                <a:schemeClr val="dk1"/>
              </a:buClr>
              <a:buSzPct val="100000"/>
            </a:pPr>
            <a:r>
              <a:rPr lang="en-GB" u="sng">
                <a:solidFill>
                  <a:srgbClr val="1155CC"/>
                </a:solidFill>
                <a:hlinkClick r:id="rId3"/>
              </a:rPr>
              <a:t>http://codepen.io/</a:t>
            </a:r>
            <a:r>
              <a:rPr lang="en-GB"/>
              <a:t> - a browser based coding environment to help teach HTML, CSS and Javascript (sign up)</a:t>
            </a:r>
          </a:p>
          <a:p>
            <a:pPr>
              <a:lnSpc>
                <a:spcPct val="115000"/>
              </a:lnSpc>
              <a:buClr>
                <a:schemeClr val="dk1"/>
              </a:buClr>
              <a:buSzPct val="100000"/>
            </a:pPr>
            <a:r>
              <a:rPr lang="en-GB" u="sng">
                <a:solidFill>
                  <a:srgbClr val="1155CC"/>
                </a:solidFill>
                <a:hlinkClick r:id="rId4"/>
              </a:rPr>
              <a:t>http://dabblet.com/</a:t>
            </a:r>
            <a:r>
              <a:rPr lang="en-GB"/>
              <a:t> - a very basic browser based coding environment to help teach HTML, CSS and Javascript (free)</a:t>
            </a:r>
          </a:p>
          <a:p>
            <a:pPr>
              <a:lnSpc>
                <a:spcPct val="115000"/>
              </a:lnSpc>
              <a:buClr>
                <a:schemeClr val="dk1"/>
              </a:buClr>
              <a:buSzPct val="100000"/>
            </a:pPr>
            <a:r>
              <a:rPr lang="en-GB"/>
              <a:t>ThreeJS: </a:t>
            </a:r>
            <a:r>
              <a:rPr lang="en-GB" u="sng">
                <a:solidFill>
                  <a:srgbClr val="1155CC"/>
                </a:solidFill>
                <a:hlinkClick r:id="rId5"/>
              </a:rPr>
              <a:t>http://threejsplaygnd.brangerbriz.net/</a:t>
            </a:r>
            <a:r>
              <a:rPr lang="en-GB"/>
              <a:t> Gorgeous! (free)</a:t>
            </a:r>
          </a:p>
          <a:p>
            <a:pPr>
              <a:lnSpc>
                <a:spcPct val="115000"/>
              </a:lnSpc>
              <a:buClr>
                <a:schemeClr val="dk1"/>
              </a:buClr>
              <a:buSzPct val="100000"/>
            </a:pPr>
            <a:r>
              <a:rPr lang="en-GB"/>
              <a:t>Scratch</a:t>
            </a:r>
          </a:p>
          <a:p>
            <a:pPr>
              <a:lnSpc>
                <a:spcPct val="115000"/>
              </a:lnSpc>
              <a:buClr>
                <a:schemeClr val="dk1"/>
              </a:buClr>
              <a:buSzPct val="100000"/>
            </a:pPr>
            <a:r>
              <a:rPr lang="en-GB"/>
              <a:t>Python</a:t>
            </a:r>
          </a:p>
          <a:p>
            <a:pPr>
              <a:lnSpc>
                <a:spcPct val="115000"/>
              </a:lnSpc>
              <a:buClr>
                <a:schemeClr val="dk1"/>
              </a:buClr>
              <a:buSzPct val="100000"/>
            </a:pPr>
            <a:r>
              <a:rPr lang="en-GB"/>
              <a:t>Ruby, Smallbasic, Java, LMC</a:t>
            </a:r>
          </a:p>
        </p:txBody>
      </p:sp>
    </p:spTree>
    <p:extLst>
      <p:ext uri="{BB962C8B-B14F-4D97-AF65-F5344CB8AC3E}">
        <p14:creationId xmlns:p14="http://schemas.microsoft.com/office/powerpoint/2010/main" val="919600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Fortran,</a:t>
            </a:r>
            <a:r>
              <a:rPr lang="en-GB" baseline="0" dirty="0"/>
              <a:t> Cobol, C Procedural</a:t>
            </a:r>
          </a:p>
          <a:p>
            <a:endParaRPr lang="en-GB" baseline="0" dirty="0"/>
          </a:p>
          <a:p>
            <a:r>
              <a:rPr lang="en-GB" baseline="0" dirty="0"/>
              <a:t>C# Java, </a:t>
            </a:r>
            <a:r>
              <a:rPr lang="en-GB" baseline="0" dirty="0" err="1"/>
              <a:t>PearlPython</a:t>
            </a:r>
            <a:r>
              <a:rPr lang="en-GB" baseline="0" dirty="0"/>
              <a:t> </a:t>
            </a:r>
            <a:r>
              <a:rPr lang="en-GB" baseline="0" dirty="0" err="1"/>
              <a:t>OO</a:t>
            </a:r>
            <a:endParaRPr lang="en-GB" baseline="0" dirty="0"/>
          </a:p>
          <a:p>
            <a:endParaRPr lang="en-GB" baseline="0" dirty="0"/>
          </a:p>
          <a:p>
            <a:r>
              <a:rPr lang="en-GB" sz="1200" b="0" i="0" kern="1200" dirty="0" err="1">
                <a:solidFill>
                  <a:schemeClr val="tx1"/>
                </a:solidFill>
                <a:effectLst/>
                <a:latin typeface="+mn-lt"/>
                <a:ea typeface="+mn-ea"/>
                <a:cs typeface="+mn-cs"/>
              </a:rPr>
              <a:t>nstructor</a:t>
            </a:r>
            <a:r>
              <a:rPr lang="en-GB" sz="1200" b="0" i="0" kern="1200" dirty="0">
                <a:solidFill>
                  <a:schemeClr val="tx1"/>
                </a:solidFill>
                <a:effectLst/>
                <a:latin typeface="+mn-lt"/>
                <a:ea typeface="+mn-ea"/>
                <a:cs typeface="+mn-cs"/>
              </a:rPr>
              <a:t>: </a:t>
            </a:r>
            <a:r>
              <a:rPr lang="en-GB" sz="1200" b="1" i="1" kern="1200" dirty="0">
                <a:solidFill>
                  <a:schemeClr val="tx1"/>
                </a:solidFill>
                <a:effectLst/>
                <a:latin typeface="+mn-lt"/>
                <a:ea typeface="+mn-ea"/>
                <a:cs typeface="+mn-cs"/>
              </a:rPr>
              <a:t>Paul </a:t>
            </a:r>
            <a:r>
              <a:rPr lang="en-GB" sz="1200" b="1" i="1" kern="1200" dirty="0" err="1">
                <a:solidFill>
                  <a:schemeClr val="tx1"/>
                </a:solidFill>
                <a:effectLst/>
                <a:latin typeface="+mn-lt"/>
                <a:ea typeface="+mn-ea"/>
                <a:cs typeface="+mn-cs"/>
              </a:rPr>
              <a:t>Zandbergen</a:t>
            </a:r>
            <a:r>
              <a:rPr lang="en-GB" sz="1200" b="0" i="0" kern="1200" dirty="0" err="1">
                <a:solidFill>
                  <a:schemeClr val="tx1"/>
                </a:solidFill>
                <a:effectLst/>
                <a:latin typeface="+mn-lt"/>
                <a:ea typeface="+mn-ea"/>
                <a:cs typeface="+mn-cs"/>
              </a:rPr>
              <a:t>Paul</a:t>
            </a:r>
            <a:r>
              <a:rPr lang="en-GB" sz="1200" b="0" i="0" kern="1200" dirty="0">
                <a:solidFill>
                  <a:schemeClr val="tx1"/>
                </a:solidFill>
                <a:effectLst/>
                <a:latin typeface="+mn-lt"/>
                <a:ea typeface="+mn-ea"/>
                <a:cs typeface="+mn-cs"/>
              </a:rPr>
              <a:t> has a PhD from the University of British Columbia and has taught Geographic Information Systems, statistics and computer programming for 15 years.</a:t>
            </a:r>
          </a:p>
          <a:p>
            <a:r>
              <a:rPr lang="en-GB" sz="1200" b="0" i="0" kern="1200" dirty="0">
                <a:solidFill>
                  <a:schemeClr val="tx1"/>
                </a:solidFill>
                <a:effectLst/>
                <a:latin typeface="+mn-lt"/>
                <a:ea typeface="+mn-ea"/>
                <a:cs typeface="+mn-cs"/>
              </a:rPr>
              <a:t>There are several alternative approaches to the programming process. Two of the most important approaches are procedural programming and object-oriented programming. Learn about the differences between these two approaches in this video lesson.</a:t>
            </a:r>
          </a:p>
          <a:p>
            <a:r>
              <a:rPr lang="en-GB" sz="1200" b="0" i="0" kern="1200" dirty="0">
                <a:solidFill>
                  <a:schemeClr val="tx1"/>
                </a:solidFill>
                <a:effectLst/>
                <a:latin typeface="+mn-lt"/>
                <a:ea typeface="+mn-ea"/>
                <a:cs typeface="+mn-cs"/>
              </a:rPr>
              <a:t>Programming Paradigms</a:t>
            </a:r>
          </a:p>
          <a:p>
            <a:r>
              <a:rPr lang="en-GB" sz="1200" b="0" i="0" kern="1200" dirty="0">
                <a:solidFill>
                  <a:schemeClr val="tx1"/>
                </a:solidFill>
                <a:effectLst/>
                <a:latin typeface="+mn-lt"/>
                <a:ea typeface="+mn-ea"/>
                <a:cs typeface="+mn-cs"/>
              </a:rPr>
              <a:t>Programming is a creative process carried out by programmers to instruct a computer on how to do a task. A program is a set of instructions that tells a computer what to do in order to come up with a solution to a particular problem. There are a number of alternative approaches to the programming process, referred to as </a:t>
            </a:r>
            <a:r>
              <a:rPr lang="en-GB" sz="1200" b="1" i="0" kern="1200" dirty="0">
                <a:solidFill>
                  <a:schemeClr val="tx1"/>
                </a:solidFill>
                <a:effectLst/>
                <a:latin typeface="+mn-lt"/>
                <a:ea typeface="+mn-ea"/>
                <a:cs typeface="+mn-cs"/>
              </a:rPr>
              <a:t>programming paradigms</a:t>
            </a:r>
            <a:r>
              <a:rPr lang="en-GB" sz="1200" b="0" i="0" kern="1200" dirty="0">
                <a:solidFill>
                  <a:schemeClr val="tx1"/>
                </a:solidFill>
                <a:effectLst/>
                <a:latin typeface="+mn-lt"/>
                <a:ea typeface="+mn-ea"/>
                <a:cs typeface="+mn-cs"/>
              </a:rPr>
              <a:t>. Different paradigms represent fundamentally different approaches to building solutions to specific types of problems using programming. Most programming languages fall under one paradigm, but some languages have elements of multiple paradigms. Two of the most important programming paradigms are the procedural paradigm and the object-oriented paradigm. Let's look at each of these in a bit more detail.</a:t>
            </a:r>
          </a:p>
          <a:p>
            <a:r>
              <a:rPr lang="en-GB" sz="1200" b="0" i="0" kern="1200" dirty="0">
                <a:solidFill>
                  <a:schemeClr val="tx1"/>
                </a:solidFill>
                <a:effectLst/>
                <a:latin typeface="+mn-lt"/>
                <a:ea typeface="+mn-ea"/>
                <a:cs typeface="+mn-cs"/>
              </a:rPr>
              <a:t>Procedural Programming</a:t>
            </a:r>
          </a:p>
          <a:p>
            <a:r>
              <a:rPr lang="en-GB" sz="1200" b="1" i="0" kern="1200" dirty="0">
                <a:solidFill>
                  <a:schemeClr val="tx1"/>
                </a:solidFill>
                <a:effectLst/>
                <a:latin typeface="+mn-lt"/>
                <a:ea typeface="+mn-ea"/>
                <a:cs typeface="+mn-cs"/>
              </a:rPr>
              <a:t>Procedural programming</a:t>
            </a:r>
            <a:r>
              <a:rPr lang="en-GB" sz="1200" b="0" i="0" kern="1200" dirty="0">
                <a:solidFill>
                  <a:schemeClr val="tx1"/>
                </a:solidFill>
                <a:effectLst/>
                <a:latin typeface="+mn-lt"/>
                <a:ea typeface="+mn-ea"/>
                <a:cs typeface="+mn-cs"/>
              </a:rPr>
              <a:t> uses a list of instructions to tell the computer what to do step-by-step. Procedural programming relies on - you guessed it - procedures, also known as routines or subroutines. A procedure contains a series of computational steps to be carried out. Procedural programming is also referred to as imperative programming. Procedural programming languages are also known as top-down languages.</a:t>
            </a:r>
          </a:p>
          <a:p>
            <a:r>
              <a:rPr lang="en-GB" sz="1200" b="0" i="0" kern="1200" dirty="0">
                <a:solidFill>
                  <a:schemeClr val="tx1"/>
                </a:solidFill>
                <a:effectLst/>
                <a:latin typeface="+mn-lt"/>
                <a:ea typeface="+mn-ea"/>
                <a:cs typeface="+mn-cs"/>
              </a:rPr>
              <a:t>Procedural programming is intuitive in the sense that it is very similar to how you would expect a program to work. If you want a computer to do something, you should provide step-by-step instructions on how to do it. It is, therefore, no surprise that most of the early programming languages are all procedural. Examples of procedural languages include Fortran, COBOL and C, which have been around since the </a:t>
            </a:r>
            <a:r>
              <a:rPr lang="en-GB" sz="1200" b="0" i="0" kern="1200" dirty="0" err="1">
                <a:solidFill>
                  <a:schemeClr val="tx1"/>
                </a:solidFill>
                <a:effectLst/>
                <a:latin typeface="+mn-lt"/>
                <a:ea typeface="+mn-ea"/>
                <a:cs typeface="+mn-cs"/>
              </a:rPr>
              <a:t>1960s</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70s</a:t>
            </a:r>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Object-Oriented Programming</a:t>
            </a:r>
          </a:p>
          <a:p>
            <a:r>
              <a:rPr lang="en-GB" sz="1200" b="1" i="0" kern="1200" dirty="0">
                <a:solidFill>
                  <a:schemeClr val="tx1"/>
                </a:solidFill>
                <a:effectLst/>
                <a:latin typeface="+mn-lt"/>
                <a:ea typeface="+mn-ea"/>
                <a:cs typeface="+mn-cs"/>
              </a:rPr>
              <a:t>Object-oriented programming</a:t>
            </a:r>
            <a:r>
              <a:rPr lang="en-GB" sz="1200" b="0" i="0" kern="1200" dirty="0">
                <a:solidFill>
                  <a:schemeClr val="tx1"/>
                </a:solidFill>
                <a:effectLst/>
                <a:latin typeface="+mn-lt"/>
                <a:ea typeface="+mn-ea"/>
                <a:cs typeface="+mn-cs"/>
              </a:rPr>
              <a:t>, or </a:t>
            </a:r>
            <a:r>
              <a:rPr lang="en-GB" sz="1200" b="1" i="0" kern="1200" dirty="0">
                <a:solidFill>
                  <a:schemeClr val="tx1"/>
                </a:solidFill>
                <a:effectLst/>
                <a:latin typeface="+mn-lt"/>
                <a:ea typeface="+mn-ea"/>
                <a:cs typeface="+mn-cs"/>
              </a:rPr>
              <a:t>OOP</a:t>
            </a:r>
            <a:r>
              <a:rPr lang="en-GB" sz="1200" b="0" i="0" kern="1200" dirty="0">
                <a:solidFill>
                  <a:schemeClr val="tx1"/>
                </a:solidFill>
                <a:effectLst/>
                <a:latin typeface="+mn-lt"/>
                <a:ea typeface="+mn-ea"/>
                <a:cs typeface="+mn-cs"/>
              </a:rPr>
              <a:t>, is an approach to problem-solving where all computations are carried out using objects. An </a:t>
            </a:r>
            <a:r>
              <a:rPr lang="en-GB" sz="1200" b="1" i="0" kern="1200" dirty="0">
                <a:solidFill>
                  <a:schemeClr val="tx1"/>
                </a:solidFill>
                <a:effectLst/>
                <a:latin typeface="+mn-lt"/>
                <a:ea typeface="+mn-ea"/>
                <a:cs typeface="+mn-cs"/>
              </a:rPr>
              <a:t>object</a:t>
            </a:r>
            <a:r>
              <a:rPr lang="en-GB" sz="1200" b="0" i="0" kern="1200" dirty="0">
                <a:solidFill>
                  <a:schemeClr val="tx1"/>
                </a:solidFill>
                <a:effectLst/>
                <a:latin typeface="+mn-lt"/>
                <a:ea typeface="+mn-ea"/>
                <a:cs typeface="+mn-cs"/>
              </a:rPr>
              <a:t> is a component of a program that knows how to perform certain actions and how to interact with other elements of the program. Objects are the basic units of object-oriented programming. A simple example of an object would be a person. Logically, you would expect a person to have a name. This would be considered a property of the person. You would also expect a person to be able to do something, such as walking. This would be considered a method of the person.</a:t>
            </a:r>
          </a:p>
          <a:p>
            <a:r>
              <a:rPr lang="en-GB" sz="1200" b="0" i="0" kern="1200" dirty="0">
                <a:solidFill>
                  <a:schemeClr val="tx1"/>
                </a:solidFill>
                <a:effectLst/>
                <a:latin typeface="+mn-lt"/>
                <a:ea typeface="+mn-ea"/>
                <a:cs typeface="+mn-cs"/>
              </a:rPr>
              <a:t>A method in object-oriented programming is like a procedure in procedural programming. The key difference here is that the method is part of an object. In object-oriented programming, you organize your code by creating objects, and then you can give those objects properties and you can make them do certain things.</a:t>
            </a:r>
          </a:p>
          <a:p>
            <a:r>
              <a:rPr lang="en-GB" sz="1200" b="0" i="0" kern="1200" dirty="0">
                <a:solidFill>
                  <a:schemeClr val="tx1"/>
                </a:solidFill>
                <a:effectLst/>
                <a:latin typeface="+mn-lt"/>
                <a:ea typeface="+mn-ea"/>
                <a:cs typeface="+mn-cs"/>
              </a:rPr>
              <a:t>A key aspect of object-oriented programming is the use of classes. A class is a blueprint of an object. You can think of a class as a concept and the object as the embodiment of that concept. So, let's say you want to use a person in your program. You want to be able to describe the person and have the person do something. A class called 'person' would provide a blueprint for what a person looks like and what a person can do. Examples of object-oriented languages include C#, Java, Perl and Python.</a:t>
            </a:r>
          </a:p>
          <a:p>
            <a:r>
              <a:rPr lang="en-GB" sz="1200" b="0" i="0" kern="1200" dirty="0">
                <a:solidFill>
                  <a:schemeClr val="tx1"/>
                </a:solidFill>
                <a:effectLst/>
                <a:latin typeface="+mn-lt"/>
                <a:ea typeface="+mn-ea"/>
                <a:cs typeface="+mn-cs"/>
              </a:rPr>
              <a:t>Key Differences</a:t>
            </a:r>
          </a:p>
          <a:p>
            <a:r>
              <a:rPr lang="en-GB" sz="1200" b="0" i="0" kern="1200" dirty="0">
                <a:solidFill>
                  <a:schemeClr val="tx1"/>
                </a:solidFill>
                <a:effectLst/>
                <a:latin typeface="+mn-lt"/>
                <a:ea typeface="+mn-ea"/>
                <a:cs typeface="+mn-cs"/>
              </a:rPr>
              <a:t>One of the most important characteristics of procedural programming is that it relies on procedures that operate on data - these are two separate concepts. In object-oriented programming, these two concepts are bundled into objects. This makes it possible to create more complicated </a:t>
            </a:r>
            <a:r>
              <a:rPr lang="en-GB" sz="1200" b="0" i="0" kern="1200" dirty="0" err="1">
                <a:solidFill>
                  <a:schemeClr val="tx1"/>
                </a:solidFill>
                <a:effectLst/>
                <a:latin typeface="+mn-lt"/>
                <a:ea typeface="+mn-ea"/>
                <a:cs typeface="+mn-cs"/>
              </a:rPr>
              <a:t>behavior</a:t>
            </a:r>
            <a:r>
              <a:rPr lang="en-GB" sz="1200" b="0" i="0" kern="1200" dirty="0">
                <a:solidFill>
                  <a:schemeClr val="tx1"/>
                </a:solidFill>
                <a:effectLst/>
                <a:latin typeface="+mn-lt"/>
                <a:ea typeface="+mn-ea"/>
                <a:cs typeface="+mn-cs"/>
              </a:rPr>
              <a:t> with less code. The use of objects also makes it possible to reuse code. Once you have created an object with more complex </a:t>
            </a:r>
            <a:r>
              <a:rPr lang="en-GB" sz="1200" b="0" i="0" kern="1200" dirty="0" err="1">
                <a:solidFill>
                  <a:schemeClr val="tx1"/>
                </a:solidFill>
                <a:effectLst/>
                <a:latin typeface="+mn-lt"/>
                <a:ea typeface="+mn-ea"/>
                <a:cs typeface="+mn-cs"/>
              </a:rPr>
              <a:t>behavior</a:t>
            </a:r>
            <a:r>
              <a:rPr lang="en-GB" sz="1200" b="0" i="0" kern="1200" dirty="0">
                <a:solidFill>
                  <a:schemeClr val="tx1"/>
                </a:solidFill>
                <a:effectLst/>
                <a:latin typeface="+mn-lt"/>
                <a:ea typeface="+mn-ea"/>
                <a:cs typeface="+mn-cs"/>
              </a:rPr>
              <a:t>, you can use it anywhere in your code.</a:t>
            </a:r>
          </a:p>
          <a:p>
            <a:r>
              <a:rPr lang="en-GB" sz="1200" b="0" i="0" kern="1200" dirty="0">
                <a:solidFill>
                  <a:schemeClr val="tx1"/>
                </a:solidFill>
                <a:effectLst/>
                <a:latin typeface="+mn-lt"/>
                <a:ea typeface="+mn-ea"/>
                <a:cs typeface="+mn-cs"/>
              </a:rPr>
              <a:t>Let's look at a simple example of this. You want to write a program that plays a song. Your band playing the song will have four members, and you start off by giving each of them a name:</a:t>
            </a:r>
          </a:p>
          <a:p>
            <a:r>
              <a:rPr lang="en-GB" sz="1200" b="0" i="0" kern="1200" dirty="0" err="1">
                <a:solidFill>
                  <a:schemeClr val="tx1"/>
                </a:solidFill>
                <a:effectLst/>
                <a:latin typeface="+mn-lt"/>
                <a:ea typeface="+mn-ea"/>
                <a:cs typeface="+mn-cs"/>
              </a:rPr>
              <a:t>myband</a:t>
            </a:r>
            <a:r>
              <a:rPr lang="en-GB" sz="1200" b="0" i="0" kern="1200" dirty="0">
                <a:solidFill>
                  <a:schemeClr val="tx1"/>
                </a:solidFill>
                <a:effectLst/>
                <a:latin typeface="+mn-lt"/>
                <a:ea typeface="+mn-ea"/>
                <a:cs typeface="+mn-cs"/>
              </a:rPr>
              <a:t> = ('John,' 'Paul,' 'George,' 'Ringo')</a:t>
            </a:r>
          </a:p>
          <a:p>
            <a:r>
              <a:rPr lang="en-GB" sz="1200" b="0" i="0" kern="1200" dirty="0">
                <a:solidFill>
                  <a:schemeClr val="tx1"/>
                </a:solidFill>
                <a:effectLst/>
                <a:latin typeface="+mn-lt"/>
                <a:ea typeface="+mn-ea"/>
                <a:cs typeface="+mn-cs"/>
              </a:rPr>
              <a:t>Now that you have your band, it's time to pick the song:</a:t>
            </a:r>
          </a:p>
          <a:p>
            <a:r>
              <a:rPr lang="en-GB" sz="1200" b="0" i="0" kern="1200" dirty="0" err="1">
                <a:solidFill>
                  <a:schemeClr val="tx1"/>
                </a:solidFill>
                <a:effectLst/>
                <a:latin typeface="+mn-lt"/>
                <a:ea typeface="+mn-ea"/>
                <a:cs typeface="+mn-cs"/>
              </a:rPr>
              <a:t>mysong</a:t>
            </a:r>
            <a:r>
              <a:rPr lang="en-GB" sz="1200" b="0" i="0" kern="1200" dirty="0">
                <a:solidFill>
                  <a:schemeClr val="tx1"/>
                </a:solidFill>
                <a:effectLst/>
                <a:latin typeface="+mn-lt"/>
                <a:ea typeface="+mn-ea"/>
                <a:cs typeface="+mn-cs"/>
              </a:rPr>
              <a:t> = 'Yellow Submarine'</a:t>
            </a:r>
          </a:p>
          <a:p>
            <a:endParaRPr lang="en-GB" dirty="0"/>
          </a:p>
        </p:txBody>
      </p:sp>
      <p:sp>
        <p:nvSpPr>
          <p:cNvPr id="4" name="Slide Number Placeholder 3"/>
          <p:cNvSpPr>
            <a:spLocks noGrp="1"/>
          </p:cNvSpPr>
          <p:nvPr>
            <p:ph type="sldNum" sz="quarter" idx="10"/>
          </p:nvPr>
        </p:nvSpPr>
        <p:spPr/>
        <p:txBody>
          <a:bodyPr/>
          <a:lstStyle/>
          <a:p>
            <a:fld id="{87E862AF-DD84-4820-B182-5C327E1627BE}" type="slidenum">
              <a:rPr lang="en-GB" smtClean="0"/>
              <a:t>25</a:t>
            </a:fld>
            <a:endParaRPr lang="en-GB"/>
          </a:p>
        </p:txBody>
      </p:sp>
    </p:spTree>
    <p:extLst>
      <p:ext uri="{BB962C8B-B14F-4D97-AF65-F5344CB8AC3E}">
        <p14:creationId xmlns:p14="http://schemas.microsoft.com/office/powerpoint/2010/main" val="360372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05/07/2017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65439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05/07/2017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979364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A994C1-7FA0-4894-B73E-31140D789D3B}" type="datetimeFigureOut">
              <a:rPr lang="en-GB" smtClean="0"/>
              <a:t>05/07/2017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235135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7A994C1-7FA0-4894-B73E-31140D789D3B}" type="datetimeFigureOut">
              <a:rPr lang="en-GB" smtClean="0"/>
              <a:t>05/07/2017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9755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7A994C1-7FA0-4894-B73E-31140D789D3B}" type="datetimeFigureOut">
              <a:rPr lang="en-GB" smtClean="0"/>
              <a:t>05/07/2017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246037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7A994C1-7FA0-4894-B73E-31140D789D3B}" type="datetimeFigureOut">
              <a:rPr lang="en-GB" smtClean="0"/>
              <a:t>05/07/2017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530942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994C1-7FA0-4894-B73E-31140D789D3B}" type="datetimeFigureOut">
              <a:rPr lang="en-GB" smtClean="0"/>
              <a:t>05/07/2017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16830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05/07/2017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38847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A994C1-7FA0-4894-B73E-31140D789D3B}" type="datetimeFigureOut">
              <a:rPr lang="en-GB" smtClean="0"/>
              <a:t>05/07/2017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3887159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05/07/2017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35607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A994C1-7FA0-4894-B73E-31140D789D3B}" type="datetimeFigureOut">
              <a:rPr lang="en-GB" smtClean="0"/>
              <a:t>05/07/2017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CE1EE-7BC0-4847-9915-B5F33783511D}" type="slidenum">
              <a:rPr lang="en-GB" smtClean="0"/>
              <a:t>‹#›</a:t>
            </a:fld>
            <a:endParaRPr lang="en-GB"/>
          </a:p>
        </p:txBody>
      </p:sp>
    </p:spTree>
    <p:extLst>
      <p:ext uri="{BB962C8B-B14F-4D97-AF65-F5344CB8AC3E}">
        <p14:creationId xmlns:p14="http://schemas.microsoft.com/office/powerpoint/2010/main" val="1062572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15601" y="593367"/>
            <a:ext cx="11360799" cy="763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7" name="Shape 17"/>
          <p:cNvSpPr txBox="1">
            <a:spLocks noGrp="1"/>
          </p:cNvSpPr>
          <p:nvPr>
            <p:ph type="body" idx="1"/>
          </p:nvPr>
        </p:nvSpPr>
        <p:spPr>
          <a:xfrm>
            <a:off x="415601" y="1536633"/>
            <a:ext cx="11360799" cy="45552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sldNum" idx="12"/>
          </p:nvPr>
        </p:nvSpPr>
        <p:spPr>
          <a:xfrm>
            <a:off x="11296610" y="6217621"/>
            <a:ext cx="731599" cy="524800"/>
          </a:xfrm>
          <a:prstGeom prst="rect">
            <a:avLst/>
          </a:prstGeom>
        </p:spPr>
        <p:txBody>
          <a:bodyPr lIns="91425" tIns="91425" rIns="91425" bIns="91425" anchor="ctr" anchorCtr="0">
            <a:noAutofit/>
          </a:body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149469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Shape 21"/>
        <p:cNvGrpSpPr/>
        <p:nvPr/>
      </p:nvGrpSpPr>
      <p:grpSpPr>
        <a:xfrm>
          <a:off x="0" y="0"/>
          <a:ext cx="0" cy="0"/>
          <a:chOff x="0" y="0"/>
          <a:chExt cx="0" cy="0"/>
        </a:xfrm>
      </p:grpSpPr>
    </p:spTree>
    <p:extLst>
      <p:ext uri="{BB962C8B-B14F-4D97-AF65-F5344CB8AC3E}">
        <p14:creationId xmlns:p14="http://schemas.microsoft.com/office/powerpoint/2010/main" val="2549220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6709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94C1-7FA0-4894-B73E-31140D789D3B}" type="datetimeFigureOut">
              <a:rPr lang="en-GB" smtClean="0"/>
              <a:t>05/07/2017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CE1EE-7BC0-4847-9915-B5F33783511D}" type="slidenum">
              <a:rPr lang="en-GB" smtClean="0"/>
              <a:t>‹#›</a:t>
            </a:fld>
            <a:endParaRPr lang="en-GB"/>
          </a:p>
        </p:txBody>
      </p:sp>
      <p:sp>
        <p:nvSpPr>
          <p:cNvPr id="8" name="Rectangle 7"/>
          <p:cNvSpPr/>
          <p:nvPr userDrawn="1"/>
        </p:nvSpPr>
        <p:spPr>
          <a:xfrm>
            <a:off x="63553" y="117014"/>
            <a:ext cx="12240228" cy="6904299"/>
          </a:xfrm>
          <a:prstGeom prst="rect">
            <a:avLst/>
          </a:prstGeom>
          <a:noFill/>
          <a:ln w="2286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029450" y="6044221"/>
            <a:ext cx="5162550" cy="813779"/>
          </a:xfrm>
          <a:prstGeom prst="rect">
            <a:avLst/>
          </a:prstGeom>
        </p:spPr>
      </p:pic>
    </p:spTree>
    <p:extLst>
      <p:ext uri="{BB962C8B-B14F-4D97-AF65-F5344CB8AC3E}">
        <p14:creationId xmlns:p14="http://schemas.microsoft.com/office/powerpoint/2010/main" val="3735468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teachinglondoncomputing.org/ddpp" TargetMode="External"/><Relationship Id="rId2" Type="http://schemas.openxmlformats.org/officeDocument/2006/relationships/hyperlink" Target="https://docs.google.com/document/d/127q3RqdDwG-5KqA6v0hf7epwsRd04bl8hT0AQguXrVc/edit" TargetMode="External"/><Relationship Id="rId1" Type="http://schemas.openxmlformats.org/officeDocument/2006/relationships/slideLayout" Target="../slideLayouts/slideLayout2.xml"/><Relationship Id="rId4" Type="http://schemas.openxmlformats.org/officeDocument/2006/relationships/hyperlink" Target="https://wordpress.com/page/teachinglondoncomputing.org/ddpp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s://scratch.mit.edu/projects/95267347/#player"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hyperlink" Target="https://twitter.com/cas_certificate" TargetMode="Externa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hyperlink" Target="https://llk.media.mit.edu/projects/783/"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jpg"/><Relationship Id="rId17" Type="http://schemas.openxmlformats.org/officeDocument/2006/relationships/image" Target="../media/image34.png"/><Relationship Id="rId2" Type="http://schemas.openxmlformats.org/officeDocument/2006/relationships/notesSlide" Target="../notesSlides/notesSlide12.xml"/><Relationship Id="rId16" Type="http://schemas.openxmlformats.org/officeDocument/2006/relationships/image" Target="../media/image33.png"/><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8.png"/><Relationship Id="rId5" Type="http://schemas.openxmlformats.org/officeDocument/2006/relationships/hyperlink" Target="https://twitter.com/cas_certificate" TargetMode="External"/><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gif"/><Relationship Id="rId14" Type="http://schemas.openxmlformats.org/officeDocument/2006/relationships/image" Target="../media/image31.gif"/></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hyperlink" Target="https://scratch.mit.edu/info/research/" TargetMode="External"/><Relationship Id="rId3" Type="http://schemas.openxmlformats.org/officeDocument/2006/relationships/hyperlink" Target="https://twitter.com/cas_certificate" TargetMode="External"/><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hyperlink" Target="http://community.computingatschool.org.uk/resources/2936" TargetMode="External"/><Relationship Id="rId4" Type="http://schemas.openxmlformats.org/officeDocument/2006/relationships/hyperlink" Target="http://www.powtoon.com/online-presentation/bxTdfLRAzZB/what-is-programming/#/"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tudy.com/academy/lesson/object-oriented-programming-vs-procedural-programming.html"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s://www.youtube.com/watch?v=u0WV9shCoak&amp;feature=youtu.b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GB" dirty="0"/>
              <a:t>Session 4</a:t>
            </a:r>
          </a:p>
          <a:p>
            <a:r>
              <a:rPr lang="en-GB" dirty="0"/>
              <a:t>Selection</a:t>
            </a:r>
          </a:p>
        </p:txBody>
      </p:sp>
      <p:sp>
        <p:nvSpPr>
          <p:cNvPr id="4" name="Rectangle 5"/>
          <p:cNvSpPr>
            <a:spLocks noChangeArrowheads="1"/>
          </p:cNvSpPr>
          <p:nvPr/>
        </p:nvSpPr>
        <p:spPr bwMode="auto">
          <a:xfrm>
            <a:off x="1383175" y="51507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Title 1"/>
          <p:cNvSpPr>
            <a:spLocks noGrp="1"/>
          </p:cNvSpPr>
          <p:nvPr>
            <p:ph type="ctrTitle"/>
          </p:nvPr>
        </p:nvSpPr>
        <p:spPr/>
        <p:txBody>
          <a:bodyPr>
            <a:normAutofit fontScale="90000"/>
          </a:bodyPr>
          <a:lstStyle/>
          <a:p>
            <a:r>
              <a:rPr lang="en-US" dirty="0"/>
              <a:t>Teaching Primary Computing</a:t>
            </a:r>
            <a:br>
              <a:rPr lang="en-US" dirty="0"/>
            </a:br>
            <a:br>
              <a:rPr lang="en-US" dirty="0"/>
            </a:br>
            <a:r>
              <a:rPr lang="en-US" dirty="0"/>
              <a:t>Diving Deep into Programming</a:t>
            </a:r>
          </a:p>
        </p:txBody>
      </p:sp>
    </p:spTree>
    <p:extLst>
      <p:ext uri="{BB962C8B-B14F-4D97-AF65-F5344CB8AC3E}">
        <p14:creationId xmlns:p14="http://schemas.microsoft.com/office/powerpoint/2010/main" val="4259221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93700"/>
            <a:ext cx="10515600" cy="1325563"/>
          </a:xfrm>
        </p:spPr>
        <p:txBody>
          <a:bodyPr/>
          <a:lstStyle/>
          <a:p>
            <a:r>
              <a:rPr lang="en-US" dirty="0"/>
              <a:t>Course outline</a:t>
            </a:r>
          </a:p>
        </p:txBody>
      </p:sp>
      <p:graphicFrame>
        <p:nvGraphicFramePr>
          <p:cNvPr id="4" name="Table 3"/>
          <p:cNvGraphicFramePr>
            <a:graphicFrameLocks noGrp="1"/>
          </p:cNvGraphicFramePr>
          <p:nvPr>
            <p:extLst>
              <p:ext uri="{D42A27DB-BD31-4B8C-83A1-F6EECF244321}">
                <p14:modId xmlns:p14="http://schemas.microsoft.com/office/powerpoint/2010/main" val="417709164"/>
              </p:ext>
            </p:extLst>
          </p:nvPr>
        </p:nvGraphicFramePr>
        <p:xfrm>
          <a:off x="902257" y="2063059"/>
          <a:ext cx="8613531" cy="3196107"/>
        </p:xfrm>
        <a:graphic>
          <a:graphicData uri="http://schemas.openxmlformats.org/drawingml/2006/table">
            <a:tbl>
              <a:tblPr firstRow="1" firstCol="1" bandRow="1">
                <a:tableStyleId>{5C22544A-7EE6-4342-B048-85BDC9FD1C3A}</a:tableStyleId>
              </a:tblPr>
              <a:tblGrid>
                <a:gridCol w="2179645">
                  <a:extLst>
                    <a:ext uri="{9D8B030D-6E8A-4147-A177-3AD203B41FA5}">
                      <a16:colId xmlns:a16="http://schemas.microsoft.com/office/drawing/2014/main" val="2912592664"/>
                    </a:ext>
                  </a:extLst>
                </a:gridCol>
                <a:gridCol w="6433886">
                  <a:extLst>
                    <a:ext uri="{9D8B030D-6E8A-4147-A177-3AD203B41FA5}">
                      <a16:colId xmlns:a16="http://schemas.microsoft.com/office/drawing/2014/main" val="1522030354"/>
                    </a:ext>
                  </a:extLst>
                </a:gridCol>
              </a:tblGrid>
              <a:tr h="351434">
                <a:tc>
                  <a:txBody>
                    <a:bodyPr/>
                    <a:lstStyle/>
                    <a:p>
                      <a:pPr>
                        <a:lnSpc>
                          <a:spcPct val="107000"/>
                        </a:lnSpc>
                        <a:spcAft>
                          <a:spcPts val="0"/>
                        </a:spcAft>
                      </a:pP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197561520"/>
                  </a:ext>
                </a:extLst>
              </a:tr>
              <a:tr h="382661">
                <a:tc>
                  <a:txBody>
                    <a:bodyPr/>
                    <a:lstStyle/>
                    <a:p>
                      <a:pPr>
                        <a:lnSpc>
                          <a:spcPct val="107000"/>
                        </a:lnSpc>
                        <a:spcAft>
                          <a:spcPts val="0"/>
                        </a:spcAft>
                      </a:pPr>
                      <a:r>
                        <a:rPr lang="en-GB" sz="3200" b="0" dirty="0">
                          <a:effectLst/>
                          <a:latin typeface="+mn-lt"/>
                          <a:ea typeface="Times New Roman" panose="02020603050405020304" pitchFamily="18" charset="0"/>
                          <a:cs typeface="Times New Roman" panose="02020603050405020304" pitchFamily="18" charset="0"/>
                        </a:rPr>
                        <a:t>Day</a:t>
                      </a:r>
                      <a:r>
                        <a:rPr lang="en-GB" sz="3200" b="0" baseline="0" dirty="0">
                          <a:effectLst/>
                          <a:latin typeface="+mn-lt"/>
                          <a:ea typeface="Times New Roman" panose="02020603050405020304" pitchFamily="18" charset="0"/>
                          <a:cs typeface="Times New Roman" panose="02020603050405020304" pitchFamily="18" charset="0"/>
                        </a:rPr>
                        <a:t> 1</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3200" b="0" baseline="0" dirty="0">
                          <a:effectLst/>
                          <a:latin typeface="+mn-lt"/>
                          <a:ea typeface="Times New Roman" panose="02020603050405020304" pitchFamily="18" charset="0"/>
                          <a:cs typeface="Times New Roman" panose="02020603050405020304" pitchFamily="18" charset="0"/>
                        </a:rPr>
                        <a:t>Pedagogy, Sequence, Repetition</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799831"/>
                  </a:ext>
                </a:extLst>
              </a:tr>
              <a:tr h="382661">
                <a:tc>
                  <a:txBody>
                    <a:bodyPr/>
                    <a:lstStyle/>
                    <a:p>
                      <a:pPr>
                        <a:lnSpc>
                          <a:spcPct val="107000"/>
                        </a:lnSpc>
                        <a:spcAft>
                          <a:spcPts val="0"/>
                        </a:spcAft>
                      </a:pPr>
                      <a:r>
                        <a:rPr lang="en-GB" sz="3200" b="0" dirty="0">
                          <a:effectLst/>
                          <a:latin typeface="+mn-lt"/>
                          <a:ea typeface="Times New Roman" panose="02020603050405020304" pitchFamily="18" charset="0"/>
                          <a:cs typeface="Times New Roman" panose="02020603050405020304" pitchFamily="18" charset="0"/>
                        </a:rPr>
                        <a:t>Day</a:t>
                      </a:r>
                      <a:r>
                        <a:rPr lang="en-GB" sz="3200" b="0" baseline="0" dirty="0">
                          <a:effectLst/>
                          <a:latin typeface="+mn-lt"/>
                          <a:ea typeface="Times New Roman" panose="02020603050405020304" pitchFamily="18" charset="0"/>
                          <a:cs typeface="Times New Roman" panose="02020603050405020304" pitchFamily="18" charset="0"/>
                        </a:rPr>
                        <a:t> 2 </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3200" b="1" dirty="0">
                          <a:effectLst/>
                          <a:latin typeface="+mn-lt"/>
                          <a:ea typeface="Times New Roman" panose="02020603050405020304" pitchFamily="18" charset="0"/>
                          <a:cs typeface="Times New Roman" panose="02020603050405020304" pitchFamily="18" charset="0"/>
                        </a:rPr>
                        <a:t>Selection, Variables,</a:t>
                      </a:r>
                      <a:r>
                        <a:rPr lang="en-GB" sz="3200" b="1" baseline="0" dirty="0">
                          <a:effectLst/>
                          <a:latin typeface="+mn-lt"/>
                          <a:ea typeface="Times New Roman" panose="02020603050405020304" pitchFamily="18" charset="0"/>
                          <a:cs typeface="Times New Roman" panose="02020603050405020304" pitchFamily="18" charset="0"/>
                        </a:rPr>
                        <a:t> Make your own blocks</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353529566"/>
                  </a:ext>
                </a:extLst>
              </a:tr>
              <a:tr h="38266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3200" b="0" dirty="0">
                          <a:effectLst/>
                          <a:latin typeface="+mn-lt"/>
                          <a:ea typeface="Times New Roman" panose="02020603050405020304" pitchFamily="18" charset="0"/>
                          <a:cs typeface="Times New Roman" panose="02020603050405020304" pitchFamily="18" charset="0"/>
                        </a:rPr>
                        <a:t>Day</a:t>
                      </a:r>
                      <a:r>
                        <a:rPr lang="en-GB" sz="3200" b="0" baseline="0" dirty="0">
                          <a:effectLst/>
                          <a:latin typeface="+mn-lt"/>
                          <a:ea typeface="Times New Roman" panose="02020603050405020304" pitchFamily="18" charset="0"/>
                          <a:cs typeface="Times New Roman" panose="02020603050405020304" pitchFamily="18" charset="0"/>
                        </a:rPr>
                        <a:t> 3 </a:t>
                      </a:r>
                      <a:endParaRPr lang="en-GB" sz="32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3200" b="0" dirty="0">
                          <a:effectLst/>
                          <a:latin typeface="+mn-lt"/>
                          <a:ea typeface="Times New Roman" panose="02020603050405020304" pitchFamily="18" charset="0"/>
                          <a:cs typeface="Times New Roman" panose="02020603050405020304" pitchFamily="18" charset="0"/>
                        </a:rPr>
                        <a:t>Control/Physical Computing</a:t>
                      </a:r>
                    </a:p>
                    <a:p>
                      <a:pPr marL="0" marR="0" lvl="0" indent="0" algn="l" defTabSz="914400" rtl="0" eaLnBrk="1" fontAlgn="auto" latinLnBrk="0" hangingPunct="1">
                        <a:lnSpc>
                          <a:spcPct val="107000"/>
                        </a:lnSpc>
                        <a:spcBef>
                          <a:spcPts val="0"/>
                        </a:spcBef>
                        <a:spcAft>
                          <a:spcPts val="0"/>
                        </a:spcAft>
                        <a:buClrTx/>
                        <a:buSzTx/>
                        <a:buFontTx/>
                        <a:buNone/>
                        <a:tabLst/>
                        <a:defRPr/>
                      </a:pPr>
                      <a:r>
                        <a:rPr lang="en-GB" sz="3200" b="0" dirty="0">
                          <a:effectLst/>
                          <a:latin typeface="+mn-lt"/>
                          <a:ea typeface="Times New Roman" panose="02020603050405020304" pitchFamily="18" charset="0"/>
                          <a:cs typeface="Times New Roman" panose="02020603050405020304" pitchFamily="18" charset="0"/>
                        </a:rPr>
                        <a:t>Planning &amp; Assessment</a:t>
                      </a:r>
                    </a:p>
                  </a:txBody>
                  <a:tcPr marL="50800" marR="50800" marT="50800" marB="50800"/>
                </a:tc>
                <a:extLst>
                  <a:ext uri="{0D108BD9-81ED-4DB2-BD59-A6C34878D82A}">
                    <a16:rowId xmlns:a16="http://schemas.microsoft.com/office/drawing/2014/main" val="3325421575"/>
                  </a:ext>
                </a:extLst>
              </a:tr>
            </a:tbl>
          </a:graphicData>
        </a:graphic>
      </p:graphicFrame>
    </p:spTree>
    <p:extLst>
      <p:ext uri="{BB962C8B-B14F-4D97-AF65-F5344CB8AC3E}">
        <p14:creationId xmlns:p14="http://schemas.microsoft.com/office/powerpoint/2010/main" val="3342666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93700"/>
            <a:ext cx="10515600" cy="1325563"/>
          </a:xfrm>
        </p:spPr>
        <p:txBody>
          <a:bodyPr/>
          <a:lstStyle/>
          <a:p>
            <a:r>
              <a:rPr lang="en-US" dirty="0"/>
              <a:t>Days outline</a:t>
            </a:r>
          </a:p>
        </p:txBody>
      </p:sp>
      <p:graphicFrame>
        <p:nvGraphicFramePr>
          <p:cNvPr id="4" name="Table 3"/>
          <p:cNvGraphicFramePr>
            <a:graphicFrameLocks noGrp="1"/>
          </p:cNvGraphicFramePr>
          <p:nvPr>
            <p:extLst>
              <p:ext uri="{D42A27DB-BD31-4B8C-83A1-F6EECF244321}">
                <p14:modId xmlns:p14="http://schemas.microsoft.com/office/powerpoint/2010/main" val="654948406"/>
              </p:ext>
            </p:extLst>
          </p:nvPr>
        </p:nvGraphicFramePr>
        <p:xfrm>
          <a:off x="952500" y="1299385"/>
          <a:ext cx="8111124" cy="4020517"/>
        </p:xfrm>
        <a:graphic>
          <a:graphicData uri="http://schemas.openxmlformats.org/drawingml/2006/table">
            <a:tbl>
              <a:tblPr firstRow="1" firstCol="1" bandRow="1">
                <a:tableStyleId>{5C22544A-7EE6-4342-B048-85BDC9FD1C3A}</a:tableStyleId>
              </a:tblPr>
              <a:tblGrid>
                <a:gridCol w="2052511">
                  <a:extLst>
                    <a:ext uri="{9D8B030D-6E8A-4147-A177-3AD203B41FA5}">
                      <a16:colId xmlns:a16="http://schemas.microsoft.com/office/drawing/2014/main" val="2912592664"/>
                    </a:ext>
                  </a:extLst>
                </a:gridCol>
                <a:gridCol w="6058613">
                  <a:extLst>
                    <a:ext uri="{9D8B030D-6E8A-4147-A177-3AD203B41FA5}">
                      <a16:colId xmlns:a16="http://schemas.microsoft.com/office/drawing/2014/main" val="1522030354"/>
                    </a:ext>
                  </a:extLst>
                </a:gridCol>
              </a:tblGrid>
              <a:tr h="351434">
                <a:tc>
                  <a:txBody>
                    <a:bodyPr/>
                    <a:lstStyle/>
                    <a:p>
                      <a:pPr>
                        <a:lnSpc>
                          <a:spcPct val="107000"/>
                        </a:lnSpc>
                        <a:spcAft>
                          <a:spcPts val="0"/>
                        </a:spcAft>
                      </a:pPr>
                      <a:r>
                        <a:rPr lang="en-GB" sz="1600" b="0" dirty="0">
                          <a:effectLst/>
                          <a:latin typeface="+mn-lt"/>
                        </a:rPr>
                        <a:t>Day- Session</a:t>
                      </a: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endParaRPr lang="en-GB" sz="16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197561520"/>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9:00- 9:30</a:t>
                      </a:r>
                    </a:p>
                  </a:txBody>
                  <a:tcPr marL="50800" marR="50800" marT="50800" marB="50800"/>
                </a:tc>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Arrival,</a:t>
                      </a:r>
                      <a:r>
                        <a:rPr lang="en-GB" sz="1800" b="0" baseline="0" dirty="0">
                          <a:effectLst/>
                          <a:latin typeface="+mn-lt"/>
                          <a:ea typeface="Times New Roman" panose="02020603050405020304" pitchFamily="18" charset="0"/>
                          <a:cs typeface="Times New Roman" panose="02020603050405020304" pitchFamily="18" charset="0"/>
                        </a:rPr>
                        <a:t> registration, drinks</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368238583"/>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9:30</a:t>
                      </a:r>
                      <a:r>
                        <a:rPr lang="en-GB" sz="1800" b="0" baseline="0" dirty="0">
                          <a:effectLst/>
                          <a:latin typeface="+mn-lt"/>
                          <a:ea typeface="Times New Roman" panose="02020603050405020304" pitchFamily="18" charset="0"/>
                          <a:cs typeface="Times New Roman" panose="02020603050405020304" pitchFamily="18" charset="0"/>
                        </a:rPr>
                        <a:t>-10:00</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Overview,</a:t>
                      </a:r>
                      <a:r>
                        <a:rPr lang="en-GB" sz="1800" b="0" baseline="0" dirty="0">
                          <a:effectLst/>
                          <a:latin typeface="+mn-lt"/>
                          <a:ea typeface="Times New Roman" panose="02020603050405020304" pitchFamily="18" charset="0"/>
                          <a:cs typeface="Times New Roman" panose="02020603050405020304" pitchFamily="18" charset="0"/>
                        </a:rPr>
                        <a:t> housekeeping, r</a:t>
                      </a:r>
                      <a:r>
                        <a:rPr lang="en-GB" sz="1800" b="0" dirty="0">
                          <a:effectLst/>
                          <a:latin typeface="+mn-lt"/>
                          <a:ea typeface="Times New Roman" panose="02020603050405020304" pitchFamily="18" charset="0"/>
                          <a:cs typeface="Times New Roman" panose="02020603050405020304" pitchFamily="18" charset="0"/>
                        </a:rPr>
                        <a:t>esearch</a:t>
                      </a:r>
                      <a:r>
                        <a:rPr lang="en-GB" sz="1800" b="0" baseline="0" dirty="0">
                          <a:effectLst/>
                          <a:latin typeface="+mn-lt"/>
                          <a:ea typeface="Times New Roman" panose="02020603050405020304" pitchFamily="18" charset="0"/>
                          <a:cs typeface="Times New Roman" panose="02020603050405020304" pitchFamily="18" charset="0"/>
                        </a:rPr>
                        <a:t> &amp; review</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2490438647"/>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10:00</a:t>
                      </a:r>
                      <a:r>
                        <a:rPr lang="en-GB" sz="1800" b="0" baseline="0" dirty="0">
                          <a:effectLst/>
                          <a:latin typeface="+mn-lt"/>
                          <a:ea typeface="Times New Roman" panose="02020603050405020304" pitchFamily="18" charset="0"/>
                          <a:cs typeface="Times New Roman" panose="02020603050405020304" pitchFamily="18" charset="0"/>
                        </a:rPr>
                        <a:t>- 10:30</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How did it LOA</a:t>
                      </a:r>
                      <a:r>
                        <a:rPr lang="en-GB" sz="1800" b="0" baseline="0" dirty="0">
                          <a:effectLst/>
                          <a:latin typeface="+mn-lt"/>
                          <a:ea typeface="Times New Roman" panose="02020603050405020304" pitchFamily="18" charset="0"/>
                          <a:cs typeface="Times New Roman" panose="02020603050405020304" pitchFamily="18" charset="0"/>
                        </a:rPr>
                        <a:t> go?</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2856874"/>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10:30 – 12:00</a:t>
                      </a:r>
                    </a:p>
                  </a:txBody>
                  <a:tcPr marL="50800" marR="50800" marT="50800" marB="50800"/>
                </a:tc>
                <a:tc>
                  <a:txBody>
                    <a:bodyPr/>
                    <a:lstStyle/>
                    <a:p>
                      <a:pPr>
                        <a:lnSpc>
                          <a:spcPct val="107000"/>
                        </a:lnSpc>
                        <a:spcAft>
                          <a:spcPts val="0"/>
                        </a:spcAft>
                      </a:pPr>
                      <a:r>
                        <a:rPr lang="en-GB" sz="1800" b="0" baseline="0" dirty="0">
                          <a:effectLst/>
                          <a:latin typeface="+mn-lt"/>
                          <a:ea typeface="Times New Roman" panose="02020603050405020304" pitchFamily="18" charset="0"/>
                          <a:cs typeface="Times New Roman" panose="02020603050405020304" pitchFamily="18" charset="0"/>
                        </a:rPr>
                        <a:t>Selection</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799831"/>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12:00 -1:00</a:t>
                      </a: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Lunch</a:t>
                      </a:r>
                    </a:p>
                  </a:txBody>
                  <a:tcPr marL="50800" marR="50800" marT="50800" marB="50800"/>
                </a:tc>
                <a:extLst>
                  <a:ext uri="{0D108BD9-81ED-4DB2-BD59-A6C34878D82A}">
                    <a16:rowId xmlns:a16="http://schemas.microsoft.com/office/drawing/2014/main" val="2927574352"/>
                  </a:ext>
                </a:extLst>
              </a:tr>
              <a:tr h="382661">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1:00</a:t>
                      </a:r>
                      <a:r>
                        <a:rPr lang="en-GB" sz="1800" b="0" baseline="0" dirty="0">
                          <a:effectLst/>
                          <a:latin typeface="+mn-lt"/>
                          <a:ea typeface="Times New Roman" panose="02020603050405020304" pitchFamily="18" charset="0"/>
                          <a:cs typeface="Times New Roman" panose="02020603050405020304" pitchFamily="18" charset="0"/>
                        </a:rPr>
                        <a:t> to 2:30</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Variables</a:t>
                      </a:r>
                    </a:p>
                  </a:txBody>
                  <a:tcPr marL="50800" marR="50800" marT="50800" marB="50800"/>
                </a:tc>
                <a:extLst>
                  <a:ext uri="{0D108BD9-81ED-4DB2-BD59-A6C34878D82A}">
                    <a16:rowId xmlns:a16="http://schemas.microsoft.com/office/drawing/2014/main" val="411100758"/>
                  </a:ext>
                </a:extLst>
              </a:tr>
              <a:tr h="38266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baseline="0" dirty="0">
                          <a:effectLst/>
                          <a:latin typeface="+mn-lt"/>
                          <a:ea typeface="Times New Roman" panose="02020603050405020304" pitchFamily="18" charset="0"/>
                          <a:cs typeface="Times New Roman" panose="02020603050405020304" pitchFamily="18" charset="0"/>
                        </a:rPr>
                        <a:t>2:30 to 3:00</a:t>
                      </a:r>
                      <a:endParaRPr lang="en-GB" sz="1800" b="0" dirty="0">
                        <a:effectLst/>
                        <a:latin typeface="+mn-lt"/>
                        <a:ea typeface="Times New Roman" panose="02020603050405020304" pitchFamily="18" charset="0"/>
                        <a:cs typeface="Times New Roman" panose="02020603050405020304" pitchFamily="18" charset="0"/>
                      </a:endParaRP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Break</a:t>
                      </a:r>
                    </a:p>
                  </a:txBody>
                  <a:tcPr marL="50800" marR="50800" marT="50800" marB="50800"/>
                </a:tc>
                <a:extLst>
                  <a:ext uri="{0D108BD9-81ED-4DB2-BD59-A6C34878D82A}">
                    <a16:rowId xmlns:a16="http://schemas.microsoft.com/office/drawing/2014/main" val="932913310"/>
                  </a:ext>
                </a:extLst>
              </a:tr>
              <a:tr h="38266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3:00 to 4:30</a:t>
                      </a:r>
                    </a:p>
                  </a:txBody>
                  <a:tcPr marL="50800" marR="50800" marT="50800" marB="5080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800" b="0" dirty="0">
                          <a:effectLst/>
                          <a:latin typeface="+mn-lt"/>
                          <a:ea typeface="Times New Roman" panose="02020603050405020304" pitchFamily="18" charset="0"/>
                          <a:cs typeface="Times New Roman" panose="02020603050405020304" pitchFamily="18" charset="0"/>
                        </a:rPr>
                        <a:t>Make your own blocks</a:t>
                      </a:r>
                    </a:p>
                  </a:txBody>
                  <a:tcPr marL="50800" marR="50800" marT="50800" marB="50800"/>
                </a:tc>
                <a:extLst>
                  <a:ext uri="{0D108BD9-81ED-4DB2-BD59-A6C34878D82A}">
                    <a16:rowId xmlns:a16="http://schemas.microsoft.com/office/drawing/2014/main" val="3325421575"/>
                  </a:ext>
                </a:extLst>
              </a:tr>
              <a:tr h="497219">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4:30 – 5:00</a:t>
                      </a:r>
                    </a:p>
                  </a:txBody>
                  <a:tcPr marL="50800" marR="50800" marT="50800" marB="50800"/>
                </a:tc>
                <a:tc>
                  <a:txBody>
                    <a:bodyPr/>
                    <a:lstStyle/>
                    <a:p>
                      <a:pPr>
                        <a:lnSpc>
                          <a:spcPct val="107000"/>
                        </a:lnSpc>
                        <a:spcAft>
                          <a:spcPts val="0"/>
                        </a:spcAft>
                      </a:pPr>
                      <a:r>
                        <a:rPr lang="en-GB" sz="1800" b="0" dirty="0">
                          <a:effectLst/>
                          <a:latin typeface="+mn-lt"/>
                          <a:ea typeface="Times New Roman" panose="02020603050405020304" pitchFamily="18" charset="0"/>
                          <a:cs typeface="Times New Roman" panose="02020603050405020304" pitchFamily="18" charset="0"/>
                        </a:rPr>
                        <a:t>Homework</a:t>
                      </a:r>
                    </a:p>
                  </a:txBody>
                  <a:tcPr marL="50800" marR="50800" marT="50800" marB="50800"/>
                </a:tc>
                <a:extLst>
                  <a:ext uri="{0D108BD9-81ED-4DB2-BD59-A6C34878D82A}">
                    <a16:rowId xmlns:a16="http://schemas.microsoft.com/office/drawing/2014/main" val="1401835034"/>
                  </a:ext>
                </a:extLst>
              </a:tr>
            </a:tbl>
          </a:graphicData>
        </a:graphic>
      </p:graphicFrame>
    </p:spTree>
    <p:extLst>
      <p:ext uri="{BB962C8B-B14F-4D97-AF65-F5344CB8AC3E}">
        <p14:creationId xmlns:p14="http://schemas.microsoft.com/office/powerpoint/2010/main" val="850318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Usernames, passwords and link page</a:t>
            </a:r>
          </a:p>
        </p:txBody>
      </p:sp>
      <p:graphicFrame>
        <p:nvGraphicFramePr>
          <p:cNvPr id="5" name="Content Placeholder 4"/>
          <p:cNvGraphicFramePr>
            <a:graphicFrameLocks noGrp="1"/>
          </p:cNvGraphicFramePr>
          <p:nvPr>
            <p:ph idx="1"/>
            <p:extLst/>
          </p:nvPr>
        </p:nvGraphicFramePr>
        <p:xfrm>
          <a:off x="838200" y="1690687"/>
          <a:ext cx="7511980" cy="2007105"/>
        </p:xfrm>
        <a:graphic>
          <a:graphicData uri="http://schemas.openxmlformats.org/drawingml/2006/table">
            <a:tbl>
              <a:tblPr/>
              <a:tblGrid>
                <a:gridCol w="1877995">
                  <a:extLst>
                    <a:ext uri="{9D8B030D-6E8A-4147-A177-3AD203B41FA5}">
                      <a16:colId xmlns:a16="http://schemas.microsoft.com/office/drawing/2014/main" val="4225032211"/>
                    </a:ext>
                  </a:extLst>
                </a:gridCol>
                <a:gridCol w="1877995">
                  <a:extLst>
                    <a:ext uri="{9D8B030D-6E8A-4147-A177-3AD203B41FA5}">
                      <a16:colId xmlns:a16="http://schemas.microsoft.com/office/drawing/2014/main" val="3331227450"/>
                    </a:ext>
                  </a:extLst>
                </a:gridCol>
                <a:gridCol w="1877995">
                  <a:extLst>
                    <a:ext uri="{9D8B030D-6E8A-4147-A177-3AD203B41FA5}">
                      <a16:colId xmlns:a16="http://schemas.microsoft.com/office/drawing/2014/main" val="3774512855"/>
                    </a:ext>
                  </a:extLst>
                </a:gridCol>
                <a:gridCol w="1877995">
                  <a:extLst>
                    <a:ext uri="{9D8B030D-6E8A-4147-A177-3AD203B41FA5}">
                      <a16:colId xmlns:a16="http://schemas.microsoft.com/office/drawing/2014/main" val="2328394798"/>
                    </a:ext>
                  </a:extLst>
                </a:gridCol>
              </a:tblGrid>
              <a:tr h="1184474">
                <a:tc>
                  <a:txBody>
                    <a:bodyPr/>
                    <a:lstStyle/>
                    <a:p>
                      <a:pPr algn="ctr" rtl="0" fontAlgn="b"/>
                      <a:r>
                        <a:rPr lang="en-GB" sz="2000" b="1" dirty="0">
                          <a:effectLst/>
                        </a:rPr>
                        <a:t>Kings Username</a:t>
                      </a: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GB" sz="2000" b="1" dirty="0">
                          <a:effectLst/>
                        </a:rPr>
                        <a:t>Password</a:t>
                      </a: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GB" sz="2000" b="1" dirty="0">
                          <a:solidFill>
                            <a:srgbClr val="000000"/>
                          </a:solidFill>
                          <a:effectLst/>
                          <a:latin typeface="Arial" panose="020B0604020202020204" pitchFamily="34" charset="0"/>
                        </a:rPr>
                        <a:t>Diving deep delegate number</a:t>
                      </a: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endParaRPr lang="en-GB" sz="2000" b="1">
                        <a:effectLst/>
                      </a:endParaRP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41706551"/>
                  </a:ext>
                </a:extLst>
              </a:tr>
              <a:tr h="822631">
                <a:tc>
                  <a:txBody>
                    <a:bodyPr/>
                    <a:lstStyle/>
                    <a:p>
                      <a:pPr algn="ctr" rtl="0" fontAlgn="b"/>
                      <a:r>
                        <a:rPr lang="en-GB" sz="2000" b="1" dirty="0" err="1">
                          <a:effectLst/>
                        </a:rPr>
                        <a:t>A12345</a:t>
                      </a:r>
                      <a:endParaRPr lang="en-GB" sz="2000" b="1" dirty="0">
                        <a:effectLst/>
                      </a:endParaRP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GB" sz="2000" b="1" dirty="0" err="1">
                          <a:effectLst/>
                        </a:rPr>
                        <a:t>xyz</a:t>
                      </a:r>
                      <a:endParaRPr lang="en-GB" sz="2000" b="1" dirty="0">
                        <a:effectLst/>
                      </a:endParaRP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GB" sz="2000" b="1" dirty="0">
                          <a:solidFill>
                            <a:srgbClr val="000000"/>
                          </a:solidFill>
                          <a:effectLst/>
                          <a:latin typeface="Arial" panose="020B0604020202020204" pitchFamily="34" charset="0"/>
                        </a:rPr>
                        <a:t>1</a:t>
                      </a: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r>
                        <a:rPr lang="en-GB" sz="2000" b="1" dirty="0">
                          <a:solidFill>
                            <a:srgbClr val="000000"/>
                          </a:solidFill>
                          <a:effectLst/>
                          <a:latin typeface="Arial" panose="020B0604020202020204" pitchFamily="34" charset="0"/>
                        </a:rPr>
                        <a:t>Your name</a:t>
                      </a:r>
                    </a:p>
                  </a:txBody>
                  <a:tcPr marL="24360" marR="24360" marT="16240" marB="1624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0532425"/>
                  </a:ext>
                </a:extLst>
              </a:tr>
            </a:tbl>
          </a:graphicData>
        </a:graphic>
      </p:graphicFrame>
      <p:sp>
        <p:nvSpPr>
          <p:cNvPr id="4" name="Footer Placeholder 3"/>
          <p:cNvSpPr>
            <a:spLocks noGrp="1"/>
          </p:cNvSpPr>
          <p:nvPr>
            <p:ph type="ftr" sz="quarter" idx="11"/>
          </p:nvPr>
        </p:nvSpPr>
        <p:spPr/>
        <p:txBody>
          <a:bodyPr/>
          <a:lstStyle/>
          <a:p>
            <a:endParaRPr lang="en-GB"/>
          </a:p>
        </p:txBody>
      </p:sp>
      <p:sp>
        <p:nvSpPr>
          <p:cNvPr id="6" name="TextBox 5"/>
          <p:cNvSpPr txBox="1"/>
          <p:nvPr/>
        </p:nvSpPr>
        <p:spPr>
          <a:xfrm>
            <a:off x="1266092" y="3788229"/>
            <a:ext cx="9514977" cy="1200329"/>
          </a:xfrm>
          <a:prstGeom prst="rect">
            <a:avLst/>
          </a:prstGeom>
          <a:noFill/>
        </p:spPr>
        <p:txBody>
          <a:bodyPr wrap="none" rtlCol="0">
            <a:spAutoFit/>
          </a:bodyPr>
          <a:lstStyle/>
          <a:p>
            <a:r>
              <a:rPr lang="en-GB" dirty="0">
                <a:hlinkClick r:id="" action="ppaction://noaction"/>
              </a:rPr>
              <a:t>Short cut on your desk top</a:t>
            </a:r>
          </a:p>
          <a:p>
            <a:r>
              <a:rPr lang="en-GB" dirty="0">
                <a:hlinkClick r:id="" action="ppaction://noaction"/>
              </a:rPr>
              <a:t>https://</a:t>
            </a:r>
            <a:r>
              <a:rPr lang="en-GB" dirty="0" err="1">
                <a:hlinkClick r:id="rId2"/>
              </a:rPr>
              <a:t>docs.google.com</a:t>
            </a:r>
            <a:r>
              <a:rPr lang="en-GB" dirty="0">
                <a:hlinkClick r:id="rId2"/>
              </a:rPr>
              <a:t>/document/d/</a:t>
            </a:r>
            <a:r>
              <a:rPr lang="en-GB" dirty="0" err="1">
                <a:hlinkClick r:id="rId2"/>
              </a:rPr>
              <a:t>127q3RqdDwG-5KqA6v0hf7epwsRd04bl8hT0AQguXrVc</a:t>
            </a:r>
            <a:r>
              <a:rPr lang="en-GB" dirty="0">
                <a:hlinkClick r:id="rId2"/>
              </a:rPr>
              <a:t>/edit</a:t>
            </a:r>
            <a:r>
              <a:rPr lang="en-GB" dirty="0"/>
              <a:t> </a:t>
            </a:r>
          </a:p>
          <a:p>
            <a:endParaRPr lang="en-GB" dirty="0"/>
          </a:p>
          <a:p>
            <a:r>
              <a:rPr lang="en-GB" dirty="0"/>
              <a:t>Or </a:t>
            </a:r>
            <a:r>
              <a:rPr lang="en-GB" dirty="0">
                <a:hlinkClick r:id="rId3"/>
              </a:rPr>
              <a:t>http://</a:t>
            </a:r>
            <a:r>
              <a:rPr lang="en-GB" dirty="0" err="1">
                <a:hlinkClick r:id="rId3"/>
              </a:rPr>
              <a:t>teachinglondoncomputing.org</a:t>
            </a:r>
            <a:r>
              <a:rPr lang="en-GB" dirty="0">
                <a:hlinkClick r:id="rId3"/>
              </a:rPr>
              <a:t>/</a:t>
            </a:r>
            <a:r>
              <a:rPr lang="en-GB" dirty="0" err="1">
                <a:hlinkClick r:id="rId3"/>
              </a:rPr>
              <a:t>ddpp</a:t>
            </a:r>
            <a:r>
              <a:rPr lang="en-GB" dirty="0"/>
              <a:t> </a:t>
            </a:r>
          </a:p>
        </p:txBody>
      </p:sp>
      <p:sp>
        <p:nvSpPr>
          <p:cNvPr id="3" name="TextBox 2"/>
          <p:cNvSpPr txBox="1"/>
          <p:nvPr/>
        </p:nvSpPr>
        <p:spPr>
          <a:xfrm>
            <a:off x="6853187" y="4831882"/>
            <a:ext cx="1070999" cy="646331"/>
          </a:xfrm>
          <a:prstGeom prst="rect">
            <a:avLst/>
          </a:prstGeom>
          <a:noFill/>
        </p:spPr>
        <p:txBody>
          <a:bodyPr wrap="none" rtlCol="0">
            <a:spAutoFit/>
          </a:bodyPr>
          <a:lstStyle/>
          <a:p>
            <a:r>
              <a:rPr lang="en-GB"/>
              <a:t>Password</a:t>
            </a:r>
          </a:p>
          <a:p>
            <a:r>
              <a:rPr lang="en-GB" dirty="0" err="1"/>
              <a:t>tlcddpp</a:t>
            </a:r>
            <a:endParaRPr lang="en-GB" dirty="0"/>
          </a:p>
        </p:txBody>
      </p:sp>
      <p:sp>
        <p:nvSpPr>
          <p:cNvPr id="7" name="Rectangle 6"/>
          <p:cNvSpPr/>
          <p:nvPr/>
        </p:nvSpPr>
        <p:spPr>
          <a:xfrm>
            <a:off x="838199" y="5543529"/>
            <a:ext cx="7886075" cy="369332"/>
          </a:xfrm>
          <a:prstGeom prst="rect">
            <a:avLst/>
          </a:prstGeom>
        </p:spPr>
        <p:txBody>
          <a:bodyPr wrap="square">
            <a:spAutoFit/>
          </a:bodyPr>
          <a:lstStyle/>
          <a:p>
            <a:r>
              <a:rPr lang="en-GB" dirty="0">
                <a:hlinkClick r:id="rId4"/>
              </a:rPr>
              <a:t>https://</a:t>
            </a:r>
            <a:r>
              <a:rPr lang="en-GB" dirty="0" err="1">
                <a:hlinkClick r:id="rId4"/>
              </a:rPr>
              <a:t>wordpress.com</a:t>
            </a:r>
            <a:r>
              <a:rPr lang="en-GB" dirty="0">
                <a:hlinkClick r:id="rId4"/>
              </a:rPr>
              <a:t>/page/</a:t>
            </a:r>
            <a:r>
              <a:rPr lang="en-GB" dirty="0" err="1">
                <a:hlinkClick r:id="rId4"/>
              </a:rPr>
              <a:t>teachinglondoncomputing.org</a:t>
            </a:r>
            <a:r>
              <a:rPr lang="en-GB" dirty="0">
                <a:hlinkClick r:id="rId4"/>
              </a:rPr>
              <a:t>/</a:t>
            </a:r>
            <a:r>
              <a:rPr lang="en-GB" dirty="0" err="1">
                <a:hlinkClick r:id="rId4"/>
              </a:rPr>
              <a:t>ddpp2</a:t>
            </a:r>
            <a:r>
              <a:rPr lang="en-GB" dirty="0">
                <a:hlinkClick r:id="rId4"/>
              </a:rPr>
              <a:t> </a:t>
            </a:r>
            <a:r>
              <a:rPr lang="en-GB" dirty="0"/>
              <a:t>  new page</a:t>
            </a:r>
          </a:p>
        </p:txBody>
      </p:sp>
    </p:spTree>
    <p:extLst>
      <p:ext uri="{BB962C8B-B14F-4D97-AF65-F5344CB8AC3E}">
        <p14:creationId xmlns:p14="http://schemas.microsoft.com/office/powerpoint/2010/main" val="113316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446" y="336249"/>
            <a:ext cx="10515600" cy="1325563"/>
          </a:xfrm>
        </p:spPr>
        <p:txBody>
          <a:bodyPr/>
          <a:lstStyle/>
          <a:p>
            <a:r>
              <a:rPr lang="en-GB" dirty="0"/>
              <a:t>What did you try?</a:t>
            </a:r>
          </a:p>
        </p:txBody>
      </p:sp>
      <p:sp>
        <p:nvSpPr>
          <p:cNvPr id="3" name="Content Placeholder 2"/>
          <p:cNvSpPr>
            <a:spLocks noGrp="1"/>
          </p:cNvSpPr>
          <p:nvPr>
            <p:ph idx="1"/>
          </p:nvPr>
        </p:nvSpPr>
        <p:spPr>
          <a:xfrm>
            <a:off x="838200" y="1524175"/>
            <a:ext cx="10515600" cy="4351338"/>
          </a:xfrm>
        </p:spPr>
        <p:txBody>
          <a:bodyPr>
            <a:noAutofit/>
          </a:bodyPr>
          <a:lstStyle/>
          <a:p>
            <a:pPr marL="0" indent="0">
              <a:buNone/>
            </a:pPr>
            <a:r>
              <a:rPr lang="en-GB" dirty="0"/>
              <a:t>What did you try in school as a result of the last workshop?</a:t>
            </a:r>
          </a:p>
          <a:p>
            <a:pPr marL="0" indent="0">
              <a:buNone/>
            </a:pPr>
            <a:endParaRPr lang="en-GB" dirty="0">
              <a:ea typeface="Times New Roman" panose="02020603050405020304" pitchFamily="18" charset="0"/>
              <a:cs typeface="Times New Roman" panose="02020603050405020304" pitchFamily="18" charset="0"/>
            </a:endParaRPr>
          </a:p>
          <a:p>
            <a:pPr marL="0" indent="0">
              <a:buNone/>
            </a:pPr>
            <a:r>
              <a:rPr lang="en-GB" dirty="0">
                <a:ea typeface="Times New Roman" panose="02020603050405020304" pitchFamily="18" charset="0"/>
                <a:cs typeface="Times New Roman" panose="02020603050405020304" pitchFamily="18" charset="0"/>
              </a:rPr>
              <a:t>What worked well?</a:t>
            </a:r>
            <a:br>
              <a:rPr lang="en-GB" dirty="0">
                <a:ea typeface="Times New Roman" panose="02020603050405020304" pitchFamily="18" charset="0"/>
                <a:cs typeface="Times New Roman" panose="02020603050405020304" pitchFamily="18" charset="0"/>
              </a:rPr>
            </a:br>
            <a:endParaRPr lang="en-GB" dirty="0">
              <a:ea typeface="Times New Roman" panose="02020603050405020304" pitchFamily="18" charset="0"/>
              <a:cs typeface="Times New Roman" panose="02020603050405020304" pitchFamily="18" charset="0"/>
            </a:endParaRPr>
          </a:p>
          <a:p>
            <a:pPr marL="0" indent="0">
              <a:buNone/>
            </a:pPr>
            <a:r>
              <a:rPr lang="en-GB" dirty="0">
                <a:ea typeface="Times New Roman" panose="02020603050405020304" pitchFamily="18" charset="0"/>
                <a:cs typeface="Times New Roman" panose="02020603050405020304" pitchFamily="18" charset="0"/>
              </a:rPr>
              <a:t>What did not work so well?</a:t>
            </a:r>
          </a:p>
          <a:p>
            <a:pPr marL="0" indent="0">
              <a:buNone/>
            </a:pPr>
            <a:endParaRPr lang="en-GB" dirty="0">
              <a:ea typeface="Times New Roman" panose="02020603050405020304" pitchFamily="18" charset="0"/>
              <a:cs typeface="Times New Roman" panose="02020603050405020304" pitchFamily="18" charset="0"/>
            </a:endParaRPr>
          </a:p>
          <a:p>
            <a:pPr marL="0" indent="0">
              <a:buNone/>
            </a:pPr>
            <a:r>
              <a:rPr lang="en-GB" dirty="0">
                <a:ea typeface="Times New Roman" panose="02020603050405020304" pitchFamily="18" charset="0"/>
                <a:cs typeface="Times New Roman" panose="02020603050405020304" pitchFamily="18" charset="0"/>
              </a:rPr>
              <a:t>What are you going to do next?</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88151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110996" y="580571"/>
            <a:ext cx="7903861" cy="5428343"/>
          </a:xfrm>
          <a:prstGeom prst="rect">
            <a:avLst/>
          </a:prstGeom>
          <a:solidFill>
            <a:srgbClr val="4472C4"/>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horz" wrap="square" lIns="28575" tIns="28575" rIns="28575" bIns="28575" numCol="1" spcCol="38100" rtlCol="0" fromWordArt="0" anchor="ctr" anchorCtr="0" forceAA="0" compatLnSpc="1">
            <a:prstTxWarp prst="textNoShape">
              <a:avLst/>
            </a:prstTxWarp>
            <a:noAutofit/>
          </a:bodyPr>
          <a:lstStyle/>
          <a:p>
            <a:endParaRPr lang="en-GB" sz="788"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2961" y="738422"/>
            <a:ext cx="3844341" cy="2042461"/>
          </a:xfrm>
          <a:prstGeom prst="rect">
            <a:avLst/>
          </a:prstGeom>
          <a:ln>
            <a:solidFill>
              <a:schemeClr val="accent1"/>
            </a:solidFill>
          </a:ln>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38822"/>
          <a:stretch/>
        </p:blipFill>
        <p:spPr>
          <a:xfrm>
            <a:off x="2465370" y="3117952"/>
            <a:ext cx="3513533" cy="2623674"/>
          </a:xfrm>
          <a:prstGeom prst="rect">
            <a:avLst/>
          </a:prstGeom>
          <a:ln>
            <a:solidFill>
              <a:srgbClr val="499BC9"/>
            </a:solidFill>
          </a:ln>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b="5744"/>
          <a:stretch/>
        </p:blipFill>
        <p:spPr bwMode="auto">
          <a:xfrm>
            <a:off x="6366220" y="685726"/>
            <a:ext cx="3416257" cy="2176681"/>
          </a:xfrm>
          <a:prstGeom prst="rect">
            <a:avLst/>
          </a:prstGeom>
          <a:ln w="9525" cap="flat" cmpd="sng" algn="ctr">
            <a:solidFill>
              <a:srgbClr val="499BC9"/>
            </a:solidFill>
            <a:prstDash val="solid"/>
            <a:round/>
            <a:headEnd type="none" w="med" len="med"/>
            <a:tailEnd type="none" w="med" len="med"/>
          </a:ln>
          <a:extLst>
            <a:ext uri="{53640926-AAD7-44D8-BBD7-CCE9431645EC}">
              <a14:shadowObscured xmlns:a14="http://schemas.microsoft.com/office/drawing/2010/main"/>
            </a:ext>
          </a:extLst>
        </p:spPr>
      </p:pic>
      <p:pic>
        <p:nvPicPr>
          <p:cNvPr id="23" name="D8CCE5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366220" y="3136765"/>
            <a:ext cx="3349333" cy="2586049"/>
          </a:xfrm>
          <a:prstGeom prst="rect">
            <a:avLst/>
          </a:prstGeom>
        </p:spPr>
      </p:pic>
    </p:spTree>
    <p:extLst>
      <p:ext uri="{BB962C8B-B14F-4D97-AF65-F5344CB8AC3E}">
        <p14:creationId xmlns:p14="http://schemas.microsoft.com/office/powerpoint/2010/main" val="297978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20"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remove"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6732" y="859566"/>
            <a:ext cx="9415220" cy="923330"/>
          </a:xfrm>
          <a:prstGeom prst="rect">
            <a:avLst/>
          </a:prstGeom>
        </p:spPr>
        <p:txBody>
          <a:bodyPr wrap="square">
            <a:spAutoFit/>
          </a:bodyPr>
          <a:lstStyle/>
          <a:p>
            <a:br>
              <a:rPr lang="en-GB" dirty="0"/>
            </a:br>
            <a:endParaRPr lang="en-GB" dirty="0"/>
          </a:p>
          <a:p>
            <a:pPr>
              <a:buFont typeface="Arial" panose="020B0604020202020204" pitchFamily="34" charset="0"/>
              <a:buChar char="•"/>
            </a:pPr>
            <a:endParaRPr lang="en-GB" dirty="0">
              <a:solidFill>
                <a:srgbClr val="333333"/>
              </a:solidFill>
              <a:latin typeface="Helvetica Neue"/>
            </a:endParaRPr>
          </a:p>
        </p:txBody>
      </p:sp>
      <p:sp>
        <p:nvSpPr>
          <p:cNvPr id="3" name="Rectangle 2"/>
          <p:cNvSpPr/>
          <p:nvPr/>
        </p:nvSpPr>
        <p:spPr>
          <a:xfrm>
            <a:off x="2392491" y="1012487"/>
            <a:ext cx="7537443" cy="4093428"/>
          </a:xfrm>
          <a:prstGeom prst="rect">
            <a:avLst/>
          </a:prstGeom>
          <a:ln w="73025">
            <a:solidFill>
              <a:srgbClr val="4472C4"/>
            </a:solidFill>
          </a:ln>
          <a:effectLst>
            <a:innerShdw blurRad="63500" dist="50800" dir="13500000">
              <a:prstClr val="black">
                <a:alpha val="50000"/>
              </a:prstClr>
            </a:innerShdw>
          </a:effectLst>
          <a:scene3d>
            <a:camera prst="orthographicFront"/>
            <a:lightRig rig="threePt" dir="t"/>
          </a:scene3d>
          <a:sp3d prstMaterial="dkEdge"/>
        </p:spPr>
        <p:txBody>
          <a:bodyPr wrap="square">
            <a:spAutoFit/>
          </a:bodyPr>
          <a:lstStyle/>
          <a:p>
            <a:r>
              <a:rPr lang="en-US" sz="4400" b="1" dirty="0">
                <a:solidFill>
                  <a:schemeClr val="tx1">
                    <a:lumMod val="50000"/>
                    <a:lumOff val="50000"/>
                  </a:schemeClr>
                </a:solidFill>
                <a:cs typeface="Arial" charset="0"/>
              </a:rPr>
              <a:t>Levels of abstraction</a:t>
            </a:r>
          </a:p>
          <a:p>
            <a:pPr marL="742950" indent="-742950">
              <a:lnSpc>
                <a:spcPct val="150000"/>
              </a:lnSpc>
              <a:buFont typeface="+mj-lt"/>
              <a:buAutoNum type="arabicPeriod"/>
            </a:pPr>
            <a:r>
              <a:rPr lang="en-GB" sz="3600" dirty="0">
                <a:solidFill>
                  <a:schemeClr val="tx1">
                    <a:lumMod val="50000"/>
                    <a:lumOff val="50000"/>
                  </a:schemeClr>
                </a:solidFill>
              </a:rPr>
              <a:t>Task </a:t>
            </a:r>
          </a:p>
          <a:p>
            <a:pPr marL="742950" indent="-742950">
              <a:lnSpc>
                <a:spcPct val="150000"/>
              </a:lnSpc>
              <a:buFont typeface="+mj-lt"/>
              <a:buAutoNum type="arabicPeriod"/>
            </a:pPr>
            <a:r>
              <a:rPr lang="en-GB" sz="3600" dirty="0">
                <a:solidFill>
                  <a:schemeClr val="tx1">
                    <a:lumMod val="50000"/>
                    <a:lumOff val="50000"/>
                  </a:schemeClr>
                </a:solidFill>
              </a:rPr>
              <a:t>Design (including algorithms)</a:t>
            </a:r>
          </a:p>
          <a:p>
            <a:pPr marL="742950" indent="-742950">
              <a:lnSpc>
                <a:spcPct val="150000"/>
              </a:lnSpc>
              <a:buFont typeface="+mj-lt"/>
              <a:buAutoNum type="arabicPeriod"/>
            </a:pPr>
            <a:r>
              <a:rPr lang="en-GB" sz="3600" dirty="0">
                <a:solidFill>
                  <a:schemeClr val="tx1">
                    <a:lumMod val="50000"/>
                    <a:lumOff val="50000"/>
                  </a:schemeClr>
                </a:solidFill>
              </a:rPr>
              <a:t>Code</a:t>
            </a:r>
          </a:p>
          <a:p>
            <a:pPr marL="742950" indent="-742950">
              <a:lnSpc>
                <a:spcPct val="150000"/>
              </a:lnSpc>
              <a:buFont typeface="+mj-lt"/>
              <a:buAutoNum type="arabicPeriod"/>
            </a:pPr>
            <a:r>
              <a:rPr lang="en-GB" sz="3600" dirty="0">
                <a:solidFill>
                  <a:schemeClr val="tx1">
                    <a:lumMod val="50000"/>
                    <a:lumOff val="50000"/>
                  </a:schemeClr>
                </a:solidFill>
              </a:rPr>
              <a:t>Running the code</a:t>
            </a:r>
          </a:p>
        </p:txBody>
      </p:sp>
      <p:sp>
        <p:nvSpPr>
          <p:cNvPr id="5" name="TextBox 4"/>
          <p:cNvSpPr txBox="1"/>
          <p:nvPr/>
        </p:nvSpPr>
        <p:spPr>
          <a:xfrm>
            <a:off x="7932851" y="5161436"/>
            <a:ext cx="2678938" cy="261610"/>
          </a:xfrm>
          <a:prstGeom prst="rect">
            <a:avLst/>
          </a:prstGeom>
          <a:noFill/>
        </p:spPr>
        <p:txBody>
          <a:bodyPr wrap="none" rtlCol="0">
            <a:spAutoFit/>
          </a:bodyPr>
          <a:lstStyle/>
          <a:p>
            <a:r>
              <a:rPr lang="en-GB" sz="1100" dirty="0"/>
              <a:t>(Waite, Curzon, Sentence and Marsh, 2011)</a:t>
            </a:r>
          </a:p>
        </p:txBody>
      </p:sp>
    </p:spTree>
    <p:extLst>
      <p:ext uri="{BB962C8B-B14F-4D97-AF65-F5344CB8AC3E}">
        <p14:creationId xmlns:p14="http://schemas.microsoft.com/office/powerpoint/2010/main" val="2956897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hape 241"/>
          <p:cNvGraphicFramePr/>
          <p:nvPr>
            <p:extLst/>
          </p:nvPr>
        </p:nvGraphicFramePr>
        <p:xfrm>
          <a:off x="1655076" y="1590819"/>
          <a:ext cx="8848628" cy="2696903"/>
        </p:xfrm>
        <a:graphic>
          <a:graphicData uri="http://schemas.openxmlformats.org/drawingml/2006/table">
            <a:tbl>
              <a:tblPr>
                <a:tableStyleId>{3C2FFA5D-87B4-456A-9821-1D502468CF0F}</a:tableStyleId>
              </a:tblPr>
              <a:tblGrid>
                <a:gridCol w="1113343">
                  <a:extLst>
                    <a:ext uri="{9D8B030D-6E8A-4147-A177-3AD203B41FA5}">
                      <a16:colId xmlns:a16="http://schemas.microsoft.com/office/drawing/2014/main" val="20000"/>
                    </a:ext>
                  </a:extLst>
                </a:gridCol>
                <a:gridCol w="1463175">
                  <a:extLst>
                    <a:ext uri="{9D8B030D-6E8A-4147-A177-3AD203B41FA5}">
                      <a16:colId xmlns:a16="http://schemas.microsoft.com/office/drawing/2014/main" val="20001"/>
                    </a:ext>
                  </a:extLst>
                </a:gridCol>
                <a:gridCol w="1504951">
                  <a:extLst>
                    <a:ext uri="{9D8B030D-6E8A-4147-A177-3AD203B41FA5}">
                      <a16:colId xmlns:a16="http://schemas.microsoft.com/office/drawing/2014/main" val="20002"/>
                    </a:ext>
                  </a:extLst>
                </a:gridCol>
                <a:gridCol w="1984131">
                  <a:extLst>
                    <a:ext uri="{9D8B030D-6E8A-4147-A177-3AD203B41FA5}">
                      <a16:colId xmlns:a16="http://schemas.microsoft.com/office/drawing/2014/main" val="20003"/>
                    </a:ext>
                  </a:extLst>
                </a:gridCol>
                <a:gridCol w="1458071">
                  <a:extLst>
                    <a:ext uri="{9D8B030D-6E8A-4147-A177-3AD203B41FA5}">
                      <a16:colId xmlns:a16="http://schemas.microsoft.com/office/drawing/2014/main" val="20004"/>
                    </a:ext>
                  </a:extLst>
                </a:gridCol>
                <a:gridCol w="1324957">
                  <a:extLst>
                    <a:ext uri="{9D8B030D-6E8A-4147-A177-3AD203B41FA5}">
                      <a16:colId xmlns:a16="http://schemas.microsoft.com/office/drawing/2014/main" val="20005"/>
                    </a:ext>
                  </a:extLst>
                </a:gridCol>
              </a:tblGrid>
              <a:tr h="26969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Copy code</a:t>
                      </a:r>
                    </a:p>
                    <a:p>
                      <a:pPr lvl="0" algn="ctr">
                        <a:spcBef>
                          <a:spcPts val="0"/>
                        </a:spcBef>
                        <a:buNone/>
                      </a:pPr>
                      <a:endParaRPr lang="en-GB" sz="2400" dirty="0">
                        <a:solidFill>
                          <a:schemeClr val="bg1"/>
                        </a:solidFill>
                      </a:endParaRPr>
                    </a:p>
                  </a:txBody>
                  <a:tcPr marL="91425" marR="91425" marT="91425" marB="91425">
                    <a:solidFill>
                      <a:srgbClr val="4472C4"/>
                    </a:solidFill>
                  </a:tcPr>
                </a:tc>
                <a:tc>
                  <a:txBody>
                    <a:bodyPr/>
                    <a:lstStyle/>
                    <a:p>
                      <a:pPr lvl="0" algn="ctr"/>
                      <a:r>
                        <a:rPr lang="en-GB" sz="2400" dirty="0">
                          <a:solidFill>
                            <a:schemeClr val="bg1"/>
                          </a:solidFill>
                        </a:rPr>
                        <a:t>Targeted tasks </a:t>
                      </a:r>
                    </a:p>
                    <a:p>
                      <a:pPr lvl="0" algn="ctr"/>
                      <a:endParaRPr lang="en-GB" sz="2400" dirty="0">
                        <a:solidFill>
                          <a:schemeClr val="bg1"/>
                        </a:solidFill>
                      </a:endParaRPr>
                    </a:p>
                  </a:txBody>
                  <a:tcPr marL="91425" marR="91425" marT="91425" marB="91425">
                    <a:solidFill>
                      <a:srgbClr val="4472C4"/>
                    </a:solidFill>
                  </a:tcPr>
                </a:tc>
                <a:tc>
                  <a:txBody>
                    <a:bodyPr/>
                    <a:lstStyle/>
                    <a:p>
                      <a:pPr lvl="0" algn="ctr">
                        <a:spcBef>
                          <a:spcPts val="0"/>
                        </a:spcBef>
                        <a:buNone/>
                      </a:pPr>
                      <a:r>
                        <a:rPr lang="en-GB" sz="2400" dirty="0">
                          <a:solidFill>
                            <a:schemeClr val="bg1"/>
                          </a:solidFill>
                        </a:rPr>
                        <a:t>Shared</a:t>
                      </a:r>
                    </a:p>
                    <a:p>
                      <a:pPr lvl="0" algn="ctr">
                        <a:spcBef>
                          <a:spcPts val="0"/>
                        </a:spcBef>
                        <a:buNone/>
                      </a:pPr>
                      <a:r>
                        <a:rPr lang="en-GB" sz="2400" dirty="0">
                          <a:solidFill>
                            <a:schemeClr val="bg1"/>
                          </a:solidFill>
                        </a:rPr>
                        <a:t>coding</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Guided exploration</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Project design and code</a:t>
                      </a:r>
                    </a:p>
                  </a:txBody>
                  <a:tcPr marL="91425" marR="91425" marT="91425" marB="91425">
                    <a:solidFill>
                      <a:srgbClr val="4472C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Tinker</a:t>
                      </a:r>
                    </a:p>
                  </a:txBody>
                  <a:tcPr marL="91425" marR="91425" marT="91425" marB="91425">
                    <a:solidFill>
                      <a:srgbClr val="4472C4"/>
                    </a:solidFill>
                  </a:tcPr>
                </a:tc>
                <a:extLst>
                  <a:ext uri="{0D108BD9-81ED-4DB2-BD59-A6C34878D82A}">
                    <a16:rowId xmlns:a16="http://schemas.microsoft.com/office/drawing/2014/main" val="10000"/>
                  </a:ext>
                </a:extLst>
              </a:tr>
            </a:tbl>
          </a:graphicData>
        </a:graphic>
      </p:graphicFrame>
      <p:sp>
        <p:nvSpPr>
          <p:cNvPr id="23" name="TextBox 22"/>
          <p:cNvSpPr txBox="1"/>
          <p:nvPr/>
        </p:nvSpPr>
        <p:spPr>
          <a:xfrm>
            <a:off x="7714318" y="2851926"/>
            <a:ext cx="1113831" cy="1169551"/>
          </a:xfrm>
          <a:prstGeom prst="rect">
            <a:avLst/>
          </a:prstGeom>
          <a:noFill/>
        </p:spPr>
        <p:txBody>
          <a:bodyPr wrap="none" rtlCol="0">
            <a:spAutoFit/>
          </a:bodyPr>
          <a:lstStyle/>
          <a:p>
            <a:pPr marL="285744" indent="-285744">
              <a:buFont typeface="Arial" panose="020B0604020202020204" pitchFamily="34" charset="0"/>
              <a:buChar char="•"/>
            </a:pPr>
            <a:r>
              <a:rPr lang="en-GB" sz="1400" dirty="0">
                <a:solidFill>
                  <a:schemeClr val="bg1"/>
                </a:solidFill>
              </a:rPr>
              <a:t>Imitate</a:t>
            </a:r>
          </a:p>
          <a:p>
            <a:pPr marL="285744" indent="-285744">
              <a:buFont typeface="Arial" panose="020B0604020202020204" pitchFamily="34" charset="0"/>
              <a:buChar char="•"/>
            </a:pPr>
            <a:r>
              <a:rPr lang="en-GB" sz="1400" dirty="0">
                <a:solidFill>
                  <a:schemeClr val="bg1"/>
                </a:solidFill>
              </a:rPr>
              <a:t>Innovate</a:t>
            </a:r>
          </a:p>
          <a:p>
            <a:pPr marL="285744" indent="-285744">
              <a:buFont typeface="Arial" panose="020B0604020202020204" pitchFamily="34" charset="0"/>
              <a:buChar char="•"/>
            </a:pPr>
            <a:r>
              <a:rPr lang="en-GB" sz="1400" dirty="0">
                <a:solidFill>
                  <a:schemeClr val="bg1"/>
                </a:solidFill>
              </a:rPr>
              <a:t>Invent</a:t>
            </a:r>
          </a:p>
          <a:p>
            <a:r>
              <a:rPr lang="en-GB" sz="1400" dirty="0">
                <a:solidFill>
                  <a:schemeClr val="bg1"/>
                </a:solidFill>
              </a:rPr>
              <a:t>Vs</a:t>
            </a:r>
          </a:p>
          <a:p>
            <a:pPr marL="285744" indent="-285744">
              <a:buFont typeface="Arial" panose="020B0604020202020204" pitchFamily="34" charset="0"/>
              <a:buChar char="•"/>
            </a:pPr>
            <a:r>
              <a:rPr lang="en-GB" sz="1400" dirty="0">
                <a:solidFill>
                  <a:schemeClr val="bg1"/>
                </a:solidFill>
              </a:rPr>
              <a:t>Remix</a:t>
            </a:r>
          </a:p>
        </p:txBody>
      </p:sp>
      <p:sp>
        <p:nvSpPr>
          <p:cNvPr id="8" name="Shape 641"/>
          <p:cNvSpPr txBox="1">
            <a:spLocks noGrp="1"/>
          </p:cNvSpPr>
          <p:nvPr>
            <p:ph type="title"/>
          </p:nvPr>
        </p:nvSpPr>
        <p:spPr>
          <a:xfrm>
            <a:off x="1655075" y="201911"/>
            <a:ext cx="8229600" cy="857400"/>
          </a:xfrm>
          <a:prstGeom prst="rect">
            <a:avLst/>
          </a:prstGeom>
        </p:spPr>
        <p:txBody>
          <a:bodyPr vert="horz" lIns="91425" tIns="91425" rIns="91425" bIns="91425" rtlCol="0" anchor="b" anchorCtr="0">
            <a:noAutofit/>
          </a:bodyPr>
          <a:lstStyle/>
          <a:p>
            <a:r>
              <a:rPr lang="en-GB" sz="2800" dirty="0">
                <a:solidFill>
                  <a:schemeClr val="bg1">
                    <a:lumMod val="50000"/>
                  </a:schemeClr>
                </a:solidFill>
                <a:latin typeface="+mn-lt"/>
              </a:rPr>
              <a:t>Scaffolding</a:t>
            </a:r>
          </a:p>
        </p:txBody>
      </p:sp>
      <p:sp>
        <p:nvSpPr>
          <p:cNvPr id="9" name="Shape 641"/>
          <p:cNvSpPr txBox="1">
            <a:spLocks/>
          </p:cNvSpPr>
          <p:nvPr/>
        </p:nvSpPr>
        <p:spPr>
          <a:xfrm>
            <a:off x="1655075" y="4534871"/>
            <a:ext cx="8229600" cy="857400"/>
          </a:xfrm>
          <a:prstGeom prst="rect">
            <a:avLst/>
          </a:prstGeom>
        </p:spPr>
        <p:txBody>
          <a:bodyPr lIns="91425" tIns="91425" rIns="91425" bIns="91425" anchor="b" anchorCtr="0">
            <a:noAutofit/>
          </a:bodyPr>
          <a:lstStyle>
            <a:lvl1pPr algn="l" defTabSz="914400" rtl="0" eaLnBrk="1" latinLnBrk="0" hangingPunct="1">
              <a:lnSpc>
                <a:spcPct val="90000"/>
              </a:lnSpc>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r>
              <a:rPr lang="en-GB" sz="2800" dirty="0">
                <a:solidFill>
                  <a:schemeClr val="bg1">
                    <a:lumMod val="50000"/>
                  </a:schemeClr>
                </a:solidFill>
                <a:latin typeface="+mn-lt"/>
              </a:rPr>
              <a:t>Compare to other subjects.</a:t>
            </a:r>
          </a:p>
        </p:txBody>
      </p:sp>
    </p:spTree>
    <p:extLst>
      <p:ext uri="{BB962C8B-B14F-4D97-AF65-F5344CB8AC3E}">
        <p14:creationId xmlns:p14="http://schemas.microsoft.com/office/powerpoint/2010/main" val="3170183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Objectives of this session</a:t>
            </a:r>
          </a:p>
        </p:txBody>
      </p:sp>
      <p:sp>
        <p:nvSpPr>
          <p:cNvPr id="3" name="Content Placeholder 2"/>
          <p:cNvSpPr>
            <a:spLocks noGrp="1"/>
          </p:cNvSpPr>
          <p:nvPr>
            <p:ph idx="1"/>
          </p:nvPr>
        </p:nvSpPr>
        <p:spPr>
          <a:xfrm>
            <a:off x="838200" y="1524175"/>
            <a:ext cx="10515600" cy="4351338"/>
          </a:xfrm>
        </p:spPr>
        <p:txBody>
          <a:bodyPr>
            <a:noAutofit/>
          </a:bodyPr>
          <a:lstStyle/>
          <a:p>
            <a:pPr marL="0" indent="0">
              <a:buNone/>
            </a:pPr>
            <a:r>
              <a:rPr lang="en-GB" dirty="0"/>
              <a:t>Increase understanding of selection specifically:</a:t>
            </a:r>
          </a:p>
          <a:p>
            <a:pPr marL="0" indent="0">
              <a:buNone/>
            </a:pPr>
            <a:endParaRPr lang="en-GB" dirty="0"/>
          </a:p>
          <a:p>
            <a:r>
              <a:rPr lang="en-GB" dirty="0">
                <a:ea typeface="Times New Roman" panose="02020603050405020304" pitchFamily="18" charset="0"/>
                <a:cs typeface="Times New Roman" panose="02020603050405020304" pitchFamily="18" charset="0"/>
              </a:rPr>
              <a:t>Different forms of selection</a:t>
            </a:r>
          </a:p>
          <a:p>
            <a:r>
              <a:rPr lang="en-GB" dirty="0">
                <a:ea typeface="Times New Roman" panose="02020603050405020304" pitchFamily="18" charset="0"/>
                <a:cs typeface="Times New Roman" panose="02020603050405020304" pitchFamily="18" charset="0"/>
              </a:rPr>
              <a:t>Using design to represent selection</a:t>
            </a:r>
          </a:p>
          <a:p>
            <a:r>
              <a:rPr lang="en-GB" dirty="0">
                <a:ea typeface="Times New Roman" panose="02020603050405020304" pitchFamily="18" charset="0"/>
                <a:cs typeface="Times New Roman" panose="02020603050405020304" pitchFamily="18" charset="0"/>
              </a:rPr>
              <a:t>Progression of selection</a:t>
            </a:r>
          </a:p>
          <a:p>
            <a:r>
              <a:rPr lang="en-GB" dirty="0">
                <a:ea typeface="Times New Roman" panose="02020603050405020304" pitchFamily="18" charset="0"/>
                <a:cs typeface="Times New Roman" panose="02020603050405020304" pitchFamily="18" charset="0"/>
              </a:rPr>
              <a:t>Event handling and other programming paradigms</a:t>
            </a:r>
          </a:p>
          <a:p>
            <a:endParaRPr lang="en-GB" dirty="0">
              <a:ea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p:txBody>
      </p:sp>
      <p:sp>
        <p:nvSpPr>
          <p:cNvPr id="4" name="TextBox 3"/>
          <p:cNvSpPr txBox="1"/>
          <p:nvPr/>
        </p:nvSpPr>
        <p:spPr>
          <a:xfrm>
            <a:off x="10039150" y="1915428"/>
            <a:ext cx="586956" cy="369332"/>
          </a:xfrm>
          <a:prstGeom prst="rect">
            <a:avLst/>
          </a:prstGeom>
          <a:noFill/>
        </p:spPr>
        <p:txBody>
          <a:bodyPr wrap="none" rtlCol="0">
            <a:spAutoFit/>
          </a:bodyPr>
          <a:lstStyle/>
          <a:p>
            <a:r>
              <a:rPr lang="en-GB" dirty="0">
                <a:highlight>
                  <a:srgbClr val="FF0000"/>
                </a:highlight>
              </a:rPr>
              <a:t>R</a:t>
            </a:r>
            <a:r>
              <a:rPr lang="en-GB" dirty="0">
                <a:highlight>
                  <a:srgbClr val="FFFF00"/>
                </a:highlight>
              </a:rPr>
              <a:t>A</a:t>
            </a:r>
            <a:r>
              <a:rPr lang="en-GB" dirty="0">
                <a:highlight>
                  <a:srgbClr val="00FF00"/>
                </a:highlight>
              </a:rPr>
              <a:t>G</a:t>
            </a:r>
          </a:p>
        </p:txBody>
      </p:sp>
    </p:spTree>
    <p:extLst>
      <p:ext uri="{BB962C8B-B14F-4D97-AF65-F5344CB8AC3E}">
        <p14:creationId xmlns:p14="http://schemas.microsoft.com/office/powerpoint/2010/main" val="355461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415600" y="749567"/>
            <a:ext cx="341345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319" name="Shape 319"/>
          <p:cNvSpPr txBox="1"/>
          <p:nvPr/>
        </p:nvSpPr>
        <p:spPr>
          <a:xfrm>
            <a:off x="1215479" y="1536666"/>
            <a:ext cx="10412799" cy="3305599"/>
          </a:xfrm>
          <a:prstGeom prst="rect">
            <a:avLst/>
          </a:prstGeom>
          <a:noFill/>
          <a:ln>
            <a:noFill/>
          </a:ln>
        </p:spPr>
        <p:txBody>
          <a:bodyPr lIns="121900" tIns="121900" rIns="121900" bIns="121900" anchor="t" anchorCtr="0">
            <a:noAutofit/>
          </a:bodyPr>
          <a:lstStyle/>
          <a:p>
            <a:pPr marL="609585" indent="-304792">
              <a:buAutoNum type="arabicPeriod"/>
            </a:pPr>
            <a:r>
              <a:rPr lang="en-GB" sz="2400" dirty="0"/>
              <a:t>What is a selection?</a:t>
            </a:r>
          </a:p>
          <a:p>
            <a:pPr marL="457189" indent="-457189">
              <a:buFont typeface="+mj-lt"/>
              <a:buAutoNum type="arabicPeriod"/>
            </a:pPr>
            <a:endParaRPr sz="2400" dirty="0"/>
          </a:p>
          <a:p>
            <a:pPr marL="609585" indent="-304792">
              <a:buAutoNum type="arabicPeriod"/>
            </a:pPr>
            <a:r>
              <a:rPr lang="en-GB" sz="2400" dirty="0"/>
              <a:t>What are the different types of a selection?</a:t>
            </a:r>
          </a:p>
          <a:p>
            <a:pPr marL="457189" indent="-457189">
              <a:buFont typeface="+mj-lt"/>
              <a:buAutoNum type="arabicPeriod"/>
            </a:pPr>
            <a:endParaRPr sz="2400" dirty="0"/>
          </a:p>
          <a:p>
            <a:pPr marL="609585" indent="-304792">
              <a:buAutoNum type="arabicPeriod"/>
            </a:pPr>
            <a:r>
              <a:rPr lang="en-GB" sz="2400" dirty="0"/>
              <a:t>How might we represent an algorithm with selection? </a:t>
            </a:r>
          </a:p>
          <a:p>
            <a:pPr marL="609585" indent="-304792">
              <a:buAutoNum type="arabicPeriod"/>
            </a:pPr>
            <a:endParaRPr sz="2400" dirty="0"/>
          </a:p>
          <a:p>
            <a:pPr marL="609585" indent="-304792">
              <a:buAutoNum type="arabicPeriod"/>
            </a:pPr>
            <a:r>
              <a:rPr lang="en-GB" sz="2400" dirty="0"/>
              <a:t>What </a:t>
            </a:r>
            <a:r>
              <a:rPr lang="en-GB" sz="2400" b="1" dirty="0"/>
              <a:t>techniques/ commands</a:t>
            </a:r>
            <a:r>
              <a:rPr lang="en-GB" sz="2400" dirty="0"/>
              <a:t> are often used to implement (code) selection?</a:t>
            </a:r>
          </a:p>
          <a:p>
            <a:pPr marL="457189" indent="-457189">
              <a:buFont typeface="+mj-lt"/>
              <a:buAutoNum type="arabicPeriod"/>
            </a:pPr>
            <a:endParaRPr sz="2400" dirty="0"/>
          </a:p>
          <a:p>
            <a:pPr marL="609585" indent="-304792">
              <a:buAutoNum type="arabicPeriod"/>
            </a:pPr>
            <a:r>
              <a:rPr lang="en-GB" sz="2400" dirty="0"/>
              <a:t>What might the </a:t>
            </a:r>
            <a:r>
              <a:rPr lang="en-GB" sz="2400" b="1" dirty="0"/>
              <a:t>progression</a:t>
            </a:r>
            <a:r>
              <a:rPr lang="en-GB" sz="2400" dirty="0"/>
              <a:t> of these implementations be?</a:t>
            </a:r>
          </a:p>
          <a:p>
            <a:pPr marL="457189" indent="-457189">
              <a:buFont typeface="+mj-lt"/>
              <a:buAutoNum type="arabicPeriod"/>
            </a:pPr>
            <a:endParaRPr sz="2400" dirty="0"/>
          </a:p>
          <a:p>
            <a:pPr marL="609585" indent="-304792">
              <a:buAutoNum type="arabicPeriod"/>
            </a:pPr>
            <a:r>
              <a:rPr lang="en-GB" sz="2400" dirty="0"/>
              <a:t>How do you </a:t>
            </a:r>
            <a:r>
              <a:rPr lang="en-GB" sz="2400" b="1" dirty="0"/>
              <a:t>teach</a:t>
            </a:r>
            <a:r>
              <a:rPr lang="en-GB" sz="2400" dirty="0"/>
              <a:t> selection?</a:t>
            </a:r>
          </a:p>
          <a:p>
            <a:endParaRPr sz="2400" dirty="0"/>
          </a:p>
          <a:p>
            <a:endParaRPr sz="2400" dirty="0"/>
          </a:p>
          <a:p>
            <a:endParaRPr sz="2400" dirty="0"/>
          </a:p>
        </p:txBody>
      </p:sp>
    </p:spTree>
    <p:extLst>
      <p:ext uri="{BB962C8B-B14F-4D97-AF65-F5344CB8AC3E}">
        <p14:creationId xmlns:p14="http://schemas.microsoft.com/office/powerpoint/2010/main" val="287434873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405975" y="213549"/>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15" name="Shape 115"/>
          <p:cNvSpPr txBox="1"/>
          <p:nvPr/>
        </p:nvSpPr>
        <p:spPr>
          <a:xfrm>
            <a:off x="405975" y="812123"/>
            <a:ext cx="10412799" cy="3305599"/>
          </a:xfrm>
          <a:prstGeom prst="rect">
            <a:avLst/>
          </a:prstGeom>
          <a:noFill/>
          <a:ln>
            <a:noFill/>
          </a:ln>
        </p:spPr>
        <p:txBody>
          <a:bodyPr lIns="121900" tIns="121900" rIns="121900" bIns="121900" anchor="t" anchorCtr="0">
            <a:noAutofit/>
          </a:bodyPr>
          <a:lstStyle/>
          <a:p>
            <a:pPr marL="609585" indent="-304792">
              <a:buAutoNum type="arabicPeriod"/>
            </a:pPr>
            <a:r>
              <a:rPr lang="en-GB" sz="2400" dirty="0"/>
              <a:t>What is selection?</a:t>
            </a:r>
          </a:p>
          <a:p>
            <a:pPr marL="457189" indent="-457189">
              <a:buFont typeface="+mj-lt"/>
              <a:buAutoNum type="arabicPeriod"/>
            </a:pPr>
            <a:endParaRPr sz="2400" dirty="0"/>
          </a:p>
          <a:p>
            <a:pPr marL="457189" indent="-457189">
              <a:buFont typeface="+mj-lt"/>
              <a:buAutoNum type="arabicPeriod"/>
            </a:pPr>
            <a:endParaRPr sz="2400" dirty="0"/>
          </a:p>
          <a:p>
            <a:pPr marL="457189" indent="-457189">
              <a:buFont typeface="+mj-lt"/>
              <a:buAutoNum type="arabicPeriod"/>
            </a:pPr>
            <a:endParaRPr sz="2400" dirty="0"/>
          </a:p>
          <a:p>
            <a:pPr marL="609585" indent="-304792">
              <a:buAutoNum type="arabicPeriod"/>
            </a:pPr>
            <a:r>
              <a:rPr lang="en-GB" sz="2400" dirty="0"/>
              <a:t>What other terms are sometimes used to describe selection?</a:t>
            </a:r>
          </a:p>
          <a:p>
            <a:pPr marL="457189" indent="-457189">
              <a:buFont typeface="+mj-lt"/>
              <a:buAutoNum type="arabicPeriod"/>
            </a:pPr>
            <a:endParaRPr sz="2400" dirty="0"/>
          </a:p>
          <a:p>
            <a:pPr marL="457189" indent="-457189">
              <a:buFont typeface="+mj-lt"/>
              <a:buAutoNum type="arabicPeriod"/>
            </a:pPr>
            <a:endParaRPr sz="2400" dirty="0"/>
          </a:p>
          <a:p>
            <a:pPr marL="457189" indent="-457189">
              <a:buFont typeface="+mj-lt"/>
              <a:buAutoNum type="arabicPeriod"/>
            </a:pPr>
            <a:endParaRPr sz="2400" dirty="0"/>
          </a:p>
          <a:p>
            <a:pPr marL="609585" indent="-304792">
              <a:buAutoNum type="arabicPeriod"/>
            </a:pPr>
            <a:r>
              <a:rPr lang="en-GB" sz="2400" dirty="0"/>
              <a:t>What are the different types of selection?</a:t>
            </a:r>
          </a:p>
          <a:p>
            <a:endParaRPr sz="2400" dirty="0"/>
          </a:p>
          <a:p>
            <a:endParaRPr sz="2400" dirty="0"/>
          </a:p>
          <a:p>
            <a:endParaRPr sz="2400" dirty="0"/>
          </a:p>
        </p:txBody>
      </p:sp>
      <p:sp>
        <p:nvSpPr>
          <p:cNvPr id="116" name="Shape 116"/>
          <p:cNvSpPr txBox="1">
            <a:spLocks noGrp="1"/>
          </p:cNvSpPr>
          <p:nvPr>
            <p:ph type="title"/>
          </p:nvPr>
        </p:nvSpPr>
        <p:spPr>
          <a:xfrm>
            <a:off x="658633" y="1398110"/>
            <a:ext cx="10412799" cy="695200"/>
          </a:xfrm>
          <a:prstGeom prst="rect">
            <a:avLst/>
          </a:prstGeom>
          <a:solidFill>
            <a:srgbClr val="FFF2CC"/>
          </a:solidFill>
          <a:ln>
            <a:noFill/>
          </a:ln>
        </p:spPr>
        <p:txBody>
          <a:bodyPr vert="horz" lIns="121900" tIns="121900" rIns="121900" bIns="121900" rtlCol="0" anchor="t" anchorCtr="0">
            <a:noAutofit/>
          </a:bodyPr>
          <a:lstStyle/>
          <a:p>
            <a:pPr>
              <a:lnSpc>
                <a:spcPct val="115000"/>
              </a:lnSpc>
              <a:buClr>
                <a:schemeClr val="dk1"/>
              </a:buClr>
              <a:buSzPct val="78571"/>
            </a:pPr>
            <a:r>
              <a:rPr lang="en-GB" sz="1867" dirty="0"/>
              <a:t>Selection is the programming structure through which a computer executes one or other set of instructions according to whether a particular condition is met or not.</a:t>
            </a:r>
          </a:p>
        </p:txBody>
      </p:sp>
      <p:sp>
        <p:nvSpPr>
          <p:cNvPr id="117" name="Shape 117"/>
          <p:cNvSpPr txBox="1">
            <a:spLocks noGrp="1"/>
          </p:cNvSpPr>
          <p:nvPr>
            <p:ph type="title"/>
          </p:nvPr>
        </p:nvSpPr>
        <p:spPr>
          <a:xfrm>
            <a:off x="742737" y="2757916"/>
            <a:ext cx="6492000" cy="695200"/>
          </a:xfrm>
          <a:prstGeom prst="rect">
            <a:avLst/>
          </a:prstGeom>
          <a:solidFill>
            <a:srgbClr val="FFF2CC"/>
          </a:solidFill>
          <a:ln>
            <a:noFill/>
          </a:ln>
        </p:spPr>
        <p:txBody>
          <a:bodyPr vert="horz" lIns="121900" tIns="121900" rIns="121900" bIns="121900" rtlCol="0" anchor="t" anchorCtr="0">
            <a:noAutofit/>
          </a:bodyPr>
          <a:lstStyle/>
          <a:p>
            <a:pPr>
              <a:lnSpc>
                <a:spcPct val="115000"/>
              </a:lnSpc>
            </a:pPr>
            <a:r>
              <a:rPr lang="en-GB" sz="4000" dirty="0"/>
              <a:t>conditional             control</a:t>
            </a:r>
          </a:p>
        </p:txBody>
      </p:sp>
      <p:sp>
        <p:nvSpPr>
          <p:cNvPr id="118" name="Shape 118"/>
          <p:cNvSpPr txBox="1"/>
          <p:nvPr/>
        </p:nvSpPr>
        <p:spPr>
          <a:xfrm>
            <a:off x="718175" y="5587034"/>
            <a:ext cx="1868800" cy="647199"/>
          </a:xfrm>
          <a:prstGeom prst="rect">
            <a:avLst/>
          </a:prstGeom>
          <a:noFill/>
          <a:ln>
            <a:noFill/>
          </a:ln>
        </p:spPr>
        <p:txBody>
          <a:bodyPr lIns="121900" tIns="121900" rIns="121900" bIns="121900" anchor="t" anchorCtr="0">
            <a:noAutofit/>
          </a:bodyPr>
          <a:lstStyle/>
          <a:p>
            <a:r>
              <a:rPr lang="en-GB" sz="2400" b="1" dirty="0"/>
              <a:t>If  then</a:t>
            </a:r>
          </a:p>
          <a:p>
            <a:r>
              <a:rPr lang="en-GB" sz="2400" b="1" dirty="0"/>
              <a:t> </a:t>
            </a:r>
          </a:p>
        </p:txBody>
      </p:sp>
      <p:sp>
        <p:nvSpPr>
          <p:cNvPr id="119" name="Shape 119"/>
          <p:cNvSpPr txBox="1"/>
          <p:nvPr/>
        </p:nvSpPr>
        <p:spPr>
          <a:xfrm>
            <a:off x="4049992" y="5959156"/>
            <a:ext cx="1868800" cy="1034399"/>
          </a:xfrm>
          <a:prstGeom prst="rect">
            <a:avLst/>
          </a:prstGeom>
          <a:noFill/>
          <a:ln>
            <a:noFill/>
          </a:ln>
        </p:spPr>
        <p:txBody>
          <a:bodyPr lIns="121900" tIns="121900" rIns="121900" bIns="121900" anchor="t" anchorCtr="0">
            <a:noAutofit/>
          </a:bodyPr>
          <a:lstStyle/>
          <a:p>
            <a:r>
              <a:rPr lang="en-GB" sz="2400" b="1" dirty="0"/>
              <a:t>If  then else</a:t>
            </a:r>
          </a:p>
        </p:txBody>
      </p:sp>
      <p:pic>
        <p:nvPicPr>
          <p:cNvPr id="120" name="Shape 120" descr="Screen Shot 2014-07-22 at 19.49.41.png"/>
          <p:cNvPicPr preferRelativeResize="0"/>
          <p:nvPr/>
        </p:nvPicPr>
        <p:blipFill>
          <a:blip r:embed="rId3">
            <a:alphaModFix/>
          </a:blip>
          <a:stretch>
            <a:fillRect/>
          </a:stretch>
        </p:blipFill>
        <p:spPr>
          <a:xfrm>
            <a:off x="742737" y="4548776"/>
            <a:ext cx="2297599" cy="920827"/>
          </a:xfrm>
          <a:prstGeom prst="rect">
            <a:avLst/>
          </a:prstGeom>
          <a:noFill/>
          <a:ln>
            <a:noFill/>
          </a:ln>
        </p:spPr>
      </p:pic>
      <p:sp>
        <p:nvSpPr>
          <p:cNvPr id="121" name="Shape 121"/>
          <p:cNvSpPr txBox="1"/>
          <p:nvPr/>
        </p:nvSpPr>
        <p:spPr>
          <a:xfrm>
            <a:off x="9376001" y="4335178"/>
            <a:ext cx="2815999" cy="1034399"/>
          </a:xfrm>
          <a:prstGeom prst="rect">
            <a:avLst/>
          </a:prstGeom>
          <a:noFill/>
          <a:ln>
            <a:noFill/>
          </a:ln>
        </p:spPr>
        <p:txBody>
          <a:bodyPr lIns="121900" tIns="121900" rIns="121900" bIns="121900" anchor="t" anchorCtr="0">
            <a:noAutofit/>
          </a:bodyPr>
          <a:lstStyle/>
          <a:p>
            <a:r>
              <a:rPr lang="en-GB" sz="2400" b="1" dirty="0"/>
              <a:t>nested selection</a:t>
            </a:r>
          </a:p>
        </p:txBody>
      </p:sp>
      <p:pic>
        <p:nvPicPr>
          <p:cNvPr id="122" name="Shape 122" descr="Screen Shot 2014-07-22 at 13.15.25.png"/>
          <p:cNvPicPr preferRelativeResize="0"/>
          <p:nvPr/>
        </p:nvPicPr>
        <p:blipFill>
          <a:blip r:embed="rId4">
            <a:alphaModFix/>
          </a:blip>
          <a:stretch>
            <a:fillRect/>
          </a:stretch>
        </p:blipFill>
        <p:spPr>
          <a:xfrm>
            <a:off x="4049992" y="4358833"/>
            <a:ext cx="2493200" cy="1600323"/>
          </a:xfrm>
          <a:prstGeom prst="rect">
            <a:avLst/>
          </a:prstGeom>
          <a:noFill/>
          <a:ln>
            <a:noFill/>
          </a:ln>
        </p:spPr>
      </p:pic>
      <p:pic>
        <p:nvPicPr>
          <p:cNvPr id="123" name="Shape 123" descr="Screen Shot 2015-02-02 at 15.19.28.png"/>
          <p:cNvPicPr preferRelativeResize="0"/>
          <p:nvPr/>
        </p:nvPicPr>
        <p:blipFill>
          <a:blip r:embed="rId5">
            <a:alphaModFix/>
          </a:blip>
          <a:stretch>
            <a:fillRect/>
          </a:stretch>
        </p:blipFill>
        <p:spPr>
          <a:xfrm>
            <a:off x="7682765" y="3261317"/>
            <a:ext cx="1699432" cy="2649316"/>
          </a:xfrm>
          <a:prstGeom prst="rect">
            <a:avLst/>
          </a:prstGeom>
          <a:noFill/>
          <a:ln>
            <a:noFill/>
          </a:ln>
        </p:spPr>
      </p:pic>
      <p:sp>
        <p:nvSpPr>
          <p:cNvPr id="124" name="Shape 124"/>
          <p:cNvSpPr txBox="1"/>
          <p:nvPr/>
        </p:nvSpPr>
        <p:spPr>
          <a:xfrm>
            <a:off x="9298004" y="3002367"/>
            <a:ext cx="2699429" cy="1081599"/>
          </a:xfrm>
          <a:prstGeom prst="rect">
            <a:avLst/>
          </a:prstGeom>
          <a:noFill/>
          <a:ln>
            <a:noFill/>
          </a:ln>
        </p:spPr>
        <p:txBody>
          <a:bodyPr lIns="121900" tIns="121900" rIns="121900" bIns="121900" anchor="t" anchorCtr="0">
            <a:noAutofit/>
          </a:bodyPr>
          <a:lstStyle/>
          <a:p>
            <a:r>
              <a:rPr lang="en-GB" sz="2400" dirty="0"/>
              <a:t>Notice the dark orange commands!</a:t>
            </a:r>
          </a:p>
        </p:txBody>
      </p:sp>
    </p:spTree>
    <p:extLst>
      <p:ext uri="{BB962C8B-B14F-4D97-AF65-F5344CB8AC3E}">
        <p14:creationId xmlns:p14="http://schemas.microsoft.com/office/powerpoint/2010/main" val="121057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1000"/>
                                        <p:tgtEl>
                                          <p:spTgt spid="1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1000"/>
                                        <p:tgtEl>
                                          <p:spTgt spid="120"/>
                                        </p:tgtEl>
                                      </p:cBhvr>
                                    </p:animEffect>
                                  </p:childTnLst>
                                </p:cTn>
                              </p:par>
                              <p:par>
                                <p:cTn id="18" presetID="10" presetClass="entr" presetSubtype="0" fill="hold" nodeType="withEffect">
                                  <p:stCondLst>
                                    <p:cond delay="0"/>
                                  </p:stCondLst>
                                  <p:childTnLst>
                                    <p:set>
                                      <p:cBhvr>
                                        <p:cTn id="19" dur="1" fill="hold">
                                          <p:stCondLst>
                                            <p:cond delay="0"/>
                                          </p:stCondLst>
                                        </p:cTn>
                                        <p:tgtEl>
                                          <p:spTgt spid="118"/>
                                        </p:tgtEl>
                                        <p:attrNameLst>
                                          <p:attrName>style.visibility</p:attrName>
                                        </p:attrNameLst>
                                      </p:cBhvr>
                                      <p:to>
                                        <p:strVal val="visible"/>
                                      </p:to>
                                    </p:set>
                                    <p:animEffect transition="in" filter="fade">
                                      <p:cBhvr>
                                        <p:cTn id="20" dur="1000"/>
                                        <p:tgtEl>
                                          <p:spTgt spid="1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2"/>
                                        </p:tgtEl>
                                        <p:attrNameLst>
                                          <p:attrName>style.visibility</p:attrName>
                                        </p:attrNameLst>
                                      </p:cBhvr>
                                      <p:to>
                                        <p:strVal val="visible"/>
                                      </p:to>
                                    </p:set>
                                    <p:animEffect transition="in" filter="fade">
                                      <p:cBhvr>
                                        <p:cTn id="25" dur="1000"/>
                                        <p:tgtEl>
                                          <p:spTgt spid="122"/>
                                        </p:tgtEl>
                                      </p:cBhvr>
                                    </p:animEffect>
                                  </p:childTnLst>
                                </p:cTn>
                              </p:par>
                              <p:par>
                                <p:cTn id="26" presetID="10" presetClass="entr" presetSubtype="0"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Effect transition="in" filter="fade">
                                      <p:cBhvr>
                                        <p:cTn id="28" dur="1000"/>
                                        <p:tgtEl>
                                          <p:spTgt spid="1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3"/>
                                        </p:tgtEl>
                                        <p:attrNameLst>
                                          <p:attrName>style.visibility</p:attrName>
                                        </p:attrNameLst>
                                      </p:cBhvr>
                                      <p:to>
                                        <p:strVal val="visible"/>
                                      </p:to>
                                    </p:set>
                                    <p:animEffect transition="in" filter="fade">
                                      <p:cBhvr>
                                        <p:cTn id="33" dur="1000"/>
                                        <p:tgtEl>
                                          <p:spTgt spid="123"/>
                                        </p:tgtEl>
                                      </p:cBhvr>
                                    </p:animEffect>
                                  </p:childTnLst>
                                </p:cTn>
                              </p:par>
                              <p:par>
                                <p:cTn id="34" presetID="10" presetClass="entr" presetSubtype="0" fill="hold" nodeType="withEffect">
                                  <p:stCondLst>
                                    <p:cond delay="0"/>
                                  </p:stCondLst>
                                  <p:childTnLst>
                                    <p:set>
                                      <p:cBhvr>
                                        <p:cTn id="35" dur="1" fill="hold">
                                          <p:stCondLst>
                                            <p:cond delay="0"/>
                                          </p:stCondLst>
                                        </p:cTn>
                                        <p:tgtEl>
                                          <p:spTgt spid="121"/>
                                        </p:tgtEl>
                                        <p:attrNameLst>
                                          <p:attrName>style.visibility</p:attrName>
                                        </p:attrNameLst>
                                      </p:cBhvr>
                                      <p:to>
                                        <p:strVal val="visible"/>
                                      </p:to>
                                    </p:set>
                                    <p:animEffect transition="in" filter="fade">
                                      <p:cBhvr>
                                        <p:cTn id="36" dur="1000"/>
                                        <p:tgtEl>
                                          <p:spTgt spid="1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4"/>
                                        </p:tgtEl>
                                        <p:attrNameLst>
                                          <p:attrName>style.visibility</p:attrName>
                                        </p:attrNameLst>
                                      </p:cBhvr>
                                      <p:to>
                                        <p:strVal val="visible"/>
                                      </p:to>
                                    </p:set>
                                    <p:animEffect transition="in" filter="fade">
                                      <p:cBhvr>
                                        <p:cTn id="41"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4" name="Shape 134"/>
          <p:cNvSpPr txBox="1"/>
          <p:nvPr/>
        </p:nvSpPr>
        <p:spPr>
          <a:xfrm>
            <a:off x="262800" y="1888400"/>
            <a:ext cx="2493200" cy="1452000"/>
          </a:xfrm>
          <a:prstGeom prst="rect">
            <a:avLst/>
          </a:prstGeom>
          <a:noFill/>
          <a:ln>
            <a:noFill/>
          </a:ln>
        </p:spPr>
        <p:txBody>
          <a:bodyPr lIns="121900" tIns="121900" rIns="121900" bIns="121900" anchor="ctr" anchorCtr="0">
            <a:noAutofit/>
          </a:bodyPr>
          <a:lstStyle/>
          <a:p>
            <a:r>
              <a:rPr lang="en-GB" sz="2400">
                <a:solidFill>
                  <a:schemeClr val="dk1"/>
                </a:solidFill>
              </a:rPr>
              <a:t>4. How might selection be </a:t>
            </a:r>
            <a:r>
              <a:rPr lang="en-GB" sz="2400" b="1">
                <a:solidFill>
                  <a:schemeClr val="dk1"/>
                </a:solidFill>
              </a:rPr>
              <a:t>represented</a:t>
            </a:r>
            <a:r>
              <a:rPr lang="en-GB" sz="2400">
                <a:solidFill>
                  <a:schemeClr val="dk1"/>
                </a:solidFill>
              </a:rPr>
              <a:t> by pupils as an </a:t>
            </a:r>
            <a:r>
              <a:rPr lang="en-GB" sz="2400" b="1">
                <a:solidFill>
                  <a:schemeClr val="dk1"/>
                </a:solidFill>
              </a:rPr>
              <a:t>algorithm</a:t>
            </a:r>
            <a:r>
              <a:rPr lang="en-GB" sz="2400">
                <a:solidFill>
                  <a:schemeClr val="dk1"/>
                </a:solidFill>
              </a:rPr>
              <a:t> /design?</a:t>
            </a:r>
          </a:p>
        </p:txBody>
      </p:sp>
      <p:sp>
        <p:nvSpPr>
          <p:cNvPr id="135" name="Shape 135"/>
          <p:cNvSpPr txBox="1">
            <a:spLocks noGrp="1"/>
          </p:cNvSpPr>
          <p:nvPr>
            <p:ph type="title"/>
          </p:nvPr>
        </p:nvSpPr>
        <p:spPr>
          <a:xfrm>
            <a:off x="262800" y="77603"/>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36" name="Shape 136"/>
          <p:cNvSpPr txBox="1"/>
          <p:nvPr/>
        </p:nvSpPr>
        <p:spPr>
          <a:xfrm>
            <a:off x="2653301" y="4704434"/>
            <a:ext cx="3467999" cy="583999"/>
          </a:xfrm>
          <a:prstGeom prst="rect">
            <a:avLst/>
          </a:prstGeom>
          <a:noFill/>
          <a:ln>
            <a:noFill/>
          </a:ln>
        </p:spPr>
        <p:txBody>
          <a:bodyPr lIns="121900" tIns="121900" rIns="121900" bIns="121900" anchor="t" anchorCtr="0">
            <a:noAutofit/>
          </a:bodyPr>
          <a:lstStyle/>
          <a:p>
            <a:endParaRPr sz="2400" i="1"/>
          </a:p>
        </p:txBody>
      </p:sp>
      <p:pic>
        <p:nvPicPr>
          <p:cNvPr id="137" name="Shape 137" descr="006.jpg"/>
          <p:cNvPicPr preferRelativeResize="0"/>
          <p:nvPr/>
        </p:nvPicPr>
        <p:blipFill>
          <a:blip r:embed="rId3">
            <a:alphaModFix/>
          </a:blip>
          <a:stretch>
            <a:fillRect/>
          </a:stretch>
        </p:blipFill>
        <p:spPr>
          <a:xfrm>
            <a:off x="2586800" y="1444801"/>
            <a:ext cx="3468000" cy="4726015"/>
          </a:xfrm>
          <a:prstGeom prst="rect">
            <a:avLst/>
          </a:prstGeom>
          <a:noFill/>
          <a:ln w="9525" cap="flat" cmpd="sng">
            <a:solidFill>
              <a:srgbClr val="000000"/>
            </a:solidFill>
            <a:prstDash val="solid"/>
            <a:round/>
            <a:headEnd type="none" w="med" len="med"/>
            <a:tailEnd type="none" w="med" len="med"/>
          </a:ln>
        </p:spPr>
      </p:pic>
      <p:pic>
        <p:nvPicPr>
          <p:cNvPr id="138" name="Shape 138" descr="IMG_8949.JPG"/>
          <p:cNvPicPr preferRelativeResize="0"/>
          <p:nvPr/>
        </p:nvPicPr>
        <p:blipFill>
          <a:blip r:embed="rId4">
            <a:alphaModFix/>
          </a:blip>
          <a:stretch>
            <a:fillRect/>
          </a:stretch>
        </p:blipFill>
        <p:spPr>
          <a:xfrm rot="5400000">
            <a:off x="8791967" y="1805734"/>
            <a:ext cx="3630099" cy="2714965"/>
          </a:xfrm>
          <a:prstGeom prst="rect">
            <a:avLst/>
          </a:prstGeom>
          <a:noFill/>
          <a:ln>
            <a:noFill/>
          </a:ln>
        </p:spPr>
      </p:pic>
      <p:pic>
        <p:nvPicPr>
          <p:cNvPr id="139" name="Shape 139" descr="IMG_8938.JPG"/>
          <p:cNvPicPr preferRelativeResize="0"/>
          <p:nvPr/>
        </p:nvPicPr>
        <p:blipFill>
          <a:blip r:embed="rId5">
            <a:alphaModFix/>
          </a:blip>
          <a:stretch>
            <a:fillRect/>
          </a:stretch>
        </p:blipFill>
        <p:spPr>
          <a:xfrm rot="5400000">
            <a:off x="5719649" y="1849983"/>
            <a:ext cx="3697867" cy="2770699"/>
          </a:xfrm>
          <a:prstGeom prst="rect">
            <a:avLst/>
          </a:prstGeom>
          <a:noFill/>
          <a:ln>
            <a:noFill/>
          </a:ln>
        </p:spPr>
      </p:pic>
    </p:spTree>
    <p:extLst>
      <p:ext uri="{BB962C8B-B14F-4D97-AF65-F5344CB8AC3E}">
        <p14:creationId xmlns:p14="http://schemas.microsoft.com/office/powerpoint/2010/main" val="374016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1000"/>
                                        <p:tgtEl>
                                          <p:spTgt spid="1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10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fade">
                                      <p:cBhvr>
                                        <p:cTn id="17" dur="10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9" name="Shape 149"/>
          <p:cNvSpPr txBox="1">
            <a:spLocks noGrp="1"/>
          </p:cNvSpPr>
          <p:nvPr>
            <p:ph type="title"/>
          </p:nvPr>
        </p:nvSpPr>
        <p:spPr>
          <a:xfrm>
            <a:off x="323400" y="193867"/>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50" name="Shape 150"/>
          <p:cNvSpPr txBox="1"/>
          <p:nvPr/>
        </p:nvSpPr>
        <p:spPr>
          <a:xfrm>
            <a:off x="2653301" y="4704434"/>
            <a:ext cx="3467999" cy="583999"/>
          </a:xfrm>
          <a:prstGeom prst="rect">
            <a:avLst/>
          </a:prstGeom>
          <a:noFill/>
          <a:ln>
            <a:noFill/>
          </a:ln>
        </p:spPr>
        <p:txBody>
          <a:bodyPr lIns="121900" tIns="121900" rIns="121900" bIns="121900" anchor="t" anchorCtr="0">
            <a:noAutofit/>
          </a:bodyPr>
          <a:lstStyle/>
          <a:p>
            <a:endParaRPr sz="2400" i="1"/>
          </a:p>
        </p:txBody>
      </p:sp>
      <p:sp>
        <p:nvSpPr>
          <p:cNvPr id="151" name="Shape 151"/>
          <p:cNvSpPr txBox="1"/>
          <p:nvPr/>
        </p:nvSpPr>
        <p:spPr>
          <a:xfrm>
            <a:off x="360560" y="1236383"/>
            <a:ext cx="2048399" cy="2451200"/>
          </a:xfrm>
          <a:prstGeom prst="rect">
            <a:avLst/>
          </a:prstGeom>
          <a:noFill/>
          <a:ln>
            <a:noFill/>
          </a:ln>
        </p:spPr>
        <p:txBody>
          <a:bodyPr lIns="121900" tIns="121900" rIns="121900" bIns="121900" anchor="ctr" anchorCtr="0">
            <a:noAutofit/>
          </a:bodyPr>
          <a:lstStyle/>
          <a:p>
            <a:r>
              <a:rPr lang="en-GB" sz="2400" dirty="0">
                <a:solidFill>
                  <a:schemeClr val="dk1"/>
                </a:solidFill>
              </a:rPr>
              <a:t>5. What </a:t>
            </a:r>
            <a:r>
              <a:rPr lang="en-GB" sz="2400" b="1" dirty="0">
                <a:solidFill>
                  <a:schemeClr val="dk1"/>
                </a:solidFill>
              </a:rPr>
              <a:t>techniques/ commands</a:t>
            </a:r>
            <a:r>
              <a:rPr lang="en-GB" sz="2400" dirty="0">
                <a:solidFill>
                  <a:schemeClr val="dk1"/>
                </a:solidFill>
              </a:rPr>
              <a:t> are often used to implement (code) selection?</a:t>
            </a:r>
          </a:p>
        </p:txBody>
      </p:sp>
      <p:pic>
        <p:nvPicPr>
          <p:cNvPr id="152" name="Shape 152"/>
          <p:cNvPicPr preferRelativeResize="0"/>
          <p:nvPr/>
        </p:nvPicPr>
        <p:blipFill>
          <a:blip r:embed="rId3">
            <a:alphaModFix/>
          </a:blip>
          <a:stretch>
            <a:fillRect/>
          </a:stretch>
        </p:blipFill>
        <p:spPr>
          <a:xfrm>
            <a:off x="2426101" y="1557334"/>
            <a:ext cx="3097500" cy="2095665"/>
          </a:xfrm>
          <a:prstGeom prst="rect">
            <a:avLst/>
          </a:prstGeom>
          <a:noFill/>
          <a:ln>
            <a:noFill/>
          </a:ln>
        </p:spPr>
      </p:pic>
      <p:sp>
        <p:nvSpPr>
          <p:cNvPr id="153" name="Shape 153"/>
          <p:cNvSpPr txBox="1"/>
          <p:nvPr/>
        </p:nvSpPr>
        <p:spPr>
          <a:xfrm>
            <a:off x="3104583" y="957466"/>
            <a:ext cx="2684000" cy="424400"/>
          </a:xfrm>
          <a:prstGeom prst="rect">
            <a:avLst/>
          </a:prstGeom>
          <a:noFill/>
          <a:ln>
            <a:noFill/>
          </a:ln>
        </p:spPr>
        <p:txBody>
          <a:bodyPr lIns="121900" tIns="121900" rIns="121900" bIns="121900" anchor="t" anchorCtr="0">
            <a:noAutofit/>
          </a:bodyPr>
          <a:lstStyle/>
          <a:p>
            <a:r>
              <a:rPr lang="en-GB" sz="2400" dirty="0"/>
              <a:t>PRIMM</a:t>
            </a:r>
          </a:p>
        </p:txBody>
      </p:sp>
      <p:pic>
        <p:nvPicPr>
          <p:cNvPr id="154" name="Shape 154"/>
          <p:cNvPicPr preferRelativeResize="0"/>
          <p:nvPr/>
        </p:nvPicPr>
        <p:blipFill>
          <a:blip r:embed="rId4">
            <a:alphaModFix/>
          </a:blip>
          <a:stretch>
            <a:fillRect/>
          </a:stretch>
        </p:blipFill>
        <p:spPr>
          <a:xfrm>
            <a:off x="6784006" y="1381866"/>
            <a:ext cx="3423465" cy="2186067"/>
          </a:xfrm>
          <a:prstGeom prst="rect">
            <a:avLst/>
          </a:prstGeom>
          <a:noFill/>
          <a:ln>
            <a:noFill/>
          </a:ln>
        </p:spPr>
      </p:pic>
      <p:pic>
        <p:nvPicPr>
          <p:cNvPr id="155" name="Shape 155"/>
          <p:cNvPicPr preferRelativeResize="0"/>
          <p:nvPr/>
        </p:nvPicPr>
        <p:blipFill>
          <a:blip r:embed="rId5">
            <a:alphaModFix/>
          </a:blip>
          <a:stretch>
            <a:fillRect/>
          </a:stretch>
        </p:blipFill>
        <p:spPr>
          <a:xfrm>
            <a:off x="2913183" y="4770106"/>
            <a:ext cx="2493200" cy="1256261"/>
          </a:xfrm>
          <a:prstGeom prst="rect">
            <a:avLst/>
          </a:prstGeom>
          <a:noFill/>
          <a:ln>
            <a:noFill/>
          </a:ln>
        </p:spPr>
      </p:pic>
      <p:sp>
        <p:nvSpPr>
          <p:cNvPr id="156" name="Shape 156"/>
          <p:cNvSpPr txBox="1"/>
          <p:nvPr/>
        </p:nvSpPr>
        <p:spPr>
          <a:xfrm>
            <a:off x="360560" y="4572892"/>
            <a:ext cx="2841599" cy="1183016"/>
          </a:xfrm>
          <a:prstGeom prst="rect">
            <a:avLst/>
          </a:prstGeom>
          <a:noFill/>
          <a:ln>
            <a:noFill/>
          </a:ln>
        </p:spPr>
        <p:txBody>
          <a:bodyPr lIns="121900" tIns="121900" rIns="121900" bIns="121900" anchor="t" anchorCtr="0">
            <a:noAutofit/>
          </a:bodyPr>
          <a:lstStyle/>
          <a:p>
            <a:r>
              <a:rPr lang="en-GB" sz="2400" dirty="0"/>
              <a:t>What alternative might there be?</a:t>
            </a:r>
          </a:p>
        </p:txBody>
      </p:sp>
      <p:sp>
        <p:nvSpPr>
          <p:cNvPr id="157" name="Shape 157"/>
          <p:cNvSpPr txBox="1"/>
          <p:nvPr/>
        </p:nvSpPr>
        <p:spPr>
          <a:xfrm>
            <a:off x="6689558" y="3440999"/>
            <a:ext cx="5163834" cy="423999"/>
          </a:xfrm>
          <a:prstGeom prst="rect">
            <a:avLst/>
          </a:prstGeom>
          <a:noFill/>
          <a:ln>
            <a:noFill/>
          </a:ln>
        </p:spPr>
        <p:txBody>
          <a:bodyPr lIns="121900" tIns="121900" rIns="121900" bIns="121900" anchor="t" anchorCtr="0">
            <a:noAutofit/>
          </a:bodyPr>
          <a:lstStyle/>
          <a:p>
            <a:r>
              <a:rPr lang="en-GB" sz="2400" dirty="0"/>
              <a:t>Is this the only or best way to implement this?</a:t>
            </a:r>
          </a:p>
        </p:txBody>
      </p:sp>
      <p:sp>
        <p:nvSpPr>
          <p:cNvPr id="2" name="TextBox 1"/>
          <p:cNvSpPr txBox="1"/>
          <p:nvPr/>
        </p:nvSpPr>
        <p:spPr>
          <a:xfrm>
            <a:off x="993999" y="3736085"/>
            <a:ext cx="5127301" cy="369332"/>
          </a:xfrm>
          <a:prstGeom prst="rect">
            <a:avLst/>
          </a:prstGeom>
          <a:noFill/>
        </p:spPr>
        <p:txBody>
          <a:bodyPr wrap="none" rtlCol="0">
            <a:spAutoFit/>
          </a:bodyPr>
          <a:lstStyle/>
          <a:p>
            <a:r>
              <a:rPr lang="en-GB" dirty="0"/>
              <a:t>https://</a:t>
            </a:r>
            <a:r>
              <a:rPr lang="en-GB" dirty="0" err="1"/>
              <a:t>scratch.mit.edu</a:t>
            </a:r>
            <a:r>
              <a:rPr lang="en-GB" dirty="0"/>
              <a:t>/projects/167435363/#player</a:t>
            </a:r>
          </a:p>
        </p:txBody>
      </p:sp>
    </p:spTree>
    <p:extLst>
      <p:ext uri="{BB962C8B-B14F-4D97-AF65-F5344CB8AC3E}">
        <p14:creationId xmlns:p14="http://schemas.microsoft.com/office/powerpoint/2010/main" val="353973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10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fade">
                                      <p:cBhvr>
                                        <p:cTn id="12" dur="1000"/>
                                        <p:tgtEl>
                                          <p:spTgt spid="1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
                                        </p:tgtEl>
                                        <p:attrNameLst>
                                          <p:attrName>style.visibility</p:attrName>
                                        </p:attrNameLst>
                                      </p:cBhvr>
                                      <p:to>
                                        <p:strVal val="visible"/>
                                      </p:to>
                                    </p:set>
                                    <p:animEffect transition="in" filter="fade">
                                      <p:cBhvr>
                                        <p:cTn id="17" dur="1000"/>
                                        <p:tgtEl>
                                          <p:spTgt spid="153"/>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7"/>
                                        </p:tgtEl>
                                        <p:attrNameLst>
                                          <p:attrName>style.visibility</p:attrName>
                                        </p:attrNameLst>
                                      </p:cBhvr>
                                      <p:to>
                                        <p:strVal val="visible"/>
                                      </p:to>
                                    </p:set>
                                    <p:animEffect transition="in" filter="fade">
                                      <p:cBhvr>
                                        <p:cTn id="24" dur="1000"/>
                                        <p:tgtEl>
                                          <p:spTgt spid="15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4"/>
                                        </p:tgtEl>
                                        <p:attrNameLst>
                                          <p:attrName>style.visibility</p:attrName>
                                        </p:attrNameLst>
                                      </p:cBhvr>
                                      <p:to>
                                        <p:strVal val="visible"/>
                                      </p:to>
                                    </p:set>
                                    <p:animEffect transition="in" filter="fade">
                                      <p:cBhvr>
                                        <p:cTn id="29" dur="1000"/>
                                        <p:tgtEl>
                                          <p:spTgt spid="1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6"/>
                                        </p:tgtEl>
                                        <p:attrNameLst>
                                          <p:attrName>style.visibility</p:attrName>
                                        </p:attrNameLst>
                                      </p:cBhvr>
                                      <p:to>
                                        <p:strVal val="visible"/>
                                      </p:to>
                                    </p:set>
                                    <p:animEffect transition="in" filter="fade">
                                      <p:cBhvr>
                                        <p:cTn id="34" dur="1000"/>
                                        <p:tgtEl>
                                          <p:spTgt spid="15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5"/>
                                        </p:tgtEl>
                                        <p:attrNameLst>
                                          <p:attrName>style.visibility</p:attrName>
                                        </p:attrNameLst>
                                      </p:cBhvr>
                                      <p:to>
                                        <p:strVal val="visible"/>
                                      </p:to>
                                    </p:set>
                                    <p:animEffect transition="in" filter="fade">
                                      <p:cBhvr>
                                        <p:cTn id="39" dur="1000"/>
                                        <p:tgtEl>
                                          <p:spTgt spid="155"/>
                                        </p:tgtEl>
                                      </p:cBhvr>
                                    </p:animEffect>
                                  </p:childTnLst>
                                </p:cTn>
                              </p:par>
                              <p:par>
                                <p:cTn id="40" presetID="10" presetClass="entr" presetSubtype="0" fill="hold" nodeType="withEffect">
                                  <p:stCondLst>
                                    <p:cond delay="0"/>
                                  </p:stCondLst>
                                  <p:childTnLst>
                                    <p:set>
                                      <p:cBhvr>
                                        <p:cTn id="41" dur="1" fill="hold">
                                          <p:stCondLst>
                                            <p:cond delay="0"/>
                                          </p:stCondLst>
                                        </p:cTn>
                                        <p:tgtEl>
                                          <p:spTgt spid="154"/>
                                        </p:tgtEl>
                                        <p:attrNameLst>
                                          <p:attrName>style.visibility</p:attrName>
                                        </p:attrNameLst>
                                      </p:cBhvr>
                                      <p:to>
                                        <p:strVal val="visible"/>
                                      </p:to>
                                    </p:set>
                                    <p:animEffect transition="in" filter="fade">
                                      <p:cBhvr>
                                        <p:cTn id="42" dur="1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7" name="Shape 167"/>
          <p:cNvSpPr txBox="1">
            <a:spLocks noGrp="1"/>
          </p:cNvSpPr>
          <p:nvPr>
            <p:ph type="title"/>
          </p:nvPr>
        </p:nvSpPr>
        <p:spPr>
          <a:xfrm>
            <a:off x="474367" y="204669"/>
            <a:ext cx="249320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a:t>
            </a:r>
          </a:p>
        </p:txBody>
      </p:sp>
      <p:sp>
        <p:nvSpPr>
          <p:cNvPr id="168" name="Shape 168"/>
          <p:cNvSpPr txBox="1"/>
          <p:nvPr/>
        </p:nvSpPr>
        <p:spPr>
          <a:xfrm>
            <a:off x="2653301" y="4704434"/>
            <a:ext cx="3467999" cy="583999"/>
          </a:xfrm>
          <a:prstGeom prst="rect">
            <a:avLst/>
          </a:prstGeom>
          <a:noFill/>
          <a:ln>
            <a:noFill/>
          </a:ln>
        </p:spPr>
        <p:txBody>
          <a:bodyPr lIns="121900" tIns="121900" rIns="121900" bIns="121900" anchor="t" anchorCtr="0">
            <a:noAutofit/>
          </a:bodyPr>
          <a:lstStyle/>
          <a:p>
            <a:endParaRPr sz="2400" i="1"/>
          </a:p>
        </p:txBody>
      </p:sp>
      <p:sp>
        <p:nvSpPr>
          <p:cNvPr id="169" name="Shape 169"/>
          <p:cNvSpPr txBox="1"/>
          <p:nvPr/>
        </p:nvSpPr>
        <p:spPr>
          <a:xfrm>
            <a:off x="474367" y="1429267"/>
            <a:ext cx="2048399" cy="695200"/>
          </a:xfrm>
          <a:prstGeom prst="rect">
            <a:avLst/>
          </a:prstGeom>
          <a:noFill/>
          <a:ln>
            <a:noFill/>
          </a:ln>
        </p:spPr>
        <p:txBody>
          <a:bodyPr lIns="121900" tIns="121900" rIns="121900" bIns="121900" anchor="ctr" anchorCtr="0">
            <a:noAutofit/>
          </a:bodyPr>
          <a:lstStyle/>
          <a:p>
            <a:r>
              <a:rPr lang="en-GB" sz="2400" dirty="0">
                <a:solidFill>
                  <a:schemeClr val="dk1"/>
                </a:solidFill>
              </a:rPr>
              <a:t>Predict what this code might do.</a:t>
            </a:r>
          </a:p>
        </p:txBody>
      </p:sp>
      <p:sp>
        <p:nvSpPr>
          <p:cNvPr id="170" name="Shape 170"/>
          <p:cNvSpPr txBox="1"/>
          <p:nvPr/>
        </p:nvSpPr>
        <p:spPr>
          <a:xfrm>
            <a:off x="7520967" y="2363034"/>
            <a:ext cx="2684000" cy="481999"/>
          </a:xfrm>
          <a:prstGeom prst="rect">
            <a:avLst/>
          </a:prstGeom>
          <a:noFill/>
          <a:ln>
            <a:noFill/>
          </a:ln>
        </p:spPr>
        <p:txBody>
          <a:bodyPr lIns="121900" tIns="121900" rIns="121900" bIns="121900" anchor="t" anchorCtr="0">
            <a:noAutofit/>
          </a:bodyPr>
          <a:lstStyle/>
          <a:p>
            <a:r>
              <a:rPr lang="en-GB" sz="2400"/>
              <a:t>Would this solve it?</a:t>
            </a:r>
          </a:p>
        </p:txBody>
      </p:sp>
      <p:pic>
        <p:nvPicPr>
          <p:cNvPr id="171" name="Shape 171"/>
          <p:cNvPicPr preferRelativeResize="0"/>
          <p:nvPr/>
        </p:nvPicPr>
        <p:blipFill>
          <a:blip r:embed="rId3">
            <a:alphaModFix/>
          </a:blip>
          <a:stretch>
            <a:fillRect/>
          </a:stretch>
        </p:blipFill>
        <p:spPr>
          <a:xfrm>
            <a:off x="2522767" y="1376467"/>
            <a:ext cx="3604768" cy="2967349"/>
          </a:xfrm>
          <a:prstGeom prst="rect">
            <a:avLst/>
          </a:prstGeom>
          <a:noFill/>
          <a:ln>
            <a:noFill/>
          </a:ln>
        </p:spPr>
      </p:pic>
      <p:pic>
        <p:nvPicPr>
          <p:cNvPr id="172" name="Shape 172"/>
          <p:cNvPicPr preferRelativeResize="0"/>
          <p:nvPr/>
        </p:nvPicPr>
        <p:blipFill>
          <a:blip r:embed="rId4">
            <a:alphaModFix/>
          </a:blip>
          <a:stretch>
            <a:fillRect/>
          </a:stretch>
        </p:blipFill>
        <p:spPr>
          <a:xfrm>
            <a:off x="7520967" y="2955827"/>
            <a:ext cx="3257367" cy="3214965"/>
          </a:xfrm>
          <a:prstGeom prst="rect">
            <a:avLst/>
          </a:prstGeom>
          <a:noFill/>
          <a:ln>
            <a:noFill/>
          </a:ln>
        </p:spPr>
      </p:pic>
      <p:sp>
        <p:nvSpPr>
          <p:cNvPr id="2" name="TextBox 1"/>
          <p:cNvSpPr txBox="1"/>
          <p:nvPr/>
        </p:nvSpPr>
        <p:spPr>
          <a:xfrm>
            <a:off x="1823649" y="4435483"/>
            <a:ext cx="5127301" cy="369332"/>
          </a:xfrm>
          <a:prstGeom prst="rect">
            <a:avLst/>
          </a:prstGeom>
          <a:noFill/>
        </p:spPr>
        <p:txBody>
          <a:bodyPr wrap="none" rtlCol="0">
            <a:spAutoFit/>
          </a:bodyPr>
          <a:lstStyle/>
          <a:p>
            <a:r>
              <a:rPr lang="en-GB" dirty="0"/>
              <a:t>https://</a:t>
            </a:r>
            <a:r>
              <a:rPr lang="en-GB" dirty="0" err="1"/>
              <a:t>scratch.mit.edu</a:t>
            </a:r>
            <a:r>
              <a:rPr lang="en-GB" dirty="0"/>
              <a:t>/projects/167435909/#player</a:t>
            </a:r>
          </a:p>
        </p:txBody>
      </p:sp>
    </p:spTree>
    <p:extLst>
      <p:ext uri="{BB962C8B-B14F-4D97-AF65-F5344CB8AC3E}">
        <p14:creationId xmlns:p14="http://schemas.microsoft.com/office/powerpoint/2010/main" val="333598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par>
                                <p:cTn id="8" presetID="10" presetClass="entr" presetSubtype="0" fill="hold" nodeType="withEffect">
                                  <p:stCondLst>
                                    <p:cond delay="0"/>
                                  </p:stCondLst>
                                  <p:childTnLst>
                                    <p:set>
                                      <p:cBhvr>
                                        <p:cTn id="9" dur="1" fill="hold">
                                          <p:stCondLst>
                                            <p:cond delay="0"/>
                                          </p:stCondLst>
                                        </p:cTn>
                                        <p:tgtEl>
                                          <p:spTgt spid="172"/>
                                        </p:tgtEl>
                                        <p:attrNameLst>
                                          <p:attrName>style.visibility</p:attrName>
                                        </p:attrNameLst>
                                      </p:cBhvr>
                                      <p:to>
                                        <p:strVal val="visible"/>
                                      </p:to>
                                    </p:set>
                                    <p:animEffect transition="in" filter="fade">
                                      <p:cBhvr>
                                        <p:cTn id="10" dur="10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82" name="Shape 182"/>
          <p:cNvSpPr txBox="1">
            <a:spLocks noGrp="1"/>
          </p:cNvSpPr>
          <p:nvPr>
            <p:ph type="title"/>
          </p:nvPr>
        </p:nvSpPr>
        <p:spPr>
          <a:xfrm>
            <a:off x="386796" y="202275"/>
            <a:ext cx="8786080"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 to control movement</a:t>
            </a:r>
            <a:br>
              <a:rPr lang="en-GB" dirty="0"/>
            </a:br>
            <a:endParaRPr lang="en-GB" dirty="0"/>
          </a:p>
        </p:txBody>
      </p:sp>
      <p:sp>
        <p:nvSpPr>
          <p:cNvPr id="183" name="Shape 183"/>
          <p:cNvSpPr txBox="1"/>
          <p:nvPr/>
        </p:nvSpPr>
        <p:spPr>
          <a:xfrm>
            <a:off x="4695113" y="5302979"/>
            <a:ext cx="7047707" cy="481999"/>
          </a:xfrm>
          <a:prstGeom prst="rect">
            <a:avLst/>
          </a:prstGeom>
          <a:noFill/>
          <a:ln>
            <a:noFill/>
          </a:ln>
        </p:spPr>
        <p:txBody>
          <a:bodyPr lIns="121900" tIns="121900" rIns="121900" bIns="121900" anchor="t" anchorCtr="0">
            <a:noAutofit/>
          </a:bodyPr>
          <a:lstStyle/>
          <a:p>
            <a:r>
              <a:rPr lang="en-GB" sz="2400" u="sng" dirty="0">
                <a:solidFill>
                  <a:schemeClr val="hlink"/>
                </a:solidFill>
                <a:hlinkClick r:id="rId3"/>
              </a:rPr>
              <a:t>https://</a:t>
            </a:r>
            <a:r>
              <a:rPr lang="en-GB" sz="2400" u="sng" dirty="0" err="1">
                <a:solidFill>
                  <a:schemeClr val="hlink"/>
                </a:solidFill>
                <a:hlinkClick r:id="rId3"/>
              </a:rPr>
              <a:t>scratch.mit.edu</a:t>
            </a:r>
            <a:r>
              <a:rPr lang="en-GB" sz="2400" u="sng" dirty="0">
                <a:solidFill>
                  <a:schemeClr val="hlink"/>
                </a:solidFill>
                <a:hlinkClick r:id="rId3"/>
              </a:rPr>
              <a:t>/projects/95267347/#player</a:t>
            </a:r>
          </a:p>
          <a:p>
            <a:endParaRPr sz="2400" dirty="0"/>
          </a:p>
          <a:p>
            <a:endParaRPr sz="2400" dirty="0"/>
          </a:p>
          <a:p>
            <a:r>
              <a:rPr lang="en-GB" sz="2400" dirty="0"/>
              <a:t> </a:t>
            </a:r>
          </a:p>
          <a:p>
            <a:endParaRPr sz="2400" dirty="0"/>
          </a:p>
          <a:p>
            <a:endParaRPr sz="2400" dirty="0"/>
          </a:p>
          <a:p>
            <a:endParaRPr sz="2400" dirty="0"/>
          </a:p>
        </p:txBody>
      </p:sp>
      <p:sp>
        <p:nvSpPr>
          <p:cNvPr id="186" name="Shape 186"/>
          <p:cNvSpPr txBox="1"/>
          <p:nvPr/>
        </p:nvSpPr>
        <p:spPr>
          <a:xfrm>
            <a:off x="194773" y="2030853"/>
            <a:ext cx="3934400" cy="3898310"/>
          </a:xfrm>
          <a:prstGeom prst="rect">
            <a:avLst/>
          </a:prstGeom>
          <a:solidFill>
            <a:srgbClr val="F4CCCC"/>
          </a:solidFill>
          <a:ln w="9525" cap="flat" cmpd="sng">
            <a:solidFill>
              <a:srgbClr val="FCE5CD"/>
            </a:solidFill>
            <a:prstDash val="solid"/>
            <a:round/>
            <a:headEnd type="none" w="med" len="med"/>
            <a:tailEnd type="none" w="med" len="med"/>
          </a:ln>
        </p:spPr>
        <p:txBody>
          <a:bodyPr lIns="121900" tIns="121900" rIns="121900" bIns="121900" anchor="t" anchorCtr="0">
            <a:noAutofit/>
          </a:bodyPr>
          <a:lstStyle/>
          <a:p>
            <a:r>
              <a:rPr lang="en-GB" sz="2400" u="sng"/>
              <a:t>Moving my sprite algorithm</a:t>
            </a:r>
          </a:p>
          <a:p>
            <a:endParaRPr sz="2400"/>
          </a:p>
          <a:p>
            <a:r>
              <a:rPr lang="en-GB" sz="2400"/>
              <a:t>if up arrow pressed move</a:t>
            </a:r>
          </a:p>
          <a:p>
            <a:endParaRPr sz="2400"/>
          </a:p>
          <a:p>
            <a:r>
              <a:rPr lang="en-GB" sz="2400"/>
              <a:t>If down arrow pressed move </a:t>
            </a:r>
          </a:p>
          <a:p>
            <a:endParaRPr sz="2400"/>
          </a:p>
          <a:p>
            <a:r>
              <a:rPr lang="en-GB" sz="2400"/>
              <a:t>if left arrow pressed move </a:t>
            </a:r>
          </a:p>
          <a:p>
            <a:endParaRPr sz="2400"/>
          </a:p>
          <a:p>
            <a:r>
              <a:rPr lang="en-GB" sz="2400"/>
              <a:t>if right arrow pressed move </a:t>
            </a:r>
          </a:p>
        </p:txBody>
      </p:sp>
      <p:sp>
        <p:nvSpPr>
          <p:cNvPr id="187" name="Shape 187"/>
          <p:cNvSpPr txBox="1"/>
          <p:nvPr/>
        </p:nvSpPr>
        <p:spPr>
          <a:xfrm>
            <a:off x="4500433" y="1827423"/>
            <a:ext cx="7363200" cy="3580298"/>
          </a:xfrm>
          <a:prstGeom prst="rect">
            <a:avLst/>
          </a:prstGeom>
          <a:noFill/>
          <a:ln>
            <a:noFill/>
          </a:ln>
        </p:spPr>
        <p:txBody>
          <a:bodyPr lIns="121900" tIns="121900" rIns="121900" bIns="121900" anchor="ctr" anchorCtr="0">
            <a:noAutofit/>
          </a:bodyPr>
          <a:lstStyle/>
          <a:p>
            <a:r>
              <a:rPr lang="en-GB" sz="2400" dirty="0"/>
              <a:t>Use the code ‘Exploring selection with fruit drawing’ to explore selection.</a:t>
            </a:r>
            <a:endParaRPr sz="2400" dirty="0"/>
          </a:p>
          <a:p>
            <a:pPr marL="457189" indent="-457189" fontAlgn="base">
              <a:buFont typeface="+mj-lt"/>
              <a:buAutoNum type="arabicPeriod"/>
            </a:pPr>
            <a:r>
              <a:rPr lang="en-GB" sz="2400" b="1" dirty="0"/>
              <a:t>Run the program</a:t>
            </a:r>
            <a:r>
              <a:rPr lang="en-GB" sz="2400" dirty="0"/>
              <a:t>. </a:t>
            </a:r>
            <a:r>
              <a:rPr lang="en-GB" sz="2400" b="1" dirty="0"/>
              <a:t>Predict what code might be used before you look inside.</a:t>
            </a:r>
          </a:p>
          <a:p>
            <a:pPr marL="457189" indent="-457189" fontAlgn="base">
              <a:buFont typeface="+mj-lt"/>
              <a:buAutoNum type="arabicPeriod"/>
            </a:pPr>
            <a:r>
              <a:rPr lang="en-GB" sz="2400" dirty="0"/>
              <a:t>Read the code. Predict again.</a:t>
            </a:r>
          </a:p>
          <a:p>
            <a:pPr marL="457189" indent="-457189" fontAlgn="base">
              <a:buFont typeface="+mj-lt"/>
              <a:buAutoNum type="arabicPeriod"/>
            </a:pPr>
            <a:r>
              <a:rPr lang="en-GB" sz="2400" dirty="0"/>
              <a:t>Run again.</a:t>
            </a:r>
          </a:p>
          <a:p>
            <a:pPr marL="457189" indent="-457189" fontAlgn="base">
              <a:buFont typeface="+mj-lt"/>
              <a:buAutoNum type="arabicPeriod"/>
            </a:pPr>
            <a:r>
              <a:rPr lang="en-GB" sz="2400" b="1" dirty="0"/>
              <a:t>Debug the code.  (How do you know what it should do?)</a:t>
            </a:r>
          </a:p>
          <a:p>
            <a:pPr marL="457189" indent="-457189" fontAlgn="base">
              <a:buFont typeface="+mj-lt"/>
              <a:buAutoNum type="arabicPeriod"/>
            </a:pPr>
            <a:r>
              <a:rPr lang="en-GB" sz="2400" dirty="0"/>
              <a:t>Consider which might be the 'best way' to code the algorithm?</a:t>
            </a:r>
          </a:p>
        </p:txBody>
      </p:sp>
      <p:cxnSp>
        <p:nvCxnSpPr>
          <p:cNvPr id="188" name="Shape 188"/>
          <p:cNvCxnSpPr/>
          <p:nvPr/>
        </p:nvCxnSpPr>
        <p:spPr>
          <a:xfrm rot="10800000">
            <a:off x="3641533" y="2869960"/>
            <a:ext cx="0" cy="435600"/>
          </a:xfrm>
          <a:prstGeom prst="straightConnector1">
            <a:avLst/>
          </a:prstGeom>
          <a:noFill/>
          <a:ln w="9525" cap="flat" cmpd="sng">
            <a:solidFill>
              <a:schemeClr val="dk2"/>
            </a:solidFill>
            <a:prstDash val="solid"/>
            <a:round/>
            <a:headEnd type="none" w="lg" len="lg"/>
            <a:tailEnd type="triangle" w="lg" len="lg"/>
          </a:ln>
        </p:spPr>
      </p:cxnSp>
      <p:cxnSp>
        <p:nvCxnSpPr>
          <p:cNvPr id="189" name="Shape 189"/>
          <p:cNvCxnSpPr/>
          <p:nvPr/>
        </p:nvCxnSpPr>
        <p:spPr>
          <a:xfrm>
            <a:off x="3898222" y="3685701"/>
            <a:ext cx="6399" cy="286000"/>
          </a:xfrm>
          <a:prstGeom prst="straightConnector1">
            <a:avLst/>
          </a:prstGeom>
          <a:noFill/>
          <a:ln w="9525" cap="flat" cmpd="sng">
            <a:solidFill>
              <a:schemeClr val="dk2"/>
            </a:solidFill>
            <a:prstDash val="solid"/>
            <a:round/>
            <a:headEnd type="none" w="lg" len="lg"/>
            <a:tailEnd type="triangle" w="lg" len="lg"/>
          </a:ln>
        </p:spPr>
      </p:cxnSp>
      <p:cxnSp>
        <p:nvCxnSpPr>
          <p:cNvPr id="190" name="Shape 190"/>
          <p:cNvCxnSpPr/>
          <p:nvPr/>
        </p:nvCxnSpPr>
        <p:spPr>
          <a:xfrm flipH="1">
            <a:off x="3691991" y="4558553"/>
            <a:ext cx="320800" cy="2799"/>
          </a:xfrm>
          <a:prstGeom prst="straightConnector1">
            <a:avLst/>
          </a:prstGeom>
          <a:noFill/>
          <a:ln w="9525" cap="flat" cmpd="sng">
            <a:solidFill>
              <a:schemeClr val="dk2"/>
            </a:solidFill>
            <a:prstDash val="solid"/>
            <a:round/>
            <a:headEnd type="none" w="lg" len="lg"/>
            <a:tailEnd type="triangle" w="lg" len="lg"/>
          </a:ln>
        </p:spPr>
      </p:cxnSp>
      <p:cxnSp>
        <p:nvCxnSpPr>
          <p:cNvPr id="191" name="Shape 191"/>
          <p:cNvCxnSpPr/>
          <p:nvPr/>
        </p:nvCxnSpPr>
        <p:spPr>
          <a:xfrm>
            <a:off x="3691991" y="5407720"/>
            <a:ext cx="295599" cy="5200"/>
          </a:xfrm>
          <a:prstGeom prst="straightConnector1">
            <a:avLst/>
          </a:prstGeom>
          <a:noFill/>
          <a:ln w="9525" cap="flat" cmpd="sng">
            <a:solidFill>
              <a:schemeClr val="dk2"/>
            </a:solidFill>
            <a:prstDash val="solid"/>
            <a:round/>
            <a:headEnd type="none" w="lg" len="lg"/>
            <a:tailEnd type="triangle" w="lg" len="lg"/>
          </a:ln>
        </p:spPr>
      </p:cxnSp>
      <p:sp>
        <p:nvSpPr>
          <p:cNvPr id="19" name="Shape 182"/>
          <p:cNvSpPr txBox="1">
            <a:spLocks/>
          </p:cNvSpPr>
          <p:nvPr/>
        </p:nvSpPr>
        <p:spPr>
          <a:xfrm>
            <a:off x="386796" y="898068"/>
            <a:ext cx="8786080" cy="929354"/>
          </a:xfrm>
          <a:prstGeom prst="rect">
            <a:avLst/>
          </a:prstGeom>
          <a:noFill/>
          <a:ln>
            <a:noFill/>
          </a:ln>
        </p:spPr>
        <p:txBody>
          <a:bodyPr vert="horz" lIns="121900" tIns="121900" rIns="121900" bIns="121900" rtlCol="0" anchor="t" anchorCtr="0">
            <a:noAutofit/>
          </a:bodyPr>
          <a:lstStyle>
            <a:lvl1pPr algn="l" defTabSz="914400" rtl="0" eaLnBrk="1" latinLnBrk="0" hangingPunct="1">
              <a:lnSpc>
                <a:spcPct val="90000"/>
              </a:lnSpc>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nSpc>
                <a:spcPct val="100000"/>
              </a:lnSpc>
              <a:buClr>
                <a:schemeClr val="dk1"/>
              </a:buClr>
              <a:buSzPct val="25000"/>
            </a:pPr>
            <a:r>
              <a:rPr lang="en-GB"/>
              <a:t>Buggy code - running code level first </a:t>
            </a:r>
            <a:endParaRPr lang="en-GB" dirty="0"/>
          </a:p>
        </p:txBody>
      </p:sp>
    </p:spTree>
    <p:extLst>
      <p:ext uri="{BB962C8B-B14F-4D97-AF65-F5344CB8AC3E}">
        <p14:creationId xmlns:p14="http://schemas.microsoft.com/office/powerpoint/2010/main" val="413589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1000"/>
                                        <p:tgtEl>
                                          <p:spTgt spid="183"/>
                                        </p:tgtEl>
                                      </p:cBhvr>
                                    </p:animEffect>
                                  </p:childTnLst>
                                </p:cTn>
                              </p:par>
                              <p:par>
                                <p:cTn id="8" presetID="10" presetClass="entr" presetSubtype="0" fill="hold" nodeType="withEffect">
                                  <p:stCondLst>
                                    <p:cond delay="0"/>
                                  </p:stCondLst>
                                  <p:childTnLst>
                                    <p:set>
                                      <p:cBhvr>
                                        <p:cTn id="9" dur="1" fill="hold">
                                          <p:stCondLst>
                                            <p:cond delay="0"/>
                                          </p:stCondLst>
                                        </p:cTn>
                                        <p:tgtEl>
                                          <p:spTgt spid="187"/>
                                        </p:tgtEl>
                                        <p:attrNameLst>
                                          <p:attrName>style.visibility</p:attrName>
                                        </p:attrNameLst>
                                      </p:cBhvr>
                                      <p:to>
                                        <p:strVal val="visible"/>
                                      </p:to>
                                    </p:set>
                                    <p:animEffect transition="in" filter="fade">
                                      <p:cBhvr>
                                        <p:cTn id="10" dur="10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6732" y="859566"/>
            <a:ext cx="9415220" cy="923330"/>
          </a:xfrm>
          <a:prstGeom prst="rect">
            <a:avLst/>
          </a:prstGeom>
        </p:spPr>
        <p:txBody>
          <a:bodyPr wrap="square">
            <a:spAutoFit/>
          </a:bodyPr>
          <a:lstStyle/>
          <a:p>
            <a:br>
              <a:rPr lang="en-GB" dirty="0"/>
            </a:br>
            <a:endParaRPr lang="en-GB" dirty="0"/>
          </a:p>
          <a:p>
            <a:pPr>
              <a:buFont typeface="Arial" panose="020B0604020202020204" pitchFamily="34" charset="0"/>
              <a:buChar char="•"/>
            </a:pPr>
            <a:endParaRPr lang="en-GB" dirty="0">
              <a:solidFill>
                <a:srgbClr val="333333"/>
              </a:solidFill>
              <a:latin typeface="Helvetica Neue"/>
            </a:endParaRPr>
          </a:p>
        </p:txBody>
      </p:sp>
      <p:sp>
        <p:nvSpPr>
          <p:cNvPr id="3" name="Rectangle 2"/>
          <p:cNvSpPr/>
          <p:nvPr/>
        </p:nvSpPr>
        <p:spPr>
          <a:xfrm>
            <a:off x="3676835" y="545875"/>
            <a:ext cx="4610518" cy="2677656"/>
          </a:xfrm>
          <a:prstGeom prst="rect">
            <a:avLst/>
          </a:prstGeom>
          <a:ln w="73025">
            <a:solidFill>
              <a:srgbClr val="4472C4"/>
            </a:solidFill>
          </a:ln>
          <a:effectLst>
            <a:innerShdw blurRad="63500" dist="50800" dir="13500000">
              <a:prstClr val="black">
                <a:alpha val="50000"/>
              </a:prstClr>
            </a:innerShdw>
          </a:effectLst>
          <a:scene3d>
            <a:camera prst="orthographicFront"/>
            <a:lightRig rig="threePt" dir="t"/>
          </a:scene3d>
          <a:sp3d prstMaterial="dkEdge"/>
        </p:spPr>
        <p:txBody>
          <a:bodyPr wrap="square">
            <a:spAutoFit/>
          </a:bodyPr>
          <a:lstStyle/>
          <a:p>
            <a:r>
              <a:rPr lang="en-US" sz="2400" b="1" dirty="0">
                <a:solidFill>
                  <a:schemeClr val="tx1">
                    <a:lumMod val="50000"/>
                    <a:lumOff val="50000"/>
                  </a:schemeClr>
                </a:solidFill>
                <a:cs typeface="Arial" charset="0"/>
              </a:rPr>
              <a:t>Levels of abstraction</a:t>
            </a:r>
          </a:p>
          <a:p>
            <a:pPr marL="742950" indent="-742950">
              <a:lnSpc>
                <a:spcPct val="150000"/>
              </a:lnSpc>
              <a:buFont typeface="+mj-lt"/>
              <a:buAutoNum type="arabicPeriod"/>
            </a:pPr>
            <a:r>
              <a:rPr lang="en-GB" sz="2400" dirty="0">
                <a:solidFill>
                  <a:schemeClr val="tx1">
                    <a:lumMod val="50000"/>
                    <a:lumOff val="50000"/>
                  </a:schemeClr>
                </a:solidFill>
              </a:rPr>
              <a:t>Task </a:t>
            </a:r>
          </a:p>
          <a:p>
            <a:pPr marL="742950" indent="-742950">
              <a:lnSpc>
                <a:spcPct val="150000"/>
              </a:lnSpc>
              <a:buFont typeface="+mj-lt"/>
              <a:buAutoNum type="arabicPeriod"/>
            </a:pPr>
            <a:r>
              <a:rPr lang="en-GB" sz="2400" dirty="0">
                <a:solidFill>
                  <a:schemeClr val="tx1">
                    <a:lumMod val="50000"/>
                    <a:lumOff val="50000"/>
                  </a:schemeClr>
                </a:solidFill>
              </a:rPr>
              <a:t>Design (including algorithms)</a:t>
            </a:r>
          </a:p>
          <a:p>
            <a:pPr marL="742950" indent="-742950">
              <a:lnSpc>
                <a:spcPct val="150000"/>
              </a:lnSpc>
              <a:buFont typeface="+mj-lt"/>
              <a:buAutoNum type="arabicPeriod"/>
            </a:pPr>
            <a:r>
              <a:rPr lang="en-GB" sz="2400" dirty="0">
                <a:solidFill>
                  <a:schemeClr val="tx1">
                    <a:lumMod val="50000"/>
                    <a:lumOff val="50000"/>
                  </a:schemeClr>
                </a:solidFill>
              </a:rPr>
              <a:t>Code</a:t>
            </a:r>
          </a:p>
          <a:p>
            <a:pPr marL="742950" indent="-742950">
              <a:lnSpc>
                <a:spcPct val="150000"/>
              </a:lnSpc>
              <a:buFont typeface="+mj-lt"/>
              <a:buAutoNum type="arabicPeriod"/>
            </a:pPr>
            <a:r>
              <a:rPr lang="en-GB" sz="2400" dirty="0">
                <a:solidFill>
                  <a:schemeClr val="tx1">
                    <a:lumMod val="50000"/>
                    <a:lumOff val="50000"/>
                  </a:schemeClr>
                </a:solidFill>
              </a:rPr>
              <a:t>Running the code</a:t>
            </a:r>
          </a:p>
        </p:txBody>
      </p:sp>
      <p:graphicFrame>
        <p:nvGraphicFramePr>
          <p:cNvPr id="7" name="Shape 241"/>
          <p:cNvGraphicFramePr/>
          <p:nvPr>
            <p:extLst>
              <p:ext uri="{D42A27DB-BD31-4B8C-83A1-F6EECF244321}">
                <p14:modId xmlns:p14="http://schemas.microsoft.com/office/powerpoint/2010/main" val="2466191533"/>
              </p:ext>
            </p:extLst>
          </p:nvPr>
        </p:nvGraphicFramePr>
        <p:xfrm>
          <a:off x="1557780" y="3446994"/>
          <a:ext cx="8848628" cy="2680816"/>
        </p:xfrm>
        <a:graphic>
          <a:graphicData uri="http://schemas.openxmlformats.org/drawingml/2006/table">
            <a:tbl>
              <a:tblPr>
                <a:tableStyleId>{3C2FFA5D-87B4-456A-9821-1D502468CF0F}</a:tableStyleId>
              </a:tblPr>
              <a:tblGrid>
                <a:gridCol w="1113343">
                  <a:extLst>
                    <a:ext uri="{9D8B030D-6E8A-4147-A177-3AD203B41FA5}">
                      <a16:colId xmlns:a16="http://schemas.microsoft.com/office/drawing/2014/main" val="20000"/>
                    </a:ext>
                  </a:extLst>
                </a:gridCol>
                <a:gridCol w="1463175">
                  <a:extLst>
                    <a:ext uri="{9D8B030D-6E8A-4147-A177-3AD203B41FA5}">
                      <a16:colId xmlns:a16="http://schemas.microsoft.com/office/drawing/2014/main" val="20001"/>
                    </a:ext>
                  </a:extLst>
                </a:gridCol>
                <a:gridCol w="1504951">
                  <a:extLst>
                    <a:ext uri="{9D8B030D-6E8A-4147-A177-3AD203B41FA5}">
                      <a16:colId xmlns:a16="http://schemas.microsoft.com/office/drawing/2014/main" val="20002"/>
                    </a:ext>
                  </a:extLst>
                </a:gridCol>
                <a:gridCol w="1984131">
                  <a:extLst>
                    <a:ext uri="{9D8B030D-6E8A-4147-A177-3AD203B41FA5}">
                      <a16:colId xmlns:a16="http://schemas.microsoft.com/office/drawing/2014/main" val="20003"/>
                    </a:ext>
                  </a:extLst>
                </a:gridCol>
                <a:gridCol w="1458071">
                  <a:extLst>
                    <a:ext uri="{9D8B030D-6E8A-4147-A177-3AD203B41FA5}">
                      <a16:colId xmlns:a16="http://schemas.microsoft.com/office/drawing/2014/main" val="20004"/>
                    </a:ext>
                  </a:extLst>
                </a:gridCol>
                <a:gridCol w="1324957">
                  <a:extLst>
                    <a:ext uri="{9D8B030D-6E8A-4147-A177-3AD203B41FA5}">
                      <a16:colId xmlns:a16="http://schemas.microsoft.com/office/drawing/2014/main" val="20005"/>
                    </a:ext>
                  </a:extLst>
                </a:gridCol>
              </a:tblGrid>
              <a:tr h="26808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Copy code</a:t>
                      </a:r>
                    </a:p>
                    <a:p>
                      <a:pPr lvl="0" algn="ctr">
                        <a:spcBef>
                          <a:spcPts val="0"/>
                        </a:spcBef>
                        <a:buNone/>
                      </a:pPr>
                      <a:endParaRPr lang="en-GB" sz="2400" dirty="0">
                        <a:solidFill>
                          <a:schemeClr val="bg1"/>
                        </a:solidFill>
                      </a:endParaRPr>
                    </a:p>
                  </a:txBody>
                  <a:tcPr marL="91425" marR="91425" marT="91425" marB="91425">
                    <a:solidFill>
                      <a:srgbClr val="4472C4"/>
                    </a:solidFill>
                  </a:tcPr>
                </a:tc>
                <a:tc>
                  <a:txBody>
                    <a:bodyPr/>
                    <a:lstStyle/>
                    <a:p>
                      <a:pPr lvl="0" algn="ctr"/>
                      <a:r>
                        <a:rPr lang="en-GB" sz="2400" dirty="0">
                          <a:solidFill>
                            <a:schemeClr val="bg1"/>
                          </a:solidFill>
                        </a:rPr>
                        <a:t>Targeted tasks </a:t>
                      </a:r>
                    </a:p>
                    <a:p>
                      <a:pPr lvl="0" algn="ctr"/>
                      <a:endParaRPr lang="en-GB" sz="2400" dirty="0">
                        <a:solidFill>
                          <a:schemeClr val="bg1"/>
                        </a:solidFill>
                      </a:endParaRPr>
                    </a:p>
                  </a:txBody>
                  <a:tcPr marL="91425" marR="91425" marT="91425" marB="91425">
                    <a:solidFill>
                      <a:srgbClr val="4472C4"/>
                    </a:solidFill>
                  </a:tcPr>
                </a:tc>
                <a:tc>
                  <a:txBody>
                    <a:bodyPr/>
                    <a:lstStyle/>
                    <a:p>
                      <a:pPr lvl="0" algn="ctr">
                        <a:spcBef>
                          <a:spcPts val="0"/>
                        </a:spcBef>
                        <a:buNone/>
                      </a:pPr>
                      <a:r>
                        <a:rPr lang="en-GB" sz="2400" dirty="0">
                          <a:solidFill>
                            <a:schemeClr val="bg1"/>
                          </a:solidFill>
                        </a:rPr>
                        <a:t>Shared</a:t>
                      </a:r>
                    </a:p>
                    <a:p>
                      <a:pPr lvl="0" algn="ctr">
                        <a:spcBef>
                          <a:spcPts val="0"/>
                        </a:spcBef>
                        <a:buNone/>
                      </a:pPr>
                      <a:r>
                        <a:rPr lang="en-GB" sz="2400" dirty="0">
                          <a:solidFill>
                            <a:schemeClr val="bg1"/>
                          </a:solidFill>
                        </a:rPr>
                        <a:t>coding</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Guided exploration</a:t>
                      </a:r>
                    </a:p>
                  </a:txBody>
                  <a:tcPr marL="91425" marR="91425" marT="91425" marB="91425">
                    <a:solidFill>
                      <a:srgbClr val="4472C4"/>
                    </a:solidFill>
                  </a:tcPr>
                </a:tc>
                <a:tc>
                  <a:txBody>
                    <a:bodyPr/>
                    <a:lstStyle/>
                    <a:p>
                      <a:pPr lvl="0" algn="ctr" rtl="0">
                        <a:spcBef>
                          <a:spcPts val="0"/>
                        </a:spcBef>
                        <a:buNone/>
                      </a:pPr>
                      <a:r>
                        <a:rPr lang="en-GB" sz="2400" dirty="0">
                          <a:solidFill>
                            <a:schemeClr val="bg1"/>
                          </a:solidFill>
                        </a:rPr>
                        <a:t>Project design and code</a:t>
                      </a:r>
                    </a:p>
                  </a:txBody>
                  <a:tcPr marL="91425" marR="91425" marT="91425" marB="91425">
                    <a:solidFill>
                      <a:srgbClr val="4472C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rPr>
                        <a:t>Tinker</a:t>
                      </a:r>
                    </a:p>
                  </a:txBody>
                  <a:tcPr marL="91425" marR="91425" marT="91425" marB="91425">
                    <a:solidFill>
                      <a:srgbClr val="4472C4"/>
                    </a:solidFill>
                  </a:tcPr>
                </a:tc>
                <a:extLst>
                  <a:ext uri="{0D108BD9-81ED-4DB2-BD59-A6C34878D82A}">
                    <a16:rowId xmlns:a16="http://schemas.microsoft.com/office/drawing/2014/main" val="10000"/>
                  </a:ext>
                </a:extLst>
              </a:tr>
            </a:tbl>
          </a:graphicData>
        </a:graphic>
      </p:graphicFrame>
      <p:sp>
        <p:nvSpPr>
          <p:cNvPr id="8" name="TextBox 7"/>
          <p:cNvSpPr txBox="1"/>
          <p:nvPr/>
        </p:nvSpPr>
        <p:spPr>
          <a:xfrm>
            <a:off x="8128204" y="4677537"/>
            <a:ext cx="1113831" cy="1169551"/>
          </a:xfrm>
          <a:prstGeom prst="rect">
            <a:avLst/>
          </a:prstGeom>
          <a:noFill/>
        </p:spPr>
        <p:txBody>
          <a:bodyPr wrap="none" rtlCol="0">
            <a:spAutoFit/>
          </a:bodyPr>
          <a:lstStyle/>
          <a:p>
            <a:pPr marL="285744" indent="-285744">
              <a:buFont typeface="Arial" panose="020B0604020202020204" pitchFamily="34" charset="0"/>
              <a:buChar char="•"/>
            </a:pPr>
            <a:r>
              <a:rPr lang="en-GB" sz="1400" dirty="0">
                <a:solidFill>
                  <a:schemeClr val="bg1"/>
                </a:solidFill>
              </a:rPr>
              <a:t>Imitate</a:t>
            </a:r>
          </a:p>
          <a:p>
            <a:pPr marL="285744" indent="-285744">
              <a:buFont typeface="Arial" panose="020B0604020202020204" pitchFamily="34" charset="0"/>
              <a:buChar char="•"/>
            </a:pPr>
            <a:r>
              <a:rPr lang="en-GB" sz="1400" dirty="0">
                <a:solidFill>
                  <a:schemeClr val="bg1"/>
                </a:solidFill>
              </a:rPr>
              <a:t>Innovate</a:t>
            </a:r>
          </a:p>
          <a:p>
            <a:pPr marL="285744" indent="-285744">
              <a:buFont typeface="Arial" panose="020B0604020202020204" pitchFamily="34" charset="0"/>
              <a:buChar char="•"/>
            </a:pPr>
            <a:r>
              <a:rPr lang="en-GB" sz="1400" dirty="0">
                <a:solidFill>
                  <a:schemeClr val="bg1"/>
                </a:solidFill>
              </a:rPr>
              <a:t>Invent</a:t>
            </a:r>
          </a:p>
          <a:p>
            <a:r>
              <a:rPr lang="en-GB" sz="1400" dirty="0">
                <a:solidFill>
                  <a:schemeClr val="bg1"/>
                </a:solidFill>
              </a:rPr>
              <a:t>Vs</a:t>
            </a:r>
          </a:p>
          <a:p>
            <a:pPr marL="285744" indent="-285744">
              <a:buFont typeface="Arial" panose="020B0604020202020204" pitchFamily="34" charset="0"/>
              <a:buChar char="•"/>
            </a:pPr>
            <a:r>
              <a:rPr lang="en-GB" sz="1400" dirty="0">
                <a:solidFill>
                  <a:schemeClr val="bg1"/>
                </a:solidFill>
              </a:rPr>
              <a:t>Remix</a:t>
            </a:r>
          </a:p>
        </p:txBody>
      </p:sp>
    </p:spTree>
    <p:extLst>
      <p:ext uri="{BB962C8B-B14F-4D97-AF65-F5344CB8AC3E}">
        <p14:creationId xmlns:p14="http://schemas.microsoft.com/office/powerpoint/2010/main" val="2327750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82" name="Shape 182"/>
          <p:cNvSpPr txBox="1">
            <a:spLocks noGrp="1"/>
          </p:cNvSpPr>
          <p:nvPr>
            <p:ph type="title"/>
          </p:nvPr>
        </p:nvSpPr>
        <p:spPr>
          <a:xfrm>
            <a:off x="367545" y="487583"/>
            <a:ext cx="8786080" cy="929354"/>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Buggy code - running code level first </a:t>
            </a:r>
          </a:p>
        </p:txBody>
      </p:sp>
      <p:sp>
        <p:nvSpPr>
          <p:cNvPr id="3" name="Rectangle 2"/>
          <p:cNvSpPr/>
          <p:nvPr/>
        </p:nvSpPr>
        <p:spPr>
          <a:xfrm>
            <a:off x="630838" y="1917450"/>
            <a:ext cx="10544091" cy="3539430"/>
          </a:xfrm>
          <a:prstGeom prst="rect">
            <a:avLst/>
          </a:prstGeom>
        </p:spPr>
        <p:txBody>
          <a:bodyPr wrap="square">
            <a:spAutoFit/>
          </a:bodyPr>
          <a:lstStyle/>
          <a:p>
            <a:pPr fontAlgn="base"/>
            <a:r>
              <a:rPr lang="en-GB" sz="2800" dirty="0">
                <a:latin typeface="Arial" panose="020B0604020202020204" pitchFamily="34" charset="0"/>
              </a:rPr>
              <a:t>What might the advantages/disadvantages be of </a:t>
            </a:r>
          </a:p>
          <a:p>
            <a:pPr marL="457200" indent="-457200" fontAlgn="base">
              <a:buFont typeface="Arial" panose="020B0604020202020204" pitchFamily="34" charset="0"/>
              <a:buChar char="•"/>
            </a:pPr>
            <a:r>
              <a:rPr lang="en-GB" sz="2800" dirty="0">
                <a:latin typeface="Arial" panose="020B0604020202020204" pitchFamily="34" charset="0"/>
              </a:rPr>
              <a:t>Just showing your class the banana code straight away and not showing any other implementations?</a:t>
            </a:r>
          </a:p>
          <a:p>
            <a:pPr marL="457200" indent="-457200" fontAlgn="base">
              <a:buFont typeface="Arial" panose="020B0604020202020204" pitchFamily="34" charset="0"/>
              <a:buChar char="•"/>
            </a:pPr>
            <a:r>
              <a:rPr lang="en-GB" sz="2800" dirty="0">
                <a:latin typeface="Arial" panose="020B0604020202020204" pitchFamily="34" charset="0"/>
              </a:rPr>
              <a:t>Showing them each implementation in turn?</a:t>
            </a:r>
          </a:p>
          <a:p>
            <a:pPr marL="457200" indent="-457200" fontAlgn="base">
              <a:buFont typeface="Arial" panose="020B0604020202020204" pitchFamily="34" charset="0"/>
              <a:buChar char="•"/>
            </a:pPr>
            <a:r>
              <a:rPr lang="en-GB" sz="2800" dirty="0">
                <a:latin typeface="Arial" panose="020B0604020202020204" pitchFamily="34" charset="0"/>
              </a:rPr>
              <a:t>Showing them all the examples all at once?</a:t>
            </a:r>
          </a:p>
          <a:p>
            <a:pPr marL="457200" indent="-457200" fontAlgn="base">
              <a:buFont typeface="Arial" panose="020B0604020202020204" pitchFamily="34" charset="0"/>
              <a:buChar char="•"/>
            </a:pPr>
            <a:r>
              <a:rPr lang="en-GB" sz="2800" dirty="0">
                <a:latin typeface="Arial" panose="020B0604020202020204" pitchFamily="34" charset="0"/>
              </a:rPr>
              <a:t>Reading examples first or modelling writing code first?</a:t>
            </a:r>
          </a:p>
          <a:p>
            <a:pPr marL="457200" indent="-457200" fontAlgn="base">
              <a:buFont typeface="Arial" panose="020B0604020202020204" pitchFamily="34" charset="0"/>
              <a:buChar char="•"/>
            </a:pPr>
            <a:r>
              <a:rPr lang="en-GB" sz="2800" dirty="0">
                <a:latin typeface="Arial" panose="020B0604020202020204" pitchFamily="34" charset="0"/>
              </a:rPr>
              <a:t>Getting them to debug first? </a:t>
            </a:r>
          </a:p>
          <a:p>
            <a:pPr marL="457200" indent="-457200" fontAlgn="base">
              <a:buFont typeface="Arial" panose="020B0604020202020204" pitchFamily="34" charset="0"/>
              <a:buChar char="•"/>
            </a:pPr>
            <a:r>
              <a:rPr lang="en-GB" sz="2800" dirty="0">
                <a:latin typeface="Arial" panose="020B0604020202020204" pitchFamily="34" charset="0"/>
              </a:rPr>
              <a:t>Predict what code might be used before you look inside.</a:t>
            </a:r>
          </a:p>
        </p:txBody>
      </p:sp>
    </p:spTree>
    <p:extLst>
      <p:ext uri="{BB962C8B-B14F-4D97-AF65-F5344CB8AC3E}">
        <p14:creationId xmlns:p14="http://schemas.microsoft.com/office/powerpoint/2010/main" val="2930884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402" name="Shape 402"/>
          <p:cNvSpPr txBox="1"/>
          <p:nvPr/>
        </p:nvSpPr>
        <p:spPr>
          <a:xfrm>
            <a:off x="2631694" y="1779924"/>
            <a:ext cx="4730739" cy="632848"/>
          </a:xfrm>
          <a:prstGeom prst="rect">
            <a:avLst/>
          </a:prstGeom>
          <a:solidFill>
            <a:srgbClr val="F9CB9C"/>
          </a:solidFill>
          <a:ln>
            <a:noFill/>
          </a:ln>
        </p:spPr>
        <p:txBody>
          <a:bodyPr lIns="121900" tIns="121900" rIns="121900" bIns="121900" anchor="t" anchorCtr="0">
            <a:noAutofit/>
          </a:bodyPr>
          <a:lstStyle/>
          <a:p>
            <a:r>
              <a:rPr lang="en-GB" sz="2400" dirty="0"/>
              <a:t>If then else</a:t>
            </a:r>
          </a:p>
          <a:p>
            <a:endParaRPr sz="2400" dirty="0"/>
          </a:p>
        </p:txBody>
      </p:sp>
      <p:sp>
        <p:nvSpPr>
          <p:cNvPr id="403" name="Shape 403"/>
          <p:cNvSpPr txBox="1"/>
          <p:nvPr/>
        </p:nvSpPr>
        <p:spPr>
          <a:xfrm>
            <a:off x="424136" y="1208566"/>
            <a:ext cx="3713599" cy="481999"/>
          </a:xfrm>
          <a:prstGeom prst="rect">
            <a:avLst/>
          </a:prstGeom>
          <a:solidFill>
            <a:srgbClr val="FCE5CD"/>
          </a:solidFill>
          <a:ln>
            <a:noFill/>
          </a:ln>
        </p:spPr>
        <p:txBody>
          <a:bodyPr lIns="121900" tIns="121900" rIns="121900" bIns="121900" anchor="ctr" anchorCtr="0">
            <a:noAutofit/>
          </a:bodyPr>
          <a:lstStyle/>
          <a:p>
            <a:r>
              <a:rPr lang="en-GB" sz="2400" dirty="0"/>
              <a:t>If then</a:t>
            </a:r>
          </a:p>
        </p:txBody>
      </p:sp>
      <p:sp>
        <p:nvSpPr>
          <p:cNvPr id="404" name="Shape 404"/>
          <p:cNvSpPr txBox="1"/>
          <p:nvPr/>
        </p:nvSpPr>
        <p:spPr>
          <a:xfrm>
            <a:off x="5405099" y="2502131"/>
            <a:ext cx="3404932" cy="452788"/>
          </a:xfrm>
          <a:prstGeom prst="rect">
            <a:avLst/>
          </a:prstGeom>
          <a:solidFill>
            <a:srgbClr val="F6B26B"/>
          </a:solidFill>
          <a:ln>
            <a:noFill/>
          </a:ln>
        </p:spPr>
        <p:txBody>
          <a:bodyPr lIns="121900" tIns="121900" rIns="121900" bIns="121900" anchor="ctr" anchorCtr="0">
            <a:noAutofit/>
          </a:bodyPr>
          <a:lstStyle/>
          <a:p>
            <a:r>
              <a:rPr lang="en-GB" sz="2400" dirty="0"/>
              <a:t>Nested </a:t>
            </a:r>
          </a:p>
        </p:txBody>
      </p:sp>
      <p:sp>
        <p:nvSpPr>
          <p:cNvPr id="406" name="Shape 406"/>
          <p:cNvSpPr txBox="1">
            <a:spLocks noGrp="1"/>
          </p:cNvSpPr>
          <p:nvPr>
            <p:ph type="title"/>
          </p:nvPr>
        </p:nvSpPr>
        <p:spPr>
          <a:xfrm>
            <a:off x="262801" y="342084"/>
            <a:ext cx="71595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dirty="0"/>
              <a:t>Selection - progression?</a:t>
            </a:r>
          </a:p>
        </p:txBody>
      </p:sp>
      <p:sp>
        <p:nvSpPr>
          <p:cNvPr id="407" name="Shape 407"/>
          <p:cNvSpPr txBox="1"/>
          <p:nvPr/>
        </p:nvSpPr>
        <p:spPr>
          <a:xfrm>
            <a:off x="212336" y="6273508"/>
            <a:ext cx="4962800" cy="579200"/>
          </a:xfrm>
          <a:prstGeom prst="rect">
            <a:avLst/>
          </a:prstGeom>
          <a:solidFill>
            <a:srgbClr val="93C47D"/>
          </a:solidFill>
          <a:ln>
            <a:noFill/>
          </a:ln>
        </p:spPr>
        <p:txBody>
          <a:bodyPr lIns="121900" tIns="121900" rIns="121900" bIns="121900" anchor="t" anchorCtr="0">
            <a:noAutofit/>
          </a:bodyPr>
          <a:lstStyle/>
          <a:p>
            <a:r>
              <a:rPr lang="en-GB" sz="2400" dirty="0"/>
              <a:t>In other programming languages...</a:t>
            </a:r>
          </a:p>
        </p:txBody>
      </p:sp>
      <p:pic>
        <p:nvPicPr>
          <p:cNvPr id="17" name="Picture 16"/>
          <p:cNvPicPr>
            <a:picLocks noChangeAspect="1"/>
          </p:cNvPicPr>
          <p:nvPr/>
        </p:nvPicPr>
        <p:blipFill>
          <a:blip r:embed="rId3"/>
          <a:stretch>
            <a:fillRect/>
          </a:stretch>
        </p:blipFill>
        <p:spPr>
          <a:xfrm>
            <a:off x="552602" y="4819372"/>
            <a:ext cx="1074085" cy="827757"/>
          </a:xfrm>
          <a:prstGeom prst="rect">
            <a:avLst/>
          </a:prstGeom>
        </p:spPr>
      </p:pic>
      <p:sp>
        <p:nvSpPr>
          <p:cNvPr id="18" name="TextBox 17"/>
          <p:cNvSpPr txBox="1"/>
          <p:nvPr/>
        </p:nvSpPr>
        <p:spPr>
          <a:xfrm>
            <a:off x="1884906" y="4844027"/>
            <a:ext cx="1906597" cy="1323054"/>
          </a:xfrm>
          <a:prstGeom prst="rect">
            <a:avLst/>
          </a:prstGeom>
          <a:solidFill>
            <a:srgbClr val="92D050">
              <a:alpha val="40000"/>
            </a:srgbClr>
          </a:solidFill>
        </p:spPr>
        <p:txBody>
          <a:bodyPr wrap="square" rtlCol="0">
            <a:spAutoFit/>
          </a:bodyPr>
          <a:lstStyle/>
          <a:p>
            <a:r>
              <a:rPr lang="en-GB" sz="1333" dirty="0">
                <a:solidFill>
                  <a:srgbClr val="0070C0"/>
                </a:solidFill>
                <a:latin typeface="Segoe Script" panose="020B0504020000000003" pitchFamily="34" charset="0"/>
              </a:rPr>
              <a:t>Use design annotations rather than copy code to scaffold independence</a:t>
            </a:r>
          </a:p>
          <a:p>
            <a:r>
              <a:rPr lang="en-GB" sz="1333" dirty="0">
                <a:solidFill>
                  <a:srgbClr val="0070C0"/>
                </a:solidFill>
                <a:latin typeface="Segoe Script" panose="020B0504020000000003" pitchFamily="34" charset="0"/>
              </a:rPr>
              <a:t>and ragging</a:t>
            </a:r>
          </a:p>
        </p:txBody>
      </p:sp>
      <p:sp>
        <p:nvSpPr>
          <p:cNvPr id="13" name="Shape 404"/>
          <p:cNvSpPr txBox="1"/>
          <p:nvPr/>
        </p:nvSpPr>
        <p:spPr>
          <a:xfrm>
            <a:off x="7509300" y="3039845"/>
            <a:ext cx="4433655" cy="622816"/>
          </a:xfrm>
          <a:prstGeom prst="rect">
            <a:avLst/>
          </a:prstGeom>
          <a:solidFill>
            <a:srgbClr val="F6B26B"/>
          </a:solidFill>
          <a:ln>
            <a:noFill/>
          </a:ln>
        </p:spPr>
        <p:txBody>
          <a:bodyPr lIns="121900" tIns="121900" rIns="121900" bIns="121900" anchor="ctr" anchorCtr="0">
            <a:noAutofit/>
          </a:bodyPr>
          <a:lstStyle/>
          <a:p>
            <a:r>
              <a:rPr lang="en-GB" sz="2400" dirty="0"/>
              <a:t>Event handling/ Forever/ Conditional loops? </a:t>
            </a:r>
          </a:p>
        </p:txBody>
      </p:sp>
      <p:pic>
        <p:nvPicPr>
          <p:cNvPr id="14" name="Shape 335"/>
          <p:cNvPicPr preferRelativeResize="0"/>
          <p:nvPr/>
        </p:nvPicPr>
        <p:blipFill>
          <a:blip r:embed="rId4">
            <a:alphaModFix/>
          </a:blip>
          <a:stretch>
            <a:fillRect/>
          </a:stretch>
        </p:blipFill>
        <p:spPr>
          <a:xfrm>
            <a:off x="8898381" y="3662661"/>
            <a:ext cx="1596345" cy="1325315"/>
          </a:xfrm>
          <a:prstGeom prst="rect">
            <a:avLst/>
          </a:prstGeom>
          <a:noFill/>
          <a:ln>
            <a:noFill/>
          </a:ln>
        </p:spPr>
      </p:pic>
      <p:pic>
        <p:nvPicPr>
          <p:cNvPr id="15" name="Shape 120" descr="Screen Shot 2014-07-22 at 19.49.41.png"/>
          <p:cNvPicPr preferRelativeResize="0"/>
          <p:nvPr/>
        </p:nvPicPr>
        <p:blipFill>
          <a:blip r:embed="rId5">
            <a:alphaModFix/>
          </a:blip>
          <a:stretch>
            <a:fillRect/>
          </a:stretch>
        </p:blipFill>
        <p:spPr>
          <a:xfrm>
            <a:off x="552602" y="2019402"/>
            <a:ext cx="1731439" cy="698323"/>
          </a:xfrm>
          <a:prstGeom prst="rect">
            <a:avLst/>
          </a:prstGeom>
          <a:noFill/>
          <a:ln>
            <a:noFill/>
          </a:ln>
        </p:spPr>
      </p:pic>
      <p:pic>
        <p:nvPicPr>
          <p:cNvPr id="16" name="Shape 122" descr="Screen Shot 2014-07-22 at 13.15.25.png"/>
          <p:cNvPicPr preferRelativeResize="0"/>
          <p:nvPr/>
        </p:nvPicPr>
        <p:blipFill>
          <a:blip r:embed="rId6">
            <a:alphaModFix/>
          </a:blip>
          <a:stretch>
            <a:fillRect/>
          </a:stretch>
        </p:blipFill>
        <p:spPr>
          <a:xfrm>
            <a:off x="2693736" y="2521497"/>
            <a:ext cx="2493200" cy="1600323"/>
          </a:xfrm>
          <a:prstGeom prst="rect">
            <a:avLst/>
          </a:prstGeom>
          <a:noFill/>
          <a:ln>
            <a:noFill/>
          </a:ln>
        </p:spPr>
      </p:pic>
      <p:pic>
        <p:nvPicPr>
          <p:cNvPr id="19" name="Shape 123" descr="Screen Shot 2015-02-02 at 15.19.28.png"/>
          <p:cNvPicPr preferRelativeResize="0"/>
          <p:nvPr/>
        </p:nvPicPr>
        <p:blipFill>
          <a:blip r:embed="rId7">
            <a:alphaModFix/>
          </a:blip>
          <a:stretch>
            <a:fillRect/>
          </a:stretch>
        </p:blipFill>
        <p:spPr>
          <a:xfrm>
            <a:off x="7509300" y="3774218"/>
            <a:ext cx="1352573" cy="2227121"/>
          </a:xfrm>
          <a:prstGeom prst="rect">
            <a:avLst/>
          </a:prstGeom>
          <a:noFill/>
          <a:ln>
            <a:noFill/>
          </a:ln>
        </p:spPr>
      </p:pic>
      <p:pic>
        <p:nvPicPr>
          <p:cNvPr id="2" name="Picture 1"/>
          <p:cNvPicPr>
            <a:picLocks noChangeAspect="1"/>
          </p:cNvPicPr>
          <p:nvPr/>
        </p:nvPicPr>
        <p:blipFill>
          <a:blip r:embed="rId8"/>
          <a:stretch>
            <a:fillRect/>
          </a:stretch>
        </p:blipFill>
        <p:spPr>
          <a:xfrm>
            <a:off x="5433355" y="2992008"/>
            <a:ext cx="1674210" cy="3295801"/>
          </a:xfrm>
          <a:prstGeom prst="rect">
            <a:avLst/>
          </a:prstGeom>
        </p:spPr>
      </p:pic>
      <p:pic>
        <p:nvPicPr>
          <p:cNvPr id="20" name="Shape 155"/>
          <p:cNvPicPr preferRelativeResize="0"/>
          <p:nvPr/>
        </p:nvPicPr>
        <p:blipFill>
          <a:blip r:embed="rId9">
            <a:alphaModFix/>
          </a:blip>
          <a:stretch>
            <a:fillRect/>
          </a:stretch>
        </p:blipFill>
        <p:spPr>
          <a:xfrm>
            <a:off x="8898381" y="5075240"/>
            <a:ext cx="2015852" cy="860627"/>
          </a:xfrm>
          <a:prstGeom prst="rect">
            <a:avLst/>
          </a:prstGeom>
          <a:noFill/>
          <a:ln>
            <a:noFill/>
          </a:ln>
        </p:spPr>
      </p:pic>
    </p:spTree>
    <p:extLst>
      <p:ext uri="{BB962C8B-B14F-4D97-AF65-F5344CB8AC3E}">
        <p14:creationId xmlns:p14="http://schemas.microsoft.com/office/powerpoint/2010/main" val="2381528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3"/>
                                        </p:tgtEl>
                                        <p:attrNameLst>
                                          <p:attrName>style.visibility</p:attrName>
                                        </p:attrNameLst>
                                      </p:cBhvr>
                                      <p:to>
                                        <p:strVal val="visible"/>
                                      </p:to>
                                    </p:set>
                                    <p:animEffect transition="in" filter="fade">
                                      <p:cBhvr>
                                        <p:cTn id="7" dur="1000"/>
                                        <p:tgtEl>
                                          <p:spTgt spid="40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2"/>
                                        </p:tgtEl>
                                        <p:attrNameLst>
                                          <p:attrName>style.visibility</p:attrName>
                                        </p:attrNameLst>
                                      </p:cBhvr>
                                      <p:to>
                                        <p:strVal val="visible"/>
                                      </p:to>
                                    </p:set>
                                    <p:animEffect transition="in" filter="fade">
                                      <p:cBhvr>
                                        <p:cTn id="15" dur="1000"/>
                                        <p:tgtEl>
                                          <p:spTgt spid="402"/>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4"/>
                                        </p:tgtEl>
                                        <p:attrNameLst>
                                          <p:attrName>style.visibility</p:attrName>
                                        </p:attrNameLst>
                                      </p:cBhvr>
                                      <p:to>
                                        <p:strVal val="visible"/>
                                      </p:to>
                                    </p:set>
                                    <p:animEffect transition="in" filter="fade">
                                      <p:cBhvr>
                                        <p:cTn id="23" dur="1000"/>
                                        <p:tgtEl>
                                          <p:spTgt spid="404"/>
                                        </p:tgtEl>
                                      </p:cBhvr>
                                    </p:animEffect>
                                  </p:childTnLst>
                                </p:cTn>
                              </p:par>
                              <p:par>
                                <p:cTn id="24" presetID="1"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childTnLst>
                                </p:cTn>
                              </p:par>
                              <p:par>
                                <p:cTn id="37" presetID="10"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07"/>
                                        </p:tgtEl>
                                        <p:attrNameLst>
                                          <p:attrName>style.visibility</p:attrName>
                                        </p:attrNameLst>
                                      </p:cBhvr>
                                      <p:to>
                                        <p:strVal val="visible"/>
                                      </p:to>
                                    </p:set>
                                    <p:animEffect transition="in" filter="fade">
                                      <p:cBhvr>
                                        <p:cTn id="52" dur="1000"/>
                                        <p:tgtEl>
                                          <p:spTgt spid="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Shape 288"/>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289" name="Shape 289"/>
          <p:cNvSpPr txBox="1">
            <a:spLocks noGrp="1"/>
          </p:cNvSpPr>
          <p:nvPr>
            <p:ph type="body" idx="1"/>
          </p:nvPr>
        </p:nvSpPr>
        <p:spPr>
          <a:xfrm>
            <a:off x="334934" y="4656334"/>
            <a:ext cx="6038799" cy="865999"/>
          </a:xfrm>
          <a:prstGeom prst="rect">
            <a:avLst/>
          </a:prstGeom>
          <a:noFill/>
          <a:ln>
            <a:noFill/>
          </a:ln>
        </p:spPr>
        <p:txBody>
          <a:bodyPr vert="horz" lIns="121900" tIns="121900" rIns="121900" bIns="121900" rtlCol="0" anchor="t" anchorCtr="0">
            <a:noAutofit/>
          </a:bodyPr>
          <a:lstStyle/>
          <a:p>
            <a:pPr marL="0" indent="0">
              <a:lnSpc>
                <a:spcPct val="115000"/>
              </a:lnSpc>
              <a:buClr>
                <a:schemeClr val="dk2"/>
              </a:buClr>
              <a:buSzPct val="25000"/>
              <a:buNone/>
            </a:pPr>
            <a:r>
              <a:rPr lang="en-GB" sz="2400">
                <a:solidFill>
                  <a:schemeClr val="dk2"/>
                </a:solidFill>
                <a:latin typeface="Arial"/>
                <a:ea typeface="Arial"/>
                <a:cs typeface="Arial"/>
                <a:sym typeface="Arial"/>
              </a:rPr>
              <a:t>5 mins to discuss your ideas and then come back to the group to share.</a:t>
            </a:r>
          </a:p>
        </p:txBody>
      </p:sp>
      <p:pic>
        <p:nvPicPr>
          <p:cNvPr id="290" name="Shape 290"/>
          <p:cNvPicPr preferRelativeResize="0"/>
          <p:nvPr/>
        </p:nvPicPr>
        <p:blipFill rotWithShape="1">
          <a:blip r:embed="rId3">
            <a:alphaModFix/>
          </a:blip>
          <a:srcRect/>
          <a:stretch/>
        </p:blipFill>
        <p:spPr>
          <a:xfrm>
            <a:off x="262801" y="6170798"/>
            <a:ext cx="1307199" cy="481999"/>
          </a:xfrm>
          <a:prstGeom prst="rect">
            <a:avLst/>
          </a:prstGeom>
          <a:noFill/>
          <a:ln>
            <a:noFill/>
          </a:ln>
        </p:spPr>
      </p:pic>
      <p:pic>
        <p:nvPicPr>
          <p:cNvPr id="291" name="Shape 291"/>
          <p:cNvPicPr preferRelativeResize="0"/>
          <p:nvPr/>
        </p:nvPicPr>
        <p:blipFill rotWithShape="1">
          <a:blip r:embed="rId4">
            <a:alphaModFix/>
          </a:blip>
          <a:srcRect/>
          <a:stretch/>
        </p:blipFill>
        <p:spPr>
          <a:xfrm>
            <a:off x="9335291" y="6170801"/>
            <a:ext cx="2342799" cy="481999"/>
          </a:xfrm>
          <a:prstGeom prst="rect">
            <a:avLst/>
          </a:prstGeom>
          <a:noFill/>
          <a:ln>
            <a:noFill/>
          </a:ln>
        </p:spPr>
      </p:pic>
      <p:sp>
        <p:nvSpPr>
          <p:cNvPr id="294" name="Shape 294"/>
          <p:cNvSpPr txBox="1"/>
          <p:nvPr/>
        </p:nvSpPr>
        <p:spPr>
          <a:xfrm>
            <a:off x="10486967" y="300101"/>
            <a:ext cx="1430400" cy="314799"/>
          </a:xfrm>
          <a:prstGeom prst="rect">
            <a:avLst/>
          </a:prstGeom>
          <a:noFill/>
          <a:ln>
            <a:noFill/>
          </a:ln>
        </p:spPr>
        <p:txBody>
          <a:bodyPr lIns="121900" tIns="121900" rIns="121900" bIns="121900" anchor="ctr" anchorCtr="0">
            <a:noAutofit/>
          </a:bodyPr>
          <a:lstStyle/>
          <a:p>
            <a:pPr>
              <a:buClr>
                <a:srgbClr val="FF9900"/>
              </a:buClr>
              <a:buSzPct val="25000"/>
            </a:pPr>
            <a:r>
              <a:rPr lang="en-GB" sz="1200" u="sng">
                <a:solidFill>
                  <a:schemeClr val="hlink"/>
                </a:solidFill>
                <a:latin typeface="Arial"/>
                <a:ea typeface="Arial"/>
                <a:cs typeface="Arial"/>
                <a:sym typeface="Arial"/>
                <a:hlinkClick r:id="rId5"/>
              </a:rPr>
              <a:t>@cas_certificate</a:t>
            </a:r>
            <a:r>
              <a:rPr lang="en-GB" sz="1400">
                <a:solidFill>
                  <a:srgbClr val="8899A6"/>
                </a:solidFill>
                <a:latin typeface="Arial"/>
                <a:ea typeface="Arial"/>
                <a:cs typeface="Arial"/>
                <a:sym typeface="Arial"/>
              </a:rPr>
              <a:t> </a:t>
            </a:r>
          </a:p>
        </p:txBody>
      </p:sp>
      <p:sp>
        <p:nvSpPr>
          <p:cNvPr id="296" name="Shape 296"/>
          <p:cNvSpPr txBox="1">
            <a:spLocks noGrp="1"/>
          </p:cNvSpPr>
          <p:nvPr>
            <p:ph type="body" idx="1"/>
          </p:nvPr>
        </p:nvSpPr>
        <p:spPr>
          <a:xfrm>
            <a:off x="415600" y="1847401"/>
            <a:ext cx="10646800" cy="865999"/>
          </a:xfrm>
          <a:prstGeom prst="rect">
            <a:avLst/>
          </a:prstGeom>
          <a:noFill/>
          <a:ln>
            <a:noFill/>
          </a:ln>
        </p:spPr>
        <p:txBody>
          <a:bodyPr vert="horz" lIns="121900" tIns="121900" rIns="121900" bIns="121900" rtlCol="0" anchor="t" anchorCtr="0">
            <a:noAutofit/>
          </a:bodyPr>
          <a:lstStyle/>
          <a:p>
            <a:pPr marL="609585" indent="-304792">
              <a:lnSpc>
                <a:spcPct val="115000"/>
              </a:lnSpc>
              <a:buAutoNum type="arabicPeriod"/>
            </a:pPr>
            <a:r>
              <a:rPr lang="en-GB"/>
              <a:t>What is a programming language</a:t>
            </a:r>
          </a:p>
          <a:p>
            <a:pPr marL="609585" indent="-304792">
              <a:lnSpc>
                <a:spcPct val="115000"/>
              </a:lnSpc>
              <a:buAutoNum type="arabicPeriod"/>
            </a:pPr>
            <a:r>
              <a:rPr lang="en-GB"/>
              <a:t>Name some different types and some examples of each type</a:t>
            </a:r>
          </a:p>
          <a:p>
            <a:pPr marL="609585" indent="-304792">
              <a:lnSpc>
                <a:spcPct val="115000"/>
              </a:lnSpc>
              <a:buAutoNum type="arabicPeriod"/>
            </a:pPr>
            <a:r>
              <a:rPr lang="en-GB"/>
              <a:t>When might each type be introduced in primary/secondary/FE...?</a:t>
            </a:r>
          </a:p>
          <a:p>
            <a:pPr marL="0" indent="0">
              <a:lnSpc>
                <a:spcPct val="115000"/>
              </a:lnSpc>
              <a:buClr>
                <a:schemeClr val="dk2"/>
              </a:buClr>
              <a:buSzPct val="25000"/>
              <a:buNone/>
            </a:pPr>
            <a:endParaRPr/>
          </a:p>
        </p:txBody>
      </p:sp>
    </p:spTree>
    <p:extLst>
      <p:ext uri="{BB962C8B-B14F-4D97-AF65-F5344CB8AC3E}">
        <p14:creationId xmlns:p14="http://schemas.microsoft.com/office/powerpoint/2010/main" val="1276164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306" name="Shape 306"/>
          <p:cNvSpPr txBox="1"/>
          <p:nvPr/>
        </p:nvSpPr>
        <p:spPr>
          <a:xfrm>
            <a:off x="325967" y="2422217"/>
            <a:ext cx="4111599" cy="1744799"/>
          </a:xfrm>
          <a:prstGeom prst="rect">
            <a:avLst/>
          </a:prstGeom>
          <a:noFill/>
          <a:ln>
            <a:noFill/>
          </a:ln>
        </p:spPr>
        <p:txBody>
          <a:bodyPr lIns="121900" tIns="121900" rIns="121900" bIns="121900" anchor="ctr" anchorCtr="0">
            <a:noAutofit/>
          </a:bodyPr>
          <a:lstStyle/>
          <a:p>
            <a:r>
              <a:rPr lang="en-GB" sz="1600">
                <a:solidFill>
                  <a:srgbClr val="222222"/>
                </a:solidFill>
                <a:highlight>
                  <a:srgbClr val="FFFFFF"/>
                </a:highlight>
              </a:rPr>
              <a:t>A </a:t>
            </a:r>
            <a:r>
              <a:rPr lang="en-GB" sz="1600" b="1">
                <a:solidFill>
                  <a:srgbClr val="222222"/>
                </a:solidFill>
                <a:highlight>
                  <a:srgbClr val="FFFFFF"/>
                </a:highlight>
              </a:rPr>
              <a:t>programming language</a:t>
            </a:r>
            <a:r>
              <a:rPr lang="en-GB" sz="1600">
                <a:solidFill>
                  <a:srgbClr val="222222"/>
                </a:solidFill>
                <a:highlight>
                  <a:srgbClr val="FFFFFF"/>
                </a:highlight>
              </a:rPr>
              <a:t> is a formal constructed </a:t>
            </a:r>
            <a:r>
              <a:rPr lang="en-GB" sz="1600" b="1">
                <a:solidFill>
                  <a:srgbClr val="222222"/>
                </a:solidFill>
                <a:highlight>
                  <a:srgbClr val="FFFFFF"/>
                </a:highlight>
              </a:rPr>
              <a:t>language</a:t>
            </a:r>
            <a:r>
              <a:rPr lang="en-GB" sz="1600">
                <a:solidFill>
                  <a:srgbClr val="222222"/>
                </a:solidFill>
                <a:highlight>
                  <a:srgbClr val="FFFFFF"/>
                </a:highlight>
              </a:rPr>
              <a:t> designed to communicate instructions to a machine, particularly a computer. </a:t>
            </a:r>
            <a:r>
              <a:rPr lang="en-GB" sz="1600" b="1">
                <a:solidFill>
                  <a:srgbClr val="222222"/>
                </a:solidFill>
                <a:highlight>
                  <a:srgbClr val="FFFFFF"/>
                </a:highlight>
              </a:rPr>
              <a:t>Programming languages</a:t>
            </a:r>
            <a:r>
              <a:rPr lang="en-GB" sz="1600">
                <a:solidFill>
                  <a:srgbClr val="222222"/>
                </a:solidFill>
                <a:highlight>
                  <a:srgbClr val="FFFFFF"/>
                </a:highlight>
              </a:rPr>
              <a:t> can be used to create programs to control the behavior of a machine or to express algorithms.</a:t>
            </a:r>
          </a:p>
        </p:txBody>
      </p:sp>
      <p:pic>
        <p:nvPicPr>
          <p:cNvPr id="307" name="Shape 307"/>
          <p:cNvPicPr preferRelativeResize="0"/>
          <p:nvPr/>
        </p:nvPicPr>
        <p:blipFill rotWithShape="1">
          <a:blip r:embed="rId3">
            <a:alphaModFix/>
          </a:blip>
          <a:srcRect t="16359"/>
          <a:stretch/>
        </p:blipFill>
        <p:spPr>
          <a:xfrm>
            <a:off x="5917334" y="916200"/>
            <a:ext cx="5941874" cy="5076867"/>
          </a:xfrm>
          <a:prstGeom prst="rect">
            <a:avLst/>
          </a:prstGeom>
          <a:noFill/>
          <a:ln>
            <a:noFill/>
          </a:ln>
        </p:spPr>
      </p:pic>
      <p:sp>
        <p:nvSpPr>
          <p:cNvPr id="308" name="Shape 308"/>
          <p:cNvSpPr txBox="1"/>
          <p:nvPr/>
        </p:nvSpPr>
        <p:spPr>
          <a:xfrm>
            <a:off x="200034" y="4083249"/>
            <a:ext cx="5163599" cy="602400"/>
          </a:xfrm>
          <a:prstGeom prst="rect">
            <a:avLst/>
          </a:prstGeom>
          <a:noFill/>
          <a:ln>
            <a:noFill/>
          </a:ln>
        </p:spPr>
        <p:txBody>
          <a:bodyPr lIns="121900" tIns="121900" rIns="121900" bIns="121900" anchor="t" anchorCtr="0">
            <a:noAutofit/>
          </a:bodyPr>
          <a:lstStyle/>
          <a:p>
            <a:r>
              <a:rPr lang="en-GB" sz="1067"/>
              <a:t>https://en.wikipedia.org/wiki/Programming_language</a:t>
            </a:r>
          </a:p>
        </p:txBody>
      </p:sp>
      <p:sp>
        <p:nvSpPr>
          <p:cNvPr id="310" name="Shape 310"/>
          <p:cNvSpPr txBox="1"/>
          <p:nvPr/>
        </p:nvSpPr>
        <p:spPr>
          <a:xfrm>
            <a:off x="2375634" y="4500267"/>
            <a:ext cx="5163599" cy="602400"/>
          </a:xfrm>
          <a:prstGeom prst="rect">
            <a:avLst/>
          </a:prstGeom>
          <a:noFill/>
          <a:ln>
            <a:noFill/>
          </a:ln>
        </p:spPr>
        <p:txBody>
          <a:bodyPr lIns="121900" tIns="121900" rIns="121900" bIns="121900" anchor="t" anchorCtr="0">
            <a:noAutofit/>
          </a:bodyPr>
          <a:lstStyle/>
          <a:p>
            <a:endParaRPr sz="2400"/>
          </a:p>
        </p:txBody>
      </p:sp>
      <p:sp>
        <p:nvSpPr>
          <p:cNvPr id="311" name="Shape 311"/>
          <p:cNvSpPr txBox="1"/>
          <p:nvPr/>
        </p:nvSpPr>
        <p:spPr>
          <a:xfrm>
            <a:off x="905434" y="4814033"/>
            <a:ext cx="5163599" cy="602400"/>
          </a:xfrm>
          <a:prstGeom prst="rect">
            <a:avLst/>
          </a:prstGeom>
          <a:noFill/>
          <a:ln>
            <a:noFill/>
          </a:ln>
        </p:spPr>
        <p:txBody>
          <a:bodyPr lIns="121900" tIns="121900" rIns="121900" bIns="121900" anchor="t" anchorCtr="0">
            <a:noAutofit/>
          </a:bodyPr>
          <a:lstStyle/>
          <a:p>
            <a:r>
              <a:rPr lang="en-GB" sz="2400"/>
              <a:t>What kind of PL is Scratch?</a:t>
            </a:r>
          </a:p>
        </p:txBody>
      </p:sp>
      <p:sp>
        <p:nvSpPr>
          <p:cNvPr id="312" name="Shape 312"/>
          <p:cNvSpPr txBox="1"/>
          <p:nvPr/>
        </p:nvSpPr>
        <p:spPr>
          <a:xfrm>
            <a:off x="200034" y="1513167"/>
            <a:ext cx="6761199" cy="919200"/>
          </a:xfrm>
          <a:prstGeom prst="rect">
            <a:avLst/>
          </a:prstGeom>
          <a:noFill/>
          <a:ln>
            <a:noFill/>
          </a:ln>
        </p:spPr>
        <p:txBody>
          <a:bodyPr lIns="121900" tIns="121900" rIns="121900" bIns="121900" anchor="ctr" anchorCtr="0">
            <a:noAutofit/>
          </a:bodyPr>
          <a:lstStyle/>
          <a:p>
            <a:pPr marL="609585" indent="-304792">
              <a:lnSpc>
                <a:spcPct val="115000"/>
              </a:lnSpc>
              <a:buClr>
                <a:schemeClr val="dk2"/>
              </a:buClr>
              <a:buAutoNum type="arabicPeriod"/>
            </a:pPr>
            <a:r>
              <a:rPr lang="en-GB" sz="2400">
                <a:solidFill>
                  <a:schemeClr val="dk2"/>
                </a:solidFill>
              </a:rPr>
              <a:t>What is a programming language</a:t>
            </a:r>
          </a:p>
        </p:txBody>
      </p:sp>
      <p:sp>
        <p:nvSpPr>
          <p:cNvPr id="313" name="Shape 313"/>
          <p:cNvSpPr txBox="1"/>
          <p:nvPr/>
        </p:nvSpPr>
        <p:spPr>
          <a:xfrm>
            <a:off x="5752167" y="6251601"/>
            <a:ext cx="1043200" cy="401199"/>
          </a:xfrm>
          <a:prstGeom prst="rect">
            <a:avLst/>
          </a:prstGeom>
          <a:noFill/>
          <a:ln>
            <a:noFill/>
          </a:ln>
        </p:spPr>
        <p:txBody>
          <a:bodyPr lIns="121900" tIns="121900" rIns="121900" bIns="121900" anchor="t" anchorCtr="0">
            <a:noAutofit/>
          </a:bodyPr>
          <a:lstStyle/>
          <a:p>
            <a:r>
              <a:rPr lang="en-GB" sz="1067"/>
              <a:t>Webopedia</a:t>
            </a:r>
          </a:p>
        </p:txBody>
      </p:sp>
      <p:sp>
        <p:nvSpPr>
          <p:cNvPr id="314" name="Shape 314"/>
          <p:cNvSpPr txBox="1"/>
          <p:nvPr/>
        </p:nvSpPr>
        <p:spPr>
          <a:xfrm>
            <a:off x="200035" y="5368667"/>
            <a:ext cx="6399332" cy="1025599"/>
          </a:xfrm>
          <a:prstGeom prst="rect">
            <a:avLst/>
          </a:prstGeom>
          <a:noFill/>
          <a:ln>
            <a:noFill/>
          </a:ln>
        </p:spPr>
        <p:txBody>
          <a:bodyPr lIns="121900" tIns="121900" rIns="121900" bIns="121900" anchor="t" anchorCtr="0">
            <a:noAutofit/>
          </a:bodyPr>
          <a:lstStyle/>
          <a:p>
            <a:r>
              <a:rPr lang="en-GB" sz="2400" dirty="0"/>
              <a:t>Lifelong Kindergarten</a:t>
            </a:r>
          </a:p>
          <a:p>
            <a:r>
              <a:rPr lang="en-GB" sz="2400" u="sng" dirty="0">
                <a:solidFill>
                  <a:schemeClr val="hlink"/>
                </a:solidFill>
                <a:hlinkClick r:id="rId4"/>
              </a:rPr>
              <a:t>https://</a:t>
            </a:r>
            <a:r>
              <a:rPr lang="en-GB" sz="2400" u="sng" dirty="0" err="1">
                <a:solidFill>
                  <a:schemeClr val="hlink"/>
                </a:solidFill>
                <a:hlinkClick r:id="rId4"/>
              </a:rPr>
              <a:t>llk.media.mit.edu</a:t>
            </a:r>
            <a:r>
              <a:rPr lang="en-GB" sz="2400" u="sng" dirty="0">
                <a:solidFill>
                  <a:schemeClr val="hlink"/>
                </a:solidFill>
                <a:hlinkClick r:id="rId4"/>
              </a:rPr>
              <a:t>/projects/783/</a:t>
            </a:r>
          </a:p>
        </p:txBody>
      </p:sp>
      <p:pic>
        <p:nvPicPr>
          <p:cNvPr id="316" name="Shape 316"/>
          <p:cNvPicPr preferRelativeResize="0"/>
          <p:nvPr/>
        </p:nvPicPr>
        <p:blipFill rotWithShape="1">
          <a:blip r:embed="rId5">
            <a:alphaModFix/>
          </a:blip>
          <a:srcRect/>
          <a:stretch/>
        </p:blipFill>
        <p:spPr>
          <a:xfrm>
            <a:off x="6209201" y="2467767"/>
            <a:ext cx="497599" cy="537199"/>
          </a:xfrm>
          <a:prstGeom prst="rect">
            <a:avLst/>
          </a:prstGeom>
          <a:noFill/>
          <a:ln>
            <a:noFill/>
          </a:ln>
        </p:spPr>
      </p:pic>
    </p:spTree>
    <p:extLst>
      <p:ext uri="{BB962C8B-B14F-4D97-AF65-F5344CB8AC3E}">
        <p14:creationId xmlns:p14="http://schemas.microsoft.com/office/powerpoint/2010/main" val="139969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1000"/>
                                        <p:tgtEl>
                                          <p:spTgt spid="306"/>
                                        </p:tgtEl>
                                      </p:cBhvr>
                                    </p:animEffect>
                                  </p:childTnLst>
                                </p:cTn>
                              </p:par>
                              <p:par>
                                <p:cTn id="8" presetID="10" presetClass="entr" presetSubtype="0" fill="hold" nodeType="withEffect">
                                  <p:stCondLst>
                                    <p:cond delay="0"/>
                                  </p:stCondLst>
                                  <p:childTnLst>
                                    <p:set>
                                      <p:cBhvr>
                                        <p:cTn id="9" dur="1" fill="hold">
                                          <p:stCondLst>
                                            <p:cond delay="0"/>
                                          </p:stCondLst>
                                        </p:cTn>
                                        <p:tgtEl>
                                          <p:spTgt spid="308"/>
                                        </p:tgtEl>
                                        <p:attrNameLst>
                                          <p:attrName>style.visibility</p:attrName>
                                        </p:attrNameLst>
                                      </p:cBhvr>
                                      <p:to>
                                        <p:strVal val="visible"/>
                                      </p:to>
                                    </p:set>
                                    <p:animEffect transition="in" filter="fade">
                                      <p:cBhvr>
                                        <p:cTn id="10" dur="1000"/>
                                        <p:tgtEl>
                                          <p:spTgt spid="30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7"/>
                                        </p:tgtEl>
                                        <p:attrNameLst>
                                          <p:attrName>style.visibility</p:attrName>
                                        </p:attrNameLst>
                                      </p:cBhvr>
                                      <p:to>
                                        <p:strVal val="visible"/>
                                      </p:to>
                                    </p:set>
                                    <p:animEffect transition="in" filter="fade">
                                      <p:cBhvr>
                                        <p:cTn id="15" dur="1000"/>
                                        <p:tgtEl>
                                          <p:spTgt spid="3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1"/>
                                        </p:tgtEl>
                                        <p:attrNameLst>
                                          <p:attrName>style.visibility</p:attrName>
                                        </p:attrNameLst>
                                      </p:cBhvr>
                                      <p:to>
                                        <p:strVal val="visible"/>
                                      </p:to>
                                    </p:set>
                                    <p:animEffect transition="in" filter="fade">
                                      <p:cBhvr>
                                        <p:cTn id="20" dur="1000"/>
                                        <p:tgtEl>
                                          <p:spTgt spid="3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4"/>
                                        </p:tgtEl>
                                        <p:attrNameLst>
                                          <p:attrName>style.visibility</p:attrName>
                                        </p:attrNameLst>
                                      </p:cBhvr>
                                      <p:to>
                                        <p:strVal val="visible"/>
                                      </p:to>
                                    </p:set>
                                    <p:animEffect transition="in" filter="fade">
                                      <p:cBhvr>
                                        <p:cTn id="25" dur="1000"/>
                                        <p:tgtEl>
                                          <p:spTgt spid="314"/>
                                        </p:tgtEl>
                                      </p:cBhvr>
                                    </p:animEffect>
                                  </p:childTnLst>
                                </p:cTn>
                              </p:par>
                              <p:par>
                                <p:cTn id="26" presetID="10" presetClass="entr" presetSubtype="0" fill="hold" nodeType="withEffect">
                                  <p:stCondLst>
                                    <p:cond delay="0"/>
                                  </p:stCondLst>
                                  <p:childTnLst>
                                    <p:set>
                                      <p:cBhvr>
                                        <p:cTn id="27" dur="1" fill="hold">
                                          <p:stCondLst>
                                            <p:cond delay="0"/>
                                          </p:stCondLst>
                                        </p:cTn>
                                        <p:tgtEl>
                                          <p:spTgt spid="316"/>
                                        </p:tgtEl>
                                        <p:attrNameLst>
                                          <p:attrName>style.visibility</p:attrName>
                                        </p:attrNameLst>
                                      </p:cBhvr>
                                      <p:to>
                                        <p:strVal val="visible"/>
                                      </p:to>
                                    </p:set>
                                    <p:animEffect transition="in" filter="fade">
                                      <p:cBhvr>
                                        <p:cTn id="28" dur="10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p:nvPr/>
        </p:nvSpPr>
        <p:spPr>
          <a:xfrm>
            <a:off x="2131834" y="5085934"/>
            <a:ext cx="5398799" cy="423599"/>
          </a:xfrm>
          <a:prstGeom prst="rect">
            <a:avLst/>
          </a:prstGeom>
          <a:solidFill>
            <a:srgbClr val="F9CB9C"/>
          </a:solidFill>
          <a:ln w="9525" cap="flat" cmpd="sng">
            <a:solidFill>
              <a:srgbClr val="000000"/>
            </a:solidFill>
            <a:prstDash val="dashDot"/>
            <a:round/>
            <a:headEnd type="none" w="med" len="med"/>
            <a:tailEnd type="none" w="med" len="med"/>
          </a:ln>
        </p:spPr>
        <p:txBody>
          <a:bodyPr lIns="121900" tIns="121900" rIns="121900" bIns="121900" anchor="t" anchorCtr="0">
            <a:noAutofit/>
          </a:bodyPr>
          <a:lstStyle/>
          <a:p>
            <a:endParaRPr sz="2400"/>
          </a:p>
        </p:txBody>
      </p:sp>
      <p:sp>
        <p:nvSpPr>
          <p:cNvPr id="322" name="Shape 322"/>
          <p:cNvSpPr txBox="1"/>
          <p:nvPr/>
        </p:nvSpPr>
        <p:spPr>
          <a:xfrm>
            <a:off x="642967" y="1754849"/>
            <a:ext cx="10828399" cy="1077600"/>
          </a:xfrm>
          <a:prstGeom prst="rect">
            <a:avLst/>
          </a:prstGeom>
          <a:solidFill>
            <a:srgbClr val="FFF2CC"/>
          </a:solidFill>
          <a:ln w="9525" cap="flat" cmpd="sng">
            <a:solidFill>
              <a:srgbClr val="000000"/>
            </a:solidFill>
            <a:prstDash val="dot"/>
            <a:round/>
            <a:headEnd type="none" w="med" len="med"/>
            <a:tailEnd type="none" w="med" len="med"/>
          </a:ln>
        </p:spPr>
        <p:txBody>
          <a:bodyPr lIns="121900" tIns="121900" rIns="121900" bIns="121900" anchor="t" anchorCtr="0">
            <a:noAutofit/>
          </a:bodyPr>
          <a:lstStyle/>
          <a:p>
            <a:pPr algn="ctr"/>
            <a:endParaRPr sz="2400"/>
          </a:p>
        </p:txBody>
      </p:sp>
      <p:sp>
        <p:nvSpPr>
          <p:cNvPr id="323" name="Shape 323"/>
          <p:cNvSpPr txBox="1"/>
          <p:nvPr/>
        </p:nvSpPr>
        <p:spPr>
          <a:xfrm>
            <a:off x="5940833" y="2142601"/>
            <a:ext cx="5480800" cy="675999"/>
          </a:xfrm>
          <a:prstGeom prst="rect">
            <a:avLst/>
          </a:prstGeom>
          <a:solidFill>
            <a:srgbClr val="F9CB9C"/>
          </a:solidFill>
          <a:ln w="9525" cap="flat" cmpd="sng">
            <a:solidFill>
              <a:srgbClr val="000000"/>
            </a:solidFill>
            <a:prstDash val="dashDot"/>
            <a:round/>
            <a:headEnd type="none" w="med" len="med"/>
            <a:tailEnd type="none" w="med" len="med"/>
          </a:ln>
        </p:spPr>
        <p:txBody>
          <a:bodyPr lIns="121900" tIns="121900" rIns="121900" bIns="121900" anchor="t" anchorCtr="0">
            <a:noAutofit/>
          </a:bodyPr>
          <a:lstStyle/>
          <a:p>
            <a:endParaRPr sz="2400"/>
          </a:p>
        </p:txBody>
      </p:sp>
      <p:sp>
        <p:nvSpPr>
          <p:cNvPr id="324" name="Shape 324"/>
          <p:cNvSpPr txBox="1"/>
          <p:nvPr/>
        </p:nvSpPr>
        <p:spPr>
          <a:xfrm>
            <a:off x="389434" y="2949100"/>
            <a:ext cx="7249599" cy="695200"/>
          </a:xfrm>
          <a:prstGeom prst="rect">
            <a:avLst/>
          </a:prstGeom>
          <a:solidFill>
            <a:srgbClr val="C9DAF8"/>
          </a:solidFill>
          <a:ln w="9525" cap="flat" cmpd="sng">
            <a:solidFill>
              <a:srgbClr val="000000"/>
            </a:solidFill>
            <a:prstDash val="dash"/>
            <a:round/>
            <a:headEnd type="none" w="med" len="med"/>
            <a:tailEnd type="none" w="med" len="med"/>
          </a:ln>
        </p:spPr>
        <p:txBody>
          <a:bodyPr lIns="121900" tIns="121900" rIns="121900" bIns="121900" anchor="t" anchorCtr="0">
            <a:noAutofit/>
          </a:bodyPr>
          <a:lstStyle/>
          <a:p>
            <a:pPr algn="ctr"/>
            <a:endParaRPr sz="2400"/>
          </a:p>
        </p:txBody>
      </p:sp>
      <p:sp>
        <p:nvSpPr>
          <p:cNvPr id="325" name="Shape 325"/>
          <p:cNvSpPr txBox="1">
            <a:spLocks noGrp="1"/>
          </p:cNvSpPr>
          <p:nvPr>
            <p:ph type="title"/>
          </p:nvPr>
        </p:nvSpPr>
        <p:spPr>
          <a:xfrm>
            <a:off x="466134" y="5648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 </a:t>
            </a:r>
            <a:r>
              <a:rPr lang="en-GB" sz="1867"/>
              <a:t>(ideas - not fixed!)</a:t>
            </a:r>
          </a:p>
        </p:txBody>
      </p:sp>
      <p:pic>
        <p:nvPicPr>
          <p:cNvPr id="326" name="Shape 326"/>
          <p:cNvPicPr preferRelativeResize="0"/>
          <p:nvPr/>
        </p:nvPicPr>
        <p:blipFill rotWithShape="1">
          <a:blip r:embed="rId3">
            <a:alphaModFix/>
          </a:blip>
          <a:srcRect/>
          <a:stretch/>
        </p:blipFill>
        <p:spPr>
          <a:xfrm>
            <a:off x="262801" y="6170798"/>
            <a:ext cx="1307199" cy="481999"/>
          </a:xfrm>
          <a:prstGeom prst="rect">
            <a:avLst/>
          </a:prstGeom>
          <a:noFill/>
          <a:ln>
            <a:noFill/>
          </a:ln>
        </p:spPr>
      </p:pic>
      <p:sp>
        <p:nvSpPr>
          <p:cNvPr id="327" name="Shape 327"/>
          <p:cNvSpPr txBox="1"/>
          <p:nvPr/>
        </p:nvSpPr>
        <p:spPr>
          <a:xfrm>
            <a:off x="760401" y="54367"/>
            <a:ext cx="6761199" cy="695200"/>
          </a:xfrm>
          <a:prstGeom prst="rect">
            <a:avLst/>
          </a:prstGeom>
          <a:noFill/>
          <a:ln>
            <a:noFill/>
          </a:ln>
        </p:spPr>
        <p:txBody>
          <a:bodyPr lIns="121900" tIns="121900" rIns="121900" bIns="121900" anchor="ctr" anchorCtr="0">
            <a:noAutofit/>
          </a:bodyPr>
          <a:lstStyle/>
          <a:p>
            <a:pPr>
              <a:buClr>
                <a:srgbClr val="000000"/>
              </a:buClr>
              <a:buSzPct val="25000"/>
            </a:pPr>
            <a:r>
              <a:rPr lang="en-GB" sz="1867">
                <a:solidFill>
                  <a:srgbClr val="000000"/>
                </a:solidFill>
                <a:latin typeface="Arial"/>
                <a:ea typeface="Arial"/>
                <a:cs typeface="Arial"/>
                <a:sym typeface="Arial"/>
              </a:rPr>
              <a:t>Scratch programming for Part 2 of BCS Primary Certificate</a:t>
            </a:r>
          </a:p>
        </p:txBody>
      </p:sp>
      <p:pic>
        <p:nvPicPr>
          <p:cNvPr id="328" name="Shape 328"/>
          <p:cNvPicPr preferRelativeResize="0"/>
          <p:nvPr/>
        </p:nvPicPr>
        <p:blipFill rotWithShape="1">
          <a:blip r:embed="rId4">
            <a:alphaModFix/>
          </a:blip>
          <a:srcRect/>
          <a:stretch/>
        </p:blipFill>
        <p:spPr>
          <a:xfrm>
            <a:off x="262801" y="188869"/>
            <a:ext cx="497599" cy="537199"/>
          </a:xfrm>
          <a:prstGeom prst="rect">
            <a:avLst/>
          </a:prstGeom>
          <a:noFill/>
          <a:ln>
            <a:noFill/>
          </a:ln>
        </p:spPr>
      </p:pic>
      <p:sp>
        <p:nvSpPr>
          <p:cNvPr id="329" name="Shape 329"/>
          <p:cNvSpPr txBox="1"/>
          <p:nvPr/>
        </p:nvSpPr>
        <p:spPr>
          <a:xfrm>
            <a:off x="10486967" y="300101"/>
            <a:ext cx="1430400" cy="314799"/>
          </a:xfrm>
          <a:prstGeom prst="rect">
            <a:avLst/>
          </a:prstGeom>
          <a:noFill/>
          <a:ln>
            <a:noFill/>
          </a:ln>
        </p:spPr>
        <p:txBody>
          <a:bodyPr lIns="121900" tIns="121900" rIns="121900" bIns="121900" anchor="ctr" anchorCtr="0">
            <a:noAutofit/>
          </a:bodyPr>
          <a:lstStyle/>
          <a:p>
            <a:pPr>
              <a:buClr>
                <a:srgbClr val="FF9900"/>
              </a:buClr>
              <a:buSzPct val="25000"/>
            </a:pPr>
            <a:r>
              <a:rPr lang="en-GB" sz="1200" u="sng">
                <a:solidFill>
                  <a:schemeClr val="hlink"/>
                </a:solidFill>
                <a:latin typeface="Arial"/>
                <a:ea typeface="Arial"/>
                <a:cs typeface="Arial"/>
                <a:sym typeface="Arial"/>
                <a:hlinkClick r:id="rId5"/>
              </a:rPr>
              <a:t>@cas_certificate</a:t>
            </a:r>
            <a:r>
              <a:rPr lang="en-GB" sz="1400">
                <a:solidFill>
                  <a:srgbClr val="8899A6"/>
                </a:solidFill>
                <a:latin typeface="Arial"/>
                <a:ea typeface="Arial"/>
                <a:cs typeface="Arial"/>
                <a:sym typeface="Arial"/>
              </a:rPr>
              <a:t> </a:t>
            </a:r>
          </a:p>
        </p:txBody>
      </p:sp>
      <p:pic>
        <p:nvPicPr>
          <p:cNvPr id="330" name="Shape 330"/>
          <p:cNvPicPr preferRelativeResize="0"/>
          <p:nvPr/>
        </p:nvPicPr>
        <p:blipFill rotWithShape="1">
          <a:blip r:embed="rId6">
            <a:alphaModFix/>
          </a:blip>
          <a:srcRect/>
          <a:stretch/>
        </p:blipFill>
        <p:spPr>
          <a:xfrm>
            <a:off x="9433591" y="6170801"/>
            <a:ext cx="2342799" cy="481999"/>
          </a:xfrm>
          <a:prstGeom prst="rect">
            <a:avLst/>
          </a:prstGeom>
          <a:noFill/>
          <a:ln>
            <a:noFill/>
          </a:ln>
        </p:spPr>
      </p:pic>
      <p:sp>
        <p:nvSpPr>
          <p:cNvPr id="331" name="Shape 331"/>
          <p:cNvSpPr txBox="1"/>
          <p:nvPr/>
        </p:nvSpPr>
        <p:spPr>
          <a:xfrm>
            <a:off x="360366" y="1759667"/>
            <a:ext cx="2854801" cy="1033665"/>
          </a:xfrm>
          <a:prstGeom prst="rect">
            <a:avLst/>
          </a:prstGeom>
          <a:solidFill>
            <a:srgbClr val="FFFF00"/>
          </a:solidFill>
          <a:ln>
            <a:noFill/>
          </a:ln>
        </p:spPr>
        <p:txBody>
          <a:bodyPr lIns="121900" tIns="121900" rIns="121900" bIns="121900" anchor="t" anchorCtr="0">
            <a:noAutofit/>
          </a:bodyPr>
          <a:lstStyle/>
          <a:p>
            <a:pPr algn="ctr"/>
            <a:r>
              <a:rPr lang="en-GB" sz="1600" dirty="0"/>
              <a:t>Programmable  Toy/ Directional / Control /Educational </a:t>
            </a:r>
          </a:p>
          <a:p>
            <a:pPr algn="ctr"/>
            <a:r>
              <a:rPr lang="en-GB" sz="1600" dirty="0"/>
              <a:t>(functional)</a:t>
            </a:r>
          </a:p>
          <a:p>
            <a:pPr algn="ctr"/>
            <a:endParaRPr lang="en-GB" sz="1600" dirty="0"/>
          </a:p>
        </p:txBody>
      </p:sp>
      <p:sp>
        <p:nvSpPr>
          <p:cNvPr id="332" name="Shape 332"/>
          <p:cNvSpPr txBox="1"/>
          <p:nvPr/>
        </p:nvSpPr>
        <p:spPr>
          <a:xfrm>
            <a:off x="3351367" y="1799050"/>
            <a:ext cx="2909199" cy="924899"/>
          </a:xfrm>
          <a:prstGeom prst="rect">
            <a:avLst/>
          </a:prstGeom>
          <a:solidFill>
            <a:srgbClr val="FF9900"/>
          </a:solidFill>
          <a:ln>
            <a:noFill/>
          </a:ln>
        </p:spPr>
        <p:txBody>
          <a:bodyPr lIns="121900" tIns="121900" rIns="121900" bIns="121900" anchor="t" anchorCtr="0">
            <a:noAutofit/>
          </a:bodyPr>
          <a:lstStyle/>
          <a:p>
            <a:pPr algn="ctr"/>
            <a:r>
              <a:rPr lang="en-GB" dirty="0"/>
              <a:t>Visual / Block based</a:t>
            </a:r>
          </a:p>
          <a:p>
            <a:pPr algn="ctr"/>
            <a:r>
              <a:rPr lang="en-GB" dirty="0"/>
              <a:t>Educational (event based) </a:t>
            </a:r>
          </a:p>
        </p:txBody>
      </p:sp>
      <p:sp>
        <p:nvSpPr>
          <p:cNvPr id="333" name="Shape 333"/>
          <p:cNvSpPr txBox="1"/>
          <p:nvPr/>
        </p:nvSpPr>
        <p:spPr>
          <a:xfrm>
            <a:off x="6769167" y="1855898"/>
            <a:ext cx="4588799" cy="847872"/>
          </a:xfrm>
          <a:prstGeom prst="rect">
            <a:avLst/>
          </a:prstGeom>
          <a:solidFill>
            <a:srgbClr val="4A86E8"/>
          </a:solidFill>
          <a:ln>
            <a:noFill/>
          </a:ln>
        </p:spPr>
        <p:txBody>
          <a:bodyPr lIns="121900" tIns="121900" rIns="121900" bIns="121900" anchor="t" anchorCtr="0">
            <a:noAutofit/>
          </a:bodyPr>
          <a:lstStyle/>
          <a:p>
            <a:pPr algn="ctr"/>
            <a:r>
              <a:rPr lang="en-GB" sz="2400"/>
              <a:t>Text - based</a:t>
            </a:r>
          </a:p>
          <a:p>
            <a:pPr algn="ctr"/>
            <a:r>
              <a:rPr lang="en-GB" sz="2400"/>
              <a:t>Industry</a:t>
            </a:r>
          </a:p>
        </p:txBody>
      </p:sp>
      <p:sp>
        <p:nvSpPr>
          <p:cNvPr id="334" name="Shape 334"/>
          <p:cNvSpPr txBox="1"/>
          <p:nvPr/>
        </p:nvSpPr>
        <p:spPr>
          <a:xfrm>
            <a:off x="6260567" y="4540950"/>
            <a:ext cx="5226799" cy="763599"/>
          </a:xfrm>
          <a:prstGeom prst="rect">
            <a:avLst/>
          </a:prstGeom>
          <a:solidFill>
            <a:srgbClr val="FF0000"/>
          </a:solidFill>
          <a:ln>
            <a:noFill/>
          </a:ln>
        </p:spPr>
        <p:txBody>
          <a:bodyPr lIns="121900" tIns="121900" rIns="121900" bIns="121900" anchor="t" anchorCtr="0">
            <a:noAutofit/>
          </a:bodyPr>
          <a:lstStyle/>
          <a:p>
            <a:pPr algn="ctr"/>
            <a:r>
              <a:rPr lang="en-GB" sz="2400"/>
              <a:t>OO - Object Oriented</a:t>
            </a:r>
          </a:p>
          <a:p>
            <a:pPr algn="ctr"/>
            <a:r>
              <a:rPr lang="en-GB" sz="2400"/>
              <a:t>Education/Industy </a:t>
            </a:r>
          </a:p>
        </p:txBody>
      </p:sp>
      <p:sp>
        <p:nvSpPr>
          <p:cNvPr id="335" name="Shape 335"/>
          <p:cNvSpPr txBox="1"/>
          <p:nvPr/>
        </p:nvSpPr>
        <p:spPr>
          <a:xfrm>
            <a:off x="5814400" y="3782233"/>
            <a:ext cx="5607200" cy="695200"/>
          </a:xfrm>
          <a:prstGeom prst="rect">
            <a:avLst/>
          </a:prstGeom>
          <a:solidFill>
            <a:srgbClr val="38761D"/>
          </a:solidFill>
          <a:ln>
            <a:noFill/>
          </a:ln>
        </p:spPr>
        <p:txBody>
          <a:bodyPr lIns="121900" tIns="121900" rIns="121900" bIns="121900" anchor="t" anchorCtr="0">
            <a:noAutofit/>
          </a:bodyPr>
          <a:lstStyle/>
          <a:p>
            <a:pPr algn="ctr"/>
            <a:r>
              <a:rPr lang="en-GB" sz="2400"/>
              <a:t>Scripting/ Wepage design</a:t>
            </a:r>
          </a:p>
          <a:p>
            <a:pPr algn="ctr"/>
            <a:r>
              <a:rPr lang="en-GB" sz="2400"/>
              <a:t>Education/Industry</a:t>
            </a:r>
          </a:p>
        </p:txBody>
      </p:sp>
      <p:sp>
        <p:nvSpPr>
          <p:cNvPr id="336" name="Shape 336"/>
          <p:cNvSpPr txBox="1"/>
          <p:nvPr/>
        </p:nvSpPr>
        <p:spPr>
          <a:xfrm>
            <a:off x="323801" y="1136850"/>
            <a:ext cx="11805199" cy="622799"/>
          </a:xfrm>
          <a:prstGeom prst="rect">
            <a:avLst/>
          </a:prstGeom>
          <a:noFill/>
          <a:ln>
            <a:noFill/>
          </a:ln>
        </p:spPr>
        <p:txBody>
          <a:bodyPr lIns="121900" tIns="121900" rIns="121900" bIns="121900" anchor="ctr" anchorCtr="0">
            <a:noAutofit/>
          </a:bodyPr>
          <a:lstStyle/>
          <a:p>
            <a:pPr>
              <a:lnSpc>
                <a:spcPct val="115000"/>
              </a:lnSpc>
            </a:pPr>
            <a:r>
              <a:rPr lang="en-GB" sz="2400">
                <a:solidFill>
                  <a:schemeClr val="dk2"/>
                </a:solidFill>
              </a:rPr>
              <a:t>2. Name some different types 3. When might these be introduced in education?</a:t>
            </a:r>
          </a:p>
        </p:txBody>
      </p:sp>
      <p:sp>
        <p:nvSpPr>
          <p:cNvPr id="337" name="Shape 337"/>
          <p:cNvSpPr txBox="1"/>
          <p:nvPr/>
        </p:nvSpPr>
        <p:spPr>
          <a:xfrm>
            <a:off x="415601" y="5665301"/>
            <a:ext cx="10669599" cy="423599"/>
          </a:xfrm>
          <a:prstGeom prst="rect">
            <a:avLst/>
          </a:prstGeom>
          <a:solidFill>
            <a:srgbClr val="4A86E8"/>
          </a:solidFill>
          <a:ln>
            <a:noFill/>
          </a:ln>
        </p:spPr>
        <p:txBody>
          <a:bodyPr lIns="121900" tIns="121900" rIns="121900" bIns="121900" anchor="t" anchorCtr="0">
            <a:noAutofit/>
          </a:bodyPr>
          <a:lstStyle/>
          <a:p>
            <a:r>
              <a:rPr lang="en-GB" sz="2400"/>
              <a:t>Secondary/ FE -&gt;</a:t>
            </a:r>
          </a:p>
        </p:txBody>
      </p:sp>
      <p:sp>
        <p:nvSpPr>
          <p:cNvPr id="338" name="Shape 338"/>
          <p:cNvSpPr txBox="1"/>
          <p:nvPr/>
        </p:nvSpPr>
        <p:spPr>
          <a:xfrm>
            <a:off x="415601" y="5085934"/>
            <a:ext cx="5398799" cy="423599"/>
          </a:xfrm>
          <a:prstGeom prst="rect">
            <a:avLst/>
          </a:prstGeom>
          <a:solidFill>
            <a:srgbClr val="F6B26B"/>
          </a:solidFill>
          <a:ln>
            <a:noFill/>
          </a:ln>
        </p:spPr>
        <p:txBody>
          <a:bodyPr lIns="121900" tIns="121900" rIns="121900" bIns="121900" anchor="t" anchorCtr="0">
            <a:noAutofit/>
          </a:bodyPr>
          <a:lstStyle/>
          <a:p>
            <a:r>
              <a:rPr lang="en-GB" sz="2400"/>
              <a:t>Primary -&gt;</a:t>
            </a:r>
          </a:p>
        </p:txBody>
      </p:sp>
      <p:sp>
        <p:nvSpPr>
          <p:cNvPr id="339" name="Shape 339"/>
          <p:cNvSpPr txBox="1"/>
          <p:nvPr/>
        </p:nvSpPr>
        <p:spPr>
          <a:xfrm>
            <a:off x="5786201" y="2949083"/>
            <a:ext cx="2909199" cy="695200"/>
          </a:xfrm>
          <a:prstGeom prst="rect">
            <a:avLst/>
          </a:prstGeom>
          <a:solidFill>
            <a:srgbClr val="4A86E8"/>
          </a:solidFill>
          <a:ln>
            <a:noFill/>
          </a:ln>
        </p:spPr>
        <p:txBody>
          <a:bodyPr lIns="121900" tIns="121900" rIns="121900" bIns="121900" anchor="t" anchorCtr="0">
            <a:noAutofit/>
          </a:bodyPr>
          <a:lstStyle/>
          <a:p>
            <a:pPr algn="ctr"/>
            <a:r>
              <a:rPr lang="en-GB" sz="2400"/>
              <a:t>Text - based</a:t>
            </a:r>
          </a:p>
          <a:p>
            <a:pPr algn="ctr"/>
            <a:r>
              <a:rPr lang="en-GB" sz="2400"/>
              <a:t>Educational</a:t>
            </a:r>
          </a:p>
        </p:txBody>
      </p:sp>
      <p:pic>
        <p:nvPicPr>
          <p:cNvPr id="340" name="Shape 340"/>
          <p:cNvPicPr preferRelativeResize="0"/>
          <p:nvPr/>
        </p:nvPicPr>
        <p:blipFill>
          <a:blip r:embed="rId7">
            <a:alphaModFix/>
          </a:blip>
          <a:stretch>
            <a:fillRect/>
          </a:stretch>
        </p:blipFill>
        <p:spPr>
          <a:xfrm>
            <a:off x="8127465" y="5197531"/>
            <a:ext cx="567940" cy="423599"/>
          </a:xfrm>
          <a:prstGeom prst="rect">
            <a:avLst/>
          </a:prstGeom>
          <a:noFill/>
          <a:ln>
            <a:noFill/>
          </a:ln>
        </p:spPr>
      </p:pic>
      <p:pic>
        <p:nvPicPr>
          <p:cNvPr id="341" name="Shape 341"/>
          <p:cNvPicPr preferRelativeResize="0"/>
          <p:nvPr/>
        </p:nvPicPr>
        <p:blipFill>
          <a:blip r:embed="rId8">
            <a:alphaModFix/>
          </a:blip>
          <a:stretch>
            <a:fillRect/>
          </a:stretch>
        </p:blipFill>
        <p:spPr>
          <a:xfrm>
            <a:off x="8039925" y="2904576"/>
            <a:ext cx="497599" cy="491456"/>
          </a:xfrm>
          <a:prstGeom prst="rect">
            <a:avLst/>
          </a:prstGeom>
          <a:noFill/>
          <a:ln>
            <a:noFill/>
          </a:ln>
        </p:spPr>
      </p:pic>
      <p:pic>
        <p:nvPicPr>
          <p:cNvPr id="342" name="Shape 342"/>
          <p:cNvPicPr preferRelativeResize="0"/>
          <p:nvPr/>
        </p:nvPicPr>
        <p:blipFill>
          <a:blip r:embed="rId9">
            <a:alphaModFix/>
          </a:blip>
          <a:stretch>
            <a:fillRect/>
          </a:stretch>
        </p:blipFill>
        <p:spPr>
          <a:xfrm>
            <a:off x="11017267" y="3811033"/>
            <a:ext cx="497600" cy="497600"/>
          </a:xfrm>
          <a:prstGeom prst="rect">
            <a:avLst/>
          </a:prstGeom>
          <a:noFill/>
          <a:ln>
            <a:noFill/>
          </a:ln>
        </p:spPr>
      </p:pic>
      <p:pic>
        <p:nvPicPr>
          <p:cNvPr id="343" name="Shape 343"/>
          <p:cNvPicPr preferRelativeResize="0"/>
          <p:nvPr/>
        </p:nvPicPr>
        <p:blipFill>
          <a:blip r:embed="rId10">
            <a:alphaModFix/>
          </a:blip>
          <a:stretch>
            <a:fillRect/>
          </a:stretch>
        </p:blipFill>
        <p:spPr>
          <a:xfrm>
            <a:off x="10055322" y="5099466"/>
            <a:ext cx="642631" cy="537199"/>
          </a:xfrm>
          <a:prstGeom prst="rect">
            <a:avLst/>
          </a:prstGeom>
          <a:noFill/>
          <a:ln>
            <a:noFill/>
          </a:ln>
        </p:spPr>
      </p:pic>
      <p:pic>
        <p:nvPicPr>
          <p:cNvPr id="344" name="Shape 344"/>
          <p:cNvPicPr preferRelativeResize="0"/>
          <p:nvPr/>
        </p:nvPicPr>
        <p:blipFill>
          <a:blip r:embed="rId11">
            <a:alphaModFix/>
          </a:blip>
          <a:stretch>
            <a:fillRect/>
          </a:stretch>
        </p:blipFill>
        <p:spPr>
          <a:xfrm>
            <a:off x="2871840" y="3047907"/>
            <a:ext cx="883971" cy="497599"/>
          </a:xfrm>
          <a:prstGeom prst="rect">
            <a:avLst/>
          </a:prstGeom>
          <a:noFill/>
          <a:ln>
            <a:noFill/>
          </a:ln>
        </p:spPr>
      </p:pic>
      <p:pic>
        <p:nvPicPr>
          <p:cNvPr id="345" name="Shape 345"/>
          <p:cNvPicPr preferRelativeResize="0"/>
          <p:nvPr/>
        </p:nvPicPr>
        <p:blipFill rotWithShape="1">
          <a:blip r:embed="rId12">
            <a:alphaModFix/>
          </a:blip>
          <a:srcRect b="37574"/>
          <a:stretch/>
        </p:blipFill>
        <p:spPr>
          <a:xfrm>
            <a:off x="6355598" y="4615367"/>
            <a:ext cx="754868" cy="497599"/>
          </a:xfrm>
          <a:prstGeom prst="rect">
            <a:avLst/>
          </a:prstGeom>
          <a:noFill/>
          <a:ln>
            <a:noFill/>
          </a:ln>
        </p:spPr>
      </p:pic>
      <p:pic>
        <p:nvPicPr>
          <p:cNvPr id="346" name="Shape 346"/>
          <p:cNvPicPr preferRelativeResize="0"/>
          <p:nvPr/>
        </p:nvPicPr>
        <p:blipFill>
          <a:blip r:embed="rId13">
            <a:alphaModFix/>
          </a:blip>
          <a:stretch>
            <a:fillRect/>
          </a:stretch>
        </p:blipFill>
        <p:spPr>
          <a:xfrm>
            <a:off x="4947422" y="3972434"/>
            <a:ext cx="1212404" cy="314799"/>
          </a:xfrm>
          <a:prstGeom prst="rect">
            <a:avLst/>
          </a:prstGeom>
          <a:noFill/>
          <a:ln>
            <a:noFill/>
          </a:ln>
        </p:spPr>
      </p:pic>
      <p:pic>
        <p:nvPicPr>
          <p:cNvPr id="347" name="Shape 347"/>
          <p:cNvPicPr preferRelativeResize="0"/>
          <p:nvPr/>
        </p:nvPicPr>
        <p:blipFill>
          <a:blip r:embed="rId14">
            <a:alphaModFix/>
          </a:blip>
          <a:stretch>
            <a:fillRect/>
          </a:stretch>
        </p:blipFill>
        <p:spPr>
          <a:xfrm>
            <a:off x="10040967" y="2921694"/>
            <a:ext cx="1430399" cy="676188"/>
          </a:xfrm>
          <a:prstGeom prst="rect">
            <a:avLst/>
          </a:prstGeom>
          <a:noFill/>
          <a:ln>
            <a:noFill/>
          </a:ln>
        </p:spPr>
      </p:pic>
      <p:pic>
        <p:nvPicPr>
          <p:cNvPr id="348" name="Shape 348"/>
          <p:cNvPicPr preferRelativeResize="0"/>
          <p:nvPr/>
        </p:nvPicPr>
        <p:blipFill>
          <a:blip r:embed="rId15">
            <a:alphaModFix/>
          </a:blip>
          <a:stretch>
            <a:fillRect/>
          </a:stretch>
        </p:blipFill>
        <p:spPr>
          <a:xfrm>
            <a:off x="9180500" y="5159783"/>
            <a:ext cx="423600" cy="423600"/>
          </a:xfrm>
          <a:prstGeom prst="rect">
            <a:avLst/>
          </a:prstGeom>
          <a:noFill/>
          <a:ln>
            <a:noFill/>
          </a:ln>
        </p:spPr>
      </p:pic>
      <p:pic>
        <p:nvPicPr>
          <p:cNvPr id="349" name="Shape 349"/>
          <p:cNvPicPr preferRelativeResize="0"/>
          <p:nvPr/>
        </p:nvPicPr>
        <p:blipFill>
          <a:blip r:embed="rId16">
            <a:alphaModFix/>
          </a:blip>
          <a:stretch>
            <a:fillRect/>
          </a:stretch>
        </p:blipFill>
        <p:spPr>
          <a:xfrm>
            <a:off x="11218585" y="4759901"/>
            <a:ext cx="497600" cy="497600"/>
          </a:xfrm>
          <a:prstGeom prst="rect">
            <a:avLst/>
          </a:prstGeom>
          <a:noFill/>
          <a:ln>
            <a:noFill/>
          </a:ln>
        </p:spPr>
      </p:pic>
      <p:pic>
        <p:nvPicPr>
          <p:cNvPr id="350" name="Shape 350"/>
          <p:cNvPicPr preferRelativeResize="0"/>
          <p:nvPr/>
        </p:nvPicPr>
        <p:blipFill>
          <a:blip r:embed="rId17">
            <a:alphaModFix/>
          </a:blip>
          <a:stretch>
            <a:fillRect/>
          </a:stretch>
        </p:blipFill>
        <p:spPr>
          <a:xfrm>
            <a:off x="10953367" y="2358033"/>
            <a:ext cx="497600" cy="529588"/>
          </a:xfrm>
          <a:prstGeom prst="rect">
            <a:avLst/>
          </a:prstGeom>
          <a:noFill/>
          <a:ln>
            <a:noFill/>
          </a:ln>
        </p:spPr>
      </p:pic>
      <p:pic>
        <p:nvPicPr>
          <p:cNvPr id="351" name="Shape 351"/>
          <p:cNvPicPr preferRelativeResize="0"/>
          <p:nvPr/>
        </p:nvPicPr>
        <p:blipFill rotWithShape="1">
          <a:blip r:embed="rId4">
            <a:alphaModFix/>
          </a:blip>
          <a:srcRect/>
          <a:stretch/>
        </p:blipFill>
        <p:spPr>
          <a:xfrm>
            <a:off x="3294534" y="2225967"/>
            <a:ext cx="497599" cy="537199"/>
          </a:xfrm>
          <a:prstGeom prst="rect">
            <a:avLst/>
          </a:prstGeom>
          <a:noFill/>
          <a:ln>
            <a:noFill/>
          </a:ln>
        </p:spPr>
      </p:pic>
    </p:spTree>
    <p:extLst>
      <p:ext uri="{BB962C8B-B14F-4D97-AF65-F5344CB8AC3E}">
        <p14:creationId xmlns:p14="http://schemas.microsoft.com/office/powerpoint/2010/main" val="209691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10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1"/>
                                        </p:tgtEl>
                                        <p:attrNameLst>
                                          <p:attrName>style.visibility</p:attrName>
                                        </p:attrNameLst>
                                      </p:cBhvr>
                                      <p:to>
                                        <p:strVal val="visible"/>
                                      </p:to>
                                    </p:set>
                                    <p:animEffect transition="in" filter="fade">
                                      <p:cBhvr>
                                        <p:cTn id="12" dur="1000"/>
                                        <p:tgtEl>
                                          <p:spTgt spid="3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animEffect transition="in" filter="fade">
                                      <p:cBhvr>
                                        <p:cTn id="17" dur="1000"/>
                                        <p:tgtEl>
                                          <p:spTgt spid="3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7"/>
                                        </p:tgtEl>
                                        <p:attrNameLst>
                                          <p:attrName>style.visibility</p:attrName>
                                        </p:attrNameLst>
                                      </p:cBhvr>
                                      <p:to>
                                        <p:strVal val="visible"/>
                                      </p:to>
                                    </p:set>
                                    <p:animEffect transition="in" filter="fade">
                                      <p:cBhvr>
                                        <p:cTn id="22" dur="1000"/>
                                        <p:tgtEl>
                                          <p:spTgt spid="3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9"/>
                                        </p:tgtEl>
                                        <p:attrNameLst>
                                          <p:attrName>style.visibility</p:attrName>
                                        </p:attrNameLst>
                                      </p:cBhvr>
                                      <p:to>
                                        <p:strVal val="visible"/>
                                      </p:to>
                                    </p:set>
                                    <p:animEffect transition="in" filter="fade">
                                      <p:cBhvr>
                                        <p:cTn id="27" dur="1000"/>
                                        <p:tgtEl>
                                          <p:spTgt spid="3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3"/>
                                        </p:tgtEl>
                                        <p:attrNameLst>
                                          <p:attrName>style.visibility</p:attrName>
                                        </p:attrNameLst>
                                      </p:cBhvr>
                                      <p:to>
                                        <p:strVal val="visible"/>
                                      </p:to>
                                    </p:set>
                                    <p:animEffect transition="in" filter="fade">
                                      <p:cBhvr>
                                        <p:cTn id="32" dur="1000"/>
                                        <p:tgtEl>
                                          <p:spTgt spid="3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5"/>
                                        </p:tgtEl>
                                        <p:attrNameLst>
                                          <p:attrName>style.visibility</p:attrName>
                                        </p:attrNameLst>
                                      </p:cBhvr>
                                      <p:to>
                                        <p:strVal val="visible"/>
                                      </p:to>
                                    </p:set>
                                    <p:animEffect transition="in" filter="fade">
                                      <p:cBhvr>
                                        <p:cTn id="37" dur="1000"/>
                                        <p:tgtEl>
                                          <p:spTgt spid="3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4"/>
                                        </p:tgtEl>
                                        <p:attrNameLst>
                                          <p:attrName>style.visibility</p:attrName>
                                        </p:attrNameLst>
                                      </p:cBhvr>
                                      <p:to>
                                        <p:strVal val="visible"/>
                                      </p:to>
                                    </p:set>
                                    <p:animEffect transition="in" filter="fade">
                                      <p:cBhvr>
                                        <p:cTn id="42" dur="1000"/>
                                        <p:tgtEl>
                                          <p:spTgt spid="3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24"/>
                                        </p:tgtEl>
                                        <p:attrNameLst>
                                          <p:attrName>style.visibility</p:attrName>
                                        </p:attrNameLst>
                                      </p:cBhvr>
                                      <p:to>
                                        <p:strVal val="visible"/>
                                      </p:to>
                                    </p:set>
                                    <p:animEffect transition="in" filter="fade">
                                      <p:cBhvr>
                                        <p:cTn id="47" dur="1000"/>
                                        <p:tgtEl>
                                          <p:spTgt spid="3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44"/>
                                        </p:tgtEl>
                                        <p:attrNameLst>
                                          <p:attrName>style.visibility</p:attrName>
                                        </p:attrNameLst>
                                      </p:cBhvr>
                                      <p:to>
                                        <p:strVal val="visible"/>
                                      </p:to>
                                    </p:set>
                                    <p:animEffect transition="in" filter="fade">
                                      <p:cBhvr>
                                        <p:cTn id="52" dur="1000"/>
                                        <p:tgtEl>
                                          <p:spTgt spid="34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41"/>
                                        </p:tgtEl>
                                        <p:attrNameLst>
                                          <p:attrName>style.visibility</p:attrName>
                                        </p:attrNameLst>
                                      </p:cBhvr>
                                      <p:to>
                                        <p:strVal val="visible"/>
                                      </p:to>
                                    </p:set>
                                    <p:animEffect transition="in" filter="fade">
                                      <p:cBhvr>
                                        <p:cTn id="57" dur="1000"/>
                                        <p:tgtEl>
                                          <p:spTgt spid="34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6"/>
                                        </p:tgtEl>
                                        <p:attrNameLst>
                                          <p:attrName>style.visibility</p:attrName>
                                        </p:attrNameLst>
                                      </p:cBhvr>
                                      <p:to>
                                        <p:strVal val="visible"/>
                                      </p:to>
                                    </p:set>
                                    <p:animEffect transition="in" filter="fade">
                                      <p:cBhvr>
                                        <p:cTn id="62" dur="1000"/>
                                        <p:tgtEl>
                                          <p:spTgt spid="34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42"/>
                                        </p:tgtEl>
                                        <p:attrNameLst>
                                          <p:attrName>style.visibility</p:attrName>
                                        </p:attrNameLst>
                                      </p:cBhvr>
                                      <p:to>
                                        <p:strVal val="visible"/>
                                      </p:to>
                                    </p:set>
                                    <p:animEffect transition="in" filter="fade">
                                      <p:cBhvr>
                                        <p:cTn id="67" dur="1000"/>
                                        <p:tgtEl>
                                          <p:spTgt spid="34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40"/>
                                        </p:tgtEl>
                                        <p:attrNameLst>
                                          <p:attrName>style.visibility</p:attrName>
                                        </p:attrNameLst>
                                      </p:cBhvr>
                                      <p:to>
                                        <p:strVal val="visible"/>
                                      </p:to>
                                    </p:set>
                                    <p:animEffect transition="in" filter="fade">
                                      <p:cBhvr>
                                        <p:cTn id="72" dur="1000"/>
                                        <p:tgtEl>
                                          <p:spTgt spid="340"/>
                                        </p:tgtEl>
                                      </p:cBhvr>
                                    </p:animEffect>
                                  </p:childTnLst>
                                </p:cTn>
                              </p:par>
                              <p:par>
                                <p:cTn id="73" presetID="10" presetClass="entr" presetSubtype="0" fill="hold" nodeType="withEffect">
                                  <p:stCondLst>
                                    <p:cond delay="0"/>
                                  </p:stCondLst>
                                  <p:childTnLst>
                                    <p:set>
                                      <p:cBhvr>
                                        <p:cTn id="74" dur="1" fill="hold">
                                          <p:stCondLst>
                                            <p:cond delay="0"/>
                                          </p:stCondLst>
                                        </p:cTn>
                                        <p:tgtEl>
                                          <p:spTgt spid="345"/>
                                        </p:tgtEl>
                                        <p:attrNameLst>
                                          <p:attrName>style.visibility</p:attrName>
                                        </p:attrNameLst>
                                      </p:cBhvr>
                                      <p:to>
                                        <p:strVal val="visible"/>
                                      </p:to>
                                    </p:set>
                                    <p:animEffect transition="in" filter="fade">
                                      <p:cBhvr>
                                        <p:cTn id="75" dur="1000"/>
                                        <p:tgtEl>
                                          <p:spTgt spid="345"/>
                                        </p:tgtEl>
                                      </p:cBhvr>
                                    </p:animEffect>
                                  </p:childTnLst>
                                </p:cTn>
                              </p:par>
                              <p:par>
                                <p:cTn id="76" presetID="10" presetClass="entr" presetSubtype="0" fill="hold" nodeType="withEffect">
                                  <p:stCondLst>
                                    <p:cond delay="0"/>
                                  </p:stCondLst>
                                  <p:childTnLst>
                                    <p:set>
                                      <p:cBhvr>
                                        <p:cTn id="77" dur="1" fill="hold">
                                          <p:stCondLst>
                                            <p:cond delay="0"/>
                                          </p:stCondLst>
                                        </p:cTn>
                                        <p:tgtEl>
                                          <p:spTgt spid="343"/>
                                        </p:tgtEl>
                                        <p:attrNameLst>
                                          <p:attrName>style.visibility</p:attrName>
                                        </p:attrNameLst>
                                      </p:cBhvr>
                                      <p:to>
                                        <p:strVal val="visible"/>
                                      </p:to>
                                    </p:set>
                                    <p:animEffect transition="in" filter="fade">
                                      <p:cBhvr>
                                        <p:cTn id="78" dur="1000"/>
                                        <p:tgtEl>
                                          <p:spTgt spid="34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349"/>
                                        </p:tgtEl>
                                        <p:attrNameLst>
                                          <p:attrName>style.visibility</p:attrName>
                                        </p:attrNameLst>
                                      </p:cBhvr>
                                      <p:to>
                                        <p:strVal val="visible"/>
                                      </p:to>
                                    </p:set>
                                    <p:animEffect transition="in" filter="fade">
                                      <p:cBhvr>
                                        <p:cTn id="83" dur="1000"/>
                                        <p:tgtEl>
                                          <p:spTgt spid="349"/>
                                        </p:tgtEl>
                                      </p:cBhvr>
                                    </p:animEffect>
                                  </p:childTnLst>
                                </p:cTn>
                              </p:par>
                              <p:par>
                                <p:cTn id="84" presetID="10" presetClass="entr" presetSubtype="0" fill="hold" nodeType="withEffect">
                                  <p:stCondLst>
                                    <p:cond delay="0"/>
                                  </p:stCondLst>
                                  <p:childTnLst>
                                    <p:set>
                                      <p:cBhvr>
                                        <p:cTn id="85" dur="1" fill="hold">
                                          <p:stCondLst>
                                            <p:cond delay="0"/>
                                          </p:stCondLst>
                                        </p:cTn>
                                        <p:tgtEl>
                                          <p:spTgt spid="348"/>
                                        </p:tgtEl>
                                        <p:attrNameLst>
                                          <p:attrName>style.visibility</p:attrName>
                                        </p:attrNameLst>
                                      </p:cBhvr>
                                      <p:to>
                                        <p:strVal val="visible"/>
                                      </p:to>
                                    </p:set>
                                    <p:animEffect transition="in" filter="fade">
                                      <p:cBhvr>
                                        <p:cTn id="86" dur="1000"/>
                                        <p:tgtEl>
                                          <p:spTgt spid="34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47"/>
                                        </p:tgtEl>
                                        <p:attrNameLst>
                                          <p:attrName>style.visibility</p:attrName>
                                        </p:attrNameLst>
                                      </p:cBhvr>
                                      <p:to>
                                        <p:strVal val="visible"/>
                                      </p:to>
                                    </p:set>
                                    <p:animEffect transition="in" filter="fade">
                                      <p:cBhvr>
                                        <p:cTn id="91" dur="1000"/>
                                        <p:tgtEl>
                                          <p:spTgt spid="347"/>
                                        </p:tgtEl>
                                      </p:cBhvr>
                                    </p:animEffect>
                                  </p:childTnLst>
                                </p:cTn>
                              </p:par>
                              <p:par>
                                <p:cTn id="92" presetID="10" presetClass="entr" presetSubtype="0" fill="hold" nodeType="withEffect">
                                  <p:stCondLst>
                                    <p:cond delay="0"/>
                                  </p:stCondLst>
                                  <p:childTnLst>
                                    <p:set>
                                      <p:cBhvr>
                                        <p:cTn id="93" dur="1" fill="hold">
                                          <p:stCondLst>
                                            <p:cond delay="0"/>
                                          </p:stCondLst>
                                        </p:cTn>
                                        <p:tgtEl>
                                          <p:spTgt spid="350"/>
                                        </p:tgtEl>
                                        <p:attrNameLst>
                                          <p:attrName>style.visibility</p:attrName>
                                        </p:attrNameLst>
                                      </p:cBhvr>
                                      <p:to>
                                        <p:strVal val="visible"/>
                                      </p:to>
                                    </p:set>
                                    <p:animEffect transition="in" filter="fade">
                                      <p:cBhvr>
                                        <p:cTn id="94" dur="1000"/>
                                        <p:tgtEl>
                                          <p:spTgt spid="350"/>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321"/>
                                        </p:tgtEl>
                                        <p:attrNameLst>
                                          <p:attrName>style.visibility</p:attrName>
                                        </p:attrNameLst>
                                      </p:cBhvr>
                                      <p:to>
                                        <p:strVal val="visible"/>
                                      </p:to>
                                    </p:set>
                                    <p:animEffect transition="in" filter="fade">
                                      <p:cBhvr>
                                        <p:cTn id="99" dur="1000"/>
                                        <p:tgtEl>
                                          <p:spTgt spid="321"/>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51"/>
                                        </p:tgtEl>
                                        <p:attrNameLst>
                                          <p:attrName>style.visibility</p:attrName>
                                        </p:attrNameLst>
                                      </p:cBhvr>
                                      <p:to>
                                        <p:strVal val="visible"/>
                                      </p:to>
                                    </p:set>
                                    <p:animEffect transition="in" filter="fade">
                                      <p:cBhvr>
                                        <p:cTn id="104" dur="1000"/>
                                        <p:tgtEl>
                                          <p:spTgt spid="35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323"/>
                                        </p:tgtEl>
                                        <p:attrNameLst>
                                          <p:attrName>style.visibility</p:attrName>
                                        </p:attrNameLst>
                                      </p:cBhvr>
                                      <p:to>
                                        <p:strVal val="visible"/>
                                      </p:to>
                                    </p:set>
                                    <p:animEffect transition="in" filter="fade">
                                      <p:cBhvr>
                                        <p:cTn id="109" dur="1000"/>
                                        <p:tgtEl>
                                          <p:spTgt spid="323"/>
                                        </p:tgtEl>
                                      </p:cBhvr>
                                    </p:animEffect>
                                  </p:childTnLst>
                                </p:cTn>
                              </p:par>
                              <p:par>
                                <p:cTn id="110" presetID="10" presetClass="entr" presetSubtype="0" fill="hold" nodeType="withEffect">
                                  <p:stCondLst>
                                    <p:cond delay="0"/>
                                  </p:stCondLst>
                                  <p:childTnLst>
                                    <p:set>
                                      <p:cBhvr>
                                        <p:cTn id="111" dur="1" fill="hold">
                                          <p:stCondLst>
                                            <p:cond delay="0"/>
                                          </p:stCondLst>
                                        </p:cTn>
                                        <p:tgtEl>
                                          <p:spTgt spid="322"/>
                                        </p:tgtEl>
                                        <p:attrNameLst>
                                          <p:attrName>style.visibility</p:attrName>
                                        </p:attrNameLst>
                                      </p:cBhvr>
                                      <p:to>
                                        <p:strVal val="visible"/>
                                      </p:to>
                                    </p:set>
                                    <p:animEffect transition="in" filter="fade">
                                      <p:cBhvr>
                                        <p:cTn id="112"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pic>
        <p:nvPicPr>
          <p:cNvPr id="362" name="Shape 362"/>
          <p:cNvPicPr preferRelativeResize="0"/>
          <p:nvPr/>
        </p:nvPicPr>
        <p:blipFill>
          <a:blip r:embed="rId3">
            <a:alphaModFix/>
          </a:blip>
          <a:stretch>
            <a:fillRect/>
          </a:stretch>
        </p:blipFill>
        <p:spPr>
          <a:xfrm>
            <a:off x="531746" y="1638189"/>
            <a:ext cx="2784253" cy="1571249"/>
          </a:xfrm>
          <a:prstGeom prst="rect">
            <a:avLst/>
          </a:prstGeom>
          <a:noFill/>
          <a:ln>
            <a:noFill/>
          </a:ln>
        </p:spPr>
      </p:pic>
      <p:pic>
        <p:nvPicPr>
          <p:cNvPr id="363" name="Shape 363"/>
          <p:cNvPicPr preferRelativeResize="0"/>
          <p:nvPr/>
        </p:nvPicPr>
        <p:blipFill>
          <a:blip r:embed="rId4">
            <a:alphaModFix/>
          </a:blip>
          <a:stretch>
            <a:fillRect/>
          </a:stretch>
        </p:blipFill>
        <p:spPr>
          <a:xfrm>
            <a:off x="4492020" y="3679767"/>
            <a:ext cx="1805633" cy="1380565"/>
          </a:xfrm>
          <a:prstGeom prst="rect">
            <a:avLst/>
          </a:prstGeom>
          <a:noFill/>
          <a:ln>
            <a:noFill/>
          </a:ln>
        </p:spPr>
      </p:pic>
      <p:pic>
        <p:nvPicPr>
          <p:cNvPr id="364" name="Shape 364" descr="Screen Shot 2014-09-03 at 13.32.10.png"/>
          <p:cNvPicPr preferRelativeResize="0"/>
          <p:nvPr/>
        </p:nvPicPr>
        <p:blipFill>
          <a:blip r:embed="rId5">
            <a:alphaModFix/>
          </a:blip>
          <a:stretch>
            <a:fillRect/>
          </a:stretch>
        </p:blipFill>
        <p:spPr>
          <a:xfrm>
            <a:off x="10184749" y="3846611"/>
            <a:ext cx="1855600" cy="1550171"/>
          </a:xfrm>
          <a:prstGeom prst="rect">
            <a:avLst/>
          </a:prstGeom>
          <a:noFill/>
          <a:ln>
            <a:noFill/>
          </a:ln>
        </p:spPr>
      </p:pic>
      <p:pic>
        <p:nvPicPr>
          <p:cNvPr id="365" name="Shape 365" descr="Screen Shot 2014-06-30 at 13.43.15.png"/>
          <p:cNvPicPr preferRelativeResize="0"/>
          <p:nvPr/>
        </p:nvPicPr>
        <p:blipFill>
          <a:blip r:embed="rId6">
            <a:alphaModFix/>
          </a:blip>
          <a:stretch>
            <a:fillRect/>
          </a:stretch>
        </p:blipFill>
        <p:spPr>
          <a:xfrm>
            <a:off x="314234" y="4248832"/>
            <a:ext cx="2957863" cy="537200"/>
          </a:xfrm>
          <a:prstGeom prst="rect">
            <a:avLst/>
          </a:prstGeom>
          <a:noFill/>
          <a:ln>
            <a:noFill/>
          </a:ln>
        </p:spPr>
      </p:pic>
      <p:pic>
        <p:nvPicPr>
          <p:cNvPr id="366" name="Shape 366" descr="Screen Shot 2014-08-19 at 18.41.25.png"/>
          <p:cNvPicPr preferRelativeResize="0"/>
          <p:nvPr/>
        </p:nvPicPr>
        <p:blipFill>
          <a:blip r:embed="rId7">
            <a:alphaModFix/>
          </a:blip>
          <a:stretch>
            <a:fillRect/>
          </a:stretch>
        </p:blipFill>
        <p:spPr>
          <a:xfrm>
            <a:off x="6589817" y="4212949"/>
            <a:ext cx="3365500" cy="1117600"/>
          </a:xfrm>
          <a:prstGeom prst="rect">
            <a:avLst/>
          </a:prstGeom>
          <a:noFill/>
          <a:ln>
            <a:noFill/>
          </a:ln>
        </p:spPr>
      </p:pic>
      <p:pic>
        <p:nvPicPr>
          <p:cNvPr id="367" name="Shape 367"/>
          <p:cNvPicPr preferRelativeResize="0"/>
          <p:nvPr/>
        </p:nvPicPr>
        <p:blipFill>
          <a:blip r:embed="rId8">
            <a:alphaModFix/>
          </a:blip>
          <a:stretch>
            <a:fillRect/>
          </a:stretch>
        </p:blipFill>
        <p:spPr>
          <a:xfrm>
            <a:off x="4195467" y="1926567"/>
            <a:ext cx="3852816" cy="814373"/>
          </a:xfrm>
          <a:prstGeom prst="rect">
            <a:avLst/>
          </a:prstGeom>
          <a:noFill/>
          <a:ln>
            <a:noFill/>
          </a:ln>
        </p:spPr>
      </p:pic>
      <p:pic>
        <p:nvPicPr>
          <p:cNvPr id="368" name="Shape 368"/>
          <p:cNvPicPr preferRelativeResize="0"/>
          <p:nvPr/>
        </p:nvPicPr>
        <p:blipFill>
          <a:blip r:embed="rId9">
            <a:alphaModFix/>
          </a:blip>
          <a:stretch>
            <a:fillRect/>
          </a:stretch>
        </p:blipFill>
        <p:spPr>
          <a:xfrm>
            <a:off x="8207266" y="1460366"/>
            <a:ext cx="2490733" cy="2123367"/>
          </a:xfrm>
          <a:prstGeom prst="rect">
            <a:avLst/>
          </a:prstGeom>
          <a:noFill/>
          <a:ln>
            <a:noFill/>
          </a:ln>
        </p:spPr>
      </p:pic>
      <p:sp>
        <p:nvSpPr>
          <p:cNvPr id="369" name="Shape 369"/>
          <p:cNvSpPr txBox="1"/>
          <p:nvPr/>
        </p:nvSpPr>
        <p:spPr>
          <a:xfrm>
            <a:off x="415601" y="5462967"/>
            <a:ext cx="5163599" cy="602400"/>
          </a:xfrm>
          <a:prstGeom prst="rect">
            <a:avLst/>
          </a:prstGeom>
          <a:noFill/>
          <a:ln>
            <a:noFill/>
          </a:ln>
        </p:spPr>
        <p:txBody>
          <a:bodyPr lIns="121900" tIns="121900" rIns="121900" bIns="121900" anchor="t" anchorCtr="0">
            <a:noAutofit/>
          </a:bodyPr>
          <a:lstStyle/>
          <a:p>
            <a:r>
              <a:rPr lang="en-GB" sz="2400"/>
              <a:t>Name these programming language.</a:t>
            </a:r>
          </a:p>
          <a:p>
            <a:r>
              <a:rPr lang="en-GB" sz="2400"/>
              <a:t>What type are they?</a:t>
            </a:r>
          </a:p>
        </p:txBody>
      </p:sp>
      <p:sp>
        <p:nvSpPr>
          <p:cNvPr id="370" name="Shape 370"/>
          <p:cNvSpPr txBox="1"/>
          <p:nvPr/>
        </p:nvSpPr>
        <p:spPr>
          <a:xfrm>
            <a:off x="502033" y="2832833"/>
            <a:ext cx="546800" cy="602400"/>
          </a:xfrm>
          <a:prstGeom prst="rect">
            <a:avLst/>
          </a:prstGeom>
          <a:noFill/>
          <a:ln>
            <a:noFill/>
          </a:ln>
        </p:spPr>
        <p:txBody>
          <a:bodyPr lIns="121900" tIns="121900" rIns="121900" bIns="121900" anchor="t" anchorCtr="0">
            <a:noAutofit/>
          </a:bodyPr>
          <a:lstStyle/>
          <a:p>
            <a:r>
              <a:rPr lang="en-GB" sz="2400"/>
              <a:t>A</a:t>
            </a:r>
          </a:p>
        </p:txBody>
      </p:sp>
      <p:sp>
        <p:nvSpPr>
          <p:cNvPr id="371" name="Shape 371"/>
          <p:cNvSpPr txBox="1"/>
          <p:nvPr/>
        </p:nvSpPr>
        <p:spPr>
          <a:xfrm>
            <a:off x="4007967" y="2740933"/>
            <a:ext cx="546800" cy="602400"/>
          </a:xfrm>
          <a:prstGeom prst="rect">
            <a:avLst/>
          </a:prstGeom>
          <a:noFill/>
          <a:ln>
            <a:noFill/>
          </a:ln>
        </p:spPr>
        <p:txBody>
          <a:bodyPr lIns="121900" tIns="121900" rIns="121900" bIns="121900" anchor="t" anchorCtr="0">
            <a:noAutofit/>
          </a:bodyPr>
          <a:lstStyle/>
          <a:p>
            <a:r>
              <a:rPr lang="en-GB" sz="2400"/>
              <a:t>B</a:t>
            </a:r>
          </a:p>
        </p:txBody>
      </p:sp>
      <p:sp>
        <p:nvSpPr>
          <p:cNvPr id="372" name="Shape 372"/>
          <p:cNvSpPr txBox="1"/>
          <p:nvPr/>
        </p:nvSpPr>
        <p:spPr>
          <a:xfrm>
            <a:off x="7895667" y="3209433"/>
            <a:ext cx="546800" cy="602400"/>
          </a:xfrm>
          <a:prstGeom prst="rect">
            <a:avLst/>
          </a:prstGeom>
          <a:noFill/>
          <a:ln>
            <a:noFill/>
          </a:ln>
        </p:spPr>
        <p:txBody>
          <a:bodyPr lIns="121900" tIns="121900" rIns="121900" bIns="121900" anchor="t" anchorCtr="0">
            <a:noAutofit/>
          </a:bodyPr>
          <a:lstStyle/>
          <a:p>
            <a:r>
              <a:rPr lang="en-GB" sz="2400"/>
              <a:t>C</a:t>
            </a:r>
          </a:p>
        </p:txBody>
      </p:sp>
      <p:sp>
        <p:nvSpPr>
          <p:cNvPr id="373" name="Shape 373"/>
          <p:cNvSpPr txBox="1"/>
          <p:nvPr/>
        </p:nvSpPr>
        <p:spPr>
          <a:xfrm>
            <a:off x="314233" y="4882833"/>
            <a:ext cx="546800" cy="602400"/>
          </a:xfrm>
          <a:prstGeom prst="rect">
            <a:avLst/>
          </a:prstGeom>
          <a:noFill/>
          <a:ln>
            <a:noFill/>
          </a:ln>
        </p:spPr>
        <p:txBody>
          <a:bodyPr lIns="121900" tIns="121900" rIns="121900" bIns="121900" anchor="t" anchorCtr="0">
            <a:noAutofit/>
          </a:bodyPr>
          <a:lstStyle/>
          <a:p>
            <a:r>
              <a:rPr lang="en-GB" sz="2400"/>
              <a:t>D</a:t>
            </a:r>
          </a:p>
        </p:txBody>
      </p:sp>
      <p:sp>
        <p:nvSpPr>
          <p:cNvPr id="374" name="Shape 374"/>
          <p:cNvSpPr txBox="1"/>
          <p:nvPr/>
        </p:nvSpPr>
        <p:spPr>
          <a:xfrm>
            <a:off x="4255700" y="5094967"/>
            <a:ext cx="546800" cy="602400"/>
          </a:xfrm>
          <a:prstGeom prst="rect">
            <a:avLst/>
          </a:prstGeom>
          <a:noFill/>
          <a:ln>
            <a:noFill/>
          </a:ln>
        </p:spPr>
        <p:txBody>
          <a:bodyPr lIns="121900" tIns="121900" rIns="121900" bIns="121900" anchor="t" anchorCtr="0">
            <a:noAutofit/>
          </a:bodyPr>
          <a:lstStyle/>
          <a:p>
            <a:r>
              <a:rPr lang="en-GB" sz="2400"/>
              <a:t>E</a:t>
            </a:r>
          </a:p>
        </p:txBody>
      </p:sp>
      <p:sp>
        <p:nvSpPr>
          <p:cNvPr id="375" name="Shape 375"/>
          <p:cNvSpPr txBox="1"/>
          <p:nvPr/>
        </p:nvSpPr>
        <p:spPr>
          <a:xfrm>
            <a:off x="6709033" y="5094967"/>
            <a:ext cx="546800" cy="602400"/>
          </a:xfrm>
          <a:prstGeom prst="rect">
            <a:avLst/>
          </a:prstGeom>
          <a:noFill/>
          <a:ln>
            <a:noFill/>
          </a:ln>
        </p:spPr>
        <p:txBody>
          <a:bodyPr lIns="121900" tIns="121900" rIns="121900" bIns="121900" anchor="t" anchorCtr="0">
            <a:noAutofit/>
          </a:bodyPr>
          <a:lstStyle/>
          <a:p>
            <a:r>
              <a:rPr lang="en-GB" sz="2400"/>
              <a:t>F</a:t>
            </a:r>
          </a:p>
        </p:txBody>
      </p:sp>
      <p:sp>
        <p:nvSpPr>
          <p:cNvPr id="376" name="Shape 376"/>
          <p:cNvSpPr txBox="1"/>
          <p:nvPr/>
        </p:nvSpPr>
        <p:spPr>
          <a:xfrm>
            <a:off x="10247100" y="5271267"/>
            <a:ext cx="546800" cy="602400"/>
          </a:xfrm>
          <a:prstGeom prst="rect">
            <a:avLst/>
          </a:prstGeom>
          <a:noFill/>
          <a:ln>
            <a:noFill/>
          </a:ln>
        </p:spPr>
        <p:txBody>
          <a:bodyPr lIns="121900" tIns="121900" rIns="121900" bIns="121900" anchor="t" anchorCtr="0">
            <a:noAutofit/>
          </a:bodyPr>
          <a:lstStyle/>
          <a:p>
            <a:r>
              <a:rPr lang="en-GB" sz="2400"/>
              <a:t>G</a:t>
            </a:r>
          </a:p>
        </p:txBody>
      </p:sp>
    </p:spTree>
    <p:extLst>
      <p:ext uri="{BB962C8B-B14F-4D97-AF65-F5344CB8AC3E}">
        <p14:creationId xmlns:p14="http://schemas.microsoft.com/office/powerpoint/2010/main" val="2434708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Shape 381"/>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385" name="Shape 385"/>
          <p:cNvSpPr txBox="1"/>
          <p:nvPr/>
        </p:nvSpPr>
        <p:spPr>
          <a:xfrm>
            <a:off x="10486967" y="300101"/>
            <a:ext cx="1430400" cy="314799"/>
          </a:xfrm>
          <a:prstGeom prst="rect">
            <a:avLst/>
          </a:prstGeom>
          <a:noFill/>
          <a:ln>
            <a:noFill/>
          </a:ln>
        </p:spPr>
        <p:txBody>
          <a:bodyPr lIns="121900" tIns="121900" rIns="121900" bIns="121900" anchor="ctr" anchorCtr="0">
            <a:noAutofit/>
          </a:bodyPr>
          <a:lstStyle/>
          <a:p>
            <a:pPr>
              <a:buClr>
                <a:srgbClr val="FF9900"/>
              </a:buClr>
              <a:buSzPct val="25000"/>
            </a:pPr>
            <a:r>
              <a:rPr lang="en-GB" sz="1200" u="sng">
                <a:solidFill>
                  <a:schemeClr val="hlink"/>
                </a:solidFill>
                <a:latin typeface="Arial"/>
                <a:ea typeface="Arial"/>
                <a:cs typeface="Arial"/>
                <a:sym typeface="Arial"/>
                <a:hlinkClick r:id="rId3"/>
              </a:rPr>
              <a:t>@cas_certificate</a:t>
            </a:r>
            <a:r>
              <a:rPr lang="en-GB" sz="1400">
                <a:solidFill>
                  <a:srgbClr val="8899A6"/>
                </a:solidFill>
                <a:latin typeface="Arial"/>
                <a:ea typeface="Arial"/>
                <a:cs typeface="Arial"/>
                <a:sym typeface="Arial"/>
              </a:rPr>
              <a:t> </a:t>
            </a:r>
          </a:p>
        </p:txBody>
      </p:sp>
      <p:sp>
        <p:nvSpPr>
          <p:cNvPr id="387" name="Shape 387"/>
          <p:cNvSpPr txBox="1"/>
          <p:nvPr/>
        </p:nvSpPr>
        <p:spPr>
          <a:xfrm>
            <a:off x="476534" y="2073100"/>
            <a:ext cx="8393199" cy="602400"/>
          </a:xfrm>
          <a:prstGeom prst="rect">
            <a:avLst/>
          </a:prstGeom>
          <a:noFill/>
          <a:ln>
            <a:noFill/>
          </a:ln>
        </p:spPr>
        <p:txBody>
          <a:bodyPr lIns="121900" tIns="121900" rIns="121900" bIns="121900" anchor="t" anchorCtr="0">
            <a:noAutofit/>
          </a:bodyPr>
          <a:lstStyle/>
          <a:p>
            <a:r>
              <a:rPr lang="en-GB" sz="2400" u="sng">
                <a:solidFill>
                  <a:schemeClr val="hlink"/>
                </a:solidFill>
                <a:hlinkClick r:id="rId4"/>
              </a:rPr>
              <a:t>Barefoot programming concept document and  video</a:t>
            </a:r>
          </a:p>
        </p:txBody>
      </p:sp>
      <p:sp>
        <p:nvSpPr>
          <p:cNvPr id="388" name="Shape 388"/>
          <p:cNvSpPr txBox="1"/>
          <p:nvPr/>
        </p:nvSpPr>
        <p:spPr>
          <a:xfrm>
            <a:off x="476533" y="1553317"/>
            <a:ext cx="5852000" cy="682799"/>
          </a:xfrm>
          <a:prstGeom prst="rect">
            <a:avLst/>
          </a:prstGeom>
          <a:noFill/>
          <a:ln>
            <a:noFill/>
          </a:ln>
        </p:spPr>
        <p:txBody>
          <a:bodyPr lIns="121900" tIns="121900" rIns="121900" bIns="121900" anchor="t" anchorCtr="0">
            <a:noAutofit/>
          </a:bodyPr>
          <a:lstStyle/>
          <a:p>
            <a:r>
              <a:rPr lang="en-GB" sz="2400"/>
              <a:t>If you want to find out more...</a:t>
            </a:r>
          </a:p>
        </p:txBody>
      </p:sp>
      <p:sp>
        <p:nvSpPr>
          <p:cNvPr id="389" name="Shape 389"/>
          <p:cNvSpPr txBox="1"/>
          <p:nvPr/>
        </p:nvSpPr>
        <p:spPr>
          <a:xfrm>
            <a:off x="415600" y="5623901"/>
            <a:ext cx="5402800" cy="481999"/>
          </a:xfrm>
          <a:prstGeom prst="rect">
            <a:avLst/>
          </a:prstGeom>
          <a:noFill/>
          <a:ln>
            <a:noFill/>
          </a:ln>
        </p:spPr>
        <p:txBody>
          <a:bodyPr lIns="121900" tIns="121900" rIns="121900" bIns="121900" anchor="t" anchorCtr="0">
            <a:noAutofit/>
          </a:bodyPr>
          <a:lstStyle/>
          <a:p>
            <a:r>
              <a:rPr lang="en-GB" sz="1333" u="sng">
                <a:solidFill>
                  <a:schemeClr val="hlink"/>
                </a:solidFill>
                <a:hlinkClick r:id="rId5"/>
              </a:rPr>
              <a:t>http://community.computingatschool.org.uk/resources/2936</a:t>
            </a:r>
          </a:p>
        </p:txBody>
      </p:sp>
      <p:pic>
        <p:nvPicPr>
          <p:cNvPr id="390" name="Shape 390"/>
          <p:cNvPicPr preferRelativeResize="0"/>
          <p:nvPr/>
        </p:nvPicPr>
        <p:blipFill>
          <a:blip r:embed="rId6">
            <a:alphaModFix/>
          </a:blip>
          <a:stretch>
            <a:fillRect/>
          </a:stretch>
        </p:blipFill>
        <p:spPr>
          <a:xfrm>
            <a:off x="530500" y="2984334"/>
            <a:ext cx="3533333" cy="2574665"/>
          </a:xfrm>
          <a:prstGeom prst="rect">
            <a:avLst/>
          </a:prstGeom>
          <a:noFill/>
          <a:ln w="9525" cap="flat" cmpd="sng">
            <a:solidFill>
              <a:schemeClr val="dk2"/>
            </a:solidFill>
            <a:prstDash val="solid"/>
            <a:round/>
            <a:headEnd type="none" w="med" len="med"/>
            <a:tailEnd type="none" w="med" len="med"/>
          </a:ln>
        </p:spPr>
      </p:pic>
      <p:pic>
        <p:nvPicPr>
          <p:cNvPr id="391" name="Shape 391"/>
          <p:cNvPicPr preferRelativeResize="0"/>
          <p:nvPr/>
        </p:nvPicPr>
        <p:blipFill rotWithShape="1">
          <a:blip r:embed="rId7">
            <a:alphaModFix/>
          </a:blip>
          <a:srcRect b="19270"/>
          <a:stretch/>
        </p:blipFill>
        <p:spPr>
          <a:xfrm>
            <a:off x="4236567" y="2984333"/>
            <a:ext cx="3533333" cy="2574667"/>
          </a:xfrm>
          <a:prstGeom prst="rect">
            <a:avLst/>
          </a:prstGeom>
          <a:noFill/>
          <a:ln>
            <a:noFill/>
          </a:ln>
        </p:spPr>
      </p:pic>
      <p:sp>
        <p:nvSpPr>
          <p:cNvPr id="392" name="Shape 392"/>
          <p:cNvSpPr txBox="1"/>
          <p:nvPr/>
        </p:nvSpPr>
        <p:spPr>
          <a:xfrm>
            <a:off x="7794401" y="1899567"/>
            <a:ext cx="5136799" cy="599200"/>
          </a:xfrm>
          <a:prstGeom prst="rect">
            <a:avLst/>
          </a:prstGeom>
          <a:noFill/>
          <a:ln>
            <a:noFill/>
          </a:ln>
        </p:spPr>
        <p:txBody>
          <a:bodyPr lIns="121900" tIns="121900" rIns="121900" bIns="121900" anchor="t" anchorCtr="0">
            <a:noAutofit/>
          </a:bodyPr>
          <a:lstStyle/>
          <a:p>
            <a:r>
              <a:rPr lang="en-GB" sz="2400" u="sng">
                <a:solidFill>
                  <a:schemeClr val="hlink"/>
                </a:solidFill>
                <a:hlinkClick r:id="rId8"/>
              </a:rPr>
              <a:t>https://scratch.mit.edu/info/research/</a:t>
            </a:r>
          </a:p>
        </p:txBody>
      </p:sp>
    </p:spTree>
    <p:extLst>
      <p:ext uri="{BB962C8B-B14F-4D97-AF65-F5344CB8AC3E}">
        <p14:creationId xmlns:p14="http://schemas.microsoft.com/office/powerpoint/2010/main" val="3892095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title"/>
          </p:nvPr>
        </p:nvSpPr>
        <p:spPr>
          <a:xfrm>
            <a:off x="415601" y="749583"/>
            <a:ext cx="11360799" cy="763599"/>
          </a:xfrm>
          <a:prstGeom prst="rect">
            <a:avLst/>
          </a:prstGeom>
          <a:noFill/>
          <a:ln>
            <a:noFill/>
          </a:ln>
        </p:spPr>
        <p:txBody>
          <a:bodyPr vert="horz" lIns="121900" tIns="121900" rIns="121900" bIns="121900" rtlCol="0" anchor="t" anchorCtr="0">
            <a:noAutofit/>
          </a:bodyPr>
          <a:lstStyle/>
          <a:p>
            <a:pPr>
              <a:lnSpc>
                <a:spcPct val="100000"/>
              </a:lnSpc>
              <a:buClr>
                <a:schemeClr val="dk1"/>
              </a:buClr>
              <a:buSzPct val="25000"/>
            </a:pPr>
            <a:r>
              <a:rPr lang="en-GB"/>
              <a:t>Programming languages</a:t>
            </a:r>
          </a:p>
        </p:txBody>
      </p:sp>
      <p:sp>
        <p:nvSpPr>
          <p:cNvPr id="403" name="Shape 403"/>
          <p:cNvSpPr txBox="1"/>
          <p:nvPr/>
        </p:nvSpPr>
        <p:spPr>
          <a:xfrm>
            <a:off x="1694046" y="2909900"/>
            <a:ext cx="9009247" cy="1666800"/>
          </a:xfrm>
          <a:prstGeom prst="rect">
            <a:avLst/>
          </a:prstGeom>
          <a:solidFill>
            <a:srgbClr val="CCCCCC"/>
          </a:solidFill>
          <a:ln>
            <a:noFill/>
          </a:ln>
        </p:spPr>
        <p:txBody>
          <a:bodyPr lIns="121900" tIns="121900" rIns="121900" bIns="121900" anchor="t" anchorCtr="0">
            <a:noAutofit/>
          </a:bodyPr>
          <a:lstStyle/>
          <a:p>
            <a:r>
              <a:rPr lang="en-GB" sz="2400" dirty="0"/>
              <a:t>You </a:t>
            </a:r>
            <a:r>
              <a:rPr lang="en-GB" sz="2400" b="1" dirty="0"/>
              <a:t>do not need to know about the following in Para</a:t>
            </a:r>
            <a:r>
              <a:rPr lang="en-GB" sz="2400" dirty="0"/>
              <a:t>digms...</a:t>
            </a:r>
          </a:p>
        </p:txBody>
      </p:sp>
      <p:sp>
        <p:nvSpPr>
          <p:cNvPr id="404" name="Shape 404"/>
          <p:cNvSpPr txBox="1"/>
          <p:nvPr/>
        </p:nvSpPr>
        <p:spPr>
          <a:xfrm>
            <a:off x="5034013" y="3443283"/>
            <a:ext cx="1702054" cy="602400"/>
          </a:xfrm>
          <a:prstGeom prst="rect">
            <a:avLst/>
          </a:prstGeom>
          <a:solidFill>
            <a:srgbClr val="D9D9D9"/>
          </a:solidFill>
          <a:ln>
            <a:noFill/>
          </a:ln>
        </p:spPr>
        <p:txBody>
          <a:bodyPr lIns="121900" tIns="121900" rIns="121900" bIns="121900" anchor="t" anchorCtr="0">
            <a:noAutofit/>
          </a:bodyPr>
          <a:lstStyle/>
          <a:p>
            <a:r>
              <a:rPr lang="en-GB" sz="2400" dirty="0"/>
              <a:t>Declarative</a:t>
            </a:r>
          </a:p>
        </p:txBody>
      </p:sp>
      <p:sp>
        <p:nvSpPr>
          <p:cNvPr id="405" name="Shape 405"/>
          <p:cNvSpPr txBox="1"/>
          <p:nvPr/>
        </p:nvSpPr>
        <p:spPr>
          <a:xfrm>
            <a:off x="1763139" y="3404516"/>
            <a:ext cx="2040556" cy="602400"/>
          </a:xfrm>
          <a:prstGeom prst="rect">
            <a:avLst/>
          </a:prstGeom>
          <a:solidFill>
            <a:srgbClr val="D9D9D9"/>
          </a:solidFill>
          <a:ln>
            <a:noFill/>
          </a:ln>
        </p:spPr>
        <p:txBody>
          <a:bodyPr lIns="121900" tIns="121900" rIns="121900" bIns="121900" anchor="t" anchorCtr="0">
            <a:noAutofit/>
          </a:bodyPr>
          <a:lstStyle/>
          <a:p>
            <a:r>
              <a:rPr lang="en-GB" sz="2400" dirty="0"/>
              <a:t>Imperative</a:t>
            </a:r>
          </a:p>
          <a:p>
            <a:endParaRPr sz="2400" dirty="0"/>
          </a:p>
        </p:txBody>
      </p:sp>
      <p:sp>
        <p:nvSpPr>
          <p:cNvPr id="406" name="Shape 406"/>
          <p:cNvSpPr txBox="1"/>
          <p:nvPr/>
        </p:nvSpPr>
        <p:spPr>
          <a:xfrm>
            <a:off x="5659655" y="3911523"/>
            <a:ext cx="1915578" cy="602400"/>
          </a:xfrm>
          <a:prstGeom prst="rect">
            <a:avLst/>
          </a:prstGeom>
          <a:solidFill>
            <a:srgbClr val="EFEFEF"/>
          </a:solidFill>
          <a:ln>
            <a:noFill/>
          </a:ln>
        </p:spPr>
        <p:txBody>
          <a:bodyPr lIns="121900" tIns="121900" rIns="121900" bIns="121900" anchor="t" anchorCtr="0">
            <a:noAutofit/>
          </a:bodyPr>
          <a:lstStyle/>
          <a:p>
            <a:r>
              <a:rPr lang="en-GB" sz="2400" dirty="0"/>
              <a:t>Functional </a:t>
            </a:r>
          </a:p>
        </p:txBody>
      </p:sp>
      <p:sp>
        <p:nvSpPr>
          <p:cNvPr id="407" name="Shape 407"/>
          <p:cNvSpPr txBox="1"/>
          <p:nvPr/>
        </p:nvSpPr>
        <p:spPr>
          <a:xfrm>
            <a:off x="2914467" y="3818483"/>
            <a:ext cx="1699466" cy="602400"/>
          </a:xfrm>
          <a:prstGeom prst="rect">
            <a:avLst/>
          </a:prstGeom>
          <a:solidFill>
            <a:srgbClr val="EFEFEF"/>
          </a:solidFill>
          <a:ln>
            <a:noFill/>
          </a:ln>
        </p:spPr>
        <p:txBody>
          <a:bodyPr lIns="121900" tIns="121900" rIns="121900" bIns="121900" anchor="t" anchorCtr="0">
            <a:noAutofit/>
          </a:bodyPr>
          <a:lstStyle/>
          <a:p>
            <a:r>
              <a:rPr lang="en-GB" sz="2400"/>
              <a:t>Procedural</a:t>
            </a:r>
          </a:p>
        </p:txBody>
      </p:sp>
      <p:sp>
        <p:nvSpPr>
          <p:cNvPr id="408" name="Shape 408"/>
          <p:cNvSpPr txBox="1"/>
          <p:nvPr/>
        </p:nvSpPr>
        <p:spPr>
          <a:xfrm>
            <a:off x="7575234" y="3443301"/>
            <a:ext cx="2983680" cy="682799"/>
          </a:xfrm>
          <a:prstGeom prst="rect">
            <a:avLst/>
          </a:prstGeom>
          <a:noFill/>
          <a:ln>
            <a:noFill/>
          </a:ln>
        </p:spPr>
        <p:txBody>
          <a:bodyPr lIns="121900" tIns="121900" rIns="121900" bIns="121900" anchor="t" anchorCtr="0">
            <a:noAutofit/>
          </a:bodyPr>
          <a:lstStyle/>
          <a:p>
            <a:pPr algn="ctr"/>
            <a:r>
              <a:rPr lang="en-GB" sz="2400" i="1" dirty="0"/>
              <a:t>Universal/</a:t>
            </a:r>
          </a:p>
          <a:p>
            <a:pPr algn="ctr"/>
            <a:r>
              <a:rPr lang="en-GB" sz="2400" i="1" dirty="0"/>
              <a:t>Turing complete</a:t>
            </a:r>
          </a:p>
        </p:txBody>
      </p:sp>
      <p:sp>
        <p:nvSpPr>
          <p:cNvPr id="409" name="Shape 409"/>
          <p:cNvSpPr txBox="1"/>
          <p:nvPr/>
        </p:nvSpPr>
        <p:spPr>
          <a:xfrm>
            <a:off x="180034" y="1297050"/>
            <a:ext cx="10853199" cy="1559999"/>
          </a:xfrm>
          <a:prstGeom prst="rect">
            <a:avLst/>
          </a:prstGeom>
          <a:noFill/>
          <a:ln>
            <a:noFill/>
          </a:ln>
        </p:spPr>
        <p:txBody>
          <a:bodyPr lIns="121900" tIns="121900" rIns="121900" bIns="121900" anchor="ctr" anchorCtr="0">
            <a:noAutofit/>
          </a:bodyPr>
          <a:lstStyle/>
          <a:p>
            <a:pPr>
              <a:lnSpc>
                <a:spcPct val="115000"/>
              </a:lnSpc>
            </a:pPr>
            <a:r>
              <a:rPr lang="en-GB" sz="2400">
                <a:solidFill>
                  <a:schemeClr val="dk2"/>
                </a:solidFill>
              </a:rPr>
              <a:t>You do not need to know these terms - but may come across them...</a:t>
            </a:r>
          </a:p>
        </p:txBody>
      </p:sp>
    </p:spTree>
    <p:extLst>
      <p:ext uri="{BB962C8B-B14F-4D97-AF65-F5344CB8AC3E}">
        <p14:creationId xmlns:p14="http://schemas.microsoft.com/office/powerpoint/2010/main" val="2602652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15602" y="1536633"/>
            <a:ext cx="5475060" cy="571300"/>
          </a:xfrm>
        </p:spPr>
        <p:txBody>
          <a:bodyPr/>
          <a:lstStyle/>
          <a:p>
            <a:pPr marL="0" indent="0">
              <a:buNone/>
            </a:pPr>
            <a:r>
              <a:rPr lang="en-GB" dirty="0"/>
              <a:t>What are the different paradigms? </a:t>
            </a:r>
          </a:p>
        </p:txBody>
      </p:sp>
      <p:sp>
        <p:nvSpPr>
          <p:cNvPr id="4" name="Rectangle 3"/>
          <p:cNvSpPr/>
          <p:nvPr/>
        </p:nvSpPr>
        <p:spPr>
          <a:xfrm>
            <a:off x="585833" y="2945621"/>
            <a:ext cx="11502190" cy="1846659"/>
          </a:xfrm>
          <a:prstGeom prst="rect">
            <a:avLst/>
          </a:prstGeom>
        </p:spPr>
        <p:txBody>
          <a:bodyPr wrap="square">
            <a:spAutoFit/>
          </a:bodyPr>
          <a:lstStyle/>
          <a:p>
            <a:endParaRPr lang="en-GB" dirty="0"/>
          </a:p>
          <a:p>
            <a:r>
              <a:rPr lang="en-GB" sz="2400" dirty="0"/>
              <a:t>Procedural</a:t>
            </a:r>
          </a:p>
          <a:p>
            <a:r>
              <a:rPr lang="en-GB" sz="2400" dirty="0"/>
              <a:t>		</a:t>
            </a:r>
            <a:r>
              <a:rPr lang="en-GB" dirty="0">
                <a:hlinkClick r:id="rId3"/>
              </a:rPr>
              <a:t>http://</a:t>
            </a:r>
            <a:r>
              <a:rPr lang="en-GB" dirty="0" err="1">
                <a:hlinkClick r:id="rId3"/>
              </a:rPr>
              <a:t>study.com</a:t>
            </a:r>
            <a:r>
              <a:rPr lang="en-GB" dirty="0">
                <a:hlinkClick r:id="rId3"/>
              </a:rPr>
              <a:t>/academy/lesson/object-oriented-programming-vs-procedural-</a:t>
            </a:r>
            <a:r>
              <a:rPr lang="en-GB" dirty="0" err="1">
                <a:hlinkClick r:id="rId3"/>
              </a:rPr>
              <a:t>programming.html</a:t>
            </a:r>
            <a:endParaRPr lang="en-GB" dirty="0"/>
          </a:p>
          <a:p>
            <a:endParaRPr lang="en-GB" sz="2400" dirty="0"/>
          </a:p>
          <a:p>
            <a:r>
              <a:rPr lang="en-GB" sz="2400" dirty="0"/>
              <a:t>Object oriented</a:t>
            </a:r>
            <a:endParaRPr lang="en-GB" dirty="0"/>
          </a:p>
        </p:txBody>
      </p:sp>
      <p:sp>
        <p:nvSpPr>
          <p:cNvPr id="6" name="Shape 406"/>
          <p:cNvSpPr txBox="1">
            <a:spLocks/>
          </p:cNvSpPr>
          <p:nvPr/>
        </p:nvSpPr>
        <p:spPr>
          <a:xfrm>
            <a:off x="262801" y="342084"/>
            <a:ext cx="7159599" cy="763599"/>
          </a:xfrm>
          <a:prstGeom prst="rect">
            <a:avLst/>
          </a:prstGeom>
          <a:noFill/>
          <a:ln>
            <a:noFill/>
          </a:ln>
        </p:spPr>
        <p:txBody>
          <a:bodyPr vert="horz" lIns="121900" tIns="121900" rIns="121900" bIns="121900" rtlCol="0" anchor="t" anchorCtr="0">
            <a:noAutofit/>
          </a:bodyPr>
          <a:lstStyle>
            <a:lvl1pPr algn="l" defTabSz="914400" rtl="0" eaLnBrk="1" latinLnBrk="0" hangingPunct="1">
              <a:lnSpc>
                <a:spcPct val="90000"/>
              </a:lnSpc>
              <a:spcBef>
                <a:spcPts val="0"/>
              </a:spcBef>
              <a:buNone/>
              <a:defRPr sz="4400" kern="1200">
                <a:solidFill>
                  <a:schemeClr val="tx1"/>
                </a:solidFill>
                <a:latin typeface="+mj-lt"/>
                <a:ea typeface="+mj-ea"/>
                <a:cs typeface="+mj-c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nSpc>
                <a:spcPct val="100000"/>
              </a:lnSpc>
              <a:buClr>
                <a:schemeClr val="dk1"/>
              </a:buClr>
              <a:buSzPct val="25000"/>
            </a:pPr>
            <a:r>
              <a:rPr lang="en-GB" dirty="0">
                <a:solidFill>
                  <a:schemeClr val="tx1">
                    <a:lumMod val="65000"/>
                    <a:lumOff val="35000"/>
                  </a:schemeClr>
                </a:solidFill>
              </a:rPr>
              <a:t>Programming paradigms</a:t>
            </a:r>
          </a:p>
        </p:txBody>
      </p:sp>
      <p:sp>
        <p:nvSpPr>
          <p:cNvPr id="7" name="TextBox 6"/>
          <p:cNvSpPr txBox="1"/>
          <p:nvPr/>
        </p:nvSpPr>
        <p:spPr>
          <a:xfrm>
            <a:off x="496623" y="2157445"/>
            <a:ext cx="8464497" cy="738664"/>
          </a:xfrm>
          <a:prstGeom prst="rect">
            <a:avLst/>
          </a:prstGeom>
          <a:noFill/>
        </p:spPr>
        <p:txBody>
          <a:bodyPr wrap="none" rtlCol="0">
            <a:spAutoFit/>
          </a:bodyPr>
          <a:lstStyle/>
          <a:p>
            <a:r>
              <a:rPr lang="en-GB" sz="2400" dirty="0"/>
              <a:t>Event based  </a:t>
            </a:r>
            <a:r>
              <a:rPr lang="en-GB" dirty="0">
                <a:hlinkClick r:id="rId4"/>
              </a:rPr>
              <a:t>https://</a:t>
            </a:r>
            <a:r>
              <a:rPr lang="en-GB" dirty="0" err="1">
                <a:hlinkClick r:id="rId4"/>
              </a:rPr>
              <a:t>www.youtube.com</a:t>
            </a:r>
            <a:r>
              <a:rPr lang="en-GB" dirty="0">
                <a:hlinkClick r:id="rId4"/>
              </a:rPr>
              <a:t>/</a:t>
            </a:r>
            <a:r>
              <a:rPr lang="en-GB" dirty="0" err="1">
                <a:hlinkClick r:id="rId4"/>
              </a:rPr>
              <a:t>watch?v</a:t>
            </a:r>
            <a:r>
              <a:rPr lang="en-GB" dirty="0">
                <a:hlinkClick r:id="rId4"/>
              </a:rPr>
              <a:t>=</a:t>
            </a:r>
            <a:r>
              <a:rPr lang="en-GB" dirty="0" err="1">
                <a:hlinkClick r:id="rId4"/>
              </a:rPr>
              <a:t>u0WV9shCoak&amp;feature</a:t>
            </a:r>
            <a:r>
              <a:rPr lang="en-GB" dirty="0">
                <a:hlinkClick r:id="rId4"/>
              </a:rPr>
              <a:t>=</a:t>
            </a:r>
            <a:r>
              <a:rPr lang="en-GB" dirty="0" err="1">
                <a:hlinkClick r:id="rId4"/>
              </a:rPr>
              <a:t>youtu.be</a:t>
            </a:r>
            <a:endParaRPr lang="en-GB" dirty="0"/>
          </a:p>
          <a:p>
            <a:endParaRPr lang="en-GB" dirty="0"/>
          </a:p>
        </p:txBody>
      </p:sp>
    </p:spTree>
    <p:extLst>
      <p:ext uri="{BB962C8B-B14F-4D97-AF65-F5344CB8AC3E}">
        <p14:creationId xmlns:p14="http://schemas.microsoft.com/office/powerpoint/2010/main" val="2716957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Objectives of this session</a:t>
            </a:r>
          </a:p>
        </p:txBody>
      </p:sp>
      <p:sp>
        <p:nvSpPr>
          <p:cNvPr id="3" name="Content Placeholder 2"/>
          <p:cNvSpPr>
            <a:spLocks noGrp="1"/>
          </p:cNvSpPr>
          <p:nvPr>
            <p:ph idx="1"/>
          </p:nvPr>
        </p:nvSpPr>
        <p:spPr>
          <a:xfrm>
            <a:off x="838200" y="1524175"/>
            <a:ext cx="10515600" cy="4351338"/>
          </a:xfrm>
        </p:spPr>
        <p:txBody>
          <a:bodyPr>
            <a:noAutofit/>
          </a:bodyPr>
          <a:lstStyle/>
          <a:p>
            <a:pPr marL="0" indent="0">
              <a:buNone/>
            </a:pPr>
            <a:r>
              <a:rPr lang="en-GB" dirty="0"/>
              <a:t>Increase understanding of selection specifically:</a:t>
            </a:r>
          </a:p>
          <a:p>
            <a:pPr marL="0" indent="0">
              <a:buNone/>
            </a:pPr>
            <a:endParaRPr lang="en-GB" dirty="0"/>
          </a:p>
          <a:p>
            <a:r>
              <a:rPr lang="en-GB" dirty="0">
                <a:ea typeface="Times New Roman" panose="02020603050405020304" pitchFamily="18" charset="0"/>
                <a:cs typeface="Times New Roman" panose="02020603050405020304" pitchFamily="18" charset="0"/>
              </a:rPr>
              <a:t>Different forms of selection</a:t>
            </a:r>
          </a:p>
          <a:p>
            <a:r>
              <a:rPr lang="en-GB" dirty="0">
                <a:ea typeface="Times New Roman" panose="02020603050405020304" pitchFamily="18" charset="0"/>
                <a:cs typeface="Times New Roman" panose="02020603050405020304" pitchFamily="18" charset="0"/>
              </a:rPr>
              <a:t>Using design to represent selection</a:t>
            </a:r>
          </a:p>
          <a:p>
            <a:r>
              <a:rPr lang="en-GB" dirty="0">
                <a:ea typeface="Times New Roman" panose="02020603050405020304" pitchFamily="18" charset="0"/>
                <a:cs typeface="Times New Roman" panose="02020603050405020304" pitchFamily="18" charset="0"/>
              </a:rPr>
              <a:t>Progression of selection</a:t>
            </a:r>
          </a:p>
          <a:p>
            <a:r>
              <a:rPr lang="en-GB" dirty="0">
                <a:ea typeface="Times New Roman" panose="02020603050405020304" pitchFamily="18" charset="0"/>
                <a:cs typeface="Times New Roman" panose="02020603050405020304" pitchFamily="18" charset="0"/>
              </a:rPr>
              <a:t>Event handling and other programming paradigms</a:t>
            </a:r>
          </a:p>
          <a:p>
            <a:endParaRPr lang="en-GB" dirty="0">
              <a:ea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13563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2720</TotalTime>
  <Words>1362</Words>
  <Application>Microsoft Office PowerPoint</Application>
  <PresentationFormat>Widescreen</PresentationFormat>
  <Paragraphs>300</Paragraphs>
  <Slides>26</Slides>
  <Notes>16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Helvetica Neue</vt:lpstr>
      <vt:lpstr>Segoe Script</vt:lpstr>
      <vt:lpstr>Times New Roman</vt:lpstr>
      <vt:lpstr>Trebuchet MS</vt:lpstr>
      <vt:lpstr>Office Theme</vt:lpstr>
      <vt:lpstr>Teaching Primary Computing  Diving Deep into Programming</vt:lpstr>
      <vt:lpstr>Course outline</vt:lpstr>
      <vt:lpstr>Days outline</vt:lpstr>
      <vt:lpstr>Usernames, passwords and link page</vt:lpstr>
      <vt:lpstr>What did you try?</vt:lpstr>
      <vt:lpstr>PowerPoint Presentation</vt:lpstr>
      <vt:lpstr>PowerPoint Presentation</vt:lpstr>
      <vt:lpstr>Scaffolding</vt:lpstr>
      <vt:lpstr>Objectives of this session</vt:lpstr>
      <vt:lpstr>Selection</vt:lpstr>
      <vt:lpstr>Selection</vt:lpstr>
      <vt:lpstr>Selection</vt:lpstr>
      <vt:lpstr>Selection</vt:lpstr>
      <vt:lpstr>Selection</vt:lpstr>
      <vt:lpstr>Selection to control movement </vt:lpstr>
      <vt:lpstr>PowerPoint Presentation</vt:lpstr>
      <vt:lpstr>Buggy code - running code level first </vt:lpstr>
      <vt:lpstr>Selection - progression?</vt:lpstr>
      <vt:lpstr>Programming languages</vt:lpstr>
      <vt:lpstr>Programming languages</vt:lpstr>
      <vt:lpstr>Programming languages (ideas - not fixed!)</vt:lpstr>
      <vt:lpstr>Programming languages</vt:lpstr>
      <vt:lpstr>Programming languages</vt:lpstr>
      <vt:lpstr>Programming languages</vt:lpstr>
      <vt:lpstr>PowerPoint Presentation</vt:lpstr>
      <vt:lpstr>Objectives of this session</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Sentance, Sue</dc:creator>
  <cp:lastModifiedBy>Jane</cp:lastModifiedBy>
  <cp:revision>78</cp:revision>
  <cp:lastPrinted>2017-07-05T12:46:18Z</cp:lastPrinted>
  <dcterms:created xsi:type="dcterms:W3CDTF">2016-10-31T22:10:00Z</dcterms:created>
  <dcterms:modified xsi:type="dcterms:W3CDTF">2017-07-05T13:06:08Z</dcterms:modified>
</cp:coreProperties>
</file>