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8" r:id="rId2"/>
    <p:sldId id="392" r:id="rId3"/>
    <p:sldId id="415" r:id="rId4"/>
    <p:sldId id="433" r:id="rId5"/>
    <p:sldId id="449" r:id="rId6"/>
    <p:sldId id="406" r:id="rId7"/>
    <p:sldId id="416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50" r:id="rId16"/>
    <p:sldId id="442" r:id="rId17"/>
    <p:sldId id="441" r:id="rId18"/>
    <p:sldId id="443" r:id="rId19"/>
    <p:sldId id="444" r:id="rId20"/>
    <p:sldId id="446" r:id="rId21"/>
    <p:sldId id="413" r:id="rId22"/>
    <p:sldId id="432" r:id="rId23"/>
    <p:sldId id="447" r:id="rId24"/>
    <p:sldId id="448" r:id="rId2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4583" autoAdjust="0"/>
    <p:restoredTop sz="97091" autoAdjust="0"/>
  </p:normalViewPr>
  <p:slideViewPr>
    <p:cSldViewPr>
      <p:cViewPr varScale="1">
        <p:scale>
          <a:sx n="67" d="100"/>
          <a:sy n="67" d="100"/>
        </p:scale>
        <p:origin x="1146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23" d="100"/>
        <a:sy n="223" d="100"/>
      </p:scale>
      <p:origin x="0" y="11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2A30AEA7-6696-4F3C-B7C5-4AA04601F8B5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96C3537F-AE22-410D-8B6F-A82F58648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254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3110" tIns="46555" rIns="93110" bIns="46555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0" tIns="46555" rIns="93110" bIns="4655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3110" tIns="46555" rIns="93110" bIns="4655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3110" tIns="46555" rIns="93110" bIns="46555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83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147" y="5877272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Session 5</a:t>
            </a:r>
          </a:p>
          <a:p>
            <a:r>
              <a:rPr lang="en-GB" sz="3600" dirty="0" smtClean="0"/>
              <a:t>Overriding and Polymorphism</a:t>
            </a:r>
            <a:endParaRPr lang="en-GB" sz="36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9735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Object-oriented programming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Session 5 Aims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33406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Recap: class diagrams</a:t>
            </a:r>
          </a:p>
          <a:p>
            <a:pPr lvl="1"/>
            <a:r>
              <a:rPr lang="en-GB" dirty="0" smtClean="0"/>
              <a:t>Class diagrams for analysing problems</a:t>
            </a:r>
          </a:p>
          <a:p>
            <a:pPr lvl="1"/>
            <a:r>
              <a:rPr lang="en-GB" dirty="0" smtClean="0"/>
              <a:t>Class diagrams for designing programs</a:t>
            </a:r>
          </a:p>
          <a:p>
            <a:r>
              <a:rPr lang="en-GB" dirty="0" smtClean="0"/>
              <a:t>Understand overriding</a:t>
            </a:r>
          </a:p>
          <a:p>
            <a:pPr lvl="1"/>
            <a:r>
              <a:rPr lang="en-GB" dirty="0" smtClean="0"/>
              <a:t>Sub-classes have different behaviour</a:t>
            </a:r>
          </a:p>
          <a:p>
            <a:r>
              <a:rPr lang="en-GB" dirty="0" smtClean="0"/>
              <a:t>Understand polymorphism</a:t>
            </a:r>
          </a:p>
          <a:p>
            <a:pPr lvl="1"/>
            <a:r>
              <a:rPr lang="en-GB" dirty="0" smtClean="0"/>
              <a:t>Programs that work for data of many types</a:t>
            </a:r>
          </a:p>
          <a:p>
            <a:r>
              <a:rPr lang="en-GB" dirty="0" smtClean="0"/>
              <a:t>Consolidate understanding of inheritance and overriding using an extended example</a:t>
            </a:r>
          </a:p>
          <a:p>
            <a:pPr marL="457200" lvl="1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692696"/>
            <a:ext cx="4202321" cy="2594141"/>
          </a:xfrm>
        </p:spPr>
        <p:txBody>
          <a:bodyPr>
            <a:normAutofit/>
          </a:bodyPr>
          <a:lstStyle/>
          <a:p>
            <a:r>
              <a:rPr lang="en-GB" dirty="0" smtClean="0"/>
              <a:t>Specification</a:t>
            </a:r>
            <a:br>
              <a:rPr lang="en-GB" dirty="0" smtClean="0"/>
            </a:br>
            <a:r>
              <a:rPr lang="en-GB" dirty="0" smtClean="0"/>
              <a:t>check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AQA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88" y="240255"/>
            <a:ext cx="9315645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419950" y="3844084"/>
            <a:ext cx="3346739" cy="909538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11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609442"/>
            <a:ext cx="9969500" cy="438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5" y="330803"/>
            <a:ext cx="4362118" cy="1325563"/>
          </a:xfrm>
        </p:spPr>
        <p:txBody>
          <a:bodyPr/>
          <a:lstStyle/>
          <a:p>
            <a:r>
              <a:rPr lang="en-GB" dirty="0" smtClean="0"/>
              <a:t>Specification check – AQA 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5646549" y="2145135"/>
            <a:ext cx="5474922" cy="2780096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80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Specification Check – OCR 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3" y="1772816"/>
            <a:ext cx="11874179" cy="3888432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 flipH="1">
            <a:off x="911424" y="4293096"/>
            <a:ext cx="3672408" cy="11521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972"/>
              <a:gd name="adj6" fmla="val -51179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Overriding not mentioned explicitly: polymorphism is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1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Recap: Class Diagram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3485634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altLang="en-US" dirty="0" smtClean="0"/>
              <a:t>Class diagram models a problem</a:t>
            </a:r>
            <a:endParaRPr lang="en-GB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506062" y="1825625"/>
            <a:ext cx="3847738" cy="4351338"/>
          </a:xfrm>
        </p:spPr>
        <p:txBody>
          <a:bodyPr/>
          <a:lstStyle/>
          <a:p>
            <a:r>
              <a:rPr lang="en-GB" dirty="0" smtClean="0"/>
              <a:t>Class diagram describes a program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511824" y="2564904"/>
            <a:ext cx="2304256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11824" y="3068960"/>
            <a:ext cx="2304256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11824" y="4365104"/>
            <a:ext cx="2304256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511824" y="2484184"/>
            <a:ext cx="200688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class name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4511824" y="2926685"/>
            <a:ext cx="191390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attribute1</a:t>
            </a:r>
          </a:p>
          <a:p>
            <a:r>
              <a:rPr lang="en-GB" sz="3200" dirty="0" smtClean="0"/>
              <a:t>attribut2</a:t>
            </a:r>
          </a:p>
          <a:p>
            <a:endParaRPr lang="en-GB" sz="3200" dirty="0"/>
          </a:p>
          <a:p>
            <a:r>
              <a:rPr lang="en-GB" sz="3200" dirty="0" smtClean="0"/>
              <a:t>method1</a:t>
            </a:r>
          </a:p>
          <a:p>
            <a:r>
              <a:rPr lang="en-GB" sz="3200" dirty="0" smtClean="0"/>
              <a:t>method2</a:t>
            </a:r>
            <a:endParaRPr lang="en-GB" sz="3200" dirty="0"/>
          </a:p>
        </p:txBody>
      </p:sp>
      <p:sp>
        <p:nvSpPr>
          <p:cNvPr id="5" name="Cloud 4"/>
          <p:cNvSpPr/>
          <p:nvPr/>
        </p:nvSpPr>
        <p:spPr>
          <a:xfrm>
            <a:off x="479376" y="3717032"/>
            <a:ext cx="2592288" cy="1224136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3600" dirty="0" smtClean="0"/>
              <a:t>Problem</a:t>
            </a:r>
            <a:endParaRPr lang="en-GB" sz="3600" dirty="0"/>
          </a:p>
        </p:txBody>
      </p:sp>
      <p:sp>
        <p:nvSpPr>
          <p:cNvPr id="12" name="Rectangle 11"/>
          <p:cNvSpPr/>
          <p:nvPr/>
        </p:nvSpPr>
        <p:spPr>
          <a:xfrm>
            <a:off x="8688288" y="3933056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840688" y="3645024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9048328" y="3429000"/>
            <a:ext cx="230425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Program Code</a:t>
            </a:r>
            <a:endParaRPr lang="en-GB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15680" y="4221088"/>
            <a:ext cx="1080120" cy="0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248128" y="4221088"/>
            <a:ext cx="1080120" cy="0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3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617840" cy="1325563"/>
          </a:xfrm>
        </p:spPr>
        <p:txBody>
          <a:bodyPr/>
          <a:lstStyle/>
          <a:p>
            <a:r>
              <a:rPr lang="en-GB" dirty="0" smtClean="0"/>
              <a:t>Recap: Class Diagrams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41" name="Line Callout 2 40"/>
          <p:cNvSpPr/>
          <p:nvPr/>
        </p:nvSpPr>
        <p:spPr>
          <a:xfrm flipH="1">
            <a:off x="911424" y="1628800"/>
            <a:ext cx="3672408" cy="16561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358"/>
              <a:gd name="adj6" fmla="val -77203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person has a first and last name and an email. We know how to get </a:t>
            </a:r>
            <a:r>
              <a:rPr lang="en-GB" sz="2400" dirty="0">
                <a:solidFill>
                  <a:srgbClr val="000090"/>
                </a:solidFill>
              </a:rPr>
              <a:t>t</a:t>
            </a:r>
            <a:r>
              <a:rPr lang="en-GB" sz="2400" dirty="0" smtClean="0">
                <a:solidFill>
                  <a:srgbClr val="000090"/>
                </a:solidFill>
              </a:rPr>
              <a:t>he full name of  person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2" name="Line Callout 2 41"/>
          <p:cNvSpPr/>
          <p:nvPr/>
        </p:nvSpPr>
        <p:spPr>
          <a:xfrm flipH="1">
            <a:off x="407368" y="3429000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5974"/>
              <a:gd name="adj6" fmla="val -68005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teacher is a kind of person, with a job title and department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43" name="Line Callout 2 42"/>
          <p:cNvSpPr/>
          <p:nvPr/>
        </p:nvSpPr>
        <p:spPr>
          <a:xfrm flipH="1">
            <a:off x="559768" y="5157192"/>
            <a:ext cx="3672408" cy="12961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951"/>
              <a:gd name="adj6" fmla="val -143794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90"/>
                </a:solidFill>
              </a:rPr>
              <a:t>A pupil is a kind of person, at some KS. </a:t>
            </a:r>
            <a:r>
              <a:rPr lang="en-GB" sz="2400" b="1" dirty="0" smtClean="0">
                <a:solidFill>
                  <a:srgbClr val="000090"/>
                </a:solidFill>
              </a:rPr>
              <a:t>A pupil has a tutor, who is Teacher</a:t>
            </a:r>
            <a:endParaRPr lang="en-GB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4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Quiz</a:t>
            </a:r>
            <a:r>
              <a:rPr lang="en-GB" dirty="0" smtClean="0"/>
              <a:t>: Class Diagrams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2" y="1825625"/>
            <a:ext cx="5396408" cy="4351338"/>
          </a:xfrm>
        </p:spPr>
        <p:txBody>
          <a:bodyPr/>
          <a:lstStyle/>
          <a:p>
            <a:r>
              <a:rPr lang="en-GB" i="1" dirty="0" smtClean="0"/>
              <a:t>Does a teacher have a job title?</a:t>
            </a:r>
          </a:p>
          <a:p>
            <a:r>
              <a:rPr lang="en-GB" i="1" dirty="0" smtClean="0"/>
              <a:t>Do all people have a department?</a:t>
            </a:r>
          </a:p>
          <a:p>
            <a:r>
              <a:rPr lang="en-GB" i="1" dirty="0" smtClean="0"/>
              <a:t>Does a pupil have an email?</a:t>
            </a:r>
          </a:p>
          <a:p>
            <a:r>
              <a:rPr lang="en-GB" i="1" dirty="0" smtClean="0"/>
              <a:t>Does a pupil have a department?</a:t>
            </a:r>
          </a:p>
          <a:p>
            <a:r>
              <a:rPr lang="en-GB" i="1" dirty="0" smtClean="0"/>
              <a:t>Can a pupil be a tutor?</a:t>
            </a:r>
          </a:p>
          <a:p>
            <a:r>
              <a:rPr lang="en-GB" i="1" dirty="0" smtClean="0"/>
              <a:t>Give an example of inheritance</a:t>
            </a:r>
          </a:p>
          <a:p>
            <a:r>
              <a:rPr lang="en-GB" i="1" dirty="0" smtClean="0"/>
              <a:t>Give an example of association</a:t>
            </a:r>
          </a:p>
          <a:p>
            <a:endParaRPr lang="en-GB" i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</p:spTree>
    <p:extLst>
      <p:ext uri="{BB962C8B-B14F-4D97-AF65-F5344CB8AC3E}">
        <p14:creationId xmlns:p14="http://schemas.microsoft.com/office/powerpoint/2010/main" val="35906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Recap</a:t>
            </a:r>
            <a:r>
              <a:rPr lang="en-GB" dirty="0" smtClean="0"/>
              <a:t>: Class Diagrams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3392" y="2060848"/>
            <a:ext cx="5540850" cy="4524315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Person: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self.firstName</a:t>
            </a:r>
            <a:r>
              <a:rPr lang="en-GB" sz="2400" dirty="0" smtClean="0">
                <a:latin typeface="Courier New"/>
                <a:cs typeface="Courier New"/>
              </a:rPr>
              <a:t> = f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self.lastName</a:t>
            </a:r>
            <a:r>
              <a:rPr lang="en-GB" sz="2400" dirty="0" smtClean="0">
                <a:latin typeface="Courier New"/>
                <a:cs typeface="Courier New"/>
              </a:rPr>
              <a:t> = l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self.email</a:t>
            </a:r>
            <a:r>
              <a:rPr lang="en-GB" sz="2400" dirty="0" smtClean="0">
                <a:latin typeface="Courier New"/>
                <a:cs typeface="Courier New"/>
              </a:rPr>
              <a:t> = e </a:t>
            </a: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 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fullName</a:t>
            </a:r>
            <a:r>
              <a:rPr lang="en-GB" sz="2400" dirty="0" smtClean="0">
                <a:latin typeface="Courier New"/>
                <a:cs typeface="Courier New"/>
              </a:rPr>
              <a:t>(self):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= </a:t>
            </a:r>
            <a:r>
              <a:rPr lang="en-GB" sz="2400" dirty="0" err="1" smtClean="0">
                <a:latin typeface="Courier New"/>
                <a:cs typeface="Courier New"/>
              </a:rPr>
              <a:t>self.firstName</a:t>
            </a:r>
            <a:r>
              <a:rPr lang="en-GB" sz="2400" dirty="0" smtClean="0">
                <a:latin typeface="Courier New"/>
                <a:cs typeface="Courier New"/>
              </a:rPr>
              <a:t> + " "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</a:t>
            </a:r>
            <a:r>
              <a:rPr lang="en-GB" sz="2400" dirty="0" err="1" smtClean="0">
                <a:latin typeface="Courier New"/>
                <a:cs typeface="Courier New"/>
              </a:rPr>
              <a:t>self.lastName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", email: "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r>
              <a:rPr lang="en-GB" sz="2400" dirty="0" smtClean="0">
                <a:latin typeface="Courier New"/>
                <a:cs typeface="Courier New"/>
              </a:rPr>
              <a:t> += </a:t>
            </a:r>
            <a:r>
              <a:rPr lang="en-GB" sz="2400" dirty="0" err="1" smtClean="0">
                <a:latin typeface="Courier New"/>
                <a:cs typeface="Courier New"/>
              </a:rPr>
              <a:t>self.email</a:t>
            </a:r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return </a:t>
            </a:r>
            <a:r>
              <a:rPr lang="en-GB" sz="2400" dirty="0" err="1" smtClean="0">
                <a:latin typeface="Courier New"/>
                <a:cs typeface="Courier New"/>
              </a:rPr>
              <a:t>fn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3565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Recap</a:t>
            </a:r>
            <a:r>
              <a:rPr lang="en-GB" dirty="0" smtClean="0"/>
              <a:t>: Class Diagrams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7680176" y="476672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Rectangle 16"/>
          <p:cNvSpPr/>
          <p:nvPr/>
        </p:nvSpPr>
        <p:spPr>
          <a:xfrm>
            <a:off x="7680176" y="980728"/>
            <a:ext cx="2016224" cy="129614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17"/>
          <p:cNvSpPr/>
          <p:nvPr/>
        </p:nvSpPr>
        <p:spPr>
          <a:xfrm>
            <a:off x="7680176" y="2276872"/>
            <a:ext cx="2016224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Rectangle 18"/>
          <p:cNvSpPr/>
          <p:nvPr/>
        </p:nvSpPr>
        <p:spPr>
          <a:xfrm>
            <a:off x="7680176" y="395952"/>
            <a:ext cx="119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Person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7680176" y="838453"/>
            <a:ext cx="1739829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firstName</a:t>
            </a:r>
            <a:endParaRPr lang="en-GB" sz="2800" dirty="0" smtClean="0"/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lastName</a:t>
            </a:r>
            <a:endParaRPr lang="en-GB" sz="2800" dirty="0" smtClean="0"/>
          </a:p>
          <a:p>
            <a:r>
              <a:rPr lang="en-GB" sz="2800" dirty="0" smtClean="0"/>
              <a:t>-email</a:t>
            </a:r>
            <a:endParaRPr lang="en-GB" sz="2800" dirty="0"/>
          </a:p>
          <a:p>
            <a:pPr>
              <a:spcBef>
                <a:spcPts val="1200"/>
              </a:spcBef>
            </a:pPr>
            <a:r>
              <a:rPr lang="en-GB" sz="2800" dirty="0" smtClean="0"/>
              <a:t>+</a:t>
            </a:r>
            <a:r>
              <a:rPr lang="en-GB" sz="2800" dirty="0" err="1" smtClean="0"/>
              <a:t>fullName</a:t>
            </a: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6528048" y="437348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Rectangle 21"/>
          <p:cNvSpPr/>
          <p:nvPr/>
        </p:nvSpPr>
        <p:spPr>
          <a:xfrm>
            <a:off x="6528048" y="4877544"/>
            <a:ext cx="2016224" cy="92772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6528048" y="4292768"/>
            <a:ext cx="1354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Teacher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6528048" y="4735269"/>
            <a:ext cx="20424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-department</a:t>
            </a:r>
          </a:p>
          <a:p>
            <a:r>
              <a:rPr lang="en-GB" sz="2800" dirty="0" smtClean="0"/>
              <a:t>-</a:t>
            </a:r>
            <a:r>
              <a:rPr lang="en-GB" sz="2800" dirty="0" err="1" smtClean="0"/>
              <a:t>jobTitle</a:t>
            </a:r>
            <a:endParaRPr lang="en-GB" sz="28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9552384" y="3861048"/>
            <a:ext cx="2016224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Rectangle 26"/>
          <p:cNvSpPr/>
          <p:nvPr/>
        </p:nvSpPr>
        <p:spPr>
          <a:xfrm>
            <a:off x="9552384" y="4365104"/>
            <a:ext cx="2016224" cy="6396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Rectangle 27"/>
          <p:cNvSpPr/>
          <p:nvPr/>
        </p:nvSpPr>
        <p:spPr>
          <a:xfrm>
            <a:off x="9552384" y="3780328"/>
            <a:ext cx="912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Pupil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9552384" y="4337556"/>
            <a:ext cx="160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-</a:t>
            </a:r>
            <a:r>
              <a:rPr lang="en-GB" sz="2800" dirty="0" err="1" smtClean="0"/>
              <a:t>keyStage</a:t>
            </a:r>
            <a:endParaRPr lang="en-GB" sz="28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7392144" y="249289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9696400" y="2564904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6960096" y="2636912"/>
            <a:ext cx="0" cy="1728192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960096" y="2636912"/>
            <a:ext cx="432048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84432" y="2708920"/>
            <a:ext cx="72008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704512" y="2708920"/>
            <a:ext cx="0" cy="1152128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8112224" y="4005064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8112224" y="4005064"/>
            <a:ext cx="1440160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335943" y="3501008"/>
            <a:ext cx="92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tutor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368" y="1556792"/>
            <a:ext cx="5910242" cy="1938992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Teacher(Person):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self,f,l,e,d,j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self.department</a:t>
            </a:r>
            <a:r>
              <a:rPr lang="en-GB" sz="2400" dirty="0" smtClean="0">
                <a:latin typeface="Courier New"/>
                <a:cs typeface="Courier New"/>
              </a:rPr>
              <a:t> = d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self.jobTitle</a:t>
            </a:r>
            <a:r>
              <a:rPr lang="en-GB" sz="2400" dirty="0" smtClean="0">
                <a:latin typeface="Courier New"/>
                <a:cs typeface="Courier New"/>
              </a:rPr>
              <a:t> = j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9814" y="3645024"/>
            <a:ext cx="5540850" cy="304698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urier New"/>
                <a:cs typeface="Courier New"/>
              </a:rPr>
              <a:t>class Pupil(Person):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self,f,l,e,</a:t>
            </a:r>
            <a:r>
              <a:rPr lang="en-GB" sz="2400" dirty="0" err="1">
                <a:latin typeface="Courier New"/>
                <a:cs typeface="Courier New"/>
              </a:rPr>
              <a:t>k</a:t>
            </a:r>
            <a:r>
              <a:rPr lang="en-GB" sz="2400" dirty="0" smtClean="0">
                <a:latin typeface="Courier New"/>
                <a:cs typeface="Courier New"/>
              </a:rPr>
              <a:t>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super().__</a:t>
            </a:r>
            <a:r>
              <a:rPr lang="en-GB" sz="2400" dirty="0" err="1" smtClean="0">
                <a:latin typeface="Courier New"/>
                <a:cs typeface="Courier New"/>
              </a:rPr>
              <a:t>init</a:t>
            </a:r>
            <a:r>
              <a:rPr lang="en-GB" sz="2400" dirty="0" smtClean="0">
                <a:latin typeface="Courier New"/>
                <a:cs typeface="Courier New"/>
              </a:rPr>
              <a:t>__(</a:t>
            </a:r>
            <a:r>
              <a:rPr lang="en-GB" sz="2400" dirty="0" err="1" smtClean="0">
                <a:latin typeface="Courier New"/>
                <a:cs typeface="Courier New"/>
              </a:rPr>
              <a:t>f,l,e</a:t>
            </a:r>
            <a:r>
              <a:rPr lang="en-GB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self.keyStage</a:t>
            </a:r>
            <a:r>
              <a:rPr lang="en-GB" sz="2400" dirty="0" smtClean="0">
                <a:latin typeface="Courier New"/>
                <a:cs typeface="Courier New"/>
              </a:rPr>
              <a:t> = k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None</a:t>
            </a:r>
          </a:p>
          <a:p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def</a:t>
            </a:r>
            <a:r>
              <a:rPr lang="en-GB" sz="2400" dirty="0" smtClean="0">
                <a:latin typeface="Courier New"/>
                <a:cs typeface="Courier New"/>
              </a:rPr>
              <a:t> </a:t>
            </a:r>
            <a:r>
              <a:rPr lang="en-GB" sz="2400" dirty="0" err="1" smtClean="0">
                <a:latin typeface="Courier New"/>
                <a:cs typeface="Courier New"/>
              </a:rPr>
              <a:t>setTutor</a:t>
            </a:r>
            <a:r>
              <a:rPr lang="en-GB" sz="2400" dirty="0" smtClean="0">
                <a:latin typeface="Courier New"/>
                <a:cs typeface="Courier New"/>
              </a:rPr>
              <a:t>(self, t):</a:t>
            </a:r>
          </a:p>
          <a:p>
            <a:r>
              <a:rPr lang="en-GB" sz="2400" dirty="0">
                <a:latin typeface="Courier New"/>
                <a:cs typeface="Courier New"/>
              </a:rPr>
              <a:t> </a:t>
            </a:r>
            <a:r>
              <a:rPr lang="en-GB" sz="2400" dirty="0" smtClean="0">
                <a:latin typeface="Courier New"/>
                <a:cs typeface="Courier New"/>
              </a:rPr>
              <a:t>   </a:t>
            </a:r>
            <a:r>
              <a:rPr lang="en-GB" sz="2400" dirty="0" err="1" smtClean="0">
                <a:latin typeface="Courier New"/>
                <a:cs typeface="Courier New"/>
              </a:rPr>
              <a:t>self.tutor</a:t>
            </a:r>
            <a:r>
              <a:rPr lang="en-GB" sz="2400" dirty="0" smtClean="0">
                <a:latin typeface="Courier New"/>
                <a:cs typeface="Courier New"/>
              </a:rPr>
              <a:t> = 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40416" y="472604"/>
            <a:ext cx="2351584" cy="2308324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rgbClr val="000090"/>
                </a:solidFill>
                <a:cs typeface="Courier New"/>
              </a:rPr>
              <a:t>Class diagram describes the domain</a:t>
            </a: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rgbClr val="000090"/>
                </a:solidFill>
                <a:cs typeface="Courier New"/>
              </a:rPr>
              <a:t>Class diagram designs the code</a:t>
            </a:r>
          </a:p>
        </p:txBody>
      </p:sp>
    </p:spTree>
    <p:extLst>
      <p:ext uri="{BB962C8B-B14F-4D97-AF65-F5344CB8AC3E}">
        <p14:creationId xmlns:p14="http://schemas.microsoft.com/office/powerpoint/2010/main" val="7308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Overriding and Polymorphism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7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Overriding</a:t>
            </a:r>
            <a:endParaRPr lang="en-GB" b="1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09928" cy="4351338"/>
          </a:xfrm>
        </p:spPr>
        <p:txBody>
          <a:bodyPr/>
          <a:lstStyle/>
          <a:p>
            <a:r>
              <a:rPr lang="en-GB" dirty="0" smtClean="0"/>
              <a:t>What is the full name of a Teacher?</a:t>
            </a:r>
          </a:p>
          <a:p>
            <a:pPr lvl="1"/>
            <a:r>
              <a:rPr lang="en-GB" dirty="0" smtClean="0"/>
              <a:t>Every person has a </a:t>
            </a:r>
            <a:r>
              <a:rPr lang="en-GB" dirty="0" err="1" smtClean="0"/>
              <a:t>fullName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Behaviour inherited from Person</a:t>
            </a:r>
          </a:p>
          <a:p>
            <a:pPr lvl="1"/>
            <a:r>
              <a:rPr lang="en-GB" dirty="0" smtClean="0"/>
              <a:t>We want different behaviour in the two subclasses 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9159301" y="476672"/>
            <a:ext cx="1728192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Rectangle 16"/>
          <p:cNvSpPr/>
          <p:nvPr/>
        </p:nvSpPr>
        <p:spPr>
          <a:xfrm>
            <a:off x="9159301" y="836712"/>
            <a:ext cx="1728192" cy="122413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Rectangle 17"/>
          <p:cNvSpPr/>
          <p:nvPr/>
        </p:nvSpPr>
        <p:spPr>
          <a:xfrm>
            <a:off x="9159301" y="2060848"/>
            <a:ext cx="1728192" cy="57606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 18"/>
          <p:cNvSpPr/>
          <p:nvPr/>
        </p:nvSpPr>
        <p:spPr>
          <a:xfrm>
            <a:off x="9159301" y="395952"/>
            <a:ext cx="104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Person</a:t>
            </a:r>
            <a:endParaRPr lang="en-GB" sz="2400" dirty="0"/>
          </a:p>
        </p:txBody>
      </p:sp>
      <p:sp>
        <p:nvSpPr>
          <p:cNvPr id="20" name="Rectangle 19"/>
          <p:cNvSpPr/>
          <p:nvPr/>
        </p:nvSpPr>
        <p:spPr>
          <a:xfrm>
            <a:off x="9159301" y="838453"/>
            <a:ext cx="1517663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firstName</a:t>
            </a:r>
            <a:endParaRPr lang="en-GB" sz="2400" dirty="0" smtClean="0"/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lastName</a:t>
            </a:r>
            <a:endParaRPr lang="en-GB" sz="2400" dirty="0" smtClean="0"/>
          </a:p>
          <a:p>
            <a:r>
              <a:rPr lang="en-GB" sz="2400" dirty="0" smtClean="0"/>
              <a:t>-email</a:t>
            </a: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fullName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8223197" y="4229800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Rectangle 21"/>
          <p:cNvSpPr/>
          <p:nvPr/>
        </p:nvSpPr>
        <p:spPr>
          <a:xfrm>
            <a:off x="8223197" y="4733856"/>
            <a:ext cx="1800200" cy="7837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Rectangle 23"/>
          <p:cNvSpPr/>
          <p:nvPr/>
        </p:nvSpPr>
        <p:spPr>
          <a:xfrm>
            <a:off x="8223197" y="4221088"/>
            <a:ext cx="118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Teacher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8223197" y="4614555"/>
            <a:ext cx="177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-department</a:t>
            </a:r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jobTitle</a:t>
            </a:r>
            <a:endParaRPr lang="en-GB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10671469" y="3212976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10671469" y="3717032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0671469" y="3212976"/>
            <a:ext cx="80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Pupil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>
            <a:off x="10671469" y="3689484"/>
            <a:ext cx="1401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keyStage</a:t>
            </a:r>
            <a:endParaRPr lang="en-GB" sz="24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8871269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0887493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5" name="Straight Connector 4"/>
          <p:cNvCxnSpPr/>
          <p:nvPr/>
        </p:nvCxnSpPr>
        <p:spPr>
          <a:xfrm>
            <a:off x="8583237" y="2276872"/>
            <a:ext cx="0" cy="194421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83237" y="22768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175525" y="2276872"/>
            <a:ext cx="36004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535565" y="2276872"/>
            <a:ext cx="0" cy="936104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591349" y="3861048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591349" y="3861048"/>
            <a:ext cx="108012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705293" y="3327375"/>
            <a:ext cx="82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tutor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5360" y="3910404"/>
            <a:ext cx="7272808" cy="2862322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urier New"/>
                <a:cs typeface="Courier New"/>
              </a:rPr>
              <a:t>terry </a:t>
            </a:r>
            <a:r>
              <a:rPr lang="en-GB" sz="2000" dirty="0">
                <a:latin typeface="Courier New"/>
                <a:cs typeface="Courier New"/>
              </a:rPr>
              <a:t>= Teacher(</a:t>
            </a:r>
            <a:r>
              <a:rPr lang="en-GB" sz="2000" dirty="0" smtClean="0">
                <a:latin typeface="Courier New"/>
                <a:cs typeface="Courier New"/>
              </a:rPr>
              <a:t>"</a:t>
            </a:r>
            <a:r>
              <a:rPr lang="en-GB" sz="2000" dirty="0" err="1" smtClean="0">
                <a:latin typeface="Courier New"/>
                <a:cs typeface="Courier New"/>
              </a:rPr>
              <a:t>Terry"</a:t>
            </a:r>
            <a:r>
              <a:rPr lang="en-GB" sz="2000" dirty="0" err="1">
                <a:latin typeface="Courier New"/>
                <a:cs typeface="Courier New"/>
              </a:rPr>
              <a:t>,"Smith</a:t>
            </a:r>
            <a:r>
              <a:rPr lang="en-GB" sz="2000" dirty="0">
                <a:latin typeface="Courier New"/>
                <a:cs typeface="Courier New"/>
              </a:rPr>
              <a:t>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</a:t>
            </a:r>
            <a:r>
              <a:rPr lang="en-GB" sz="2000" dirty="0" err="1" smtClean="0">
                <a:latin typeface="Courier New"/>
                <a:cs typeface="Courier New"/>
              </a:rPr>
              <a:t>tsmith</a:t>
            </a:r>
            <a:r>
              <a:rPr lang="en-GB" sz="2000" dirty="0" err="1">
                <a:latin typeface="Courier New"/>
                <a:cs typeface="Courier New"/>
              </a:rPr>
              <a:t>@gmail</a:t>
            </a:r>
            <a:r>
              <a:rPr lang="en-GB" sz="2000" dirty="0">
                <a:latin typeface="Courier New"/>
                <a:cs typeface="Courier New"/>
              </a:rPr>
              <a:t>","ICT"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</a:t>
            </a:r>
            <a:r>
              <a:rPr lang="en-GB" sz="2000" dirty="0">
                <a:latin typeface="Courier New"/>
                <a:cs typeface="Courier New"/>
              </a:rPr>
              <a:t>Computing Teacher")</a:t>
            </a:r>
          </a:p>
          <a:p>
            <a:r>
              <a:rPr lang="en-GB" sz="2000" dirty="0" err="1" smtClean="0">
                <a:latin typeface="Courier New"/>
                <a:cs typeface="Courier New"/>
              </a:rPr>
              <a:t>paul</a:t>
            </a:r>
            <a:r>
              <a:rPr lang="en-GB" sz="2000" dirty="0" smtClean="0">
                <a:latin typeface="Courier New"/>
                <a:cs typeface="Courier New"/>
              </a:rPr>
              <a:t> </a:t>
            </a:r>
            <a:r>
              <a:rPr lang="en-GB" sz="2000" dirty="0">
                <a:latin typeface="Courier New"/>
                <a:cs typeface="Courier New"/>
              </a:rPr>
              <a:t>= Pupil(</a:t>
            </a:r>
            <a:r>
              <a:rPr lang="en-GB" sz="2000" dirty="0" smtClean="0">
                <a:latin typeface="Courier New"/>
                <a:cs typeface="Courier New"/>
              </a:rPr>
              <a:t>"</a:t>
            </a:r>
            <a:r>
              <a:rPr lang="en-GB" sz="2000" dirty="0" err="1" smtClean="0">
                <a:latin typeface="Courier New"/>
                <a:cs typeface="Courier New"/>
              </a:rPr>
              <a:t>Paul"</a:t>
            </a:r>
            <a:r>
              <a:rPr lang="en-GB" sz="2000" dirty="0" err="1">
                <a:latin typeface="Courier New"/>
                <a:cs typeface="Courier New"/>
              </a:rPr>
              <a:t>,"Morris</a:t>
            </a:r>
            <a:r>
              <a:rPr lang="en-GB" sz="2000" dirty="0">
                <a:latin typeface="Courier New"/>
                <a:cs typeface="Courier New"/>
              </a:rPr>
              <a:t>"</a:t>
            </a:r>
            <a:r>
              <a:rPr lang="en-GB" sz="2000" dirty="0" smtClean="0">
                <a:latin typeface="Courier New"/>
                <a:cs typeface="Courier New"/>
              </a:rPr>
              <a:t>,</a:t>
            </a:r>
          </a:p>
          <a:p>
            <a:r>
              <a:rPr lang="en-GB" sz="2000" dirty="0">
                <a:latin typeface="Courier New"/>
                <a:cs typeface="Courier New"/>
              </a:rPr>
              <a:t> </a:t>
            </a:r>
            <a:r>
              <a:rPr lang="en-GB" sz="2000" dirty="0" smtClean="0">
                <a:latin typeface="Courier New"/>
                <a:cs typeface="Courier New"/>
              </a:rPr>
              <a:t>       "p.morris12</a:t>
            </a:r>
            <a:r>
              <a:rPr lang="en-GB" sz="2000" dirty="0">
                <a:latin typeface="Courier New"/>
                <a:cs typeface="Courier New"/>
              </a:rPr>
              <a:t>@school.org","KS3")</a:t>
            </a:r>
          </a:p>
          <a:p>
            <a:endParaRPr lang="en-GB" sz="2000" dirty="0" smtClean="0">
              <a:latin typeface="Courier New"/>
              <a:cs typeface="Courier New"/>
            </a:endParaRPr>
          </a:p>
          <a:p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Paul 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Morris, email: </a:t>
            </a:r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p.morris12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@school.org, </a:t>
            </a:r>
            <a:r>
              <a:rPr lang="en-GB" sz="2000" u="sng" dirty="0">
                <a:solidFill>
                  <a:srgbClr val="000090"/>
                </a:solidFill>
                <a:latin typeface="Courier New"/>
                <a:cs typeface="Courier New"/>
              </a:rPr>
              <a:t>KS3</a:t>
            </a:r>
          </a:p>
          <a:p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Terry 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Smith, email: </a:t>
            </a:r>
            <a:r>
              <a:rPr lang="en-GB" sz="2000" dirty="0" err="1" smtClean="0">
                <a:solidFill>
                  <a:srgbClr val="000090"/>
                </a:solidFill>
                <a:latin typeface="Courier New"/>
                <a:cs typeface="Courier New"/>
              </a:rPr>
              <a:t>tsmith</a:t>
            </a:r>
            <a:r>
              <a:rPr lang="en-GB" sz="2000" dirty="0" err="1">
                <a:solidFill>
                  <a:srgbClr val="000090"/>
                </a:solidFill>
                <a:latin typeface="Courier New"/>
                <a:cs typeface="Courier New"/>
              </a:rPr>
              <a:t>@gmail</a:t>
            </a:r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, </a:t>
            </a:r>
            <a:endParaRPr lang="en-GB" sz="2000" dirty="0" smtClean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en-GB" sz="2000" dirty="0">
                <a:solidFill>
                  <a:srgbClr val="000090"/>
                </a:solidFill>
                <a:latin typeface="Courier New"/>
                <a:cs typeface="Courier New"/>
              </a:rPr>
              <a:t> </a:t>
            </a:r>
            <a:r>
              <a:rPr lang="en-GB" sz="20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en-GB" sz="2000" u="sng" dirty="0" smtClean="0">
                <a:solidFill>
                  <a:srgbClr val="000090"/>
                </a:solidFill>
                <a:latin typeface="Courier New"/>
                <a:cs typeface="Courier New"/>
              </a:rPr>
              <a:t>Title</a:t>
            </a:r>
            <a:r>
              <a:rPr lang="en-GB" sz="2000" u="sng" dirty="0">
                <a:solidFill>
                  <a:srgbClr val="000090"/>
                </a:solidFill>
                <a:latin typeface="Courier New"/>
                <a:cs typeface="Courier New"/>
              </a:rPr>
              <a:t>: Computing Teacher</a:t>
            </a:r>
            <a:endParaRPr lang="en-GB" sz="2000" u="sng" dirty="0" smtClean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7614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384"/>
            <a:ext cx="10515600" cy="1325563"/>
          </a:xfrm>
        </p:spPr>
        <p:txBody>
          <a:bodyPr/>
          <a:lstStyle/>
          <a:p>
            <a:r>
              <a:rPr lang="en-GB" b="1" dirty="0" smtClean="0"/>
              <a:t>Overriding</a:t>
            </a:r>
            <a:endParaRPr lang="en-GB" b="1" dirty="0"/>
          </a:p>
        </p:txBody>
      </p:sp>
      <p:sp>
        <p:nvSpPr>
          <p:cNvPr id="14" name="Rectangle 13"/>
          <p:cNvSpPr/>
          <p:nvPr/>
        </p:nvSpPr>
        <p:spPr>
          <a:xfrm>
            <a:off x="9159301" y="476672"/>
            <a:ext cx="1728192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Rectangle 16"/>
          <p:cNvSpPr/>
          <p:nvPr/>
        </p:nvSpPr>
        <p:spPr>
          <a:xfrm>
            <a:off x="9159301" y="836712"/>
            <a:ext cx="1728192" cy="122413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" name="Rectangle 17"/>
          <p:cNvSpPr/>
          <p:nvPr/>
        </p:nvSpPr>
        <p:spPr>
          <a:xfrm>
            <a:off x="9159301" y="2060848"/>
            <a:ext cx="1728192" cy="57606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 18"/>
          <p:cNvSpPr/>
          <p:nvPr/>
        </p:nvSpPr>
        <p:spPr>
          <a:xfrm>
            <a:off x="9159301" y="395952"/>
            <a:ext cx="104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Person</a:t>
            </a:r>
            <a:endParaRPr lang="en-GB" sz="2400" dirty="0"/>
          </a:p>
        </p:txBody>
      </p:sp>
      <p:sp>
        <p:nvSpPr>
          <p:cNvPr id="20" name="Rectangle 19"/>
          <p:cNvSpPr/>
          <p:nvPr/>
        </p:nvSpPr>
        <p:spPr>
          <a:xfrm>
            <a:off x="9159301" y="838453"/>
            <a:ext cx="1517663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firstName</a:t>
            </a:r>
            <a:endParaRPr lang="en-GB" sz="2400" dirty="0" smtClean="0"/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lastName</a:t>
            </a:r>
            <a:endParaRPr lang="en-GB" sz="2400" dirty="0" smtClean="0"/>
          </a:p>
          <a:p>
            <a:r>
              <a:rPr lang="en-GB" sz="2400" dirty="0" smtClean="0"/>
              <a:t>-email</a:t>
            </a:r>
            <a:endParaRPr lang="en-GB" sz="2400" dirty="0"/>
          </a:p>
          <a:p>
            <a:pPr>
              <a:spcBef>
                <a:spcPts val="12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fullName</a:t>
            </a:r>
            <a:endParaRPr lang="en-GB" sz="2400" dirty="0"/>
          </a:p>
        </p:txBody>
      </p:sp>
      <p:sp>
        <p:nvSpPr>
          <p:cNvPr id="21" name="Rectangle 20"/>
          <p:cNvSpPr/>
          <p:nvPr/>
        </p:nvSpPr>
        <p:spPr>
          <a:xfrm>
            <a:off x="8223197" y="4229800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Rectangle 21"/>
          <p:cNvSpPr/>
          <p:nvPr/>
        </p:nvSpPr>
        <p:spPr>
          <a:xfrm>
            <a:off x="8223197" y="4733856"/>
            <a:ext cx="1800200" cy="7837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Rectangle 23"/>
          <p:cNvSpPr/>
          <p:nvPr/>
        </p:nvSpPr>
        <p:spPr>
          <a:xfrm>
            <a:off x="8223197" y="4221088"/>
            <a:ext cx="118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Teacher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8223197" y="4614555"/>
            <a:ext cx="177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-department</a:t>
            </a:r>
          </a:p>
          <a:p>
            <a:r>
              <a:rPr lang="en-GB" sz="2400" dirty="0" smtClean="0"/>
              <a:t>-</a:t>
            </a:r>
            <a:r>
              <a:rPr lang="en-GB" sz="2400" dirty="0" err="1" smtClean="0"/>
              <a:t>jobTitle</a:t>
            </a:r>
            <a:endParaRPr lang="en-GB" sz="2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10671469" y="3212976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10671469" y="3717032"/>
            <a:ext cx="1368152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0671469" y="3212976"/>
            <a:ext cx="80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Pupil</a:t>
            </a:r>
            <a:endParaRPr lang="en-GB" sz="2400" dirty="0"/>
          </a:p>
        </p:txBody>
      </p:sp>
      <p:sp>
        <p:nvSpPr>
          <p:cNvPr id="29" name="Rectangle 28"/>
          <p:cNvSpPr/>
          <p:nvPr/>
        </p:nvSpPr>
        <p:spPr>
          <a:xfrm>
            <a:off x="10671469" y="3689484"/>
            <a:ext cx="1401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</a:t>
            </a:r>
            <a:r>
              <a:rPr lang="en-GB" sz="2400" dirty="0" err="1" smtClean="0"/>
              <a:t>keyStage</a:t>
            </a:r>
            <a:endParaRPr lang="en-GB" sz="2400" dirty="0" smtClean="0"/>
          </a:p>
        </p:txBody>
      </p:sp>
      <p:sp>
        <p:nvSpPr>
          <p:cNvPr id="3" name="Isosceles Triangle 2"/>
          <p:cNvSpPr/>
          <p:nvPr/>
        </p:nvSpPr>
        <p:spPr>
          <a:xfrm rot="5400000">
            <a:off x="8871269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0887493" y="21328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5" name="Straight Connector 4"/>
          <p:cNvCxnSpPr/>
          <p:nvPr/>
        </p:nvCxnSpPr>
        <p:spPr>
          <a:xfrm>
            <a:off x="8583237" y="2276872"/>
            <a:ext cx="0" cy="1944216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583237" y="22768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175525" y="2276872"/>
            <a:ext cx="36004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535565" y="2276872"/>
            <a:ext cx="0" cy="936104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591349" y="3861048"/>
            <a:ext cx="0" cy="360040"/>
          </a:xfrm>
          <a:prstGeom prst="line">
            <a:avLst/>
          </a:prstGeom>
          <a:ln w="19050" cmpd="sng">
            <a:solidFill>
              <a:srgbClr val="000000"/>
            </a:solidFill>
            <a:headEnd type="arrow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591349" y="3861048"/>
            <a:ext cx="1080120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705293" y="3327375"/>
            <a:ext cx="82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tutor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1424" y="4005064"/>
            <a:ext cx="5904656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class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Pupil(Person):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</a:t>
            </a: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def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fullName(self):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" + self.keyStage</a:t>
            </a:r>
          </a:p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760" y="1164283"/>
            <a:ext cx="7264424" cy="267765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class Teacher(Person)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... 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def fullName(self):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= super().fullName()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fn += ", Title: " + self.jobTitle</a:t>
            </a:r>
          </a:p>
          <a:p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    </a:t>
            </a:r>
            <a:r>
              <a:rPr lang="is-IS" sz="2400" dirty="0">
                <a:solidFill>
                  <a:srgbClr val="000090"/>
                </a:solidFill>
                <a:latin typeface="Courier New"/>
                <a:cs typeface="Courier New"/>
              </a:rPr>
              <a:t>return </a:t>
            </a:r>
            <a:r>
              <a:rPr lang="is-I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fn</a:t>
            </a:r>
          </a:p>
        </p:txBody>
      </p:sp>
      <p:sp>
        <p:nvSpPr>
          <p:cNvPr id="39" name="Line Callout 2 38"/>
          <p:cNvSpPr/>
          <p:nvPr/>
        </p:nvSpPr>
        <p:spPr>
          <a:xfrm>
            <a:off x="5087888" y="476672"/>
            <a:ext cx="3672408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3886"/>
              <a:gd name="adj6" fmla="val -63958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Use super() to run method from parent class  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0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Polymorphism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6792"/>
            <a:ext cx="5181600" cy="43513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General definition:</a:t>
            </a:r>
          </a:p>
          <a:p>
            <a:pPr lvl="1"/>
            <a:r>
              <a:rPr lang="en-GB" sz="2800" dirty="0" smtClean="0"/>
              <a:t>Code that is able to work with values of different types is polymorphic</a:t>
            </a:r>
          </a:p>
          <a:p>
            <a:endParaRPr lang="en-GB" sz="3200" dirty="0" smtClean="0"/>
          </a:p>
          <a:p>
            <a:r>
              <a:rPr lang="en-GB" sz="3200" dirty="0" smtClean="0"/>
              <a:t>In OOP:</a:t>
            </a:r>
          </a:p>
          <a:p>
            <a:pPr lvl="1"/>
            <a:r>
              <a:rPr lang="en-GB" sz="2800" dirty="0" smtClean="0"/>
              <a:t>Code that works with objects of different classes </a:t>
            </a:r>
          </a:p>
          <a:p>
            <a:pPr lvl="1"/>
            <a:r>
              <a:rPr lang="en-GB" sz="2800" dirty="0" smtClean="0"/>
              <a:t>… achieved by overriding</a:t>
            </a:r>
            <a:endParaRPr lang="en-GB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1556792"/>
            <a:ext cx="5181600" cy="187220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Example</a:t>
            </a:r>
          </a:p>
          <a:p>
            <a:pPr lvl="1"/>
            <a:r>
              <a:rPr lang="en-GB" sz="2800" dirty="0" smtClean="0"/>
              <a:t>Arrays in many languages</a:t>
            </a:r>
          </a:p>
          <a:p>
            <a:pPr lvl="1"/>
            <a:r>
              <a:rPr lang="en-GB" sz="2800" dirty="0" smtClean="0"/>
              <a:t>Arithmetic: +, -, *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888088" y="4365104"/>
            <a:ext cx="5184576" cy="120032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people = </a:t>
            </a:r>
            <a:r>
              <a:rPr lang="en-US" sz="2400" i="1" dirty="0" smtClean="0">
                <a:cs typeface="Courier New"/>
              </a:rPr>
              <a:t>list of Person</a:t>
            </a:r>
          </a:p>
          <a:p>
            <a:r>
              <a:rPr lang="en-US" sz="2400" dirty="0" smtClean="0">
                <a:latin typeface="Courier New"/>
                <a:cs typeface="Courier New"/>
              </a:rPr>
              <a:t>for </a:t>
            </a:r>
            <a:r>
              <a:rPr lang="en-US" sz="2400" dirty="0">
                <a:latin typeface="Courier New"/>
                <a:cs typeface="Courier New"/>
              </a:rPr>
              <a:t>p in people:</a:t>
            </a:r>
          </a:p>
          <a:p>
            <a:r>
              <a:rPr lang="en-US" sz="2400" dirty="0">
                <a:latin typeface="Courier New"/>
                <a:cs typeface="Courier New"/>
              </a:rPr>
              <a:t>    print(</a:t>
            </a:r>
            <a:r>
              <a:rPr lang="en-US" sz="2400" dirty="0" err="1">
                <a:latin typeface="Courier New"/>
                <a:cs typeface="Courier New"/>
              </a:rPr>
              <a:t>p.fullName</a:t>
            </a:r>
            <a:r>
              <a:rPr lang="en-US" sz="2400" dirty="0">
                <a:latin typeface="Courier New"/>
                <a:cs typeface="Courier New"/>
              </a:rPr>
              <a:t>()</a:t>
            </a:r>
            <a:r>
              <a:rPr lang="en-US" sz="2400" dirty="0" smtClean="0">
                <a:latin typeface="Courier New"/>
                <a:cs typeface="Courier New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1072" y="5910371"/>
            <a:ext cx="10881592" cy="830997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Courier New"/>
                <a:cs typeface="Courier New"/>
              </a:rPr>
              <a:t>Terry </a:t>
            </a:r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Smith, email: </a:t>
            </a:r>
            <a:r>
              <a:rPr lang="en-US" sz="2400" dirty="0" err="1">
                <a:solidFill>
                  <a:srgbClr val="000090"/>
                </a:solidFill>
                <a:latin typeface="Courier New"/>
                <a:cs typeface="Courier New"/>
              </a:rPr>
              <a:t>tsmith@gmail</a:t>
            </a:r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, Title: Computing Teacher</a:t>
            </a:r>
          </a:p>
          <a:p>
            <a:r>
              <a:rPr lang="en-US" sz="2400" dirty="0">
                <a:solidFill>
                  <a:srgbClr val="000090"/>
                </a:solidFill>
                <a:latin typeface="Courier New"/>
                <a:cs typeface="Courier New"/>
              </a:rPr>
              <a:t>Paul Morris, email: p.morris12@school.org, KS3</a:t>
            </a:r>
            <a:endParaRPr lang="is-IS" sz="2400" dirty="0">
              <a:solidFill>
                <a:srgbClr val="000090"/>
              </a:solidFill>
              <a:latin typeface="Courier New"/>
              <a:cs typeface="Courier New"/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8616280" y="620688"/>
            <a:ext cx="3456384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39666"/>
              <a:gd name="adj6" fmla="val 21958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Any subclass of Person … including new ones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10" name="Line Callout 2 9"/>
          <p:cNvSpPr/>
          <p:nvPr/>
        </p:nvSpPr>
        <p:spPr>
          <a:xfrm>
            <a:off x="8400256" y="3501008"/>
            <a:ext cx="3672408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6484"/>
              <a:gd name="adj6" fmla="val -13469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… this code is polymorphic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7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10515600" cy="975643"/>
          </a:xfrm>
        </p:spPr>
        <p:txBody>
          <a:bodyPr/>
          <a:lstStyle/>
          <a:p>
            <a:r>
              <a:rPr lang="en-GB" dirty="0" smtClean="0"/>
              <a:t>How Does Polymorphism Work?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9936" y="1628801"/>
            <a:ext cx="6192688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Method called depends on the object’s class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GB" dirty="0" smtClean="0"/>
              <a:t>Python</a:t>
            </a:r>
          </a:p>
          <a:p>
            <a:pPr lvl="1"/>
            <a:r>
              <a:rPr lang="en-GB" dirty="0" smtClean="0"/>
              <a:t>Looks back up the class hierarchy</a:t>
            </a:r>
          </a:p>
          <a:p>
            <a:pPr lvl="1"/>
            <a:r>
              <a:rPr lang="en-GB" dirty="0" smtClean="0"/>
              <a:t>… starting from the object’s class</a:t>
            </a:r>
          </a:p>
          <a:p>
            <a:pPr lvl="1"/>
            <a:r>
              <a:rPr lang="en-GB" dirty="0" smtClean="0"/>
              <a:t>… to find the first definition of a method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07368" y="1700808"/>
            <a:ext cx="4032448" cy="3416320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class A:</a:t>
            </a:r>
          </a:p>
          <a:p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def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whoAmI</a:t>
            </a:r>
            <a:r>
              <a:rPr lang="en-US" sz="2400" dirty="0" smtClean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smtClean="0">
                <a:latin typeface="Courier New"/>
                <a:cs typeface="Courier New"/>
              </a:rPr>
              <a:t>   return "A"</a:t>
            </a:r>
          </a:p>
          <a:p>
            <a:r>
              <a:rPr lang="en-US" sz="2400" dirty="0">
                <a:latin typeface="Courier New"/>
                <a:cs typeface="Courier New"/>
              </a:rPr>
              <a:t>class </a:t>
            </a:r>
            <a:r>
              <a:rPr lang="en-US" sz="2400" dirty="0" smtClean="0">
                <a:latin typeface="Courier New"/>
                <a:cs typeface="Courier New"/>
              </a:rPr>
              <a:t>B(A):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whoAmI</a:t>
            </a:r>
            <a:r>
              <a:rPr lang="en-US" sz="2400" dirty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</a:t>
            </a:r>
            <a:r>
              <a:rPr lang="en-US" sz="2400" dirty="0" smtClean="0">
                <a:latin typeface="Courier New"/>
                <a:cs typeface="Courier New"/>
              </a:rPr>
              <a:t>"B"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class </a:t>
            </a:r>
            <a:r>
              <a:rPr lang="en-US" sz="2400" dirty="0" smtClean="0">
                <a:latin typeface="Courier New"/>
                <a:cs typeface="Courier New"/>
              </a:rPr>
              <a:t>C: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</a:t>
            </a:r>
            <a:r>
              <a:rPr lang="en-US" sz="2400" dirty="0" err="1">
                <a:latin typeface="Courier New"/>
                <a:cs typeface="Courier New"/>
              </a:rPr>
              <a:t>def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whoAmI</a:t>
            </a:r>
            <a:r>
              <a:rPr lang="en-US" sz="2400" dirty="0">
                <a:latin typeface="Courier New"/>
                <a:cs typeface="Courier New"/>
              </a:rPr>
              <a:t>(self):</a:t>
            </a:r>
          </a:p>
          <a:p>
            <a:r>
              <a:rPr lang="en-US" sz="2400" dirty="0">
                <a:latin typeface="Courier New"/>
                <a:cs typeface="Courier New"/>
              </a:rPr>
              <a:t>    return </a:t>
            </a:r>
            <a:r>
              <a:rPr lang="en-US" sz="2400" dirty="0" smtClean="0">
                <a:latin typeface="Courier New"/>
                <a:cs typeface="Courier New"/>
              </a:rPr>
              <a:t>"C"</a:t>
            </a:r>
            <a:endParaRPr lang="en-US" sz="2400" dirty="0">
              <a:latin typeface="Courier New"/>
              <a:cs typeface="Courier New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47928" y="2732728"/>
            <a:ext cx="4104456" cy="1200328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 New"/>
                <a:cs typeface="Courier New"/>
              </a:rPr>
              <a:t>as = </a:t>
            </a:r>
            <a:r>
              <a:rPr lang="en-US" sz="2400" i="1" dirty="0" smtClean="0">
                <a:cs typeface="Courier New"/>
              </a:rPr>
              <a:t>list of A, B or C</a:t>
            </a:r>
          </a:p>
          <a:p>
            <a:r>
              <a:rPr lang="en-US" sz="2400" dirty="0" smtClean="0">
                <a:latin typeface="Courier New"/>
                <a:cs typeface="Courier New"/>
              </a:rPr>
              <a:t>for </a:t>
            </a:r>
            <a:r>
              <a:rPr lang="en-US" sz="2400" dirty="0">
                <a:latin typeface="Courier New"/>
                <a:cs typeface="Courier New"/>
              </a:rPr>
              <a:t>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in </a:t>
            </a:r>
            <a:r>
              <a:rPr lang="en-US" sz="2400" dirty="0" smtClean="0">
                <a:latin typeface="Courier New"/>
                <a:cs typeface="Courier New"/>
              </a:rPr>
              <a:t>as: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  print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 err="1">
                <a:latin typeface="Courier New"/>
                <a:cs typeface="Courier New"/>
              </a:rPr>
              <a:t>a</a:t>
            </a:r>
            <a:r>
              <a:rPr lang="en-US" sz="2400" dirty="0" err="1" smtClean="0">
                <a:latin typeface="Courier New"/>
                <a:cs typeface="Courier New"/>
              </a:rPr>
              <a:t>.whoAmI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>
                <a:latin typeface="Courier New"/>
                <a:cs typeface="Courier New"/>
              </a:rPr>
              <a:t>)</a:t>
            </a:r>
            <a:r>
              <a:rPr lang="en-US" sz="2400" dirty="0" smtClean="0">
                <a:latin typeface="Courier New"/>
                <a:cs typeface="Courier New"/>
              </a:rPr>
              <a:t>)</a:t>
            </a:r>
          </a:p>
        </p:txBody>
      </p:sp>
      <p:sp>
        <p:nvSpPr>
          <p:cNvPr id="11" name="Line Callout 2 10"/>
          <p:cNvSpPr/>
          <p:nvPr/>
        </p:nvSpPr>
        <p:spPr>
          <a:xfrm>
            <a:off x="9408368" y="2348880"/>
            <a:ext cx="2664296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2659"/>
              <a:gd name="adj6" fmla="val -66912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If ‘a’ is of class B, then "B" is printed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5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Concepts Beyond Python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Other languages check the use of overriding</a:t>
            </a:r>
          </a:p>
          <a:p>
            <a:pPr lvl="1"/>
            <a:r>
              <a:rPr lang="en-GB" dirty="0" smtClean="0"/>
              <a:t>Types of parameters must be same</a:t>
            </a:r>
          </a:p>
          <a:p>
            <a:pPr lvl="1"/>
            <a:r>
              <a:rPr lang="en-GB" i="1" dirty="0" smtClean="0"/>
              <a:t>No checking in Python</a:t>
            </a:r>
            <a:endParaRPr lang="en-GB" dirty="0" smtClean="0"/>
          </a:p>
          <a:p>
            <a:r>
              <a:rPr lang="en-GB" u="sng" dirty="0" smtClean="0"/>
              <a:t>Virtual</a:t>
            </a:r>
            <a:r>
              <a:rPr lang="en-GB" dirty="0" smtClean="0"/>
              <a:t> method</a:t>
            </a:r>
          </a:p>
          <a:p>
            <a:pPr lvl="1"/>
            <a:r>
              <a:rPr lang="en-GB" dirty="0" smtClean="0"/>
              <a:t>A method that can be overridden</a:t>
            </a:r>
          </a:p>
          <a:p>
            <a:pPr lvl="1"/>
            <a:r>
              <a:rPr lang="en-GB" i="1" dirty="0" smtClean="0"/>
              <a:t>In Python all methods are virtual</a:t>
            </a:r>
          </a:p>
          <a:p>
            <a:r>
              <a:rPr lang="en-GB" u="sng" dirty="0" smtClean="0"/>
              <a:t>Abstract</a:t>
            </a:r>
            <a:r>
              <a:rPr lang="en-GB" dirty="0" smtClean="0"/>
              <a:t> method</a:t>
            </a:r>
          </a:p>
          <a:p>
            <a:pPr lvl="1"/>
            <a:r>
              <a:rPr lang="en-GB" dirty="0" smtClean="0"/>
              <a:t>A method that must be overridden – no implementation</a:t>
            </a:r>
          </a:p>
          <a:p>
            <a:pPr lvl="1"/>
            <a:r>
              <a:rPr lang="en-GB" i="1" dirty="0" smtClean="0"/>
              <a:t>In Python: good practice to definition method in superclass</a:t>
            </a:r>
            <a:endParaRPr lang="en-GB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7368" y="5747577"/>
            <a:ext cx="4464496" cy="92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C00000"/>
                </a:solidFill>
              </a:rPr>
              <a:t>Exam Question: OCR 2010 –F453 – UML Diagram</a:t>
            </a:r>
          </a:p>
          <a:p>
            <a:pPr marL="0" indent="0" fontAlgn="ctr">
              <a:buFont typeface="Arial" panose="020B0604020202020204" pitchFamily="34" charset="0"/>
              <a:buNone/>
            </a:pP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9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643"/>
          </a:xfrm>
        </p:spPr>
        <p:txBody>
          <a:bodyPr/>
          <a:lstStyle/>
          <a:p>
            <a:r>
              <a:rPr lang="en-GB" dirty="0" smtClean="0"/>
              <a:t>Activity sheet: 20Q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412776"/>
            <a:ext cx="11377264" cy="532859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/>
              <a:t>20Q classic version</a:t>
            </a:r>
            <a:r>
              <a:rPr lang="en-GB" dirty="0" smtClean="0"/>
              <a:t>: One </a:t>
            </a:r>
            <a:r>
              <a:rPr lang="en-GB" dirty="0"/>
              <a:t>player chooses a secret </a:t>
            </a:r>
            <a:r>
              <a:rPr lang="en-GB" dirty="0" smtClean="0"/>
              <a:t>object. </a:t>
            </a:r>
            <a:r>
              <a:rPr lang="en-GB" dirty="0"/>
              <a:t>The other player </a:t>
            </a:r>
            <a:r>
              <a:rPr lang="en-GB" dirty="0" smtClean="0"/>
              <a:t>has </a:t>
            </a:r>
            <a:r>
              <a:rPr lang="en-GB" dirty="0"/>
              <a:t>20 questions to guess the </a:t>
            </a:r>
            <a:r>
              <a:rPr lang="en-GB" dirty="0" smtClean="0"/>
              <a:t>object</a:t>
            </a:r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b="1" dirty="0" smtClean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/>
              <a:t>This version: </a:t>
            </a:r>
            <a:r>
              <a:rPr lang="en-GB" dirty="0" smtClean="0"/>
              <a:t>the </a:t>
            </a:r>
            <a:r>
              <a:rPr lang="en-GB" dirty="0"/>
              <a:t>computer has: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a </a:t>
            </a:r>
            <a:r>
              <a:rPr lang="en-GB" dirty="0" smtClean="0"/>
              <a:t>(small) fixed </a:t>
            </a:r>
            <a:r>
              <a:rPr lang="en-GB" dirty="0"/>
              <a:t>set of </a:t>
            </a:r>
            <a:r>
              <a:rPr lang="en-GB" dirty="0" smtClean="0"/>
              <a:t>objects </a:t>
            </a:r>
            <a:endParaRPr lang="en-GB" dirty="0"/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a fixed set of questions with an answer for each object</a:t>
            </a:r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The game is played:</a:t>
            </a:r>
            <a:endParaRPr lang="en-GB" dirty="0"/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the </a:t>
            </a:r>
            <a:r>
              <a:rPr lang="en-GB" dirty="0"/>
              <a:t>computer chooses on of the objects – a secret 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… and displays the </a:t>
            </a:r>
            <a:r>
              <a:rPr lang="en-GB" dirty="0"/>
              <a:t>possible objects and the questions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the </a:t>
            </a:r>
            <a:r>
              <a:rPr lang="en-GB" dirty="0"/>
              <a:t>player chooses </a:t>
            </a:r>
            <a:r>
              <a:rPr lang="en-GB" dirty="0" smtClean="0"/>
              <a:t>a question and gets the </a:t>
            </a:r>
            <a:r>
              <a:rPr lang="en-GB" dirty="0"/>
              <a:t>answer</a:t>
            </a:r>
          </a:p>
          <a:p>
            <a:pPr marL="542925" fontAlgn="ctr">
              <a:lnSpc>
                <a:spcPct val="100000"/>
              </a:lnSpc>
              <a:spcBef>
                <a:spcPts val="0"/>
              </a:spcBef>
            </a:pPr>
            <a:r>
              <a:rPr lang="en-GB" dirty="0" smtClean="0"/>
              <a:t>after </a:t>
            </a:r>
            <a:r>
              <a:rPr lang="en-GB" dirty="0"/>
              <a:t>a </a:t>
            </a:r>
            <a:r>
              <a:rPr lang="en-GB" dirty="0" smtClean="0"/>
              <a:t>number </a:t>
            </a:r>
            <a:r>
              <a:rPr lang="en-GB" dirty="0"/>
              <a:t>of questions, the player must guess </a:t>
            </a:r>
            <a:r>
              <a:rPr lang="en-GB" dirty="0" smtClean="0"/>
              <a:t>… If </a:t>
            </a:r>
            <a:r>
              <a:rPr lang="en-GB" dirty="0"/>
              <a:t>the guess is wrong, the correct answer is </a:t>
            </a:r>
            <a:r>
              <a:rPr lang="en-GB" dirty="0" smtClean="0"/>
              <a:t>displayed</a:t>
            </a:r>
          </a:p>
        </p:txBody>
      </p:sp>
    </p:spTree>
    <p:extLst>
      <p:ext uri="{BB962C8B-B14F-4D97-AF65-F5344CB8AC3E}">
        <p14:creationId xmlns:p14="http://schemas.microsoft.com/office/powerpoint/2010/main" val="85888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7651"/>
          </a:xfrm>
        </p:spPr>
        <p:txBody>
          <a:bodyPr/>
          <a:lstStyle/>
          <a:p>
            <a:r>
              <a:rPr lang="en-GB" dirty="0" smtClean="0"/>
              <a:t>Activity sheet: 20Q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412776"/>
            <a:ext cx="11377264" cy="532859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 smtClean="0"/>
              <a:t>Topic</a:t>
            </a:r>
            <a:r>
              <a:rPr lang="en-GB" dirty="0" smtClean="0"/>
              <a:t>: This </a:t>
            </a:r>
            <a:r>
              <a:rPr lang="en-GB" dirty="0"/>
              <a:t>simple version of 20Q works best when the objects from a specified general topic or area. </a:t>
            </a:r>
            <a:endParaRPr lang="en-GB" dirty="0" smtClean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The </a:t>
            </a:r>
            <a:r>
              <a:rPr lang="en-GB" dirty="0"/>
              <a:t>example code is for animals. </a:t>
            </a:r>
            <a:endParaRPr lang="en-GB" dirty="0" smtClean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 smtClean="0"/>
              <a:t>The </a:t>
            </a:r>
            <a:r>
              <a:rPr lang="en-GB" dirty="0"/>
              <a:t>organisation of the code does not depend very much on the area chosen. </a:t>
            </a:r>
            <a:r>
              <a:rPr lang="en-GB" dirty="0" smtClean="0"/>
              <a:t>You can change </a:t>
            </a:r>
            <a:r>
              <a:rPr lang="en-GB" dirty="0"/>
              <a:t>from </a:t>
            </a:r>
            <a:r>
              <a:rPr lang="en-GB" dirty="0" smtClean="0"/>
              <a:t>animals </a:t>
            </a:r>
            <a:r>
              <a:rPr lang="en-GB" dirty="0"/>
              <a:t>to another topic, such as sports, music genre, football players, great operas </a:t>
            </a:r>
            <a:r>
              <a:rPr lang="en-GB" dirty="0" smtClean="0"/>
              <a:t>…</a:t>
            </a:r>
            <a:endParaRPr lang="en-GB" dirty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 smtClean="0"/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rgbClr val="FF0000"/>
                </a:solidFill>
              </a:rPr>
              <a:t>DEMONSTRATION</a:t>
            </a:r>
          </a:p>
          <a:p>
            <a:pPr marL="0" indent="0" fontAlgn="ctr">
              <a:lnSpc>
                <a:spcPct val="100000"/>
              </a:lnSpc>
              <a:spcBef>
                <a:spcPts val="0"/>
              </a:spcBef>
              <a:buNone/>
            </a:pP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1128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643"/>
          </a:xfrm>
        </p:spPr>
        <p:txBody>
          <a:bodyPr/>
          <a:lstStyle/>
          <a:p>
            <a:r>
              <a:rPr lang="en-GB" dirty="0" smtClean="0"/>
              <a:t>Activity Sheet: 20Q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Exercise 1: run and review provided code</a:t>
            </a:r>
          </a:p>
          <a:p>
            <a:r>
              <a:rPr lang="en-GB" dirty="0" smtClean="0"/>
              <a:t>Exercise 2: simple change: 1 method</a:t>
            </a:r>
            <a:endParaRPr lang="en-GB" dirty="0"/>
          </a:p>
          <a:p>
            <a:r>
              <a:rPr lang="en-GB" dirty="0"/>
              <a:t>Exercise 3</a:t>
            </a:r>
            <a:r>
              <a:rPr lang="en-GB" dirty="0" smtClean="0"/>
              <a:t>: add animals: multiple steps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Advanced </a:t>
            </a:r>
            <a:r>
              <a:rPr lang="en-GB" dirty="0"/>
              <a:t>exercise 4</a:t>
            </a:r>
            <a:r>
              <a:rPr lang="en-GB" dirty="0" smtClean="0"/>
              <a:t>: modules – each class in separate file</a:t>
            </a:r>
          </a:p>
          <a:p>
            <a:r>
              <a:rPr lang="en-GB" dirty="0" smtClean="0"/>
              <a:t>Advanced </a:t>
            </a:r>
            <a:r>
              <a:rPr lang="en-GB" dirty="0"/>
              <a:t>exercise </a:t>
            </a:r>
            <a:r>
              <a:rPr lang="en-GB" dirty="0" smtClean="0"/>
              <a:t>5: non-OOP implementation, compare with OOP</a:t>
            </a:r>
            <a:endParaRPr lang="en-GB" dirty="0"/>
          </a:p>
          <a:p>
            <a:r>
              <a:rPr lang="en-GB" dirty="0"/>
              <a:t>Advanced exercise 6</a:t>
            </a:r>
            <a:r>
              <a:rPr lang="en-GB" dirty="0" smtClean="0"/>
              <a:t>: more classes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66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</p:spPr>
        <p:txBody>
          <a:bodyPr/>
          <a:lstStyle/>
          <a:p>
            <a:r>
              <a:rPr lang="en-GB" dirty="0" smtClean="0"/>
              <a:t>Exercise 1: Some Answers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919536" y="1628472"/>
            <a:ext cx="1584176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" name="Rectangle 5"/>
          <p:cNvSpPr/>
          <p:nvPr/>
        </p:nvSpPr>
        <p:spPr>
          <a:xfrm>
            <a:off x="1919536" y="1988512"/>
            <a:ext cx="1584176" cy="1584504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Rectangle 6"/>
          <p:cNvSpPr/>
          <p:nvPr/>
        </p:nvSpPr>
        <p:spPr>
          <a:xfrm>
            <a:off x="1919536" y="3573016"/>
            <a:ext cx="1584176" cy="792088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8" name="Rectangle 7"/>
          <p:cNvSpPr/>
          <p:nvPr/>
        </p:nvSpPr>
        <p:spPr>
          <a:xfrm>
            <a:off x="1919536" y="1547752"/>
            <a:ext cx="1059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Animal</a:t>
            </a:r>
            <a:endParaRPr lang="en-GB" sz="2400" dirty="0"/>
          </a:p>
        </p:txBody>
      </p:sp>
      <p:sp>
        <p:nvSpPr>
          <p:cNvPr id="9" name="Rectangle 8"/>
          <p:cNvSpPr/>
          <p:nvPr/>
        </p:nvSpPr>
        <p:spPr>
          <a:xfrm>
            <a:off x="1919536" y="1990253"/>
            <a:ext cx="1455146" cy="29084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-name</a:t>
            </a:r>
          </a:p>
          <a:p>
            <a:r>
              <a:rPr lang="en-GB" sz="2400" dirty="0" smtClean="0"/>
              <a:t>-legs</a:t>
            </a:r>
          </a:p>
          <a:p>
            <a:r>
              <a:rPr lang="en-GB" sz="2400" dirty="0" smtClean="0"/>
              <a:t>-size</a:t>
            </a:r>
          </a:p>
          <a:p>
            <a:r>
              <a:rPr lang="en-GB" sz="2400" dirty="0" smtClean="0"/>
              <a:t>-meat</a:t>
            </a:r>
            <a:endParaRPr lang="en-GB" sz="2400" dirty="0"/>
          </a:p>
          <a:p>
            <a:pPr>
              <a:spcBef>
                <a:spcPts val="600"/>
              </a:spcBef>
            </a:pPr>
            <a:r>
              <a:rPr lang="en-GB" sz="2400" dirty="0" smtClean="0"/>
              <a:t>+</a:t>
            </a:r>
            <a:r>
              <a:rPr lang="en-GB" sz="2400" dirty="0" err="1" smtClean="0"/>
              <a:t>hasFur</a:t>
            </a:r>
            <a:endParaRPr lang="en-GB" sz="2400" dirty="0" smtClean="0"/>
          </a:p>
          <a:p>
            <a:r>
              <a:rPr lang="en-GB" sz="2400" dirty="0" smtClean="0"/>
              <a:t>+</a:t>
            </a:r>
            <a:r>
              <a:rPr lang="en-GB" sz="2400" dirty="0" err="1" smtClean="0"/>
              <a:t>canSwim</a:t>
            </a:r>
            <a:endParaRPr lang="en-GB" sz="2400" dirty="0" smtClean="0"/>
          </a:p>
          <a:p>
            <a:pPr>
              <a:spcBef>
                <a:spcPts val="1200"/>
              </a:spcBef>
            </a:pP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983432" y="4797152"/>
            <a:ext cx="1800200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Rectangle 10"/>
          <p:cNvSpPr/>
          <p:nvPr/>
        </p:nvSpPr>
        <p:spPr>
          <a:xfrm>
            <a:off x="983432" y="5301208"/>
            <a:ext cx="1800200" cy="360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2" name="Rectangle 11"/>
          <p:cNvSpPr/>
          <p:nvPr/>
        </p:nvSpPr>
        <p:spPr>
          <a:xfrm>
            <a:off x="983432" y="4868832"/>
            <a:ext cx="1305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Mammal</a:t>
            </a:r>
            <a:endParaRPr lang="en-GB" sz="2400" dirty="0"/>
          </a:p>
        </p:txBody>
      </p:sp>
      <p:sp>
        <p:nvSpPr>
          <p:cNvPr id="13" name="Rectangle 12"/>
          <p:cNvSpPr/>
          <p:nvPr/>
        </p:nvSpPr>
        <p:spPr>
          <a:xfrm>
            <a:off x="983432" y="5631631"/>
            <a:ext cx="1177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+</a:t>
            </a:r>
            <a:r>
              <a:rPr lang="en-GB" sz="2400" dirty="0" err="1" smtClean="0"/>
              <a:t>hasFur</a:t>
            </a:r>
            <a:endParaRPr lang="en-GB" sz="24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3935760" y="4868832"/>
            <a:ext cx="2265291" cy="50405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Rectangle 14"/>
          <p:cNvSpPr/>
          <p:nvPr/>
        </p:nvSpPr>
        <p:spPr>
          <a:xfrm>
            <a:off x="3935760" y="5372888"/>
            <a:ext cx="2265291" cy="28836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6" name="Rectangle 15"/>
          <p:cNvSpPr/>
          <p:nvPr/>
        </p:nvSpPr>
        <p:spPr>
          <a:xfrm>
            <a:off x="3935761" y="4868832"/>
            <a:ext cx="2208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 smtClean="0"/>
              <a:t>MarineMammal</a:t>
            </a:r>
            <a:endParaRPr lang="en-GB" sz="2400" dirty="0"/>
          </a:p>
        </p:txBody>
      </p:sp>
      <p:sp>
        <p:nvSpPr>
          <p:cNvPr id="17" name="Rectangle 16"/>
          <p:cNvSpPr/>
          <p:nvPr/>
        </p:nvSpPr>
        <p:spPr>
          <a:xfrm>
            <a:off x="3968804" y="5661248"/>
            <a:ext cx="1475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+</a:t>
            </a:r>
            <a:r>
              <a:rPr lang="en-GB" sz="2400" dirty="0" err="1" smtClean="0"/>
              <a:t>canSwim</a:t>
            </a:r>
            <a:endParaRPr lang="en-GB" sz="2400" dirty="0" smtClean="0"/>
          </a:p>
          <a:p>
            <a:r>
              <a:rPr lang="en-GB" sz="2400" dirty="0" smtClean="0"/>
              <a:t>+</a:t>
            </a:r>
            <a:r>
              <a:rPr lang="en-GB" sz="2400" dirty="0" err="1" smtClean="0"/>
              <a:t>hasFur</a:t>
            </a:r>
            <a:endParaRPr lang="en-GB" sz="2400" dirty="0" smtClean="0"/>
          </a:p>
        </p:txBody>
      </p:sp>
      <p:sp>
        <p:nvSpPr>
          <p:cNvPr id="18" name="Isosceles Triangle 17"/>
          <p:cNvSpPr/>
          <p:nvPr/>
        </p:nvSpPr>
        <p:spPr>
          <a:xfrm rot="5400000">
            <a:off x="1631504" y="3284656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Isosceles Triangle 18"/>
          <p:cNvSpPr/>
          <p:nvPr/>
        </p:nvSpPr>
        <p:spPr>
          <a:xfrm rot="16200000">
            <a:off x="2783632" y="4941168"/>
            <a:ext cx="288032" cy="288032"/>
          </a:xfrm>
          <a:prstGeom prst="triangle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343472" y="3428672"/>
            <a:ext cx="0" cy="136848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343472" y="3428672"/>
            <a:ext cx="288032" cy="1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071664" y="5085184"/>
            <a:ext cx="864096" cy="0"/>
          </a:xfrm>
          <a:prstGeom prst="line">
            <a:avLst/>
          </a:prstGeom>
          <a:ln w="190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Line Callout 2 27"/>
          <p:cNvSpPr/>
          <p:nvPr/>
        </p:nvSpPr>
        <p:spPr>
          <a:xfrm flipH="1">
            <a:off x="-31021" y="1340768"/>
            <a:ext cx="1518508" cy="16561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6907"/>
              <a:gd name="adj6" fmla="val -48282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Methods omitted:</a:t>
            </a:r>
          </a:p>
          <a:p>
            <a:r>
              <a:rPr lang="en-GB" sz="2400" dirty="0" err="1" smtClean="0">
                <a:solidFill>
                  <a:srgbClr val="000090"/>
                </a:solidFill>
              </a:rPr>
              <a:t>getName</a:t>
            </a:r>
            <a:r>
              <a:rPr lang="en-GB" sz="2400" dirty="0" smtClean="0">
                <a:solidFill>
                  <a:srgbClr val="000090"/>
                </a:solidFill>
              </a:rPr>
              <a:t>, </a:t>
            </a:r>
            <a:r>
              <a:rPr lang="en-GB" sz="2400" dirty="0" err="1" smtClean="0">
                <a:solidFill>
                  <a:srgbClr val="000090"/>
                </a:solidFill>
              </a:rPr>
              <a:t>getLegs</a:t>
            </a:r>
            <a:r>
              <a:rPr lang="en-GB" sz="2400" dirty="0" smtClean="0">
                <a:solidFill>
                  <a:srgbClr val="000090"/>
                </a:solidFill>
              </a:rPr>
              <a:t>,…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83432" y="5669632"/>
            <a:ext cx="1800200" cy="5676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1" name="Rectangle 30"/>
          <p:cNvSpPr/>
          <p:nvPr/>
        </p:nvSpPr>
        <p:spPr>
          <a:xfrm>
            <a:off x="3935761" y="5669304"/>
            <a:ext cx="2265291" cy="85604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89222"/>
              </p:ext>
            </p:extLst>
          </p:nvPr>
        </p:nvGraphicFramePr>
        <p:xfrm>
          <a:off x="5807968" y="1328152"/>
          <a:ext cx="61206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692188"/>
                <a:gridCol w="1418206"/>
                <a:gridCol w="1642134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Method</a:t>
                      </a:r>
                      <a:endParaRPr lang="en-GB" sz="24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Class</a:t>
                      </a:r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Animal</a:t>
                      </a:r>
                      <a:endParaRPr lang="en-GB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Mammal</a:t>
                      </a:r>
                      <a:endParaRPr lang="en-GB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Marine</a:t>
                      </a:r>
                      <a:br>
                        <a:rPr lang="en-GB" sz="2400" b="1" dirty="0" smtClean="0"/>
                      </a:br>
                      <a:r>
                        <a:rPr lang="en-GB" sz="2400" b="1" dirty="0" smtClean="0"/>
                        <a:t>Mammal</a:t>
                      </a:r>
                      <a:endParaRPr lang="en-GB" sz="24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hasFur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Implement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i="1" dirty="0" smtClean="0"/>
                        <a:t>Override</a:t>
                      </a:r>
                      <a:endParaRPr lang="en-GB" sz="24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1" dirty="0" smtClean="0"/>
                        <a:t>Override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canSwim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Implement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dirty="0" smtClean="0"/>
                        <a:t>Inherit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1" dirty="0" smtClean="0"/>
                        <a:t>Override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getSize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Implement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Inherit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Inherit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err="1" smtClean="0"/>
                        <a:t>getLegs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Implement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Inherit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Inherit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61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Let us continue after break</a:t>
            </a:r>
            <a:endParaRPr lang="en-GB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Summary of OOP</a:t>
            </a:r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3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93117"/>
            <a:ext cx="2808312" cy="1983755"/>
          </a:xfrm>
        </p:spPr>
        <p:txBody>
          <a:bodyPr/>
          <a:lstStyle/>
          <a:p>
            <a:r>
              <a:rPr lang="en-GB" dirty="0" smtClean="0"/>
              <a:t>OOP </a:t>
            </a:r>
            <a:br>
              <a:rPr lang="en-GB" dirty="0" smtClean="0"/>
            </a:br>
            <a:r>
              <a:rPr lang="en-GB" dirty="0" smtClean="0"/>
              <a:t>Concepts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115213"/>
              </p:ext>
            </p:extLst>
          </p:nvPr>
        </p:nvGraphicFramePr>
        <p:xfrm>
          <a:off x="3143672" y="573360"/>
          <a:ext cx="8856984" cy="609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8589"/>
                <a:gridCol w="67383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Concept</a:t>
                      </a:r>
                      <a:endParaRPr lang="en-GB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600" dirty="0" smtClean="0"/>
                        <a:t>Details</a:t>
                      </a:r>
                      <a:endParaRPr lang="en-GB" sz="2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Basic mechanics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Calling a method of an object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template for data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collection of methods</a:t>
                      </a:r>
                      <a:r>
                        <a:rPr lang="en-GB" sz="2600" baseline="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Constructors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Definition and use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 as a value (variable, list item,</a:t>
                      </a:r>
                      <a:r>
                        <a:rPr lang="en-GB" sz="2600" baseline="0" dirty="0" smtClean="0"/>
                        <a:t> …)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</a:t>
                      </a:r>
                      <a:r>
                        <a:rPr lang="en-GB" sz="2600" baseline="0" dirty="0" smtClean="0"/>
                        <a:t> as an attribute value (has-a relationship)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Object passed</a:t>
                      </a:r>
                      <a:r>
                        <a:rPr lang="en-GB" sz="2600" baseline="0" dirty="0" smtClean="0"/>
                        <a:t> as a parameter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600" dirty="0" smtClean="0"/>
                        <a:t>Abstraction and modelling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Class as a domain</a:t>
                      </a:r>
                      <a:r>
                        <a:rPr lang="en-GB" sz="2600" baseline="0" dirty="0" smtClean="0"/>
                        <a:t> concept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Methods (and constructor) have</a:t>
                      </a:r>
                      <a:r>
                        <a:rPr lang="en-GB" sz="2600" baseline="0" dirty="0" smtClean="0"/>
                        <a:t> parameters</a:t>
                      </a:r>
                      <a:r>
                        <a:rPr lang="en-GB" sz="2600" dirty="0" smtClean="0"/>
                        <a:t> </a:t>
                      </a:r>
                      <a:endParaRPr lang="en-GB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Inheritance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Superclass and subclasses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Constructor called using super()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600" dirty="0" smtClean="0"/>
                        <a:t>Method</a:t>
                      </a:r>
                      <a:r>
                        <a:rPr lang="en-GB" sz="2600" baseline="0" dirty="0" smtClean="0"/>
                        <a:t> inherited or overridden</a:t>
                      </a:r>
                      <a:endParaRPr lang="en-GB" sz="2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ine Callout 2 5"/>
          <p:cNvSpPr/>
          <p:nvPr/>
        </p:nvSpPr>
        <p:spPr>
          <a:xfrm>
            <a:off x="10266120" y="1196752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  <p:sp>
        <p:nvSpPr>
          <p:cNvPr id="7" name="Line Callout 2 6"/>
          <p:cNvSpPr/>
          <p:nvPr/>
        </p:nvSpPr>
        <p:spPr>
          <a:xfrm flipH="1">
            <a:off x="1127448" y="3429000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basic mechanisms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0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470054"/>
              </p:ext>
            </p:extLst>
          </p:nvPr>
        </p:nvGraphicFramePr>
        <p:xfrm>
          <a:off x="335360" y="404664"/>
          <a:ext cx="9361040" cy="618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60440"/>
                <a:gridCol w="540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Misconception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Possible Evidence</a:t>
                      </a:r>
                      <a:endParaRPr lang="en-GB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Attributes in the wrong 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sz="2400" dirty="0" smtClean="0"/>
                        <a:t>Omission of self (assignment or use)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Confusion between class and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No</a:t>
                      </a:r>
                      <a:r>
                        <a:rPr lang="en-GB" sz="2400" baseline="0" dirty="0" smtClean="0"/>
                        <a:t> objects created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Only one instance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Inheritance rather than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dirty="0" smtClean="0"/>
                        <a:t> instance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Confusion between class and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Many classes</a:t>
                      </a:r>
                      <a:r>
                        <a:rPr lang="en-GB" sz="2400" baseline="0" dirty="0" smtClean="0"/>
                        <a:t> – all simple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Objects only contain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No encapsulation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Only get and set methods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Objects do not interact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All code in single class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Classes defined but not imported 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Objects not used as attributes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Objects never passed as parameters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Believing objects are copied not 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Unnecessary copying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GB" sz="2400" dirty="0" smtClean="0"/>
                        <a:t>Unexpected sharing 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Line Callout 2 4"/>
          <p:cNvSpPr/>
          <p:nvPr/>
        </p:nvSpPr>
        <p:spPr>
          <a:xfrm>
            <a:off x="10266120" y="764704"/>
            <a:ext cx="1734536" cy="15841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680"/>
              <a:gd name="adj6" fmla="val -30167"/>
            </a:avLst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dirty="0" smtClean="0">
                <a:solidFill>
                  <a:srgbClr val="000090"/>
                </a:solidFill>
              </a:rPr>
              <a:t>Prerequisite knowledge: functions &amp; parameters</a:t>
            </a:r>
            <a:endParaRPr lang="en-GB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17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1314</Words>
  <Application>Microsoft Office PowerPoint</Application>
  <PresentationFormat>Widescreen</PresentationFormat>
  <Paragraphs>326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Office Theme</vt:lpstr>
      <vt:lpstr>Object-oriented programming</vt:lpstr>
      <vt:lpstr>Session 5 Aims</vt:lpstr>
      <vt:lpstr>Specification check  AQA</vt:lpstr>
      <vt:lpstr>Specification check – AQA </vt:lpstr>
      <vt:lpstr>Specification Check – OCR </vt:lpstr>
      <vt:lpstr>Recap: Class Diagram</vt:lpstr>
      <vt:lpstr>Recap: Class Diagrams</vt:lpstr>
      <vt:lpstr>Quiz: Class Diagrams</vt:lpstr>
      <vt:lpstr>Recap: Class Diagrams</vt:lpstr>
      <vt:lpstr>Recap: Class Diagrams</vt:lpstr>
      <vt:lpstr>Overriding and Polymorphism</vt:lpstr>
      <vt:lpstr>Overriding</vt:lpstr>
      <vt:lpstr>Overriding</vt:lpstr>
      <vt:lpstr>Polymorphism</vt:lpstr>
      <vt:lpstr>How Does Polymorphism Work?</vt:lpstr>
      <vt:lpstr>Concepts Beyond Python</vt:lpstr>
      <vt:lpstr>Activity sheet: 20Q</vt:lpstr>
      <vt:lpstr>Activity sheet: 20Q</vt:lpstr>
      <vt:lpstr>Activity Sheet: 20Q</vt:lpstr>
      <vt:lpstr>Exercise 1: Some Answers</vt:lpstr>
      <vt:lpstr>Let us continue after break</vt:lpstr>
      <vt:lpstr>Summary of OOP</vt:lpstr>
      <vt:lpstr>OOP  Concepts</vt:lpstr>
      <vt:lpstr>PowerPoint Presentation</vt:lpstr>
    </vt:vector>
  </TitlesOfParts>
  <Company>King's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Sai Arunkumar</cp:lastModifiedBy>
  <cp:revision>152</cp:revision>
  <cp:lastPrinted>2017-03-06T13:34:20Z</cp:lastPrinted>
  <dcterms:created xsi:type="dcterms:W3CDTF">2016-10-31T22:10:00Z</dcterms:created>
  <dcterms:modified xsi:type="dcterms:W3CDTF">2017-07-04T13:28:40Z</dcterms:modified>
</cp:coreProperties>
</file>