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8" r:id="rId2"/>
    <p:sldId id="280" r:id="rId3"/>
    <p:sldId id="346" r:id="rId4"/>
    <p:sldId id="325" r:id="rId5"/>
    <p:sldId id="376" r:id="rId6"/>
    <p:sldId id="385" r:id="rId7"/>
    <p:sldId id="386" r:id="rId8"/>
    <p:sldId id="387" r:id="rId9"/>
    <p:sldId id="388" r:id="rId10"/>
    <p:sldId id="389" r:id="rId11"/>
    <p:sldId id="390" r:id="rId12"/>
    <p:sldId id="391" r:id="rId13"/>
    <p:sldId id="392" r:id="rId14"/>
    <p:sldId id="393" r:id="rId15"/>
    <p:sldId id="394" r:id="rId16"/>
    <p:sldId id="395" r:id="rId17"/>
    <p:sldId id="38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2830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862" autoAdjust="0"/>
    <p:restoredTop sz="86401" autoAdjust="0"/>
  </p:normalViewPr>
  <p:slideViewPr>
    <p:cSldViewPr snapToGrid="0">
      <p:cViewPr>
        <p:scale>
          <a:sx n="60" d="100"/>
          <a:sy n="60" d="100"/>
        </p:scale>
        <p:origin x="162" y="75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3C87AB-C355-48A0-A222-B0AEC582735C}" type="datetimeFigureOut">
              <a:rPr lang="en-GB" smtClean="0"/>
              <a:t>10/06/2017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862AF-DD84-4820-B182-5C327E1627BE}" type="slidenum">
              <a:rPr lang="en-GB" smtClean="0"/>
              <a:t>‹#›</a:t>
            </a:fld>
            <a:endParaRPr lang="en-GB"/>
          </a:p>
        </p:txBody>
      </p:sp>
    </p:spTree>
    <p:extLst>
      <p:ext uri="{BB962C8B-B14F-4D97-AF65-F5344CB8AC3E}">
        <p14:creationId xmlns:p14="http://schemas.microsoft.com/office/powerpoint/2010/main" val="45827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4</a:t>
            </a:fld>
            <a:endParaRPr lang="en-GB"/>
          </a:p>
        </p:txBody>
      </p:sp>
    </p:spTree>
    <p:extLst>
      <p:ext uri="{BB962C8B-B14F-4D97-AF65-F5344CB8AC3E}">
        <p14:creationId xmlns:p14="http://schemas.microsoft.com/office/powerpoint/2010/main" val="3785619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13</a:t>
            </a:fld>
            <a:endParaRPr lang="en-GB"/>
          </a:p>
        </p:txBody>
      </p:sp>
    </p:spTree>
    <p:extLst>
      <p:ext uri="{BB962C8B-B14F-4D97-AF65-F5344CB8AC3E}">
        <p14:creationId xmlns:p14="http://schemas.microsoft.com/office/powerpoint/2010/main" val="4280364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14</a:t>
            </a:fld>
            <a:endParaRPr lang="en-GB"/>
          </a:p>
        </p:txBody>
      </p:sp>
    </p:spTree>
    <p:extLst>
      <p:ext uri="{BB962C8B-B14F-4D97-AF65-F5344CB8AC3E}">
        <p14:creationId xmlns:p14="http://schemas.microsoft.com/office/powerpoint/2010/main" val="3487005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15</a:t>
            </a:fld>
            <a:endParaRPr lang="en-GB"/>
          </a:p>
        </p:txBody>
      </p:sp>
    </p:spTree>
    <p:extLst>
      <p:ext uri="{BB962C8B-B14F-4D97-AF65-F5344CB8AC3E}">
        <p14:creationId xmlns:p14="http://schemas.microsoft.com/office/powerpoint/2010/main" val="3484406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16</a:t>
            </a:fld>
            <a:endParaRPr lang="en-GB"/>
          </a:p>
        </p:txBody>
      </p:sp>
    </p:spTree>
    <p:extLst>
      <p:ext uri="{BB962C8B-B14F-4D97-AF65-F5344CB8AC3E}">
        <p14:creationId xmlns:p14="http://schemas.microsoft.com/office/powerpoint/2010/main" val="2193736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17</a:t>
            </a:fld>
            <a:endParaRPr lang="en-GB"/>
          </a:p>
        </p:txBody>
      </p:sp>
    </p:spTree>
    <p:extLst>
      <p:ext uri="{BB962C8B-B14F-4D97-AF65-F5344CB8AC3E}">
        <p14:creationId xmlns:p14="http://schemas.microsoft.com/office/powerpoint/2010/main" val="2023656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5</a:t>
            </a:fld>
            <a:endParaRPr lang="en-GB"/>
          </a:p>
        </p:txBody>
      </p:sp>
    </p:spTree>
    <p:extLst>
      <p:ext uri="{BB962C8B-B14F-4D97-AF65-F5344CB8AC3E}">
        <p14:creationId xmlns:p14="http://schemas.microsoft.com/office/powerpoint/2010/main" val="1543648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6</a:t>
            </a:fld>
            <a:endParaRPr lang="en-GB"/>
          </a:p>
        </p:txBody>
      </p:sp>
    </p:spTree>
    <p:extLst>
      <p:ext uri="{BB962C8B-B14F-4D97-AF65-F5344CB8AC3E}">
        <p14:creationId xmlns:p14="http://schemas.microsoft.com/office/powerpoint/2010/main" val="3943150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7</a:t>
            </a:fld>
            <a:endParaRPr lang="en-GB"/>
          </a:p>
        </p:txBody>
      </p:sp>
    </p:spTree>
    <p:extLst>
      <p:ext uri="{BB962C8B-B14F-4D97-AF65-F5344CB8AC3E}">
        <p14:creationId xmlns:p14="http://schemas.microsoft.com/office/powerpoint/2010/main" val="300716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8</a:t>
            </a:fld>
            <a:endParaRPr lang="en-GB"/>
          </a:p>
        </p:txBody>
      </p:sp>
    </p:spTree>
    <p:extLst>
      <p:ext uri="{BB962C8B-B14F-4D97-AF65-F5344CB8AC3E}">
        <p14:creationId xmlns:p14="http://schemas.microsoft.com/office/powerpoint/2010/main" val="1042214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9</a:t>
            </a:fld>
            <a:endParaRPr lang="en-GB"/>
          </a:p>
        </p:txBody>
      </p:sp>
    </p:spTree>
    <p:extLst>
      <p:ext uri="{BB962C8B-B14F-4D97-AF65-F5344CB8AC3E}">
        <p14:creationId xmlns:p14="http://schemas.microsoft.com/office/powerpoint/2010/main" val="2864239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10</a:t>
            </a:fld>
            <a:endParaRPr lang="en-GB"/>
          </a:p>
        </p:txBody>
      </p:sp>
    </p:spTree>
    <p:extLst>
      <p:ext uri="{BB962C8B-B14F-4D97-AF65-F5344CB8AC3E}">
        <p14:creationId xmlns:p14="http://schemas.microsoft.com/office/powerpoint/2010/main" val="1758053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11</a:t>
            </a:fld>
            <a:endParaRPr lang="en-GB"/>
          </a:p>
        </p:txBody>
      </p:sp>
    </p:spTree>
    <p:extLst>
      <p:ext uri="{BB962C8B-B14F-4D97-AF65-F5344CB8AC3E}">
        <p14:creationId xmlns:p14="http://schemas.microsoft.com/office/powerpoint/2010/main" val="8151045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12</a:t>
            </a:fld>
            <a:endParaRPr lang="en-GB"/>
          </a:p>
        </p:txBody>
      </p:sp>
    </p:spTree>
    <p:extLst>
      <p:ext uri="{BB962C8B-B14F-4D97-AF65-F5344CB8AC3E}">
        <p14:creationId xmlns:p14="http://schemas.microsoft.com/office/powerpoint/2010/main" val="1595300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10/06/2017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2654390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10/06/2017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356074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10/06/2017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062572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10/06/2017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97936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7A994C1-7FA0-4894-B73E-31140D789D3B}" type="datetimeFigureOut">
              <a:rPr lang="en-GB" smtClean="0"/>
              <a:t>10/06/2017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2351356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37A994C1-7FA0-4894-B73E-31140D789D3B}" type="datetimeFigureOut">
              <a:rPr lang="en-GB" smtClean="0"/>
              <a:t>10/06/2017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097557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37A994C1-7FA0-4894-B73E-31140D789D3B}" type="datetimeFigureOut">
              <a:rPr lang="en-GB" smtClean="0"/>
              <a:t>10/06/2017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246037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37A994C1-7FA0-4894-B73E-31140D789D3B}" type="datetimeFigureOut">
              <a:rPr lang="en-GB" smtClean="0"/>
              <a:t>10/06/2017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530942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A994C1-7FA0-4894-B73E-31140D789D3B}" type="datetimeFigureOut">
              <a:rPr lang="en-GB" smtClean="0"/>
              <a:t>10/06/2017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168303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A994C1-7FA0-4894-B73E-31140D789D3B}" type="datetimeFigureOut">
              <a:rPr lang="en-GB" smtClean="0"/>
              <a:t>10/06/2017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388477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A994C1-7FA0-4894-B73E-31140D789D3B}" type="datetimeFigureOut">
              <a:rPr lang="en-GB" smtClean="0"/>
              <a:t>10/06/2017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887159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A994C1-7FA0-4894-B73E-31140D789D3B}" type="datetimeFigureOut">
              <a:rPr lang="en-GB" smtClean="0"/>
              <a:t>10/06/2017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FCE1EE-7BC0-4847-9915-B5F33783511D}" type="slidenum">
              <a:rPr lang="en-GB" smtClean="0"/>
              <a:t>‹#›</a:t>
            </a:fld>
            <a:endParaRPr lang="en-GB"/>
          </a:p>
        </p:txBody>
      </p:sp>
      <p:sp>
        <p:nvSpPr>
          <p:cNvPr id="8" name="Rectangle 7"/>
          <p:cNvSpPr/>
          <p:nvPr userDrawn="1"/>
        </p:nvSpPr>
        <p:spPr>
          <a:xfrm>
            <a:off x="63553" y="117014"/>
            <a:ext cx="12240228" cy="6904299"/>
          </a:xfrm>
          <a:prstGeom prst="rect">
            <a:avLst/>
          </a:prstGeom>
          <a:noFill/>
          <a:ln w="2286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031526" y="5495940"/>
            <a:ext cx="6047525" cy="953279"/>
          </a:xfrm>
          <a:prstGeom prst="rect">
            <a:avLst/>
          </a:prstGeom>
        </p:spPr>
      </p:pic>
    </p:spTree>
    <p:extLst>
      <p:ext uri="{BB962C8B-B14F-4D97-AF65-F5344CB8AC3E}">
        <p14:creationId xmlns:p14="http://schemas.microsoft.com/office/powerpoint/2010/main" val="37354680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GB" dirty="0"/>
              <a:t>Session 7</a:t>
            </a:r>
          </a:p>
          <a:p>
            <a:r>
              <a:rPr lang="en-GB" dirty="0"/>
              <a:t>Theory: Sorting Algorithms</a:t>
            </a:r>
          </a:p>
          <a:p>
            <a:r>
              <a:rPr lang="en-GB" dirty="0"/>
              <a:t>Practical: Testing</a:t>
            </a:r>
          </a:p>
        </p:txBody>
      </p:sp>
      <p:sp>
        <p:nvSpPr>
          <p:cNvPr id="4" name="Rectangle 5"/>
          <p:cNvSpPr>
            <a:spLocks noChangeArrowheads="1"/>
          </p:cNvSpPr>
          <p:nvPr/>
        </p:nvSpPr>
        <p:spPr bwMode="auto">
          <a:xfrm>
            <a:off x="1383175" y="515073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5" name="Title 1"/>
          <p:cNvSpPr>
            <a:spLocks noGrp="1"/>
          </p:cNvSpPr>
          <p:nvPr>
            <p:ph type="ctrTitle"/>
          </p:nvPr>
        </p:nvSpPr>
        <p:spPr/>
        <p:txBody>
          <a:bodyPr>
            <a:normAutofit/>
          </a:bodyPr>
          <a:lstStyle/>
          <a:p>
            <a:r>
              <a:rPr lang="en-US" dirty="0"/>
              <a:t>Teaching Computing to GCSE</a:t>
            </a:r>
          </a:p>
        </p:txBody>
      </p:sp>
    </p:spTree>
    <p:extLst>
      <p:ext uri="{BB962C8B-B14F-4D97-AF65-F5344CB8AC3E}">
        <p14:creationId xmlns:p14="http://schemas.microsoft.com/office/powerpoint/2010/main" val="39584562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2b</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Complete this table to show the state of the list after each pass using the bubble sort algorithm:</a:t>
            </a:r>
          </a:p>
          <a:p>
            <a:pPr marL="0" indent="0">
              <a:buNone/>
            </a:pPr>
            <a:endParaRPr lang="en-GB" sz="2400" dirty="0"/>
          </a:p>
        </p:txBody>
      </p:sp>
      <p:graphicFrame>
        <p:nvGraphicFramePr>
          <p:cNvPr id="17" name="Shape 369"/>
          <p:cNvGraphicFramePr/>
          <p:nvPr>
            <p:extLst>
              <p:ext uri="{D42A27DB-BD31-4B8C-83A1-F6EECF244321}">
                <p14:modId xmlns:p14="http://schemas.microsoft.com/office/powerpoint/2010/main" val="3556458776"/>
              </p:ext>
            </p:extLst>
          </p:nvPr>
        </p:nvGraphicFramePr>
        <p:xfrm>
          <a:off x="863598" y="2254026"/>
          <a:ext cx="7431845" cy="1867344"/>
        </p:xfrm>
        <a:graphic>
          <a:graphicData uri="http://schemas.openxmlformats.org/drawingml/2006/table">
            <a:tbl>
              <a:tblPr>
                <a:noFill/>
              </a:tblPr>
              <a:tblGrid>
                <a:gridCol w="1486369">
                  <a:extLst>
                    <a:ext uri="{9D8B030D-6E8A-4147-A177-3AD203B41FA5}">
                      <a16:colId xmlns:a16="http://schemas.microsoft.com/office/drawing/2014/main" val="1961352230"/>
                    </a:ext>
                  </a:extLst>
                </a:gridCol>
                <a:gridCol w="1486369">
                  <a:extLst>
                    <a:ext uri="{9D8B030D-6E8A-4147-A177-3AD203B41FA5}">
                      <a16:colId xmlns:a16="http://schemas.microsoft.com/office/drawing/2014/main" val="20001"/>
                    </a:ext>
                  </a:extLst>
                </a:gridCol>
                <a:gridCol w="1486369">
                  <a:extLst>
                    <a:ext uri="{9D8B030D-6E8A-4147-A177-3AD203B41FA5}">
                      <a16:colId xmlns:a16="http://schemas.microsoft.com/office/drawing/2014/main" val="3164435697"/>
                    </a:ext>
                  </a:extLst>
                </a:gridCol>
                <a:gridCol w="1486369">
                  <a:extLst>
                    <a:ext uri="{9D8B030D-6E8A-4147-A177-3AD203B41FA5}">
                      <a16:colId xmlns:a16="http://schemas.microsoft.com/office/drawing/2014/main" val="1083865153"/>
                    </a:ext>
                  </a:extLst>
                </a:gridCol>
                <a:gridCol w="1486369">
                  <a:extLst>
                    <a:ext uri="{9D8B030D-6E8A-4147-A177-3AD203B41FA5}">
                      <a16:colId xmlns:a16="http://schemas.microsoft.com/office/drawing/2014/main" val="3079760972"/>
                    </a:ext>
                  </a:extLst>
                </a:gridCol>
              </a:tblGrid>
              <a:tr h="339287">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Original List</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78</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46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13</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27</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Pass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13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27</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78</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Pass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13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27</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78</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Pass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13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27</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78</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bl>
          </a:graphicData>
        </a:graphic>
      </p:graphicFrame>
    </p:spTree>
    <p:extLst>
      <p:ext uri="{BB962C8B-B14F-4D97-AF65-F5344CB8AC3E}">
        <p14:creationId xmlns:p14="http://schemas.microsoft.com/office/powerpoint/2010/main" val="975856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Merge Sort Tracing</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In exams students may be asked to demonstrate their understanding of the merge sort algorithm by tracing it.</a:t>
            </a:r>
          </a:p>
        </p:txBody>
      </p:sp>
      <p:graphicFrame>
        <p:nvGraphicFramePr>
          <p:cNvPr id="17" name="Shape 369"/>
          <p:cNvGraphicFramePr/>
          <p:nvPr>
            <p:extLst>
              <p:ext uri="{D42A27DB-BD31-4B8C-83A1-F6EECF244321}">
                <p14:modId xmlns:p14="http://schemas.microsoft.com/office/powerpoint/2010/main" val="372967381"/>
              </p:ext>
            </p:extLst>
          </p:nvPr>
        </p:nvGraphicFramePr>
        <p:xfrm>
          <a:off x="863598" y="2254026"/>
          <a:ext cx="10404584" cy="2347562"/>
        </p:xfrm>
        <a:graphic>
          <a:graphicData uri="http://schemas.openxmlformats.org/drawingml/2006/table">
            <a:tbl>
              <a:tblPr>
                <a:noFill/>
              </a:tblPr>
              <a:tblGrid>
                <a:gridCol w="1492144">
                  <a:extLst>
                    <a:ext uri="{9D8B030D-6E8A-4147-A177-3AD203B41FA5}">
                      <a16:colId xmlns:a16="http://schemas.microsoft.com/office/drawing/2014/main" val="1961352230"/>
                    </a:ext>
                  </a:extLst>
                </a:gridCol>
                <a:gridCol w="1114055">
                  <a:extLst>
                    <a:ext uri="{9D8B030D-6E8A-4147-A177-3AD203B41FA5}">
                      <a16:colId xmlns:a16="http://schemas.microsoft.com/office/drawing/2014/main" val="20001"/>
                    </a:ext>
                  </a:extLst>
                </a:gridCol>
                <a:gridCol w="1114055">
                  <a:extLst>
                    <a:ext uri="{9D8B030D-6E8A-4147-A177-3AD203B41FA5}">
                      <a16:colId xmlns:a16="http://schemas.microsoft.com/office/drawing/2014/main" val="3164435697"/>
                    </a:ext>
                  </a:extLst>
                </a:gridCol>
                <a:gridCol w="1114055">
                  <a:extLst>
                    <a:ext uri="{9D8B030D-6E8A-4147-A177-3AD203B41FA5}">
                      <a16:colId xmlns:a16="http://schemas.microsoft.com/office/drawing/2014/main" val="3932550502"/>
                    </a:ext>
                  </a:extLst>
                </a:gridCol>
                <a:gridCol w="1114055">
                  <a:extLst>
                    <a:ext uri="{9D8B030D-6E8A-4147-A177-3AD203B41FA5}">
                      <a16:colId xmlns:a16="http://schemas.microsoft.com/office/drawing/2014/main" val="2712062075"/>
                    </a:ext>
                  </a:extLst>
                </a:gridCol>
                <a:gridCol w="1114055">
                  <a:extLst>
                    <a:ext uri="{9D8B030D-6E8A-4147-A177-3AD203B41FA5}">
                      <a16:colId xmlns:a16="http://schemas.microsoft.com/office/drawing/2014/main" val="1083865153"/>
                    </a:ext>
                  </a:extLst>
                </a:gridCol>
                <a:gridCol w="1114055">
                  <a:extLst>
                    <a:ext uri="{9D8B030D-6E8A-4147-A177-3AD203B41FA5}">
                      <a16:colId xmlns:a16="http://schemas.microsoft.com/office/drawing/2014/main" val="3079760972"/>
                    </a:ext>
                  </a:extLst>
                </a:gridCol>
                <a:gridCol w="1114055">
                  <a:extLst>
                    <a:ext uri="{9D8B030D-6E8A-4147-A177-3AD203B41FA5}">
                      <a16:colId xmlns:a16="http://schemas.microsoft.com/office/drawing/2014/main" val="2961631387"/>
                    </a:ext>
                  </a:extLst>
                </a:gridCol>
                <a:gridCol w="1114055">
                  <a:extLst>
                    <a:ext uri="{9D8B030D-6E8A-4147-A177-3AD203B41FA5}">
                      <a16:colId xmlns:a16="http://schemas.microsoft.com/office/drawing/2014/main" val="358997343"/>
                    </a:ext>
                  </a:extLst>
                </a:gridCol>
              </a:tblGrid>
              <a:tr h="339287">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Original List</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3</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7</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5</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1</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8</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7</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8</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3</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7</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8</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3</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7</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8</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3</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7</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8</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231509375"/>
                  </a:ext>
                </a:extLst>
              </a:tr>
            </a:tbl>
          </a:graphicData>
        </a:graphic>
      </p:graphicFrame>
      <p:grpSp>
        <p:nvGrpSpPr>
          <p:cNvPr id="4" name="Group 3"/>
          <p:cNvGrpSpPr/>
          <p:nvPr/>
        </p:nvGrpSpPr>
        <p:grpSpPr>
          <a:xfrm>
            <a:off x="2433234" y="2744491"/>
            <a:ext cx="8778077" cy="357557"/>
            <a:chOff x="2433234" y="2744491"/>
            <a:chExt cx="8778077" cy="357557"/>
          </a:xfrm>
        </p:grpSpPr>
        <p:grpSp>
          <p:nvGrpSpPr>
            <p:cNvPr id="5" name="Group 4"/>
            <p:cNvGrpSpPr/>
            <p:nvPr/>
          </p:nvGrpSpPr>
          <p:grpSpPr>
            <a:xfrm>
              <a:off x="2433234" y="2758072"/>
              <a:ext cx="6428196" cy="343976"/>
              <a:chOff x="2665708" y="3040349"/>
              <a:chExt cx="6978874" cy="319052"/>
            </a:xfrm>
          </p:grpSpPr>
          <p:sp>
            <p:nvSpPr>
              <p:cNvPr id="6" name="Rectangle 5"/>
              <p:cNvSpPr/>
              <p:nvPr/>
            </p:nvSpPr>
            <p:spPr>
              <a:xfrm>
                <a:off x="2665708"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3936162" y="3080431"/>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5065362" y="304943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6402164" y="3040349"/>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7558424" y="304943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8714683" y="307289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Rectangle 11"/>
            <p:cNvSpPr/>
            <p:nvPr/>
          </p:nvSpPr>
          <p:spPr>
            <a:xfrm>
              <a:off x="9131428" y="2744491"/>
              <a:ext cx="856524" cy="300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10354787" y="2758071"/>
              <a:ext cx="856524" cy="300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 name="Group 14"/>
          <p:cNvGrpSpPr/>
          <p:nvPr/>
        </p:nvGrpSpPr>
        <p:grpSpPr>
          <a:xfrm>
            <a:off x="2433234" y="3201538"/>
            <a:ext cx="8778077" cy="357557"/>
            <a:chOff x="2433234" y="2744491"/>
            <a:chExt cx="8778077" cy="357557"/>
          </a:xfrm>
        </p:grpSpPr>
        <p:grpSp>
          <p:nvGrpSpPr>
            <p:cNvPr id="16" name="Group 15"/>
            <p:cNvGrpSpPr/>
            <p:nvPr/>
          </p:nvGrpSpPr>
          <p:grpSpPr>
            <a:xfrm>
              <a:off x="2433234" y="2758072"/>
              <a:ext cx="6428196" cy="343976"/>
              <a:chOff x="2665708" y="3040349"/>
              <a:chExt cx="6978874" cy="319052"/>
            </a:xfrm>
          </p:grpSpPr>
          <p:sp>
            <p:nvSpPr>
              <p:cNvPr id="20" name="Rectangle 19"/>
              <p:cNvSpPr/>
              <p:nvPr/>
            </p:nvSpPr>
            <p:spPr>
              <a:xfrm>
                <a:off x="2665708"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3936162" y="3080431"/>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5065362" y="304943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6402164" y="3040349"/>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7558424" y="304943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8714683" y="307289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8" name="Rectangle 17"/>
            <p:cNvSpPr/>
            <p:nvPr/>
          </p:nvSpPr>
          <p:spPr>
            <a:xfrm>
              <a:off x="9131428" y="2744491"/>
              <a:ext cx="856524" cy="300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10354787" y="2758071"/>
              <a:ext cx="856524" cy="300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6" name="Group 25"/>
          <p:cNvGrpSpPr/>
          <p:nvPr/>
        </p:nvGrpSpPr>
        <p:grpSpPr>
          <a:xfrm>
            <a:off x="2396547" y="3694387"/>
            <a:ext cx="8778077" cy="357557"/>
            <a:chOff x="2433234" y="2744491"/>
            <a:chExt cx="8778077" cy="357557"/>
          </a:xfrm>
        </p:grpSpPr>
        <p:grpSp>
          <p:nvGrpSpPr>
            <p:cNvPr id="27" name="Group 26"/>
            <p:cNvGrpSpPr/>
            <p:nvPr/>
          </p:nvGrpSpPr>
          <p:grpSpPr>
            <a:xfrm>
              <a:off x="2433234" y="2758072"/>
              <a:ext cx="6428196" cy="343976"/>
              <a:chOff x="2665708" y="3040349"/>
              <a:chExt cx="6978874" cy="319052"/>
            </a:xfrm>
          </p:grpSpPr>
          <p:sp>
            <p:nvSpPr>
              <p:cNvPr id="30" name="Rectangle 29"/>
              <p:cNvSpPr/>
              <p:nvPr/>
            </p:nvSpPr>
            <p:spPr>
              <a:xfrm>
                <a:off x="2665708"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p:cNvSpPr/>
              <p:nvPr/>
            </p:nvSpPr>
            <p:spPr>
              <a:xfrm>
                <a:off x="3936162" y="3080431"/>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p:cNvSpPr/>
              <p:nvPr/>
            </p:nvSpPr>
            <p:spPr>
              <a:xfrm>
                <a:off x="5065362" y="304943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p:cNvSpPr/>
              <p:nvPr/>
            </p:nvSpPr>
            <p:spPr>
              <a:xfrm>
                <a:off x="6402164" y="3040349"/>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p:cNvSpPr/>
              <p:nvPr/>
            </p:nvSpPr>
            <p:spPr>
              <a:xfrm>
                <a:off x="7558424" y="304943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p:cNvSpPr/>
              <p:nvPr/>
            </p:nvSpPr>
            <p:spPr>
              <a:xfrm>
                <a:off x="8714683" y="307289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8" name="Rectangle 27"/>
            <p:cNvSpPr/>
            <p:nvPr/>
          </p:nvSpPr>
          <p:spPr>
            <a:xfrm>
              <a:off x="9131428" y="2744491"/>
              <a:ext cx="856524" cy="300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10354787" y="2758071"/>
              <a:ext cx="856524" cy="300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6" name="Group 35"/>
          <p:cNvGrpSpPr/>
          <p:nvPr/>
        </p:nvGrpSpPr>
        <p:grpSpPr>
          <a:xfrm>
            <a:off x="2342345" y="4187236"/>
            <a:ext cx="8778077" cy="357557"/>
            <a:chOff x="2433234" y="2744491"/>
            <a:chExt cx="8778077" cy="357557"/>
          </a:xfrm>
        </p:grpSpPr>
        <p:grpSp>
          <p:nvGrpSpPr>
            <p:cNvPr id="37" name="Group 36"/>
            <p:cNvGrpSpPr/>
            <p:nvPr/>
          </p:nvGrpSpPr>
          <p:grpSpPr>
            <a:xfrm>
              <a:off x="2433234" y="2758072"/>
              <a:ext cx="6428196" cy="343976"/>
              <a:chOff x="2665708" y="3040349"/>
              <a:chExt cx="6978874" cy="319052"/>
            </a:xfrm>
          </p:grpSpPr>
          <p:sp>
            <p:nvSpPr>
              <p:cNvPr id="40" name="Rectangle 39"/>
              <p:cNvSpPr/>
              <p:nvPr/>
            </p:nvSpPr>
            <p:spPr>
              <a:xfrm>
                <a:off x="2665708"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3936162" y="3080431"/>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p:nvSpPr>
            <p:spPr>
              <a:xfrm>
                <a:off x="5065362" y="304943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p:cNvSpPr/>
              <p:nvPr/>
            </p:nvSpPr>
            <p:spPr>
              <a:xfrm>
                <a:off x="6402164" y="3040349"/>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p:cNvSpPr/>
              <p:nvPr/>
            </p:nvSpPr>
            <p:spPr>
              <a:xfrm>
                <a:off x="7558424" y="304943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p:cNvSpPr/>
              <p:nvPr/>
            </p:nvSpPr>
            <p:spPr>
              <a:xfrm>
                <a:off x="8714683" y="307289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8" name="Rectangle 37"/>
            <p:cNvSpPr/>
            <p:nvPr/>
          </p:nvSpPr>
          <p:spPr>
            <a:xfrm>
              <a:off x="9131428" y="2744491"/>
              <a:ext cx="856524" cy="300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p:cNvSpPr/>
            <p:nvPr/>
          </p:nvSpPr>
          <p:spPr>
            <a:xfrm>
              <a:off x="10354787" y="2758071"/>
              <a:ext cx="856524" cy="300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386077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6"/>
                                        </p:tgtEl>
                                      </p:cBhvr>
                                    </p:animEffect>
                                    <p:set>
                                      <p:cBhvr>
                                        <p:cTn id="17" dur="1" fill="hold">
                                          <p:stCondLst>
                                            <p:cond delay="499"/>
                                          </p:stCondLst>
                                        </p:cTn>
                                        <p:tgtEl>
                                          <p:spTgt spid="2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36"/>
                                        </p:tgtEl>
                                      </p:cBhvr>
                                    </p:animEffect>
                                    <p:set>
                                      <p:cBhvr>
                                        <p:cTn id="22"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3</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Complete this table to show the state of the list after each stage of the merge sort algorithm:</a:t>
            </a:r>
          </a:p>
        </p:txBody>
      </p:sp>
      <p:graphicFrame>
        <p:nvGraphicFramePr>
          <p:cNvPr id="17" name="Shape 369"/>
          <p:cNvGraphicFramePr/>
          <p:nvPr>
            <p:extLst>
              <p:ext uri="{D42A27DB-BD31-4B8C-83A1-F6EECF244321}">
                <p14:modId xmlns:p14="http://schemas.microsoft.com/office/powerpoint/2010/main" val="1251355764"/>
              </p:ext>
            </p:extLst>
          </p:nvPr>
        </p:nvGraphicFramePr>
        <p:xfrm>
          <a:off x="863598" y="2254026"/>
          <a:ext cx="10404584" cy="2347562"/>
        </p:xfrm>
        <a:graphic>
          <a:graphicData uri="http://schemas.openxmlformats.org/drawingml/2006/table">
            <a:tbl>
              <a:tblPr>
                <a:noFill/>
              </a:tblPr>
              <a:tblGrid>
                <a:gridCol w="1492144">
                  <a:extLst>
                    <a:ext uri="{9D8B030D-6E8A-4147-A177-3AD203B41FA5}">
                      <a16:colId xmlns:a16="http://schemas.microsoft.com/office/drawing/2014/main" val="1961352230"/>
                    </a:ext>
                  </a:extLst>
                </a:gridCol>
                <a:gridCol w="1114055">
                  <a:extLst>
                    <a:ext uri="{9D8B030D-6E8A-4147-A177-3AD203B41FA5}">
                      <a16:colId xmlns:a16="http://schemas.microsoft.com/office/drawing/2014/main" val="20001"/>
                    </a:ext>
                  </a:extLst>
                </a:gridCol>
                <a:gridCol w="1114055">
                  <a:extLst>
                    <a:ext uri="{9D8B030D-6E8A-4147-A177-3AD203B41FA5}">
                      <a16:colId xmlns:a16="http://schemas.microsoft.com/office/drawing/2014/main" val="3164435697"/>
                    </a:ext>
                  </a:extLst>
                </a:gridCol>
                <a:gridCol w="1114055">
                  <a:extLst>
                    <a:ext uri="{9D8B030D-6E8A-4147-A177-3AD203B41FA5}">
                      <a16:colId xmlns:a16="http://schemas.microsoft.com/office/drawing/2014/main" val="3932550502"/>
                    </a:ext>
                  </a:extLst>
                </a:gridCol>
                <a:gridCol w="1114055">
                  <a:extLst>
                    <a:ext uri="{9D8B030D-6E8A-4147-A177-3AD203B41FA5}">
                      <a16:colId xmlns:a16="http://schemas.microsoft.com/office/drawing/2014/main" val="2712062075"/>
                    </a:ext>
                  </a:extLst>
                </a:gridCol>
                <a:gridCol w="1114055">
                  <a:extLst>
                    <a:ext uri="{9D8B030D-6E8A-4147-A177-3AD203B41FA5}">
                      <a16:colId xmlns:a16="http://schemas.microsoft.com/office/drawing/2014/main" val="1083865153"/>
                    </a:ext>
                  </a:extLst>
                </a:gridCol>
                <a:gridCol w="1114055">
                  <a:extLst>
                    <a:ext uri="{9D8B030D-6E8A-4147-A177-3AD203B41FA5}">
                      <a16:colId xmlns:a16="http://schemas.microsoft.com/office/drawing/2014/main" val="3079760972"/>
                    </a:ext>
                  </a:extLst>
                </a:gridCol>
                <a:gridCol w="1114055">
                  <a:extLst>
                    <a:ext uri="{9D8B030D-6E8A-4147-A177-3AD203B41FA5}">
                      <a16:colId xmlns:a16="http://schemas.microsoft.com/office/drawing/2014/main" val="2961631387"/>
                    </a:ext>
                  </a:extLst>
                </a:gridCol>
                <a:gridCol w="1114055">
                  <a:extLst>
                    <a:ext uri="{9D8B030D-6E8A-4147-A177-3AD203B41FA5}">
                      <a16:colId xmlns:a16="http://schemas.microsoft.com/office/drawing/2014/main" val="358997343"/>
                    </a:ext>
                  </a:extLst>
                </a:gridCol>
              </a:tblGrid>
              <a:tr h="339287">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Original List</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56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44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76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21</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14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82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65</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71</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231509375"/>
                  </a:ext>
                </a:extLst>
              </a:tr>
            </a:tbl>
          </a:graphicData>
        </a:graphic>
      </p:graphicFrame>
    </p:spTree>
    <p:extLst>
      <p:ext uri="{BB962C8B-B14F-4D97-AF65-F5344CB8AC3E}">
        <p14:creationId xmlns:p14="http://schemas.microsoft.com/office/powerpoint/2010/main" val="31212218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3</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Complete this table to show the state of the list after each stage of the merge sort algorithm:</a:t>
            </a:r>
          </a:p>
        </p:txBody>
      </p:sp>
      <p:graphicFrame>
        <p:nvGraphicFramePr>
          <p:cNvPr id="17" name="Shape 369"/>
          <p:cNvGraphicFramePr/>
          <p:nvPr>
            <p:extLst>
              <p:ext uri="{D42A27DB-BD31-4B8C-83A1-F6EECF244321}">
                <p14:modId xmlns:p14="http://schemas.microsoft.com/office/powerpoint/2010/main" val="2650054660"/>
              </p:ext>
            </p:extLst>
          </p:nvPr>
        </p:nvGraphicFramePr>
        <p:xfrm>
          <a:off x="863598" y="2254026"/>
          <a:ext cx="10404584" cy="2347562"/>
        </p:xfrm>
        <a:graphic>
          <a:graphicData uri="http://schemas.openxmlformats.org/drawingml/2006/table">
            <a:tbl>
              <a:tblPr>
                <a:noFill/>
              </a:tblPr>
              <a:tblGrid>
                <a:gridCol w="1492144">
                  <a:extLst>
                    <a:ext uri="{9D8B030D-6E8A-4147-A177-3AD203B41FA5}">
                      <a16:colId xmlns:a16="http://schemas.microsoft.com/office/drawing/2014/main" val="1961352230"/>
                    </a:ext>
                  </a:extLst>
                </a:gridCol>
                <a:gridCol w="1114055">
                  <a:extLst>
                    <a:ext uri="{9D8B030D-6E8A-4147-A177-3AD203B41FA5}">
                      <a16:colId xmlns:a16="http://schemas.microsoft.com/office/drawing/2014/main" val="20001"/>
                    </a:ext>
                  </a:extLst>
                </a:gridCol>
                <a:gridCol w="1114055">
                  <a:extLst>
                    <a:ext uri="{9D8B030D-6E8A-4147-A177-3AD203B41FA5}">
                      <a16:colId xmlns:a16="http://schemas.microsoft.com/office/drawing/2014/main" val="3164435697"/>
                    </a:ext>
                  </a:extLst>
                </a:gridCol>
                <a:gridCol w="1114055">
                  <a:extLst>
                    <a:ext uri="{9D8B030D-6E8A-4147-A177-3AD203B41FA5}">
                      <a16:colId xmlns:a16="http://schemas.microsoft.com/office/drawing/2014/main" val="3932550502"/>
                    </a:ext>
                  </a:extLst>
                </a:gridCol>
                <a:gridCol w="1114055">
                  <a:extLst>
                    <a:ext uri="{9D8B030D-6E8A-4147-A177-3AD203B41FA5}">
                      <a16:colId xmlns:a16="http://schemas.microsoft.com/office/drawing/2014/main" val="2712062075"/>
                    </a:ext>
                  </a:extLst>
                </a:gridCol>
                <a:gridCol w="1114055">
                  <a:extLst>
                    <a:ext uri="{9D8B030D-6E8A-4147-A177-3AD203B41FA5}">
                      <a16:colId xmlns:a16="http://schemas.microsoft.com/office/drawing/2014/main" val="1083865153"/>
                    </a:ext>
                  </a:extLst>
                </a:gridCol>
                <a:gridCol w="1114055">
                  <a:extLst>
                    <a:ext uri="{9D8B030D-6E8A-4147-A177-3AD203B41FA5}">
                      <a16:colId xmlns:a16="http://schemas.microsoft.com/office/drawing/2014/main" val="3079760972"/>
                    </a:ext>
                  </a:extLst>
                </a:gridCol>
                <a:gridCol w="1114055">
                  <a:extLst>
                    <a:ext uri="{9D8B030D-6E8A-4147-A177-3AD203B41FA5}">
                      <a16:colId xmlns:a16="http://schemas.microsoft.com/office/drawing/2014/main" val="2961631387"/>
                    </a:ext>
                  </a:extLst>
                </a:gridCol>
                <a:gridCol w="1114055">
                  <a:extLst>
                    <a:ext uri="{9D8B030D-6E8A-4147-A177-3AD203B41FA5}">
                      <a16:colId xmlns:a16="http://schemas.microsoft.com/office/drawing/2014/main" val="358997343"/>
                    </a:ext>
                  </a:extLst>
                </a:gridCol>
              </a:tblGrid>
              <a:tr h="339287">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Original List</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56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44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76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21</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14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82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65</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71</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56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76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14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82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65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71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44</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56</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21</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76</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14</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82</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65</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71</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21</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44</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56</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76</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14</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65</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71</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82</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14</a:t>
                      </a: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21</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44</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56</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65</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71</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76</a:t>
                      </a: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82</a:t>
                      </a: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231509375"/>
                  </a:ext>
                </a:extLst>
              </a:tr>
            </a:tbl>
          </a:graphicData>
        </a:graphic>
      </p:graphicFrame>
    </p:spTree>
    <p:extLst>
      <p:ext uri="{BB962C8B-B14F-4D97-AF65-F5344CB8AC3E}">
        <p14:creationId xmlns:p14="http://schemas.microsoft.com/office/powerpoint/2010/main" val="344559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Insertion Sort Tracing</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In exams students may be asked to demonstrate their understanding of the insertion sort algorithm by tracing it.</a:t>
            </a:r>
          </a:p>
        </p:txBody>
      </p:sp>
      <p:graphicFrame>
        <p:nvGraphicFramePr>
          <p:cNvPr id="17" name="Shape 369"/>
          <p:cNvGraphicFramePr/>
          <p:nvPr>
            <p:extLst>
              <p:ext uri="{D42A27DB-BD31-4B8C-83A1-F6EECF244321}">
                <p14:modId xmlns:p14="http://schemas.microsoft.com/office/powerpoint/2010/main" val="718523469"/>
              </p:ext>
            </p:extLst>
          </p:nvPr>
        </p:nvGraphicFramePr>
        <p:xfrm>
          <a:off x="863598" y="2254026"/>
          <a:ext cx="10403672" cy="3307998"/>
        </p:xfrm>
        <a:graphic>
          <a:graphicData uri="http://schemas.openxmlformats.org/drawingml/2006/table">
            <a:tbl>
              <a:tblPr>
                <a:noFill/>
              </a:tblPr>
              <a:tblGrid>
                <a:gridCol w="1554138">
                  <a:extLst>
                    <a:ext uri="{9D8B030D-6E8A-4147-A177-3AD203B41FA5}">
                      <a16:colId xmlns:a16="http://schemas.microsoft.com/office/drawing/2014/main" val="1961352230"/>
                    </a:ext>
                  </a:extLst>
                </a:gridCol>
                <a:gridCol w="4424767">
                  <a:extLst>
                    <a:ext uri="{9D8B030D-6E8A-4147-A177-3AD203B41FA5}">
                      <a16:colId xmlns:a16="http://schemas.microsoft.com/office/drawing/2014/main" val="20001"/>
                    </a:ext>
                  </a:extLst>
                </a:gridCol>
                <a:gridCol w="4424767">
                  <a:extLst>
                    <a:ext uri="{9D8B030D-6E8A-4147-A177-3AD203B41FA5}">
                      <a16:colId xmlns:a16="http://schemas.microsoft.com/office/drawing/2014/main" val="3164435697"/>
                    </a:ext>
                  </a:extLst>
                </a:gridCol>
              </a:tblGrid>
              <a:tr h="339287">
                <a:tc>
                  <a:txBody>
                    <a:bodyPr/>
                    <a:lstStyle/>
                    <a:p>
                      <a:pPr lvl="0" algn="ctr" rtl="0">
                        <a:spcBef>
                          <a:spcPts val="0"/>
                        </a:spcBef>
                        <a:buNone/>
                      </a:pPr>
                      <a:endParaRPr lang="en-GB" sz="1600" b="1" i="0" dirty="0">
                        <a:solidFill>
                          <a:schemeClr val="bg1"/>
                        </a:solidFill>
                        <a:latin typeface="Calibri" panose="020F0502020204030204" pitchFamily="34" charset="0"/>
                        <a:ea typeface="Ubuntu"/>
                        <a:cs typeface="Calibri" panose="020F0502020204030204" pitchFamily="34" charset="0"/>
                        <a:sym typeface="Ubuntu"/>
                      </a:endParaRP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Sorted</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Unsorted</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23, 56, 87, 18, 29</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56, 87, 18, 29</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23, 56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87, 18, 29</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23, 56, 87</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18, 29</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23150937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18, 23, 56, 87</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29</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820726337"/>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18, 23, 29, 56, 87</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715065893"/>
                  </a:ext>
                </a:extLst>
              </a:tr>
            </a:tbl>
          </a:graphicData>
        </a:graphic>
      </p:graphicFrame>
      <p:sp>
        <p:nvSpPr>
          <p:cNvPr id="4" name="Rectangle 3"/>
          <p:cNvSpPr/>
          <p:nvPr/>
        </p:nvSpPr>
        <p:spPr>
          <a:xfrm>
            <a:off x="6881247" y="2789695"/>
            <a:ext cx="1611824" cy="27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p:cNvGrpSpPr/>
          <p:nvPr/>
        </p:nvGrpSpPr>
        <p:grpSpPr>
          <a:xfrm>
            <a:off x="5142853" y="3288321"/>
            <a:ext cx="3350218" cy="278970"/>
            <a:chOff x="5142853" y="3288321"/>
            <a:chExt cx="3350218" cy="278970"/>
          </a:xfrm>
        </p:grpSpPr>
        <p:sp>
          <p:nvSpPr>
            <p:cNvPr id="6" name="Rectangle 5"/>
            <p:cNvSpPr/>
            <p:nvPr/>
          </p:nvSpPr>
          <p:spPr>
            <a:xfrm>
              <a:off x="6881247" y="3288322"/>
              <a:ext cx="1611824" cy="27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5142853" y="3288321"/>
              <a:ext cx="1611824" cy="27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p:cNvGrpSpPr/>
          <p:nvPr/>
        </p:nvGrpSpPr>
        <p:grpSpPr>
          <a:xfrm>
            <a:off x="5142853" y="3719378"/>
            <a:ext cx="3350218" cy="278970"/>
            <a:chOff x="5142853" y="3288321"/>
            <a:chExt cx="3350218" cy="278970"/>
          </a:xfrm>
        </p:grpSpPr>
        <p:sp>
          <p:nvSpPr>
            <p:cNvPr id="10" name="Rectangle 9"/>
            <p:cNvSpPr/>
            <p:nvPr/>
          </p:nvSpPr>
          <p:spPr>
            <a:xfrm>
              <a:off x="6881247" y="3288322"/>
              <a:ext cx="1611824" cy="27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5142853" y="3288321"/>
              <a:ext cx="1611824" cy="27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 name="Group 11"/>
          <p:cNvGrpSpPr/>
          <p:nvPr/>
        </p:nvGrpSpPr>
        <p:grpSpPr>
          <a:xfrm>
            <a:off x="5175142" y="4209910"/>
            <a:ext cx="3350218" cy="278970"/>
            <a:chOff x="5142853" y="3288321"/>
            <a:chExt cx="3350218" cy="278970"/>
          </a:xfrm>
        </p:grpSpPr>
        <p:sp>
          <p:nvSpPr>
            <p:cNvPr id="13" name="Rectangle 12"/>
            <p:cNvSpPr/>
            <p:nvPr/>
          </p:nvSpPr>
          <p:spPr>
            <a:xfrm>
              <a:off x="6881247" y="3288322"/>
              <a:ext cx="1611824" cy="27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5142853" y="3288321"/>
              <a:ext cx="1611824" cy="27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 name="Group 14"/>
          <p:cNvGrpSpPr/>
          <p:nvPr/>
        </p:nvGrpSpPr>
        <p:grpSpPr>
          <a:xfrm>
            <a:off x="5142853" y="4687409"/>
            <a:ext cx="3350218" cy="278970"/>
            <a:chOff x="5142853" y="3288321"/>
            <a:chExt cx="3350218" cy="278970"/>
          </a:xfrm>
        </p:grpSpPr>
        <p:sp>
          <p:nvSpPr>
            <p:cNvPr id="16" name="Rectangle 15"/>
            <p:cNvSpPr/>
            <p:nvPr/>
          </p:nvSpPr>
          <p:spPr>
            <a:xfrm>
              <a:off x="6881247" y="3288322"/>
              <a:ext cx="1611824" cy="27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5142853" y="3288321"/>
              <a:ext cx="1611824" cy="27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oup 18"/>
          <p:cNvGrpSpPr/>
          <p:nvPr/>
        </p:nvGrpSpPr>
        <p:grpSpPr>
          <a:xfrm>
            <a:off x="5199426" y="5179891"/>
            <a:ext cx="3350218" cy="278970"/>
            <a:chOff x="5142853" y="3288321"/>
            <a:chExt cx="3350218" cy="278970"/>
          </a:xfrm>
        </p:grpSpPr>
        <p:sp>
          <p:nvSpPr>
            <p:cNvPr id="20" name="Rectangle 19"/>
            <p:cNvSpPr/>
            <p:nvPr/>
          </p:nvSpPr>
          <p:spPr>
            <a:xfrm>
              <a:off x="6881247" y="3288322"/>
              <a:ext cx="1611824" cy="27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5142853" y="3288321"/>
              <a:ext cx="1611824" cy="27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02339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4</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Complete this table to show the state of the list (56, 44, 76, 21, 14) after each stage of the insertion sort algorithm:</a:t>
            </a:r>
          </a:p>
        </p:txBody>
      </p:sp>
      <p:graphicFrame>
        <p:nvGraphicFramePr>
          <p:cNvPr id="17" name="Shape 369"/>
          <p:cNvGraphicFramePr/>
          <p:nvPr>
            <p:extLst>
              <p:ext uri="{D42A27DB-BD31-4B8C-83A1-F6EECF244321}">
                <p14:modId xmlns:p14="http://schemas.microsoft.com/office/powerpoint/2010/main" val="1245433044"/>
              </p:ext>
            </p:extLst>
          </p:nvPr>
        </p:nvGraphicFramePr>
        <p:xfrm>
          <a:off x="863598" y="2254026"/>
          <a:ext cx="10403672" cy="3307998"/>
        </p:xfrm>
        <a:graphic>
          <a:graphicData uri="http://schemas.openxmlformats.org/drawingml/2006/table">
            <a:tbl>
              <a:tblPr>
                <a:noFill/>
              </a:tblPr>
              <a:tblGrid>
                <a:gridCol w="1554138">
                  <a:extLst>
                    <a:ext uri="{9D8B030D-6E8A-4147-A177-3AD203B41FA5}">
                      <a16:colId xmlns:a16="http://schemas.microsoft.com/office/drawing/2014/main" val="1961352230"/>
                    </a:ext>
                  </a:extLst>
                </a:gridCol>
                <a:gridCol w="4424767">
                  <a:extLst>
                    <a:ext uri="{9D8B030D-6E8A-4147-A177-3AD203B41FA5}">
                      <a16:colId xmlns:a16="http://schemas.microsoft.com/office/drawing/2014/main" val="20001"/>
                    </a:ext>
                  </a:extLst>
                </a:gridCol>
                <a:gridCol w="4424767">
                  <a:extLst>
                    <a:ext uri="{9D8B030D-6E8A-4147-A177-3AD203B41FA5}">
                      <a16:colId xmlns:a16="http://schemas.microsoft.com/office/drawing/2014/main" val="3164435697"/>
                    </a:ext>
                  </a:extLst>
                </a:gridCol>
              </a:tblGrid>
              <a:tr h="339287">
                <a:tc>
                  <a:txBody>
                    <a:bodyPr/>
                    <a:lstStyle/>
                    <a:p>
                      <a:pPr lvl="0" algn="ctr" rtl="0">
                        <a:spcBef>
                          <a:spcPts val="0"/>
                        </a:spcBef>
                        <a:buNone/>
                      </a:pPr>
                      <a:endParaRPr lang="en-GB" sz="1600" b="1" i="0" dirty="0">
                        <a:solidFill>
                          <a:schemeClr val="bg1"/>
                        </a:solidFill>
                        <a:latin typeface="Calibri" panose="020F0502020204030204" pitchFamily="34" charset="0"/>
                        <a:ea typeface="Ubuntu"/>
                        <a:cs typeface="Calibri" panose="020F0502020204030204" pitchFamily="34" charset="0"/>
                        <a:sym typeface="Ubuntu"/>
                      </a:endParaRP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Sorted</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Unsorted</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endParaRPr kumimoji="0" lang="en-GB" sz="1600" b="0" i="0" u="none" strike="noStrike" kern="1200" cap="none" spc="0" normalizeH="0" baseline="0" noProof="0" dirty="0">
                        <a:ln>
                          <a:noFill/>
                        </a:ln>
                        <a:solidFill>
                          <a:srgbClr val="2E75B6"/>
                        </a:solidFill>
                        <a:effectLst/>
                        <a:uLnTx/>
                        <a:uFillTx/>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endParaRPr kumimoji="0" lang="en-GB" sz="1600" b="0" i="0" u="none" strike="noStrike" kern="1200" cap="none" spc="0" normalizeH="0" baseline="0" noProof="0" dirty="0">
                        <a:ln>
                          <a:noFill/>
                        </a:ln>
                        <a:solidFill>
                          <a:srgbClr val="2E75B6"/>
                        </a:solidFill>
                        <a:effectLst/>
                        <a:uLnTx/>
                        <a:uFillTx/>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endParaRPr kumimoji="0" lang="en-GB" sz="1600" b="0" i="0" u="none" strike="noStrike" kern="1200" cap="none" spc="0" normalizeH="0" baseline="0" noProof="0" dirty="0">
                        <a:ln>
                          <a:noFill/>
                        </a:ln>
                        <a:solidFill>
                          <a:srgbClr val="2E75B6"/>
                        </a:solidFill>
                        <a:effectLst/>
                        <a:uLnTx/>
                        <a:uFillTx/>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23150937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endParaRPr kumimoji="0" lang="en-GB" sz="1600" b="0" i="0" u="none" strike="noStrike" kern="1200" cap="none" spc="0" normalizeH="0" baseline="0" noProof="0" dirty="0">
                        <a:ln>
                          <a:noFill/>
                        </a:ln>
                        <a:solidFill>
                          <a:srgbClr val="2E75B6"/>
                        </a:solidFill>
                        <a:effectLst/>
                        <a:uLnTx/>
                        <a:uFillTx/>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820726337"/>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endParaRPr kumimoji="0" lang="en-GB" sz="1600" b="0" i="0" u="none" strike="noStrike" kern="1200" cap="none" spc="0" normalizeH="0" baseline="0" noProof="0" dirty="0">
                        <a:ln>
                          <a:noFill/>
                        </a:ln>
                        <a:solidFill>
                          <a:srgbClr val="2E75B6"/>
                        </a:solidFill>
                        <a:effectLst/>
                        <a:uLnTx/>
                        <a:uFillTx/>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715065893"/>
                  </a:ext>
                </a:extLst>
              </a:tr>
            </a:tbl>
          </a:graphicData>
        </a:graphic>
      </p:graphicFrame>
    </p:spTree>
    <p:extLst>
      <p:ext uri="{BB962C8B-B14F-4D97-AF65-F5344CB8AC3E}">
        <p14:creationId xmlns:p14="http://schemas.microsoft.com/office/powerpoint/2010/main" val="4289859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4</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Complete this table to show the state of the list (56, 44, 76, 21, 14) after each stage of the insertion sort algorithm:</a:t>
            </a:r>
          </a:p>
        </p:txBody>
      </p:sp>
      <p:graphicFrame>
        <p:nvGraphicFramePr>
          <p:cNvPr id="17" name="Shape 369"/>
          <p:cNvGraphicFramePr/>
          <p:nvPr>
            <p:extLst>
              <p:ext uri="{D42A27DB-BD31-4B8C-83A1-F6EECF244321}">
                <p14:modId xmlns:p14="http://schemas.microsoft.com/office/powerpoint/2010/main" val="1685846775"/>
              </p:ext>
            </p:extLst>
          </p:nvPr>
        </p:nvGraphicFramePr>
        <p:xfrm>
          <a:off x="863598" y="2254026"/>
          <a:ext cx="10403672" cy="3307998"/>
        </p:xfrm>
        <a:graphic>
          <a:graphicData uri="http://schemas.openxmlformats.org/drawingml/2006/table">
            <a:tbl>
              <a:tblPr>
                <a:noFill/>
              </a:tblPr>
              <a:tblGrid>
                <a:gridCol w="1554138">
                  <a:extLst>
                    <a:ext uri="{9D8B030D-6E8A-4147-A177-3AD203B41FA5}">
                      <a16:colId xmlns:a16="http://schemas.microsoft.com/office/drawing/2014/main" val="1961352230"/>
                    </a:ext>
                  </a:extLst>
                </a:gridCol>
                <a:gridCol w="4424767">
                  <a:extLst>
                    <a:ext uri="{9D8B030D-6E8A-4147-A177-3AD203B41FA5}">
                      <a16:colId xmlns:a16="http://schemas.microsoft.com/office/drawing/2014/main" val="20001"/>
                    </a:ext>
                  </a:extLst>
                </a:gridCol>
                <a:gridCol w="4424767">
                  <a:extLst>
                    <a:ext uri="{9D8B030D-6E8A-4147-A177-3AD203B41FA5}">
                      <a16:colId xmlns:a16="http://schemas.microsoft.com/office/drawing/2014/main" val="3164435697"/>
                    </a:ext>
                  </a:extLst>
                </a:gridCol>
              </a:tblGrid>
              <a:tr h="339287">
                <a:tc>
                  <a:txBody>
                    <a:bodyPr/>
                    <a:lstStyle/>
                    <a:p>
                      <a:pPr lvl="0" algn="ctr" rtl="0">
                        <a:spcBef>
                          <a:spcPts val="0"/>
                        </a:spcBef>
                        <a:buNone/>
                      </a:pPr>
                      <a:endParaRPr lang="en-GB" sz="1600" b="1" i="0" dirty="0">
                        <a:solidFill>
                          <a:schemeClr val="bg1"/>
                        </a:solidFill>
                        <a:latin typeface="Calibri" panose="020F0502020204030204" pitchFamily="34" charset="0"/>
                        <a:ea typeface="Ubuntu"/>
                        <a:cs typeface="Calibri" panose="020F0502020204030204" pitchFamily="34" charset="0"/>
                        <a:sym typeface="Ubuntu"/>
                      </a:endParaRP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Sorted</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Unsorted</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56, 44, 76, 21, 14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56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kumimoji="0" lang="en-GB" sz="1600" b="0" i="0" u="none" strike="noStrike" kern="1200" cap="none" spc="0" normalizeH="0" baseline="0" noProof="0" dirty="0">
                          <a:ln>
                            <a:noFill/>
                          </a:ln>
                          <a:solidFill>
                            <a:srgbClr val="C00000"/>
                          </a:solidFill>
                          <a:effectLst/>
                          <a:uLnTx/>
                          <a:uFillTx/>
                          <a:latin typeface="Calibri" panose="020F0502020204030204" pitchFamily="34" charset="0"/>
                          <a:ea typeface="Ubuntu"/>
                          <a:cs typeface="Calibri" panose="020F0502020204030204" pitchFamily="34" charset="0"/>
                          <a:sym typeface="Ubuntu"/>
                        </a:rPr>
                        <a:t>44, 76, 21, 14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44, 56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kumimoji="0" lang="en-GB" sz="1600" b="0" i="0" u="none" strike="noStrike" kern="1200" cap="none" spc="0" normalizeH="0" baseline="0" noProof="0" dirty="0">
                          <a:ln>
                            <a:noFill/>
                          </a:ln>
                          <a:solidFill>
                            <a:srgbClr val="C00000"/>
                          </a:solidFill>
                          <a:effectLst/>
                          <a:uLnTx/>
                          <a:uFillTx/>
                          <a:latin typeface="Calibri" panose="020F0502020204030204" pitchFamily="34" charset="0"/>
                          <a:ea typeface="Ubuntu"/>
                          <a:cs typeface="Calibri" panose="020F0502020204030204" pitchFamily="34" charset="0"/>
                          <a:sym typeface="Ubuntu"/>
                        </a:rPr>
                        <a:t>76, 21, 14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44, 56, 76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kumimoji="0" lang="en-GB" sz="1600" b="0" i="0" u="none" strike="noStrike" kern="1200" cap="none" spc="0" normalizeH="0" baseline="0" noProof="0" dirty="0">
                          <a:ln>
                            <a:noFill/>
                          </a:ln>
                          <a:solidFill>
                            <a:srgbClr val="C00000"/>
                          </a:solidFill>
                          <a:effectLst/>
                          <a:uLnTx/>
                          <a:uFillTx/>
                          <a:latin typeface="Calibri" panose="020F0502020204030204" pitchFamily="34" charset="0"/>
                          <a:ea typeface="Ubuntu"/>
                          <a:cs typeface="Calibri" panose="020F0502020204030204" pitchFamily="34" charset="0"/>
                          <a:sym typeface="Ubuntu"/>
                        </a:rPr>
                        <a:t>21, 14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23150937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21, 44, 56, 76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kumimoji="0" lang="en-GB" sz="1600" b="0" i="0" u="none" strike="noStrike" kern="1200" cap="none" spc="0" normalizeH="0" baseline="0" noProof="0" dirty="0">
                          <a:ln>
                            <a:noFill/>
                          </a:ln>
                          <a:solidFill>
                            <a:srgbClr val="C00000"/>
                          </a:solidFill>
                          <a:effectLst/>
                          <a:uLnTx/>
                          <a:uFillTx/>
                          <a:latin typeface="Calibri" panose="020F0502020204030204" pitchFamily="34" charset="0"/>
                          <a:ea typeface="Ubuntu"/>
                          <a:cs typeface="Calibri" panose="020F0502020204030204" pitchFamily="34" charset="0"/>
                          <a:sym typeface="Ubuntu"/>
                        </a:rPr>
                        <a:t>14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820726337"/>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Stage 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14, 21, 44, 56, 76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endParaRPr kumimoji="0" lang="en-GB" sz="1600" b="0" i="0" u="none" strike="noStrike" kern="1200" cap="none" spc="0" normalizeH="0" baseline="0" noProof="0" dirty="0">
                        <a:ln>
                          <a:noFill/>
                        </a:ln>
                        <a:solidFill>
                          <a:srgbClr val="C00000"/>
                        </a:solidFill>
                        <a:effectLst/>
                        <a:uLnTx/>
                        <a:uFillTx/>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715065893"/>
                  </a:ext>
                </a:extLst>
              </a:tr>
            </a:tbl>
          </a:graphicData>
        </a:graphic>
      </p:graphicFrame>
    </p:spTree>
    <p:extLst>
      <p:ext uri="{BB962C8B-B14F-4D97-AF65-F5344CB8AC3E}">
        <p14:creationId xmlns:p14="http://schemas.microsoft.com/office/powerpoint/2010/main" val="6515888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Comparison</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Students need to understand the benefits and drawbacks of each sorting algorithm.</a:t>
            </a:r>
          </a:p>
        </p:txBody>
      </p:sp>
      <p:graphicFrame>
        <p:nvGraphicFramePr>
          <p:cNvPr id="5" name="Shape 369"/>
          <p:cNvGraphicFramePr/>
          <p:nvPr>
            <p:extLst>
              <p:ext uri="{D42A27DB-BD31-4B8C-83A1-F6EECF244321}">
                <p14:modId xmlns:p14="http://schemas.microsoft.com/office/powerpoint/2010/main" val="126306276"/>
              </p:ext>
            </p:extLst>
          </p:nvPr>
        </p:nvGraphicFramePr>
        <p:xfrm>
          <a:off x="971176" y="1848810"/>
          <a:ext cx="10187604" cy="3661458"/>
        </p:xfrm>
        <a:graphic>
          <a:graphicData uri="http://schemas.openxmlformats.org/drawingml/2006/table">
            <a:tbl>
              <a:tblPr>
                <a:noFill/>
              </a:tblPr>
              <a:tblGrid>
                <a:gridCol w="2811447">
                  <a:extLst>
                    <a:ext uri="{9D8B030D-6E8A-4147-A177-3AD203B41FA5}">
                      <a16:colId xmlns:a16="http://schemas.microsoft.com/office/drawing/2014/main" val="20000"/>
                    </a:ext>
                  </a:extLst>
                </a:gridCol>
                <a:gridCol w="7376157">
                  <a:extLst>
                    <a:ext uri="{9D8B030D-6E8A-4147-A177-3AD203B41FA5}">
                      <a16:colId xmlns:a16="http://schemas.microsoft.com/office/drawing/2014/main" val="20001"/>
                    </a:ext>
                  </a:extLst>
                </a:gridCol>
              </a:tblGrid>
              <a:tr h="418319">
                <a:tc>
                  <a:txBody>
                    <a:bodyPr/>
                    <a:lstStyle/>
                    <a:p>
                      <a:pPr lvl="0" rtl="0">
                        <a:spcBef>
                          <a:spcPts val="0"/>
                        </a:spcBef>
                        <a:buNone/>
                      </a:pPr>
                      <a:r>
                        <a:rPr lang="en-GB" sz="1600" b="1" i="0" dirty="0">
                          <a:solidFill>
                            <a:srgbClr val="FFFFFF"/>
                          </a:solidFill>
                          <a:latin typeface="Calibri" panose="020F0502020204030204" pitchFamily="34" charset="0"/>
                          <a:ea typeface="Ubuntu"/>
                          <a:cs typeface="Calibri" panose="020F0502020204030204" pitchFamily="34" charset="0"/>
                          <a:sym typeface="Ubuntu"/>
                        </a:rPr>
                        <a:t>Algorithm</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Benefits / Drawbacks</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1036702">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Bubble Sort</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Simple to implement but very inefficient.</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1099033">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Merge Sort</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An efficient algorithm for sorting both large and small lists.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1099033">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Insertion Sort</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Relatively efficient when used with small lists, but not with larger lists.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411573408"/>
                  </a:ext>
                </a:extLst>
              </a:tr>
            </a:tbl>
          </a:graphicData>
        </a:graphic>
      </p:graphicFrame>
    </p:spTree>
    <p:extLst>
      <p:ext uri="{BB962C8B-B14F-4D97-AF65-F5344CB8AC3E}">
        <p14:creationId xmlns:p14="http://schemas.microsoft.com/office/powerpoint/2010/main" val="2950506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Specification Content</a:t>
            </a:r>
          </a:p>
        </p:txBody>
      </p:sp>
      <p:sp>
        <p:nvSpPr>
          <p:cNvPr id="3" name="Content Placeholder 2"/>
          <p:cNvSpPr>
            <a:spLocks noGrp="1"/>
          </p:cNvSpPr>
          <p:nvPr>
            <p:ph idx="1"/>
          </p:nvPr>
        </p:nvSpPr>
        <p:spPr>
          <a:xfrm>
            <a:off x="766482" y="1473958"/>
            <a:ext cx="10515600" cy="4372206"/>
          </a:xfrm>
        </p:spPr>
        <p:txBody>
          <a:bodyPr>
            <a:normAutofit fontScale="92500" lnSpcReduction="10000"/>
          </a:bodyPr>
          <a:lstStyle/>
          <a:p>
            <a:pPr marL="0" indent="0">
              <a:buNone/>
            </a:pPr>
            <a:r>
              <a:rPr lang="en-GB" sz="2600" b="1" dirty="0">
                <a:cs typeface="Arial" panose="020B0604020202020204" pitchFamily="34" charset="0"/>
              </a:rPr>
              <a:t>OCR</a:t>
            </a:r>
          </a:p>
          <a:p>
            <a:r>
              <a:rPr lang="en-GB" sz="2600" dirty="0">
                <a:cs typeface="Arial" panose="020B0604020202020204" pitchFamily="34" charset="0"/>
              </a:rPr>
              <a:t>Standard sorting algorithms:</a:t>
            </a:r>
          </a:p>
          <a:p>
            <a:pPr lvl="1"/>
            <a:r>
              <a:rPr lang="en-GB" sz="2200" dirty="0">
                <a:cs typeface="Arial" panose="020B0604020202020204" pitchFamily="34" charset="0"/>
              </a:rPr>
              <a:t>Bubble sort</a:t>
            </a:r>
          </a:p>
          <a:p>
            <a:pPr lvl="1"/>
            <a:r>
              <a:rPr lang="en-GB" sz="2200" dirty="0">
                <a:cs typeface="Arial" panose="020B0604020202020204" pitchFamily="34" charset="0"/>
              </a:rPr>
              <a:t>Merge sort</a:t>
            </a:r>
          </a:p>
          <a:p>
            <a:pPr lvl="1"/>
            <a:r>
              <a:rPr lang="en-GB" sz="2200" dirty="0">
                <a:cs typeface="Arial" panose="020B0604020202020204" pitchFamily="34" charset="0"/>
              </a:rPr>
              <a:t>Insertion sort</a:t>
            </a:r>
          </a:p>
          <a:p>
            <a:pPr marL="0" indent="0">
              <a:buNone/>
            </a:pPr>
            <a:r>
              <a:rPr lang="en-GB" sz="2600" b="1" dirty="0">
                <a:cs typeface="Arial" panose="020B0604020202020204" pitchFamily="34" charset="0"/>
              </a:rPr>
              <a:t>AQA</a:t>
            </a:r>
          </a:p>
          <a:p>
            <a:r>
              <a:rPr lang="en-GB" sz="2600" dirty="0">
                <a:cs typeface="Arial" panose="020B0604020202020204" pitchFamily="34" charset="0"/>
              </a:rPr>
              <a:t>Understand and explain how the merge sort algorithm works.</a:t>
            </a:r>
          </a:p>
          <a:p>
            <a:r>
              <a:rPr lang="en-GB" sz="2600" dirty="0">
                <a:cs typeface="Arial" panose="020B0604020202020204" pitchFamily="34" charset="0"/>
              </a:rPr>
              <a:t>Understand and explain how the bubble sort algorithm works.</a:t>
            </a:r>
          </a:p>
          <a:p>
            <a:r>
              <a:rPr lang="en-GB" sz="2600" dirty="0">
                <a:cs typeface="Arial" panose="020B0604020202020204" pitchFamily="34" charset="0"/>
              </a:rPr>
              <a:t>Compare and contrast merge sort and bubble sort algorithms.</a:t>
            </a:r>
          </a:p>
          <a:p>
            <a:pPr marL="0" indent="0">
              <a:buNone/>
            </a:pPr>
            <a:r>
              <a:rPr lang="en-GB" sz="2600" b="1" dirty="0">
                <a:cs typeface="Arial" panose="020B0604020202020204" pitchFamily="34" charset="0"/>
              </a:rPr>
              <a:t>Edexcel</a:t>
            </a:r>
          </a:p>
          <a:p>
            <a:r>
              <a:rPr lang="en-GB" sz="2600" dirty="0">
                <a:cs typeface="Arial" panose="020B0604020202020204" pitchFamily="34" charset="0"/>
              </a:rPr>
              <a:t>Understand how standard algorithms (bubble sort, merge sort) work.</a:t>
            </a:r>
            <a:endParaRPr lang="en-GB" sz="2200" dirty="0">
              <a:cs typeface="Arial" panose="020B0604020202020204" pitchFamily="34" charset="0"/>
            </a:endParaRPr>
          </a:p>
          <a:p>
            <a:pPr marL="0" indent="0">
              <a:buNone/>
            </a:pPr>
            <a:endParaRPr lang="en-GB" sz="2600" dirty="0">
              <a:cs typeface="Arial" panose="020B0604020202020204" pitchFamily="34" charset="0"/>
            </a:endParaRPr>
          </a:p>
        </p:txBody>
      </p:sp>
      <p:sp>
        <p:nvSpPr>
          <p:cNvPr id="4" name="Footer Placeholder 3"/>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756937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Sorting Algorithms</a:t>
            </a:r>
          </a:p>
        </p:txBody>
      </p:sp>
      <p:sp>
        <p:nvSpPr>
          <p:cNvPr id="3" name="Content Placeholder 2"/>
          <p:cNvSpPr>
            <a:spLocks noGrp="1"/>
          </p:cNvSpPr>
          <p:nvPr>
            <p:ph idx="1"/>
          </p:nvPr>
        </p:nvSpPr>
        <p:spPr>
          <a:xfrm>
            <a:off x="788894" y="1667031"/>
            <a:ext cx="11032565" cy="3594503"/>
          </a:xfrm>
        </p:spPr>
        <p:txBody>
          <a:bodyPr>
            <a:normAutofit/>
          </a:bodyPr>
          <a:lstStyle/>
          <a:p>
            <a:pPr marL="0" indent="0">
              <a:buNone/>
            </a:pPr>
            <a:r>
              <a:rPr lang="en-GB" dirty="0"/>
              <a:t>We use sorting algorithms to sort lists of unordered values.</a:t>
            </a:r>
          </a:p>
          <a:p>
            <a:pPr marL="0" indent="0">
              <a:buNone/>
            </a:pPr>
            <a:endParaRPr lang="en-GB" dirty="0"/>
          </a:p>
          <a:p>
            <a:pPr marL="0" indent="0">
              <a:buNone/>
            </a:pPr>
            <a:r>
              <a:rPr lang="en-GB" dirty="0"/>
              <a:t>There are many different sorting algorithms, these include:</a:t>
            </a:r>
          </a:p>
          <a:p>
            <a:r>
              <a:rPr lang="en-GB" dirty="0"/>
              <a:t>Bubble Sort</a:t>
            </a:r>
          </a:p>
          <a:p>
            <a:r>
              <a:rPr lang="en-GB" dirty="0"/>
              <a:t>Merge Sort</a:t>
            </a:r>
          </a:p>
          <a:p>
            <a:r>
              <a:rPr lang="en-GB" dirty="0"/>
              <a:t>Insertion Sort</a:t>
            </a:r>
          </a:p>
        </p:txBody>
      </p:sp>
    </p:spTree>
    <p:extLst>
      <p:ext uri="{BB962C8B-B14F-4D97-AF65-F5344CB8AC3E}">
        <p14:creationId xmlns:p14="http://schemas.microsoft.com/office/powerpoint/2010/main" val="289209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1</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This activity will demonstrate a fun way of teaching sorting algorithms.</a:t>
            </a:r>
          </a:p>
        </p:txBody>
      </p:sp>
    </p:spTree>
    <p:extLst>
      <p:ext uri="{BB962C8B-B14F-4D97-AF65-F5344CB8AC3E}">
        <p14:creationId xmlns:p14="http://schemas.microsoft.com/office/powerpoint/2010/main" val="724692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Bubble Sort Tracing (1)</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In exams students may be asked to demonstrate their understanding of the bubble sort algorithm by tracing it. One method of tracing is to show the state of the list after each swap.</a:t>
            </a:r>
          </a:p>
          <a:p>
            <a:pPr marL="0" indent="0">
              <a:buNone/>
            </a:pPr>
            <a:endParaRPr lang="en-GB" sz="2400" dirty="0"/>
          </a:p>
        </p:txBody>
      </p:sp>
      <p:graphicFrame>
        <p:nvGraphicFramePr>
          <p:cNvPr id="17" name="Shape 369"/>
          <p:cNvGraphicFramePr/>
          <p:nvPr>
            <p:extLst>
              <p:ext uri="{D42A27DB-BD31-4B8C-83A1-F6EECF244321}">
                <p14:modId xmlns:p14="http://schemas.microsoft.com/office/powerpoint/2010/main" val="3869201719"/>
              </p:ext>
            </p:extLst>
          </p:nvPr>
        </p:nvGraphicFramePr>
        <p:xfrm>
          <a:off x="863598" y="2541090"/>
          <a:ext cx="10404583" cy="2347562"/>
        </p:xfrm>
        <a:graphic>
          <a:graphicData uri="http://schemas.openxmlformats.org/drawingml/2006/table">
            <a:tbl>
              <a:tblPr>
                <a:noFill/>
              </a:tblPr>
              <a:tblGrid>
                <a:gridCol w="1486369">
                  <a:extLst>
                    <a:ext uri="{9D8B030D-6E8A-4147-A177-3AD203B41FA5}">
                      <a16:colId xmlns:a16="http://schemas.microsoft.com/office/drawing/2014/main" val="1961352230"/>
                    </a:ext>
                  </a:extLst>
                </a:gridCol>
                <a:gridCol w="1486369">
                  <a:extLst>
                    <a:ext uri="{9D8B030D-6E8A-4147-A177-3AD203B41FA5}">
                      <a16:colId xmlns:a16="http://schemas.microsoft.com/office/drawing/2014/main" val="20001"/>
                    </a:ext>
                  </a:extLst>
                </a:gridCol>
                <a:gridCol w="1486369">
                  <a:extLst>
                    <a:ext uri="{9D8B030D-6E8A-4147-A177-3AD203B41FA5}">
                      <a16:colId xmlns:a16="http://schemas.microsoft.com/office/drawing/2014/main" val="3164435697"/>
                    </a:ext>
                  </a:extLst>
                </a:gridCol>
                <a:gridCol w="1486369">
                  <a:extLst>
                    <a:ext uri="{9D8B030D-6E8A-4147-A177-3AD203B41FA5}">
                      <a16:colId xmlns:a16="http://schemas.microsoft.com/office/drawing/2014/main" val="1083865153"/>
                    </a:ext>
                  </a:extLst>
                </a:gridCol>
                <a:gridCol w="1486369">
                  <a:extLst>
                    <a:ext uri="{9D8B030D-6E8A-4147-A177-3AD203B41FA5}">
                      <a16:colId xmlns:a16="http://schemas.microsoft.com/office/drawing/2014/main" val="3079760972"/>
                    </a:ext>
                  </a:extLst>
                </a:gridCol>
                <a:gridCol w="1486369">
                  <a:extLst>
                    <a:ext uri="{9D8B030D-6E8A-4147-A177-3AD203B41FA5}">
                      <a16:colId xmlns:a16="http://schemas.microsoft.com/office/drawing/2014/main" val="2961631387"/>
                    </a:ext>
                  </a:extLst>
                </a:gridCol>
                <a:gridCol w="1486369">
                  <a:extLst>
                    <a:ext uri="{9D8B030D-6E8A-4147-A177-3AD203B41FA5}">
                      <a16:colId xmlns:a16="http://schemas.microsoft.com/office/drawing/2014/main" val="358997343"/>
                    </a:ext>
                  </a:extLst>
                </a:gridCol>
              </a:tblGrid>
              <a:tr h="339287">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Original List</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3</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1</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5</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C00000"/>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C00000"/>
                          </a:solidFill>
                          <a:latin typeface="Calibri" panose="020F0502020204030204" pitchFamily="34" charset="0"/>
                          <a:ea typeface="Ubuntu"/>
                          <a:cs typeface="Calibri" panose="020F0502020204030204" pitchFamily="34" charset="0"/>
                          <a:sym typeface="Ubuntu"/>
                        </a:rPr>
                        <a:t>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C00000"/>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C00000"/>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C00000"/>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C00000"/>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C00000"/>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C00000"/>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231509375"/>
                  </a:ext>
                </a:extLst>
              </a:tr>
            </a:tbl>
          </a:graphicData>
        </a:graphic>
      </p:graphicFrame>
      <p:grpSp>
        <p:nvGrpSpPr>
          <p:cNvPr id="5" name="Group 4"/>
          <p:cNvGrpSpPr/>
          <p:nvPr/>
        </p:nvGrpSpPr>
        <p:grpSpPr>
          <a:xfrm>
            <a:off x="2665708" y="3040349"/>
            <a:ext cx="8261558" cy="328147"/>
            <a:chOff x="2665708" y="3040349"/>
            <a:chExt cx="8261558" cy="328147"/>
          </a:xfrm>
        </p:grpSpPr>
        <p:sp>
          <p:nvSpPr>
            <p:cNvPr id="4" name="Rectangle 3"/>
            <p:cNvSpPr/>
            <p:nvPr/>
          </p:nvSpPr>
          <p:spPr>
            <a:xfrm>
              <a:off x="2665708"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4135463"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5600939" y="305316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7066415" y="308684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8531891" y="3040349"/>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9997367" y="308952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 name="Group 11"/>
          <p:cNvGrpSpPr/>
          <p:nvPr/>
        </p:nvGrpSpPr>
        <p:grpSpPr>
          <a:xfrm>
            <a:off x="2665708" y="3534245"/>
            <a:ext cx="8261558" cy="328147"/>
            <a:chOff x="2665708" y="3040349"/>
            <a:chExt cx="8261558" cy="328147"/>
          </a:xfrm>
        </p:grpSpPr>
        <p:sp>
          <p:nvSpPr>
            <p:cNvPr id="13" name="Rectangle 12"/>
            <p:cNvSpPr/>
            <p:nvPr/>
          </p:nvSpPr>
          <p:spPr>
            <a:xfrm>
              <a:off x="2665708"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4135463"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5600939" y="305316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7066415" y="308684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8531891" y="3040349"/>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9997367" y="308952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 name="Group 19"/>
          <p:cNvGrpSpPr/>
          <p:nvPr/>
        </p:nvGrpSpPr>
        <p:grpSpPr>
          <a:xfrm>
            <a:off x="2665708" y="3980072"/>
            <a:ext cx="8261558" cy="328147"/>
            <a:chOff x="2665708" y="3040349"/>
            <a:chExt cx="8261558" cy="328147"/>
          </a:xfrm>
        </p:grpSpPr>
        <p:sp>
          <p:nvSpPr>
            <p:cNvPr id="21" name="Rectangle 20"/>
            <p:cNvSpPr/>
            <p:nvPr/>
          </p:nvSpPr>
          <p:spPr>
            <a:xfrm>
              <a:off x="2665708"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4135463"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5600939" y="305316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7066415" y="308684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8531891" y="3040349"/>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9997367" y="308952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Group 26"/>
          <p:cNvGrpSpPr/>
          <p:nvPr/>
        </p:nvGrpSpPr>
        <p:grpSpPr>
          <a:xfrm>
            <a:off x="2665708" y="4442232"/>
            <a:ext cx="8261558" cy="328147"/>
            <a:chOff x="2665708" y="3040349"/>
            <a:chExt cx="8261558" cy="328147"/>
          </a:xfrm>
        </p:grpSpPr>
        <p:sp>
          <p:nvSpPr>
            <p:cNvPr id="28" name="Rectangle 27"/>
            <p:cNvSpPr/>
            <p:nvPr/>
          </p:nvSpPr>
          <p:spPr>
            <a:xfrm>
              <a:off x="2665708"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p:cNvSpPr/>
            <p:nvPr/>
          </p:nvSpPr>
          <p:spPr>
            <a:xfrm>
              <a:off x="4135463"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5600939" y="305316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p:cNvSpPr/>
            <p:nvPr/>
          </p:nvSpPr>
          <p:spPr>
            <a:xfrm>
              <a:off x="7066415" y="308684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p:cNvSpPr/>
            <p:nvPr/>
          </p:nvSpPr>
          <p:spPr>
            <a:xfrm>
              <a:off x="8531891" y="3040349"/>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p:cNvSpPr/>
            <p:nvPr/>
          </p:nvSpPr>
          <p:spPr>
            <a:xfrm>
              <a:off x="9997367" y="308952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489772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7"/>
                                        </p:tgtEl>
                                      </p:cBhvr>
                                    </p:animEffect>
                                    <p:set>
                                      <p:cBhvr>
                                        <p:cTn id="22"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Bubble Sort Tracing (2)</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Another way to trace the bubble sort algorithm is to show the state of the list after each complete pass.</a:t>
            </a:r>
          </a:p>
          <a:p>
            <a:pPr marL="0" indent="0">
              <a:buNone/>
            </a:pPr>
            <a:endParaRPr lang="en-GB" sz="2400" dirty="0"/>
          </a:p>
        </p:txBody>
      </p:sp>
      <p:graphicFrame>
        <p:nvGraphicFramePr>
          <p:cNvPr id="5" name="Shape 369"/>
          <p:cNvGraphicFramePr/>
          <p:nvPr>
            <p:extLst>
              <p:ext uri="{D42A27DB-BD31-4B8C-83A1-F6EECF244321}">
                <p14:modId xmlns:p14="http://schemas.microsoft.com/office/powerpoint/2010/main" val="2346293099"/>
              </p:ext>
            </p:extLst>
          </p:nvPr>
        </p:nvGraphicFramePr>
        <p:xfrm>
          <a:off x="863598" y="2265392"/>
          <a:ext cx="10404583" cy="1867344"/>
        </p:xfrm>
        <a:graphic>
          <a:graphicData uri="http://schemas.openxmlformats.org/drawingml/2006/table">
            <a:tbl>
              <a:tblPr>
                <a:noFill/>
              </a:tblPr>
              <a:tblGrid>
                <a:gridCol w="1486369">
                  <a:extLst>
                    <a:ext uri="{9D8B030D-6E8A-4147-A177-3AD203B41FA5}">
                      <a16:colId xmlns:a16="http://schemas.microsoft.com/office/drawing/2014/main" val="1961352230"/>
                    </a:ext>
                  </a:extLst>
                </a:gridCol>
                <a:gridCol w="1486369">
                  <a:extLst>
                    <a:ext uri="{9D8B030D-6E8A-4147-A177-3AD203B41FA5}">
                      <a16:colId xmlns:a16="http://schemas.microsoft.com/office/drawing/2014/main" val="20001"/>
                    </a:ext>
                  </a:extLst>
                </a:gridCol>
                <a:gridCol w="1486369">
                  <a:extLst>
                    <a:ext uri="{9D8B030D-6E8A-4147-A177-3AD203B41FA5}">
                      <a16:colId xmlns:a16="http://schemas.microsoft.com/office/drawing/2014/main" val="3164435697"/>
                    </a:ext>
                  </a:extLst>
                </a:gridCol>
                <a:gridCol w="1486369">
                  <a:extLst>
                    <a:ext uri="{9D8B030D-6E8A-4147-A177-3AD203B41FA5}">
                      <a16:colId xmlns:a16="http://schemas.microsoft.com/office/drawing/2014/main" val="1083865153"/>
                    </a:ext>
                  </a:extLst>
                </a:gridCol>
                <a:gridCol w="1486369">
                  <a:extLst>
                    <a:ext uri="{9D8B030D-6E8A-4147-A177-3AD203B41FA5}">
                      <a16:colId xmlns:a16="http://schemas.microsoft.com/office/drawing/2014/main" val="3079760972"/>
                    </a:ext>
                  </a:extLst>
                </a:gridCol>
                <a:gridCol w="1486369">
                  <a:extLst>
                    <a:ext uri="{9D8B030D-6E8A-4147-A177-3AD203B41FA5}">
                      <a16:colId xmlns:a16="http://schemas.microsoft.com/office/drawing/2014/main" val="2961631387"/>
                    </a:ext>
                  </a:extLst>
                </a:gridCol>
                <a:gridCol w="1486369">
                  <a:extLst>
                    <a:ext uri="{9D8B030D-6E8A-4147-A177-3AD203B41FA5}">
                      <a16:colId xmlns:a16="http://schemas.microsoft.com/office/drawing/2014/main" val="358997343"/>
                    </a:ext>
                  </a:extLst>
                </a:gridCol>
              </a:tblGrid>
              <a:tr h="339287">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Original List</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3</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1</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5</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Pass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Pass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Pass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bl>
          </a:graphicData>
        </a:graphic>
      </p:graphicFrame>
      <p:grpSp>
        <p:nvGrpSpPr>
          <p:cNvPr id="6" name="Group 5"/>
          <p:cNvGrpSpPr/>
          <p:nvPr/>
        </p:nvGrpSpPr>
        <p:grpSpPr>
          <a:xfrm>
            <a:off x="2634712" y="2745881"/>
            <a:ext cx="8261558" cy="328147"/>
            <a:chOff x="2665708" y="3040349"/>
            <a:chExt cx="8261558" cy="328147"/>
          </a:xfrm>
        </p:grpSpPr>
        <p:sp>
          <p:nvSpPr>
            <p:cNvPr id="7" name="Rectangle 6"/>
            <p:cNvSpPr/>
            <p:nvPr/>
          </p:nvSpPr>
          <p:spPr>
            <a:xfrm>
              <a:off x="2665708"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4135463"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5600939" y="305316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7066415" y="308684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8531891" y="3040349"/>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9997367" y="308952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 name="Group 12"/>
          <p:cNvGrpSpPr/>
          <p:nvPr/>
        </p:nvGrpSpPr>
        <p:grpSpPr>
          <a:xfrm>
            <a:off x="2523641" y="3202827"/>
            <a:ext cx="8261558" cy="328147"/>
            <a:chOff x="2665708" y="3040349"/>
            <a:chExt cx="8261558" cy="328147"/>
          </a:xfrm>
        </p:grpSpPr>
        <p:sp>
          <p:nvSpPr>
            <p:cNvPr id="14" name="Rectangle 13"/>
            <p:cNvSpPr/>
            <p:nvPr/>
          </p:nvSpPr>
          <p:spPr>
            <a:xfrm>
              <a:off x="2665708"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4135463"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5600939" y="305316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7066415" y="308684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8531891" y="3040349"/>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9997367" y="308952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 name="Group 19"/>
          <p:cNvGrpSpPr/>
          <p:nvPr/>
        </p:nvGrpSpPr>
        <p:grpSpPr>
          <a:xfrm>
            <a:off x="2634712" y="3698465"/>
            <a:ext cx="8261558" cy="328147"/>
            <a:chOff x="2665708" y="3040349"/>
            <a:chExt cx="8261558" cy="328147"/>
          </a:xfrm>
        </p:grpSpPr>
        <p:sp>
          <p:nvSpPr>
            <p:cNvPr id="21" name="Rectangle 20"/>
            <p:cNvSpPr/>
            <p:nvPr/>
          </p:nvSpPr>
          <p:spPr>
            <a:xfrm>
              <a:off x="2665708"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4135463" y="306866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5600939" y="305316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7066415" y="3086844"/>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8531891" y="3040349"/>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9997367" y="3089526"/>
              <a:ext cx="929899" cy="278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045269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2a</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Complete this table to show the state of the list after each swap using the bubble sort algorithm:</a:t>
            </a:r>
          </a:p>
          <a:p>
            <a:pPr marL="0" indent="0">
              <a:buNone/>
            </a:pPr>
            <a:endParaRPr lang="en-GB" sz="2400" dirty="0"/>
          </a:p>
        </p:txBody>
      </p:sp>
      <p:graphicFrame>
        <p:nvGraphicFramePr>
          <p:cNvPr id="17" name="Shape 369"/>
          <p:cNvGraphicFramePr/>
          <p:nvPr>
            <p:extLst>
              <p:ext uri="{D42A27DB-BD31-4B8C-83A1-F6EECF244321}">
                <p14:modId xmlns:p14="http://schemas.microsoft.com/office/powerpoint/2010/main" val="3340972842"/>
              </p:ext>
            </p:extLst>
          </p:nvPr>
        </p:nvGraphicFramePr>
        <p:xfrm>
          <a:off x="863598" y="2254026"/>
          <a:ext cx="7431845" cy="2827780"/>
        </p:xfrm>
        <a:graphic>
          <a:graphicData uri="http://schemas.openxmlformats.org/drawingml/2006/table">
            <a:tbl>
              <a:tblPr>
                <a:noFill/>
              </a:tblPr>
              <a:tblGrid>
                <a:gridCol w="1486369">
                  <a:extLst>
                    <a:ext uri="{9D8B030D-6E8A-4147-A177-3AD203B41FA5}">
                      <a16:colId xmlns:a16="http://schemas.microsoft.com/office/drawing/2014/main" val="1961352230"/>
                    </a:ext>
                  </a:extLst>
                </a:gridCol>
                <a:gridCol w="1486369">
                  <a:extLst>
                    <a:ext uri="{9D8B030D-6E8A-4147-A177-3AD203B41FA5}">
                      <a16:colId xmlns:a16="http://schemas.microsoft.com/office/drawing/2014/main" val="20001"/>
                    </a:ext>
                  </a:extLst>
                </a:gridCol>
                <a:gridCol w="1486369">
                  <a:extLst>
                    <a:ext uri="{9D8B030D-6E8A-4147-A177-3AD203B41FA5}">
                      <a16:colId xmlns:a16="http://schemas.microsoft.com/office/drawing/2014/main" val="3164435697"/>
                    </a:ext>
                  </a:extLst>
                </a:gridCol>
                <a:gridCol w="1486369">
                  <a:extLst>
                    <a:ext uri="{9D8B030D-6E8A-4147-A177-3AD203B41FA5}">
                      <a16:colId xmlns:a16="http://schemas.microsoft.com/office/drawing/2014/main" val="1083865153"/>
                    </a:ext>
                  </a:extLst>
                </a:gridCol>
                <a:gridCol w="1486369">
                  <a:extLst>
                    <a:ext uri="{9D8B030D-6E8A-4147-A177-3AD203B41FA5}">
                      <a16:colId xmlns:a16="http://schemas.microsoft.com/office/drawing/2014/main" val="3079760972"/>
                    </a:ext>
                  </a:extLst>
                </a:gridCol>
              </a:tblGrid>
              <a:tr h="339287">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Original List</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56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32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49</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24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23150937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741265197"/>
                  </a:ext>
                </a:extLst>
              </a:tr>
            </a:tbl>
          </a:graphicData>
        </a:graphic>
      </p:graphicFrame>
    </p:spTree>
    <p:extLst>
      <p:ext uri="{BB962C8B-B14F-4D97-AF65-F5344CB8AC3E}">
        <p14:creationId xmlns:p14="http://schemas.microsoft.com/office/powerpoint/2010/main" val="3122096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2a</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Complete this table to show the state of the list after each swap using the bubble sort algorithm:</a:t>
            </a:r>
          </a:p>
          <a:p>
            <a:pPr marL="0" indent="0">
              <a:buNone/>
            </a:pPr>
            <a:endParaRPr lang="en-GB" sz="2400" dirty="0"/>
          </a:p>
        </p:txBody>
      </p:sp>
      <p:graphicFrame>
        <p:nvGraphicFramePr>
          <p:cNvPr id="17" name="Shape 369"/>
          <p:cNvGraphicFramePr/>
          <p:nvPr>
            <p:extLst>
              <p:ext uri="{D42A27DB-BD31-4B8C-83A1-F6EECF244321}">
                <p14:modId xmlns:p14="http://schemas.microsoft.com/office/powerpoint/2010/main" val="4119798448"/>
              </p:ext>
            </p:extLst>
          </p:nvPr>
        </p:nvGraphicFramePr>
        <p:xfrm>
          <a:off x="863598" y="2254026"/>
          <a:ext cx="7431845" cy="2827780"/>
        </p:xfrm>
        <a:graphic>
          <a:graphicData uri="http://schemas.openxmlformats.org/drawingml/2006/table">
            <a:tbl>
              <a:tblPr>
                <a:noFill/>
              </a:tblPr>
              <a:tblGrid>
                <a:gridCol w="1486369">
                  <a:extLst>
                    <a:ext uri="{9D8B030D-6E8A-4147-A177-3AD203B41FA5}">
                      <a16:colId xmlns:a16="http://schemas.microsoft.com/office/drawing/2014/main" val="1961352230"/>
                    </a:ext>
                  </a:extLst>
                </a:gridCol>
                <a:gridCol w="1486369">
                  <a:extLst>
                    <a:ext uri="{9D8B030D-6E8A-4147-A177-3AD203B41FA5}">
                      <a16:colId xmlns:a16="http://schemas.microsoft.com/office/drawing/2014/main" val="20001"/>
                    </a:ext>
                  </a:extLst>
                </a:gridCol>
                <a:gridCol w="1486369">
                  <a:extLst>
                    <a:ext uri="{9D8B030D-6E8A-4147-A177-3AD203B41FA5}">
                      <a16:colId xmlns:a16="http://schemas.microsoft.com/office/drawing/2014/main" val="3164435697"/>
                    </a:ext>
                  </a:extLst>
                </a:gridCol>
                <a:gridCol w="1486369">
                  <a:extLst>
                    <a:ext uri="{9D8B030D-6E8A-4147-A177-3AD203B41FA5}">
                      <a16:colId xmlns:a16="http://schemas.microsoft.com/office/drawing/2014/main" val="1083865153"/>
                    </a:ext>
                  </a:extLst>
                </a:gridCol>
                <a:gridCol w="1486369">
                  <a:extLst>
                    <a:ext uri="{9D8B030D-6E8A-4147-A177-3AD203B41FA5}">
                      <a16:colId xmlns:a16="http://schemas.microsoft.com/office/drawing/2014/main" val="3079760972"/>
                    </a:ext>
                  </a:extLst>
                </a:gridCol>
              </a:tblGrid>
              <a:tr h="339287">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Original List</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56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32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49</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24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32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56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49</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32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49</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56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32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49</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56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32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49</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56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23150937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Swap 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32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49</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56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741265197"/>
                  </a:ext>
                </a:extLst>
              </a:tr>
            </a:tbl>
          </a:graphicData>
        </a:graphic>
      </p:graphicFrame>
    </p:spTree>
    <p:extLst>
      <p:ext uri="{BB962C8B-B14F-4D97-AF65-F5344CB8AC3E}">
        <p14:creationId xmlns:p14="http://schemas.microsoft.com/office/powerpoint/2010/main" val="3274032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2b</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Complete this table to show the state of the list after each pass using the bubble sort algorithm:</a:t>
            </a:r>
          </a:p>
          <a:p>
            <a:pPr marL="0" indent="0">
              <a:buNone/>
            </a:pPr>
            <a:endParaRPr lang="en-GB" sz="2400" dirty="0"/>
          </a:p>
        </p:txBody>
      </p:sp>
      <p:graphicFrame>
        <p:nvGraphicFramePr>
          <p:cNvPr id="17" name="Shape 369"/>
          <p:cNvGraphicFramePr/>
          <p:nvPr>
            <p:extLst>
              <p:ext uri="{D42A27DB-BD31-4B8C-83A1-F6EECF244321}">
                <p14:modId xmlns:p14="http://schemas.microsoft.com/office/powerpoint/2010/main" val="3035381559"/>
              </p:ext>
            </p:extLst>
          </p:nvPr>
        </p:nvGraphicFramePr>
        <p:xfrm>
          <a:off x="863598" y="2254026"/>
          <a:ext cx="7431845" cy="1867344"/>
        </p:xfrm>
        <a:graphic>
          <a:graphicData uri="http://schemas.openxmlformats.org/drawingml/2006/table">
            <a:tbl>
              <a:tblPr>
                <a:noFill/>
              </a:tblPr>
              <a:tblGrid>
                <a:gridCol w="1486369">
                  <a:extLst>
                    <a:ext uri="{9D8B030D-6E8A-4147-A177-3AD203B41FA5}">
                      <a16:colId xmlns:a16="http://schemas.microsoft.com/office/drawing/2014/main" val="1961352230"/>
                    </a:ext>
                  </a:extLst>
                </a:gridCol>
                <a:gridCol w="1486369">
                  <a:extLst>
                    <a:ext uri="{9D8B030D-6E8A-4147-A177-3AD203B41FA5}">
                      <a16:colId xmlns:a16="http://schemas.microsoft.com/office/drawing/2014/main" val="20001"/>
                    </a:ext>
                  </a:extLst>
                </a:gridCol>
                <a:gridCol w="1486369">
                  <a:extLst>
                    <a:ext uri="{9D8B030D-6E8A-4147-A177-3AD203B41FA5}">
                      <a16:colId xmlns:a16="http://schemas.microsoft.com/office/drawing/2014/main" val="3164435697"/>
                    </a:ext>
                  </a:extLst>
                </a:gridCol>
                <a:gridCol w="1486369">
                  <a:extLst>
                    <a:ext uri="{9D8B030D-6E8A-4147-A177-3AD203B41FA5}">
                      <a16:colId xmlns:a16="http://schemas.microsoft.com/office/drawing/2014/main" val="1083865153"/>
                    </a:ext>
                  </a:extLst>
                </a:gridCol>
                <a:gridCol w="1486369">
                  <a:extLst>
                    <a:ext uri="{9D8B030D-6E8A-4147-A177-3AD203B41FA5}">
                      <a16:colId xmlns:a16="http://schemas.microsoft.com/office/drawing/2014/main" val="3079760972"/>
                    </a:ext>
                  </a:extLst>
                </a:gridCol>
              </a:tblGrid>
              <a:tr h="339287">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Original List</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78</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46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13</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algn="ctr"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27</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Pass 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Pass 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1" i="0" u="none" strike="noStrike" cap="none" dirty="0">
                          <a:solidFill>
                            <a:srgbClr val="2E75B6"/>
                          </a:solidFill>
                          <a:latin typeface="Calibri" panose="020F0502020204030204" pitchFamily="34" charset="0"/>
                          <a:ea typeface="Ubuntu"/>
                          <a:cs typeface="Calibri" panose="020F0502020204030204" pitchFamily="34" charset="0"/>
                          <a:sym typeface="Ubuntu"/>
                        </a:rPr>
                        <a:t>Pass 3</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2E75B6"/>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29701218"/>
                  </a:ext>
                </a:extLst>
              </a:tr>
            </a:tbl>
          </a:graphicData>
        </a:graphic>
      </p:graphicFrame>
    </p:spTree>
    <p:extLst>
      <p:ext uri="{BB962C8B-B14F-4D97-AF65-F5344CB8AC3E}">
        <p14:creationId xmlns:p14="http://schemas.microsoft.com/office/powerpoint/2010/main" val="13731983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3418</TotalTime>
  <Words>906</Words>
  <Application>Microsoft Office PowerPoint</Application>
  <PresentationFormat>Widescreen</PresentationFormat>
  <Paragraphs>351</Paragraphs>
  <Slides>17</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Questrial</vt:lpstr>
      <vt:lpstr>Ubuntu</vt:lpstr>
      <vt:lpstr>Office Theme</vt:lpstr>
      <vt:lpstr>Teaching Computing to GCSE</vt:lpstr>
      <vt:lpstr>Specification Content</vt:lpstr>
      <vt:lpstr>Sorting Algorithms</vt:lpstr>
      <vt:lpstr>Activity 1</vt:lpstr>
      <vt:lpstr>Bubble Sort Tracing (1)</vt:lpstr>
      <vt:lpstr>Bubble Sort Tracing (2)</vt:lpstr>
      <vt:lpstr>Activity 2a</vt:lpstr>
      <vt:lpstr>Activity 2a</vt:lpstr>
      <vt:lpstr>Activity 2b</vt:lpstr>
      <vt:lpstr>Activity 2b</vt:lpstr>
      <vt:lpstr>Merge Sort Tracing</vt:lpstr>
      <vt:lpstr>Activity 3</vt:lpstr>
      <vt:lpstr>Activity 3</vt:lpstr>
      <vt:lpstr>Insertion Sort Tracing</vt:lpstr>
      <vt:lpstr>Activity 4</vt:lpstr>
      <vt:lpstr>Activity 4</vt:lpstr>
      <vt:lpstr>Comparison</vt:lpstr>
    </vt:vector>
  </TitlesOfParts>
  <Company>King's College London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Sentance, Sue</dc:creator>
  <cp:lastModifiedBy>Hadwen-Bennett, Alex</cp:lastModifiedBy>
  <cp:revision>269</cp:revision>
  <dcterms:created xsi:type="dcterms:W3CDTF">2016-10-31T22:10:00Z</dcterms:created>
  <dcterms:modified xsi:type="dcterms:W3CDTF">2017-06-10T21:02:08Z</dcterms:modified>
</cp:coreProperties>
</file>