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8" r:id="rId2"/>
    <p:sldId id="280" r:id="rId3"/>
    <p:sldId id="346" r:id="rId4"/>
    <p:sldId id="381" r:id="rId5"/>
    <p:sldId id="385" r:id="rId6"/>
    <p:sldId id="382" r:id="rId7"/>
    <p:sldId id="325" r:id="rId8"/>
    <p:sldId id="383" r:id="rId9"/>
    <p:sldId id="386" r:id="rId10"/>
    <p:sldId id="376" r:id="rId11"/>
    <p:sldId id="384" r:id="rId12"/>
    <p:sldId id="387" r:id="rId13"/>
    <p:sldId id="285"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2830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862" autoAdjust="0"/>
    <p:restoredTop sz="86401" autoAdjust="0"/>
  </p:normalViewPr>
  <p:slideViewPr>
    <p:cSldViewPr snapToGrid="0">
      <p:cViewPr varScale="1">
        <p:scale>
          <a:sx n="99" d="100"/>
          <a:sy n="99" d="100"/>
        </p:scale>
        <p:origin x="408" y="-90"/>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3C87AB-C355-48A0-A222-B0AEC582735C}" type="datetimeFigureOut">
              <a:rPr lang="en-GB" smtClean="0"/>
              <a:t>28/05/2017</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E862AF-DD84-4820-B182-5C327E1627BE}" type="slidenum">
              <a:rPr lang="en-GB" smtClean="0"/>
              <a:t>‹#›</a:t>
            </a:fld>
            <a:endParaRPr lang="en-GB"/>
          </a:p>
        </p:txBody>
      </p:sp>
    </p:spTree>
    <p:extLst>
      <p:ext uri="{BB962C8B-B14F-4D97-AF65-F5344CB8AC3E}">
        <p14:creationId xmlns:p14="http://schemas.microsoft.com/office/powerpoint/2010/main" val="458271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p:txBody>
      </p:sp>
      <p:sp>
        <p:nvSpPr>
          <p:cNvPr id="4" name="Slide Number Placeholder 3"/>
          <p:cNvSpPr>
            <a:spLocks noGrp="1"/>
          </p:cNvSpPr>
          <p:nvPr>
            <p:ph type="sldNum" sz="quarter" idx="10"/>
          </p:nvPr>
        </p:nvSpPr>
        <p:spPr/>
        <p:txBody>
          <a:bodyPr/>
          <a:lstStyle/>
          <a:p>
            <a:fld id="{87E862AF-DD84-4820-B182-5C327E1627BE}" type="slidenum">
              <a:rPr lang="en-GB" smtClean="0"/>
              <a:t>7</a:t>
            </a:fld>
            <a:endParaRPr lang="en-GB"/>
          </a:p>
        </p:txBody>
      </p:sp>
    </p:spTree>
    <p:extLst>
      <p:ext uri="{BB962C8B-B14F-4D97-AF65-F5344CB8AC3E}">
        <p14:creationId xmlns:p14="http://schemas.microsoft.com/office/powerpoint/2010/main" val="37856193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p:txBody>
      </p:sp>
      <p:sp>
        <p:nvSpPr>
          <p:cNvPr id="4" name="Slide Number Placeholder 3"/>
          <p:cNvSpPr>
            <a:spLocks noGrp="1"/>
          </p:cNvSpPr>
          <p:nvPr>
            <p:ph type="sldNum" sz="quarter" idx="10"/>
          </p:nvPr>
        </p:nvSpPr>
        <p:spPr/>
        <p:txBody>
          <a:bodyPr/>
          <a:lstStyle/>
          <a:p>
            <a:fld id="{87E862AF-DD84-4820-B182-5C327E1627BE}" type="slidenum">
              <a:rPr lang="en-GB" smtClean="0"/>
              <a:t>8</a:t>
            </a:fld>
            <a:endParaRPr lang="en-GB"/>
          </a:p>
        </p:txBody>
      </p:sp>
    </p:spTree>
    <p:extLst>
      <p:ext uri="{BB962C8B-B14F-4D97-AF65-F5344CB8AC3E}">
        <p14:creationId xmlns:p14="http://schemas.microsoft.com/office/powerpoint/2010/main" val="2023656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p:txBody>
      </p:sp>
      <p:sp>
        <p:nvSpPr>
          <p:cNvPr id="4" name="Slide Number Placeholder 3"/>
          <p:cNvSpPr>
            <a:spLocks noGrp="1"/>
          </p:cNvSpPr>
          <p:nvPr>
            <p:ph type="sldNum" sz="quarter" idx="10"/>
          </p:nvPr>
        </p:nvSpPr>
        <p:spPr/>
        <p:txBody>
          <a:bodyPr/>
          <a:lstStyle/>
          <a:p>
            <a:fld id="{87E862AF-DD84-4820-B182-5C327E1627BE}" type="slidenum">
              <a:rPr lang="en-GB" smtClean="0"/>
              <a:t>9</a:t>
            </a:fld>
            <a:endParaRPr lang="en-GB"/>
          </a:p>
        </p:txBody>
      </p:sp>
    </p:spTree>
    <p:extLst>
      <p:ext uri="{BB962C8B-B14F-4D97-AF65-F5344CB8AC3E}">
        <p14:creationId xmlns:p14="http://schemas.microsoft.com/office/powerpoint/2010/main" val="2699126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10</a:t>
            </a:fld>
            <a:endParaRPr lang="en-GB"/>
          </a:p>
        </p:txBody>
      </p:sp>
    </p:spTree>
    <p:extLst>
      <p:ext uri="{BB962C8B-B14F-4D97-AF65-F5344CB8AC3E}">
        <p14:creationId xmlns:p14="http://schemas.microsoft.com/office/powerpoint/2010/main" val="1543648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11</a:t>
            </a:fld>
            <a:endParaRPr lang="en-GB"/>
          </a:p>
        </p:txBody>
      </p:sp>
    </p:spTree>
    <p:extLst>
      <p:ext uri="{BB962C8B-B14F-4D97-AF65-F5344CB8AC3E}">
        <p14:creationId xmlns:p14="http://schemas.microsoft.com/office/powerpoint/2010/main" val="2735444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E862AF-DD84-4820-B182-5C327E1627BE}" type="slidenum">
              <a:rPr lang="en-GB" smtClean="0"/>
              <a:t>12</a:t>
            </a:fld>
            <a:endParaRPr lang="en-GB"/>
          </a:p>
        </p:txBody>
      </p:sp>
    </p:spTree>
    <p:extLst>
      <p:ext uri="{BB962C8B-B14F-4D97-AF65-F5344CB8AC3E}">
        <p14:creationId xmlns:p14="http://schemas.microsoft.com/office/powerpoint/2010/main" val="3889207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37A994C1-7FA0-4894-B73E-31140D789D3B}" type="datetimeFigureOut">
              <a:rPr lang="en-GB" smtClean="0"/>
              <a:t>28/05/2017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2654390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7A994C1-7FA0-4894-B73E-31140D789D3B}" type="datetimeFigureOut">
              <a:rPr lang="en-GB" smtClean="0"/>
              <a:t>28/05/2017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1356074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7A994C1-7FA0-4894-B73E-31140D789D3B}" type="datetimeFigureOut">
              <a:rPr lang="en-GB" smtClean="0"/>
              <a:t>28/05/2017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10625729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7A994C1-7FA0-4894-B73E-31140D789D3B}" type="datetimeFigureOut">
              <a:rPr lang="en-GB" smtClean="0"/>
              <a:t>28/05/2017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1979364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7A994C1-7FA0-4894-B73E-31140D789D3B}" type="datetimeFigureOut">
              <a:rPr lang="en-GB" smtClean="0"/>
              <a:t>28/05/2017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2351356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37A994C1-7FA0-4894-B73E-31140D789D3B}" type="datetimeFigureOut">
              <a:rPr lang="en-GB" smtClean="0"/>
              <a:t>28/05/2017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1097557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37A994C1-7FA0-4894-B73E-31140D789D3B}" type="datetimeFigureOut">
              <a:rPr lang="en-GB" smtClean="0"/>
              <a:t>28/05/2017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246037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37A994C1-7FA0-4894-B73E-31140D789D3B}" type="datetimeFigureOut">
              <a:rPr lang="en-GB" smtClean="0"/>
              <a:t>28/05/2017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530942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A994C1-7FA0-4894-B73E-31140D789D3B}" type="datetimeFigureOut">
              <a:rPr lang="en-GB" smtClean="0"/>
              <a:t>28/05/2017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1683032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7A994C1-7FA0-4894-B73E-31140D789D3B}" type="datetimeFigureOut">
              <a:rPr lang="en-GB" smtClean="0"/>
              <a:t>28/05/2017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388477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7A994C1-7FA0-4894-B73E-31140D789D3B}" type="datetimeFigureOut">
              <a:rPr lang="en-GB" smtClean="0"/>
              <a:t>28/05/2017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8871598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A994C1-7FA0-4894-B73E-31140D789D3B}" type="datetimeFigureOut">
              <a:rPr lang="en-GB" smtClean="0"/>
              <a:t>28/05/2017</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FCE1EE-7BC0-4847-9915-B5F33783511D}" type="slidenum">
              <a:rPr lang="en-GB" smtClean="0"/>
              <a:t>‹#›</a:t>
            </a:fld>
            <a:endParaRPr lang="en-GB"/>
          </a:p>
        </p:txBody>
      </p:sp>
      <p:sp>
        <p:nvSpPr>
          <p:cNvPr id="8" name="Rectangle 7"/>
          <p:cNvSpPr/>
          <p:nvPr userDrawn="1"/>
        </p:nvSpPr>
        <p:spPr>
          <a:xfrm>
            <a:off x="63553" y="117014"/>
            <a:ext cx="12240228" cy="6904299"/>
          </a:xfrm>
          <a:prstGeom prst="rect">
            <a:avLst/>
          </a:prstGeom>
          <a:noFill/>
          <a:ln w="2286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031526" y="5495940"/>
            <a:ext cx="6047525" cy="953279"/>
          </a:xfrm>
          <a:prstGeom prst="rect">
            <a:avLst/>
          </a:prstGeom>
        </p:spPr>
      </p:pic>
    </p:spTree>
    <p:extLst>
      <p:ext uri="{BB962C8B-B14F-4D97-AF65-F5344CB8AC3E}">
        <p14:creationId xmlns:p14="http://schemas.microsoft.com/office/powerpoint/2010/main" val="37354680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GB" dirty="0"/>
              <a:t>Session 6</a:t>
            </a:r>
          </a:p>
          <a:p>
            <a:r>
              <a:rPr lang="en-GB" dirty="0"/>
              <a:t>Theory: Searching Algorithms</a:t>
            </a:r>
          </a:p>
          <a:p>
            <a:r>
              <a:rPr lang="en-GB" dirty="0"/>
              <a:t>Practical: Exception Handling and Debugging</a:t>
            </a:r>
          </a:p>
        </p:txBody>
      </p:sp>
      <p:sp>
        <p:nvSpPr>
          <p:cNvPr id="4" name="Rectangle 5"/>
          <p:cNvSpPr>
            <a:spLocks noChangeArrowheads="1"/>
          </p:cNvSpPr>
          <p:nvPr/>
        </p:nvSpPr>
        <p:spPr bwMode="auto">
          <a:xfrm>
            <a:off x="1383175" y="515073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5" name="Title 1"/>
          <p:cNvSpPr>
            <a:spLocks noGrp="1"/>
          </p:cNvSpPr>
          <p:nvPr>
            <p:ph type="ctrTitle"/>
          </p:nvPr>
        </p:nvSpPr>
        <p:spPr/>
        <p:txBody>
          <a:bodyPr>
            <a:normAutofit/>
          </a:bodyPr>
          <a:lstStyle/>
          <a:p>
            <a:r>
              <a:rPr lang="en-US" dirty="0"/>
              <a:t>Teaching Computing to GCSE</a:t>
            </a:r>
          </a:p>
        </p:txBody>
      </p:sp>
    </p:spTree>
    <p:extLst>
      <p:ext uri="{BB962C8B-B14F-4D97-AF65-F5344CB8AC3E}">
        <p14:creationId xmlns:p14="http://schemas.microsoft.com/office/powerpoint/2010/main" val="39584562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Tracing a Binary Search</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In an exam the students could be asked to show how the binary search algorithm could be used to search for a particular value in a list. In this example we are looking for 7.</a:t>
            </a:r>
          </a:p>
          <a:p>
            <a:pPr marL="0" indent="0">
              <a:buNone/>
            </a:pPr>
            <a:endParaRPr lang="en-GB" sz="2400" dirty="0"/>
          </a:p>
        </p:txBody>
      </p:sp>
      <p:graphicFrame>
        <p:nvGraphicFramePr>
          <p:cNvPr id="5" name="Shape 369"/>
          <p:cNvGraphicFramePr/>
          <p:nvPr>
            <p:extLst>
              <p:ext uri="{D42A27DB-BD31-4B8C-83A1-F6EECF244321}">
                <p14:modId xmlns:p14="http://schemas.microsoft.com/office/powerpoint/2010/main" val="87058517"/>
              </p:ext>
            </p:extLst>
          </p:nvPr>
        </p:nvGraphicFramePr>
        <p:xfrm>
          <a:off x="971175" y="2280891"/>
          <a:ext cx="9931288" cy="2800545"/>
        </p:xfrm>
        <a:graphic>
          <a:graphicData uri="http://schemas.openxmlformats.org/drawingml/2006/table">
            <a:tbl>
              <a:tblPr>
                <a:noFill/>
              </a:tblPr>
              <a:tblGrid>
                <a:gridCol w="1241411">
                  <a:extLst>
                    <a:ext uri="{9D8B030D-6E8A-4147-A177-3AD203B41FA5}">
                      <a16:colId xmlns:a16="http://schemas.microsoft.com/office/drawing/2014/main" val="20001"/>
                    </a:ext>
                  </a:extLst>
                </a:gridCol>
                <a:gridCol w="1241411">
                  <a:extLst>
                    <a:ext uri="{9D8B030D-6E8A-4147-A177-3AD203B41FA5}">
                      <a16:colId xmlns:a16="http://schemas.microsoft.com/office/drawing/2014/main" val="3164435697"/>
                    </a:ext>
                  </a:extLst>
                </a:gridCol>
                <a:gridCol w="1241411">
                  <a:extLst>
                    <a:ext uri="{9D8B030D-6E8A-4147-A177-3AD203B41FA5}">
                      <a16:colId xmlns:a16="http://schemas.microsoft.com/office/drawing/2014/main" val="1083865153"/>
                    </a:ext>
                  </a:extLst>
                </a:gridCol>
                <a:gridCol w="1241411">
                  <a:extLst>
                    <a:ext uri="{9D8B030D-6E8A-4147-A177-3AD203B41FA5}">
                      <a16:colId xmlns:a16="http://schemas.microsoft.com/office/drawing/2014/main" val="3079760972"/>
                    </a:ext>
                  </a:extLst>
                </a:gridCol>
                <a:gridCol w="1241411">
                  <a:extLst>
                    <a:ext uri="{9D8B030D-6E8A-4147-A177-3AD203B41FA5}">
                      <a16:colId xmlns:a16="http://schemas.microsoft.com/office/drawing/2014/main" val="2961631387"/>
                    </a:ext>
                  </a:extLst>
                </a:gridCol>
                <a:gridCol w="1241411">
                  <a:extLst>
                    <a:ext uri="{9D8B030D-6E8A-4147-A177-3AD203B41FA5}">
                      <a16:colId xmlns:a16="http://schemas.microsoft.com/office/drawing/2014/main" val="358997343"/>
                    </a:ext>
                  </a:extLst>
                </a:gridCol>
                <a:gridCol w="1241411">
                  <a:extLst>
                    <a:ext uri="{9D8B030D-6E8A-4147-A177-3AD203B41FA5}">
                      <a16:colId xmlns:a16="http://schemas.microsoft.com/office/drawing/2014/main" val="3038260135"/>
                    </a:ext>
                  </a:extLst>
                </a:gridCol>
                <a:gridCol w="1241411">
                  <a:extLst>
                    <a:ext uri="{9D8B030D-6E8A-4147-A177-3AD203B41FA5}">
                      <a16:colId xmlns:a16="http://schemas.microsoft.com/office/drawing/2014/main" val="4184314074"/>
                    </a:ext>
                  </a:extLst>
                </a:gridCol>
              </a:tblGrid>
              <a:tr h="339287">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1</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2</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3</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4</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5</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6</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7</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8</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extLst>
                  <a:ext uri="{0D108BD9-81ED-4DB2-BD59-A6C34878D82A}">
                    <a16:rowId xmlns:a16="http://schemas.microsoft.com/office/drawing/2014/main" val="246084939"/>
                  </a:ext>
                </a:extLst>
              </a:tr>
              <a:tr h="452983">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800" kern="1200" dirty="0">
                          <a:solidFill>
                            <a:schemeClr val="tx1"/>
                          </a:solidFill>
                          <a:effectLst/>
                          <a:latin typeface="+mn-lt"/>
                          <a:ea typeface="+mn-ea"/>
                          <a:cs typeface="+mn-cs"/>
                        </a:rPr>
                        <a:t>↑</a:t>
                      </a: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0000"/>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rPr>
                        <a:t>5</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rPr>
                        <a:t>6</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rPr>
                        <a:t>7</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rPr>
                        <a:t>8</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r>
                        <a:rPr lang="en-GB" sz="1600" kern="1200" dirty="0">
                          <a:solidFill>
                            <a:schemeClr val="tx1"/>
                          </a:solidFill>
                          <a:effectLst/>
                          <a:latin typeface="+mn-lt"/>
                          <a:ea typeface="+mn-ea"/>
                          <a:cs typeface="+mn-cs"/>
                        </a:rPr>
                        <a:t>↑</a:t>
                      </a:r>
                      <a:endParaRPr lang="en-GB" sz="14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829138917"/>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rPr>
                        <a:t>7</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rPr>
                        <a:t>8</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80218">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r>
                        <a:rPr lang="en-GB" sz="1600" kern="1200" dirty="0">
                          <a:solidFill>
                            <a:schemeClr val="tx1"/>
                          </a:solidFill>
                          <a:effectLst/>
                          <a:latin typeface="+mn-lt"/>
                          <a:ea typeface="+mn-ea"/>
                          <a:cs typeface="+mn-cs"/>
                        </a:rPr>
                        <a:t>↑</a:t>
                      </a:r>
                      <a:endParaRPr lang="en-GB" sz="14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223791988"/>
                  </a:ext>
                </a:extLst>
              </a:tr>
            </a:tbl>
          </a:graphicData>
        </a:graphic>
      </p:graphicFrame>
      <p:sp>
        <p:nvSpPr>
          <p:cNvPr id="6" name="Rectangle 5"/>
          <p:cNvSpPr/>
          <p:nvPr/>
        </p:nvSpPr>
        <p:spPr>
          <a:xfrm>
            <a:off x="4953837" y="2783394"/>
            <a:ext cx="653143" cy="3215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 name="Group 14"/>
          <p:cNvGrpSpPr/>
          <p:nvPr/>
        </p:nvGrpSpPr>
        <p:grpSpPr>
          <a:xfrm>
            <a:off x="6221604" y="3222966"/>
            <a:ext cx="4386108" cy="349137"/>
            <a:chOff x="6221604" y="3222966"/>
            <a:chExt cx="4386108" cy="349137"/>
          </a:xfrm>
        </p:grpSpPr>
        <p:sp>
          <p:nvSpPr>
            <p:cNvPr id="7" name="Rectangle 6"/>
            <p:cNvSpPr/>
            <p:nvPr/>
          </p:nvSpPr>
          <p:spPr>
            <a:xfrm>
              <a:off x="6221604" y="3222966"/>
              <a:ext cx="653143" cy="3215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7449177" y="3250556"/>
              <a:ext cx="653143" cy="3215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8757137" y="3230459"/>
              <a:ext cx="653143" cy="3215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9954569" y="3250556"/>
              <a:ext cx="653143" cy="3215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Rectangle 10"/>
          <p:cNvSpPr/>
          <p:nvPr/>
        </p:nvSpPr>
        <p:spPr>
          <a:xfrm>
            <a:off x="7497743" y="3729124"/>
            <a:ext cx="653143" cy="3215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p:cNvGrpSpPr/>
          <p:nvPr/>
        </p:nvGrpSpPr>
        <p:grpSpPr>
          <a:xfrm>
            <a:off x="8685123" y="4180027"/>
            <a:ext cx="1890769" cy="361741"/>
            <a:chOff x="8685123" y="4180027"/>
            <a:chExt cx="1890769" cy="361741"/>
          </a:xfrm>
        </p:grpSpPr>
        <p:sp>
          <p:nvSpPr>
            <p:cNvPr id="12" name="Rectangle 11"/>
            <p:cNvSpPr/>
            <p:nvPr/>
          </p:nvSpPr>
          <p:spPr>
            <a:xfrm>
              <a:off x="8685123" y="4180027"/>
              <a:ext cx="653143" cy="3215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9922749" y="4220221"/>
              <a:ext cx="653143" cy="3215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 name="Rectangle 13"/>
          <p:cNvSpPr/>
          <p:nvPr/>
        </p:nvSpPr>
        <p:spPr>
          <a:xfrm>
            <a:off x="8757136" y="4670836"/>
            <a:ext cx="653143" cy="3215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89772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6"/>
                                        </p:tgtEl>
                                      </p:cBhvr>
                                    </p:animEffect>
                                    <p:set>
                                      <p:cBhvr>
                                        <p:cTn id="22" dur="1" fill="hold">
                                          <p:stCondLst>
                                            <p:cond delay="499"/>
                                          </p:stCondLst>
                                        </p:cTn>
                                        <p:tgtEl>
                                          <p:spTgt spid="1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4</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Show how the value 8 would be found in the list below:</a:t>
            </a:r>
          </a:p>
          <a:p>
            <a:pPr marL="0" indent="0">
              <a:buNone/>
            </a:pPr>
            <a:endParaRPr lang="en-GB" sz="2400" dirty="0"/>
          </a:p>
        </p:txBody>
      </p:sp>
      <p:graphicFrame>
        <p:nvGraphicFramePr>
          <p:cNvPr id="5" name="Shape 369"/>
          <p:cNvGraphicFramePr/>
          <p:nvPr>
            <p:extLst>
              <p:ext uri="{D42A27DB-BD31-4B8C-83A1-F6EECF244321}">
                <p14:modId xmlns:p14="http://schemas.microsoft.com/office/powerpoint/2010/main" val="2756129404"/>
              </p:ext>
            </p:extLst>
          </p:nvPr>
        </p:nvGraphicFramePr>
        <p:xfrm>
          <a:off x="961127" y="1889005"/>
          <a:ext cx="9579591" cy="3760981"/>
        </p:xfrm>
        <a:graphic>
          <a:graphicData uri="http://schemas.openxmlformats.org/drawingml/2006/table">
            <a:tbl>
              <a:tblPr>
                <a:noFill/>
              </a:tblPr>
              <a:tblGrid>
                <a:gridCol w="1064399">
                  <a:extLst>
                    <a:ext uri="{9D8B030D-6E8A-4147-A177-3AD203B41FA5}">
                      <a16:colId xmlns:a16="http://schemas.microsoft.com/office/drawing/2014/main" val="20001"/>
                    </a:ext>
                  </a:extLst>
                </a:gridCol>
                <a:gridCol w="1064399">
                  <a:extLst>
                    <a:ext uri="{9D8B030D-6E8A-4147-A177-3AD203B41FA5}">
                      <a16:colId xmlns:a16="http://schemas.microsoft.com/office/drawing/2014/main" val="3164435697"/>
                    </a:ext>
                  </a:extLst>
                </a:gridCol>
                <a:gridCol w="1064399">
                  <a:extLst>
                    <a:ext uri="{9D8B030D-6E8A-4147-A177-3AD203B41FA5}">
                      <a16:colId xmlns:a16="http://schemas.microsoft.com/office/drawing/2014/main" val="1083865153"/>
                    </a:ext>
                  </a:extLst>
                </a:gridCol>
                <a:gridCol w="1064399">
                  <a:extLst>
                    <a:ext uri="{9D8B030D-6E8A-4147-A177-3AD203B41FA5}">
                      <a16:colId xmlns:a16="http://schemas.microsoft.com/office/drawing/2014/main" val="3079760972"/>
                    </a:ext>
                  </a:extLst>
                </a:gridCol>
                <a:gridCol w="1064399">
                  <a:extLst>
                    <a:ext uri="{9D8B030D-6E8A-4147-A177-3AD203B41FA5}">
                      <a16:colId xmlns:a16="http://schemas.microsoft.com/office/drawing/2014/main" val="2961631387"/>
                    </a:ext>
                  </a:extLst>
                </a:gridCol>
                <a:gridCol w="1064399">
                  <a:extLst>
                    <a:ext uri="{9D8B030D-6E8A-4147-A177-3AD203B41FA5}">
                      <a16:colId xmlns:a16="http://schemas.microsoft.com/office/drawing/2014/main" val="358997343"/>
                    </a:ext>
                  </a:extLst>
                </a:gridCol>
                <a:gridCol w="1064399">
                  <a:extLst>
                    <a:ext uri="{9D8B030D-6E8A-4147-A177-3AD203B41FA5}">
                      <a16:colId xmlns:a16="http://schemas.microsoft.com/office/drawing/2014/main" val="3038260135"/>
                    </a:ext>
                  </a:extLst>
                </a:gridCol>
                <a:gridCol w="1064399">
                  <a:extLst>
                    <a:ext uri="{9D8B030D-6E8A-4147-A177-3AD203B41FA5}">
                      <a16:colId xmlns:a16="http://schemas.microsoft.com/office/drawing/2014/main" val="4184314074"/>
                    </a:ext>
                  </a:extLst>
                </a:gridCol>
                <a:gridCol w="1064399">
                  <a:extLst>
                    <a:ext uri="{9D8B030D-6E8A-4147-A177-3AD203B41FA5}">
                      <a16:colId xmlns:a16="http://schemas.microsoft.com/office/drawing/2014/main" val="1115348587"/>
                    </a:ext>
                  </a:extLst>
                </a:gridCol>
              </a:tblGrid>
              <a:tr h="339287">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1</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2</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4</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8</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16</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32</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64</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128</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256</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extLst>
                  <a:ext uri="{0D108BD9-81ED-4DB2-BD59-A6C34878D82A}">
                    <a16:rowId xmlns:a16="http://schemas.microsoft.com/office/drawing/2014/main" val="246084939"/>
                  </a:ext>
                </a:extLst>
              </a:tr>
              <a:tr h="452983">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4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0000"/>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4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4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829138917"/>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4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80218">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4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4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223791988"/>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4103039400"/>
                  </a:ext>
                </a:extLst>
              </a:tr>
              <a:tr h="480218">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4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4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916384089"/>
                  </a:ext>
                </a:extLst>
              </a:tr>
            </a:tbl>
          </a:graphicData>
        </a:graphic>
      </p:graphicFrame>
    </p:spTree>
    <p:extLst>
      <p:ext uri="{BB962C8B-B14F-4D97-AF65-F5344CB8AC3E}">
        <p14:creationId xmlns:p14="http://schemas.microsoft.com/office/powerpoint/2010/main" val="9390968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4</a:t>
            </a:r>
          </a:p>
        </p:txBody>
      </p:sp>
      <p:sp>
        <p:nvSpPr>
          <p:cNvPr id="3" name="Content Placeholder 2"/>
          <p:cNvSpPr>
            <a:spLocks noGrp="1"/>
          </p:cNvSpPr>
          <p:nvPr>
            <p:ph idx="1"/>
          </p:nvPr>
        </p:nvSpPr>
        <p:spPr>
          <a:xfrm>
            <a:off x="863599" y="1398090"/>
            <a:ext cx="11032565" cy="4059434"/>
          </a:xfrm>
        </p:spPr>
        <p:txBody>
          <a:bodyPr>
            <a:normAutofit/>
          </a:bodyPr>
          <a:lstStyle/>
          <a:p>
            <a:pPr marL="0" indent="0">
              <a:buNone/>
            </a:pPr>
            <a:r>
              <a:rPr lang="en-GB" sz="2400" dirty="0"/>
              <a:t>Show how the value 8 would be found in the list below:</a:t>
            </a:r>
          </a:p>
          <a:p>
            <a:pPr marL="0" indent="0">
              <a:buNone/>
            </a:pPr>
            <a:endParaRPr lang="en-GB" sz="2400" dirty="0"/>
          </a:p>
        </p:txBody>
      </p:sp>
      <p:graphicFrame>
        <p:nvGraphicFramePr>
          <p:cNvPr id="5" name="Shape 369"/>
          <p:cNvGraphicFramePr/>
          <p:nvPr>
            <p:extLst>
              <p:ext uri="{D42A27DB-BD31-4B8C-83A1-F6EECF244321}">
                <p14:modId xmlns:p14="http://schemas.microsoft.com/office/powerpoint/2010/main" val="496976319"/>
              </p:ext>
            </p:extLst>
          </p:nvPr>
        </p:nvGraphicFramePr>
        <p:xfrm>
          <a:off x="961127" y="1889005"/>
          <a:ext cx="9579591" cy="3760981"/>
        </p:xfrm>
        <a:graphic>
          <a:graphicData uri="http://schemas.openxmlformats.org/drawingml/2006/table">
            <a:tbl>
              <a:tblPr>
                <a:noFill/>
              </a:tblPr>
              <a:tblGrid>
                <a:gridCol w="1064399">
                  <a:extLst>
                    <a:ext uri="{9D8B030D-6E8A-4147-A177-3AD203B41FA5}">
                      <a16:colId xmlns:a16="http://schemas.microsoft.com/office/drawing/2014/main" val="20001"/>
                    </a:ext>
                  </a:extLst>
                </a:gridCol>
                <a:gridCol w="1064399">
                  <a:extLst>
                    <a:ext uri="{9D8B030D-6E8A-4147-A177-3AD203B41FA5}">
                      <a16:colId xmlns:a16="http://schemas.microsoft.com/office/drawing/2014/main" val="3164435697"/>
                    </a:ext>
                  </a:extLst>
                </a:gridCol>
                <a:gridCol w="1064399">
                  <a:extLst>
                    <a:ext uri="{9D8B030D-6E8A-4147-A177-3AD203B41FA5}">
                      <a16:colId xmlns:a16="http://schemas.microsoft.com/office/drawing/2014/main" val="1083865153"/>
                    </a:ext>
                  </a:extLst>
                </a:gridCol>
                <a:gridCol w="1064399">
                  <a:extLst>
                    <a:ext uri="{9D8B030D-6E8A-4147-A177-3AD203B41FA5}">
                      <a16:colId xmlns:a16="http://schemas.microsoft.com/office/drawing/2014/main" val="3079760972"/>
                    </a:ext>
                  </a:extLst>
                </a:gridCol>
                <a:gridCol w="1064399">
                  <a:extLst>
                    <a:ext uri="{9D8B030D-6E8A-4147-A177-3AD203B41FA5}">
                      <a16:colId xmlns:a16="http://schemas.microsoft.com/office/drawing/2014/main" val="2961631387"/>
                    </a:ext>
                  </a:extLst>
                </a:gridCol>
                <a:gridCol w="1064399">
                  <a:extLst>
                    <a:ext uri="{9D8B030D-6E8A-4147-A177-3AD203B41FA5}">
                      <a16:colId xmlns:a16="http://schemas.microsoft.com/office/drawing/2014/main" val="358997343"/>
                    </a:ext>
                  </a:extLst>
                </a:gridCol>
                <a:gridCol w="1064399">
                  <a:extLst>
                    <a:ext uri="{9D8B030D-6E8A-4147-A177-3AD203B41FA5}">
                      <a16:colId xmlns:a16="http://schemas.microsoft.com/office/drawing/2014/main" val="3038260135"/>
                    </a:ext>
                  </a:extLst>
                </a:gridCol>
                <a:gridCol w="1064399">
                  <a:extLst>
                    <a:ext uri="{9D8B030D-6E8A-4147-A177-3AD203B41FA5}">
                      <a16:colId xmlns:a16="http://schemas.microsoft.com/office/drawing/2014/main" val="4184314074"/>
                    </a:ext>
                  </a:extLst>
                </a:gridCol>
                <a:gridCol w="1064399">
                  <a:extLst>
                    <a:ext uri="{9D8B030D-6E8A-4147-A177-3AD203B41FA5}">
                      <a16:colId xmlns:a16="http://schemas.microsoft.com/office/drawing/2014/main" val="1115348587"/>
                    </a:ext>
                  </a:extLst>
                </a:gridCol>
              </a:tblGrid>
              <a:tr h="339287">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1</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2</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4</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8</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16</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32</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64</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128</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tc>
                  <a:txBody>
                    <a:bodyPr/>
                    <a:lstStyle/>
                    <a:p>
                      <a:pPr lvl="0" algn="ctr" rtl="0">
                        <a:spcBef>
                          <a:spcPts val="0"/>
                        </a:spcBef>
                        <a:buNone/>
                      </a:pPr>
                      <a:r>
                        <a:rPr lang="en-GB" sz="1600" b="1" i="0" dirty="0">
                          <a:solidFill>
                            <a:srgbClr val="2E75B6"/>
                          </a:solidFill>
                          <a:latin typeface="Calibri" panose="020F0502020204030204" pitchFamily="34" charset="0"/>
                          <a:ea typeface="Ubuntu"/>
                          <a:cs typeface="Calibri" panose="020F0502020204030204" pitchFamily="34" charset="0"/>
                          <a:sym typeface="Ubuntu"/>
                        </a:rPr>
                        <a:t>256</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noFill/>
                  </a:tcPr>
                </a:tc>
                <a:extLst>
                  <a:ext uri="{0D108BD9-81ED-4DB2-BD59-A6C34878D82A}">
                    <a16:rowId xmlns:a16="http://schemas.microsoft.com/office/drawing/2014/main" val="246084939"/>
                  </a:ext>
                </a:extLst>
              </a:tr>
              <a:tr h="452983">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r>
                        <a:rPr lang="en-GB" sz="1600" kern="1200" dirty="0">
                          <a:solidFill>
                            <a:srgbClr val="C00000"/>
                          </a:solidFill>
                          <a:effectLst/>
                          <a:latin typeface="+mn-lt"/>
                          <a:ea typeface="+mn-ea"/>
                          <a:cs typeface="+mn-cs"/>
                        </a:rPr>
                        <a:t>↑</a:t>
                      </a:r>
                      <a:endParaRPr lang="en-GB" sz="14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0000"/>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1</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2</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8</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r>
                        <a:rPr lang="en-GB" sz="1600" kern="1200" dirty="0">
                          <a:solidFill>
                            <a:srgbClr val="C00000"/>
                          </a:solidFill>
                          <a:effectLst/>
                          <a:latin typeface="+mn-lt"/>
                          <a:ea typeface="+mn-ea"/>
                          <a:cs typeface="+mn-cs"/>
                        </a:rPr>
                        <a:t>↑</a:t>
                      </a:r>
                      <a:endParaRPr lang="en-GB" sz="14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4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829138917"/>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4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4</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8</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666027701"/>
                  </a:ext>
                </a:extLst>
              </a:tr>
              <a:tr h="480218">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r>
                        <a:rPr lang="en-GB" sz="1600" kern="1200" dirty="0">
                          <a:solidFill>
                            <a:srgbClr val="C00000"/>
                          </a:solidFill>
                          <a:effectLst/>
                          <a:latin typeface="+mn-lt"/>
                          <a:ea typeface="+mn-ea"/>
                          <a:cs typeface="+mn-cs"/>
                        </a:rPr>
                        <a:t>↑</a:t>
                      </a:r>
                      <a:endParaRPr lang="en-GB" sz="14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4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3223791988"/>
                  </a:ext>
                </a:extLst>
              </a:tr>
              <a:tr h="480218">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8</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4103039400"/>
                  </a:ext>
                </a:extLst>
              </a:tr>
              <a:tr h="480218">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r>
                        <a:rPr lang="en-GB" sz="1600" kern="1200" dirty="0">
                          <a:solidFill>
                            <a:srgbClr val="C00000"/>
                          </a:solidFill>
                          <a:effectLst/>
                          <a:latin typeface="+mn-lt"/>
                          <a:ea typeface="+mn-ea"/>
                          <a:cs typeface="+mn-cs"/>
                        </a:rPr>
                        <a:t>↑</a:t>
                      </a:r>
                      <a:endParaRPr lang="en-GB" sz="14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4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600"/>
                        </a:spcAft>
                        <a:buClr>
                          <a:srgbClr val="003565"/>
                        </a:buClr>
                        <a:buSzPct val="25000"/>
                        <a:buFont typeface="Questrial"/>
                        <a:buNone/>
                        <a:tabLst/>
                        <a:defRPr/>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no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2916384089"/>
                  </a:ext>
                </a:extLst>
              </a:tr>
            </a:tbl>
          </a:graphicData>
        </a:graphic>
      </p:graphicFrame>
    </p:spTree>
    <p:extLst>
      <p:ext uri="{BB962C8B-B14F-4D97-AF65-F5344CB8AC3E}">
        <p14:creationId xmlns:p14="http://schemas.microsoft.com/office/powerpoint/2010/main" val="1907090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Break</a:t>
            </a:r>
          </a:p>
        </p:txBody>
      </p:sp>
      <p:sp>
        <p:nvSpPr>
          <p:cNvPr id="3" name="Content Placeholder 2"/>
          <p:cNvSpPr>
            <a:spLocks noGrp="1"/>
          </p:cNvSpPr>
          <p:nvPr>
            <p:ph idx="1"/>
          </p:nvPr>
        </p:nvSpPr>
        <p:spPr/>
        <p:txBody>
          <a:bodyPr/>
          <a:lstStyle/>
          <a:p>
            <a:pPr marL="0" indent="0">
              <a:buNone/>
            </a:pPr>
            <a:r>
              <a:rPr lang="en-GB" dirty="0"/>
              <a:t>After the break we will look at exception handling and debugging.</a:t>
            </a:r>
          </a:p>
        </p:txBody>
      </p:sp>
    </p:spTree>
    <p:extLst>
      <p:ext uri="{BB962C8B-B14F-4D97-AF65-F5344CB8AC3E}">
        <p14:creationId xmlns:p14="http://schemas.microsoft.com/office/powerpoint/2010/main" val="1787834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Specification Content</a:t>
            </a:r>
          </a:p>
        </p:txBody>
      </p:sp>
      <p:sp>
        <p:nvSpPr>
          <p:cNvPr id="3" name="Content Placeholder 2"/>
          <p:cNvSpPr>
            <a:spLocks noGrp="1"/>
          </p:cNvSpPr>
          <p:nvPr>
            <p:ph idx="1"/>
          </p:nvPr>
        </p:nvSpPr>
        <p:spPr>
          <a:xfrm>
            <a:off x="766482" y="1473958"/>
            <a:ext cx="10515600" cy="4372206"/>
          </a:xfrm>
        </p:spPr>
        <p:txBody>
          <a:bodyPr>
            <a:normAutofit lnSpcReduction="10000"/>
          </a:bodyPr>
          <a:lstStyle/>
          <a:p>
            <a:pPr marL="0" indent="0">
              <a:buNone/>
            </a:pPr>
            <a:r>
              <a:rPr lang="en-GB" sz="2600" b="1" dirty="0">
                <a:cs typeface="Arial" panose="020B0604020202020204" pitchFamily="34" charset="0"/>
              </a:rPr>
              <a:t>OCR</a:t>
            </a:r>
          </a:p>
          <a:p>
            <a:r>
              <a:rPr lang="en-GB" sz="2600" dirty="0">
                <a:cs typeface="Arial" panose="020B0604020202020204" pitchFamily="34" charset="0"/>
              </a:rPr>
              <a:t>Standard searching algorithms:</a:t>
            </a:r>
          </a:p>
          <a:p>
            <a:pPr lvl="1"/>
            <a:r>
              <a:rPr lang="en-GB" sz="2200" dirty="0">
                <a:cs typeface="Arial" panose="020B0604020202020204" pitchFamily="34" charset="0"/>
              </a:rPr>
              <a:t>Binary search</a:t>
            </a:r>
          </a:p>
          <a:p>
            <a:pPr lvl="1"/>
            <a:r>
              <a:rPr lang="en-GB" sz="2200" dirty="0">
                <a:cs typeface="Arial" panose="020B0604020202020204" pitchFamily="34" charset="0"/>
              </a:rPr>
              <a:t>Linear search</a:t>
            </a:r>
          </a:p>
          <a:p>
            <a:pPr marL="0" indent="0">
              <a:buNone/>
            </a:pPr>
            <a:r>
              <a:rPr lang="en-GB" sz="2600" b="1" dirty="0">
                <a:cs typeface="Arial" panose="020B0604020202020204" pitchFamily="34" charset="0"/>
              </a:rPr>
              <a:t>AQA</a:t>
            </a:r>
          </a:p>
          <a:p>
            <a:r>
              <a:rPr lang="en-GB" sz="2600" dirty="0">
                <a:cs typeface="Arial" panose="020B0604020202020204" pitchFamily="34" charset="0"/>
              </a:rPr>
              <a:t>Understand and explain how the linear search algorithm works.</a:t>
            </a:r>
          </a:p>
          <a:p>
            <a:r>
              <a:rPr lang="en-GB" sz="2600" dirty="0">
                <a:cs typeface="Arial" panose="020B0604020202020204" pitchFamily="34" charset="0"/>
              </a:rPr>
              <a:t>Understand and explain how the binary search algorithm works.</a:t>
            </a:r>
          </a:p>
          <a:p>
            <a:r>
              <a:rPr lang="en-GB" sz="2600" dirty="0">
                <a:cs typeface="Arial" panose="020B0604020202020204" pitchFamily="34" charset="0"/>
              </a:rPr>
              <a:t>Compare and contrast linear and binary search algorithms.</a:t>
            </a:r>
          </a:p>
          <a:p>
            <a:pPr marL="0" indent="0">
              <a:buNone/>
            </a:pPr>
            <a:r>
              <a:rPr lang="en-GB" sz="2600" b="1" dirty="0">
                <a:cs typeface="Arial" panose="020B0604020202020204" pitchFamily="34" charset="0"/>
              </a:rPr>
              <a:t>Edexcel</a:t>
            </a:r>
          </a:p>
          <a:p>
            <a:r>
              <a:rPr lang="en-GB" sz="2600" dirty="0">
                <a:cs typeface="Arial" panose="020B0604020202020204" pitchFamily="34" charset="0"/>
              </a:rPr>
              <a:t>Understand how standard algorithms (linear search, binary search) work.</a:t>
            </a:r>
            <a:endParaRPr lang="en-GB" sz="2200" dirty="0">
              <a:cs typeface="Arial" panose="020B0604020202020204" pitchFamily="34" charset="0"/>
            </a:endParaRPr>
          </a:p>
          <a:p>
            <a:pPr marL="0" indent="0">
              <a:buNone/>
            </a:pPr>
            <a:endParaRPr lang="en-GB" sz="2600" dirty="0">
              <a:cs typeface="Arial" panose="020B0604020202020204" pitchFamily="34" charset="0"/>
            </a:endParaRPr>
          </a:p>
        </p:txBody>
      </p:sp>
      <p:sp>
        <p:nvSpPr>
          <p:cNvPr id="4" name="Footer Placeholder 3"/>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3756937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Linear Search Algorithm</a:t>
            </a:r>
          </a:p>
        </p:txBody>
      </p:sp>
      <p:sp>
        <p:nvSpPr>
          <p:cNvPr id="3" name="Content Placeholder 2"/>
          <p:cNvSpPr>
            <a:spLocks noGrp="1"/>
          </p:cNvSpPr>
          <p:nvPr>
            <p:ph idx="1"/>
          </p:nvPr>
        </p:nvSpPr>
        <p:spPr>
          <a:xfrm>
            <a:off x="788894" y="1667031"/>
            <a:ext cx="11032565" cy="3594503"/>
          </a:xfrm>
        </p:spPr>
        <p:txBody>
          <a:bodyPr>
            <a:normAutofit/>
          </a:bodyPr>
          <a:lstStyle/>
          <a:p>
            <a:pPr marL="0" indent="0">
              <a:buNone/>
            </a:pPr>
            <a:r>
              <a:rPr lang="en-GB" dirty="0"/>
              <a:t>This is the simplest search algorithm, it works by checking each element in the list in turn until the required value is found.</a:t>
            </a:r>
          </a:p>
          <a:p>
            <a:pPr marL="0" indent="0">
              <a:buNone/>
            </a:pPr>
            <a:endParaRPr lang="en-GB" dirty="0"/>
          </a:p>
          <a:p>
            <a:pPr marL="0" indent="0">
              <a:buNone/>
            </a:pPr>
            <a:r>
              <a:rPr lang="en-GB" dirty="0"/>
              <a:t>In this example we are looking for the value 7:</a:t>
            </a:r>
          </a:p>
        </p:txBody>
      </p:sp>
      <p:sp>
        <p:nvSpPr>
          <p:cNvPr id="4" name="TextBox 3"/>
          <p:cNvSpPr txBox="1"/>
          <p:nvPr/>
        </p:nvSpPr>
        <p:spPr>
          <a:xfrm>
            <a:off x="1556791" y="4007995"/>
            <a:ext cx="1510259" cy="830997"/>
          </a:xfrm>
          <a:prstGeom prst="rect">
            <a:avLst/>
          </a:prstGeom>
          <a:noFill/>
        </p:spPr>
        <p:txBody>
          <a:bodyPr wrap="square" rtlCol="0">
            <a:spAutoFit/>
          </a:bodyPr>
          <a:lstStyle/>
          <a:p>
            <a:pPr algn="ctr"/>
            <a:r>
              <a:rPr lang="en-GB" sz="4800" dirty="0"/>
              <a:t>6</a:t>
            </a:r>
          </a:p>
        </p:txBody>
      </p:sp>
      <p:sp>
        <p:nvSpPr>
          <p:cNvPr id="5" name="TextBox 4"/>
          <p:cNvSpPr txBox="1"/>
          <p:nvPr/>
        </p:nvSpPr>
        <p:spPr>
          <a:xfrm>
            <a:off x="3067050" y="4007995"/>
            <a:ext cx="1510259" cy="830997"/>
          </a:xfrm>
          <a:prstGeom prst="rect">
            <a:avLst/>
          </a:prstGeom>
          <a:noFill/>
        </p:spPr>
        <p:txBody>
          <a:bodyPr wrap="square" rtlCol="0">
            <a:spAutoFit/>
          </a:bodyPr>
          <a:lstStyle/>
          <a:p>
            <a:pPr algn="ctr"/>
            <a:r>
              <a:rPr lang="en-GB" sz="4800" dirty="0"/>
              <a:t>2</a:t>
            </a:r>
          </a:p>
        </p:txBody>
      </p:sp>
      <p:sp>
        <p:nvSpPr>
          <p:cNvPr id="6" name="TextBox 5"/>
          <p:cNvSpPr txBox="1"/>
          <p:nvPr/>
        </p:nvSpPr>
        <p:spPr>
          <a:xfrm>
            <a:off x="4577309" y="4007995"/>
            <a:ext cx="1510259" cy="830997"/>
          </a:xfrm>
          <a:prstGeom prst="rect">
            <a:avLst/>
          </a:prstGeom>
          <a:noFill/>
        </p:spPr>
        <p:txBody>
          <a:bodyPr wrap="square" rtlCol="0">
            <a:spAutoFit/>
          </a:bodyPr>
          <a:lstStyle/>
          <a:p>
            <a:pPr algn="ctr"/>
            <a:r>
              <a:rPr lang="en-GB" sz="4800" dirty="0"/>
              <a:t>1</a:t>
            </a:r>
          </a:p>
        </p:txBody>
      </p:sp>
      <p:sp>
        <p:nvSpPr>
          <p:cNvPr id="7" name="TextBox 6"/>
          <p:cNvSpPr txBox="1"/>
          <p:nvPr/>
        </p:nvSpPr>
        <p:spPr>
          <a:xfrm>
            <a:off x="6087568" y="4007995"/>
            <a:ext cx="1510259" cy="830997"/>
          </a:xfrm>
          <a:prstGeom prst="rect">
            <a:avLst/>
          </a:prstGeom>
          <a:noFill/>
        </p:spPr>
        <p:txBody>
          <a:bodyPr wrap="square" rtlCol="0">
            <a:spAutoFit/>
          </a:bodyPr>
          <a:lstStyle/>
          <a:p>
            <a:pPr algn="ctr"/>
            <a:r>
              <a:rPr lang="en-GB" sz="4800" dirty="0"/>
              <a:t>4</a:t>
            </a:r>
          </a:p>
        </p:txBody>
      </p:sp>
      <p:sp>
        <p:nvSpPr>
          <p:cNvPr id="8" name="TextBox 7"/>
          <p:cNvSpPr txBox="1"/>
          <p:nvPr/>
        </p:nvSpPr>
        <p:spPr>
          <a:xfrm>
            <a:off x="7597827" y="4007995"/>
            <a:ext cx="1510259" cy="830997"/>
          </a:xfrm>
          <a:prstGeom prst="rect">
            <a:avLst/>
          </a:prstGeom>
          <a:noFill/>
        </p:spPr>
        <p:txBody>
          <a:bodyPr wrap="square" rtlCol="0">
            <a:spAutoFit/>
          </a:bodyPr>
          <a:lstStyle/>
          <a:p>
            <a:pPr algn="ctr"/>
            <a:r>
              <a:rPr lang="en-GB" sz="4800" dirty="0"/>
              <a:t>7</a:t>
            </a:r>
          </a:p>
        </p:txBody>
      </p:sp>
      <p:sp>
        <p:nvSpPr>
          <p:cNvPr id="9" name="TextBox 8"/>
          <p:cNvSpPr txBox="1"/>
          <p:nvPr/>
        </p:nvSpPr>
        <p:spPr>
          <a:xfrm>
            <a:off x="9108086" y="4007995"/>
            <a:ext cx="1510259" cy="830997"/>
          </a:xfrm>
          <a:prstGeom prst="rect">
            <a:avLst/>
          </a:prstGeom>
          <a:noFill/>
        </p:spPr>
        <p:txBody>
          <a:bodyPr wrap="square" rtlCol="0">
            <a:spAutoFit/>
          </a:bodyPr>
          <a:lstStyle/>
          <a:p>
            <a:pPr algn="ctr"/>
            <a:r>
              <a:rPr lang="en-GB" sz="4800" dirty="0"/>
              <a:t>9</a:t>
            </a:r>
          </a:p>
        </p:txBody>
      </p:sp>
    </p:spTree>
    <p:extLst>
      <p:ext uri="{BB962C8B-B14F-4D97-AF65-F5344CB8AC3E}">
        <p14:creationId xmlns:p14="http://schemas.microsoft.com/office/powerpoint/2010/main" val="2892095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4">
                                            <p:txEl>
                                              <p:pRg st="0" end="0"/>
                                            </p:txEl>
                                          </p:spTgt>
                                        </p:tgtEl>
                                      </p:cBhvr>
                                    </p:animEffect>
                                    <p:animScale>
                                      <p:cBhvr>
                                        <p:cTn id="12" dur="250" autoRev="1" fill="hold"/>
                                        <p:tgtEl>
                                          <p:spTgt spid="4">
                                            <p:txEl>
                                              <p:pRg st="0" end="0"/>
                                            </p:txEl>
                                          </p:spTgt>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5">
                                            <p:txEl>
                                              <p:pRg st="0" end="0"/>
                                            </p:txEl>
                                          </p:spTgt>
                                        </p:tgtEl>
                                      </p:cBhvr>
                                    </p:animEffect>
                                    <p:animScale>
                                      <p:cBhvr>
                                        <p:cTn id="17" dur="250" autoRev="1" fill="hold"/>
                                        <p:tgtEl>
                                          <p:spTgt spid="5">
                                            <p:txEl>
                                              <p:pRg st="0" end="0"/>
                                            </p:txEl>
                                          </p:spTgt>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6">
                                            <p:txEl>
                                              <p:pRg st="0" end="0"/>
                                            </p:txEl>
                                          </p:spTgt>
                                        </p:tgtEl>
                                      </p:cBhvr>
                                    </p:animEffect>
                                    <p:animScale>
                                      <p:cBhvr>
                                        <p:cTn id="22" dur="250" autoRev="1" fill="hold"/>
                                        <p:tgtEl>
                                          <p:spTgt spid="6">
                                            <p:txEl>
                                              <p:pRg st="0" end="0"/>
                                            </p:txEl>
                                          </p:spTgt>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nodeType="clickEffect">
                                  <p:stCondLst>
                                    <p:cond delay="0"/>
                                  </p:stCondLst>
                                  <p:childTnLst>
                                    <p:animEffect transition="out" filter="fade">
                                      <p:cBhvr>
                                        <p:cTn id="26" dur="500" tmFilter="0, 0; .2, .5; .8, .5; 1, 0"/>
                                        <p:tgtEl>
                                          <p:spTgt spid="7">
                                            <p:txEl>
                                              <p:pRg st="0" end="0"/>
                                            </p:txEl>
                                          </p:spTgt>
                                        </p:tgtEl>
                                      </p:cBhvr>
                                    </p:animEffect>
                                    <p:animScale>
                                      <p:cBhvr>
                                        <p:cTn id="27" dur="250" autoRev="1" fill="hold"/>
                                        <p:tgtEl>
                                          <p:spTgt spid="7">
                                            <p:txEl>
                                              <p:pRg st="0" end="0"/>
                                            </p:txEl>
                                          </p:spTgt>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nodeType="clickEffect">
                                  <p:stCondLst>
                                    <p:cond delay="0"/>
                                  </p:stCondLst>
                                  <p:childTnLst>
                                    <p:animEffect transition="out" filter="fade">
                                      <p:cBhvr>
                                        <p:cTn id="31" dur="500" tmFilter="0, 0; .2, .5; .8, .5; 1, 0"/>
                                        <p:tgtEl>
                                          <p:spTgt spid="8">
                                            <p:txEl>
                                              <p:pRg st="0" end="0"/>
                                            </p:txEl>
                                          </p:spTgt>
                                        </p:tgtEl>
                                      </p:cBhvr>
                                    </p:animEffect>
                                    <p:animScale>
                                      <p:cBhvr>
                                        <p:cTn id="32" dur="250" autoRev="1" fill="hold"/>
                                        <p:tgtEl>
                                          <p:spTgt spid="8">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1</a:t>
            </a:r>
          </a:p>
        </p:txBody>
      </p:sp>
      <p:sp>
        <p:nvSpPr>
          <p:cNvPr id="3" name="Content Placeholder 2"/>
          <p:cNvSpPr>
            <a:spLocks noGrp="1"/>
          </p:cNvSpPr>
          <p:nvPr>
            <p:ph idx="1"/>
          </p:nvPr>
        </p:nvSpPr>
        <p:spPr>
          <a:xfrm>
            <a:off x="788895" y="1667032"/>
            <a:ext cx="4514850" cy="2587142"/>
          </a:xfrm>
        </p:spPr>
        <p:txBody>
          <a:bodyPr>
            <a:normAutofit/>
          </a:bodyPr>
          <a:lstStyle/>
          <a:p>
            <a:pPr marL="514350" indent="-514350">
              <a:buAutoNum type="arabicPeriod"/>
            </a:pPr>
            <a:r>
              <a:rPr lang="en-GB" dirty="0"/>
              <a:t>Place these lines of pseudocode to recreate the linear search algorithm.</a:t>
            </a:r>
          </a:p>
          <a:p>
            <a:pPr marL="514350" indent="-514350">
              <a:buFont typeface="Arial" panose="020B0604020202020204" pitchFamily="34" charset="0"/>
              <a:buAutoNum type="arabicPeriod"/>
            </a:pPr>
            <a:r>
              <a:rPr lang="en-GB" dirty="0"/>
              <a:t>Implement the algorithm in Python.</a:t>
            </a:r>
          </a:p>
          <a:p>
            <a:pPr marL="514350" indent="-514350">
              <a:buAutoNum type="arabicPeriod"/>
            </a:pPr>
            <a:endParaRPr lang="en-GB" dirty="0"/>
          </a:p>
        </p:txBody>
      </p:sp>
      <p:sp>
        <p:nvSpPr>
          <p:cNvPr id="10" name="TextBox 9"/>
          <p:cNvSpPr txBox="1"/>
          <p:nvPr/>
        </p:nvSpPr>
        <p:spPr>
          <a:xfrm>
            <a:off x="788895" y="5885904"/>
            <a:ext cx="3785347" cy="461665"/>
          </a:xfrm>
          <a:prstGeom prst="rect">
            <a:avLst/>
          </a:prstGeom>
          <a:noFill/>
        </p:spPr>
        <p:txBody>
          <a:bodyPr wrap="square" rtlCol="0">
            <a:spAutoFit/>
          </a:bodyPr>
          <a:lstStyle/>
          <a:p>
            <a:r>
              <a:rPr lang="en-GB" sz="2400" dirty="0">
                <a:solidFill>
                  <a:srgbClr val="C00000"/>
                </a:solidFill>
              </a:rPr>
              <a:t>array values = [6, 2, 1, 4, 7]</a:t>
            </a:r>
          </a:p>
        </p:txBody>
      </p:sp>
      <p:sp>
        <p:nvSpPr>
          <p:cNvPr id="11" name="TextBox 10"/>
          <p:cNvSpPr txBox="1"/>
          <p:nvPr/>
        </p:nvSpPr>
        <p:spPr>
          <a:xfrm>
            <a:off x="7742145" y="5037348"/>
            <a:ext cx="2182906" cy="461665"/>
          </a:xfrm>
          <a:prstGeom prst="rect">
            <a:avLst/>
          </a:prstGeom>
          <a:noFill/>
        </p:spPr>
        <p:txBody>
          <a:bodyPr wrap="square" rtlCol="0">
            <a:spAutoFit/>
          </a:bodyPr>
          <a:lstStyle/>
          <a:p>
            <a:r>
              <a:rPr lang="en-GB" sz="2400" dirty="0">
                <a:solidFill>
                  <a:srgbClr val="C00000"/>
                </a:solidFill>
              </a:rPr>
              <a:t>found = false</a:t>
            </a:r>
          </a:p>
        </p:txBody>
      </p:sp>
      <p:sp>
        <p:nvSpPr>
          <p:cNvPr id="12" name="TextBox 11"/>
          <p:cNvSpPr txBox="1"/>
          <p:nvPr/>
        </p:nvSpPr>
        <p:spPr>
          <a:xfrm>
            <a:off x="6583456" y="451128"/>
            <a:ext cx="1611406" cy="461665"/>
          </a:xfrm>
          <a:prstGeom prst="rect">
            <a:avLst/>
          </a:prstGeom>
          <a:noFill/>
        </p:spPr>
        <p:txBody>
          <a:bodyPr wrap="square" rtlCol="0">
            <a:spAutoFit/>
          </a:bodyPr>
          <a:lstStyle/>
          <a:p>
            <a:r>
              <a:rPr lang="en-GB" sz="2400" dirty="0">
                <a:solidFill>
                  <a:srgbClr val="C00000"/>
                </a:solidFill>
              </a:rPr>
              <a:t>index = 0 </a:t>
            </a:r>
          </a:p>
        </p:txBody>
      </p:sp>
      <p:sp>
        <p:nvSpPr>
          <p:cNvPr id="13" name="TextBox 12"/>
          <p:cNvSpPr txBox="1"/>
          <p:nvPr/>
        </p:nvSpPr>
        <p:spPr>
          <a:xfrm>
            <a:off x="6502400" y="2763579"/>
            <a:ext cx="5402355" cy="461665"/>
          </a:xfrm>
          <a:prstGeom prst="rect">
            <a:avLst/>
          </a:prstGeom>
          <a:noFill/>
        </p:spPr>
        <p:txBody>
          <a:bodyPr wrap="square" rtlCol="0">
            <a:spAutoFit/>
          </a:bodyPr>
          <a:lstStyle/>
          <a:p>
            <a:r>
              <a:rPr lang="en-GB" sz="2400" dirty="0">
                <a:solidFill>
                  <a:srgbClr val="C00000"/>
                </a:solidFill>
              </a:rPr>
              <a:t>while found == false and index &lt; </a:t>
            </a:r>
            <a:r>
              <a:rPr lang="en-GB" sz="2400" dirty="0" err="1">
                <a:solidFill>
                  <a:srgbClr val="C00000"/>
                </a:solidFill>
              </a:rPr>
              <a:t>arrayLen</a:t>
            </a:r>
            <a:r>
              <a:rPr lang="en-GB" sz="2400" dirty="0">
                <a:solidFill>
                  <a:srgbClr val="C00000"/>
                </a:solidFill>
              </a:rPr>
              <a:t> </a:t>
            </a:r>
          </a:p>
        </p:txBody>
      </p:sp>
      <p:sp>
        <p:nvSpPr>
          <p:cNvPr id="14" name="TextBox 13"/>
          <p:cNvSpPr txBox="1"/>
          <p:nvPr/>
        </p:nvSpPr>
        <p:spPr>
          <a:xfrm>
            <a:off x="484094" y="4402303"/>
            <a:ext cx="5726206" cy="461665"/>
          </a:xfrm>
          <a:prstGeom prst="rect">
            <a:avLst/>
          </a:prstGeom>
          <a:noFill/>
        </p:spPr>
        <p:txBody>
          <a:bodyPr wrap="square" rtlCol="0">
            <a:spAutoFit/>
          </a:bodyPr>
          <a:lstStyle/>
          <a:p>
            <a:r>
              <a:rPr lang="en-GB" sz="2400" dirty="0">
                <a:solidFill>
                  <a:srgbClr val="C00000"/>
                </a:solidFill>
              </a:rPr>
              <a:t>	if values[index] == </a:t>
            </a:r>
            <a:r>
              <a:rPr lang="en-GB" sz="2400" dirty="0" err="1">
                <a:solidFill>
                  <a:srgbClr val="C00000"/>
                </a:solidFill>
              </a:rPr>
              <a:t>searchValue</a:t>
            </a:r>
            <a:r>
              <a:rPr lang="en-GB" sz="2400" dirty="0">
                <a:solidFill>
                  <a:srgbClr val="C00000"/>
                </a:solidFill>
              </a:rPr>
              <a:t> then</a:t>
            </a:r>
          </a:p>
        </p:txBody>
      </p:sp>
      <p:sp>
        <p:nvSpPr>
          <p:cNvPr id="15" name="TextBox 14"/>
          <p:cNvSpPr txBox="1"/>
          <p:nvPr/>
        </p:nvSpPr>
        <p:spPr>
          <a:xfrm>
            <a:off x="4979894" y="3731837"/>
            <a:ext cx="5927912" cy="830997"/>
          </a:xfrm>
          <a:prstGeom prst="rect">
            <a:avLst/>
          </a:prstGeom>
          <a:noFill/>
        </p:spPr>
        <p:txBody>
          <a:bodyPr wrap="square" rtlCol="0">
            <a:spAutoFit/>
          </a:bodyPr>
          <a:lstStyle/>
          <a:p>
            <a:r>
              <a:rPr lang="en-GB" sz="2400" dirty="0">
                <a:solidFill>
                  <a:srgbClr val="C00000"/>
                </a:solidFill>
              </a:rPr>
              <a:t>		print(“Found at index “+index)</a:t>
            </a:r>
          </a:p>
          <a:p>
            <a:r>
              <a:rPr lang="en-GB" sz="2400" dirty="0">
                <a:solidFill>
                  <a:srgbClr val="C00000"/>
                </a:solidFill>
              </a:rPr>
              <a:t>		found = true</a:t>
            </a:r>
          </a:p>
        </p:txBody>
      </p:sp>
      <p:sp>
        <p:nvSpPr>
          <p:cNvPr id="16" name="TextBox 15"/>
          <p:cNvSpPr txBox="1"/>
          <p:nvPr/>
        </p:nvSpPr>
        <p:spPr>
          <a:xfrm>
            <a:off x="9919447" y="4475449"/>
            <a:ext cx="1878106" cy="461665"/>
          </a:xfrm>
          <a:prstGeom prst="rect">
            <a:avLst/>
          </a:prstGeom>
          <a:noFill/>
        </p:spPr>
        <p:txBody>
          <a:bodyPr wrap="square" rtlCol="0">
            <a:spAutoFit/>
          </a:bodyPr>
          <a:lstStyle/>
          <a:p>
            <a:r>
              <a:rPr lang="en-GB" sz="2400" dirty="0">
                <a:solidFill>
                  <a:srgbClr val="C00000"/>
                </a:solidFill>
              </a:rPr>
              <a:t>	endif</a:t>
            </a:r>
          </a:p>
        </p:txBody>
      </p:sp>
      <p:sp>
        <p:nvSpPr>
          <p:cNvPr id="17" name="TextBox 16"/>
          <p:cNvSpPr txBox="1"/>
          <p:nvPr/>
        </p:nvSpPr>
        <p:spPr>
          <a:xfrm>
            <a:off x="7639050" y="769657"/>
            <a:ext cx="3219450" cy="461665"/>
          </a:xfrm>
          <a:prstGeom prst="rect">
            <a:avLst/>
          </a:prstGeom>
          <a:noFill/>
        </p:spPr>
        <p:txBody>
          <a:bodyPr wrap="square" rtlCol="0">
            <a:spAutoFit/>
          </a:bodyPr>
          <a:lstStyle/>
          <a:p>
            <a:r>
              <a:rPr lang="en-GB" sz="2400" dirty="0">
                <a:solidFill>
                  <a:srgbClr val="C00000"/>
                </a:solidFill>
              </a:rPr>
              <a:t>	index = index + 1</a:t>
            </a:r>
          </a:p>
        </p:txBody>
      </p:sp>
      <p:sp>
        <p:nvSpPr>
          <p:cNvPr id="18" name="TextBox 17"/>
          <p:cNvSpPr txBox="1"/>
          <p:nvPr/>
        </p:nvSpPr>
        <p:spPr>
          <a:xfrm>
            <a:off x="4332195" y="5268181"/>
            <a:ext cx="1611405" cy="461665"/>
          </a:xfrm>
          <a:prstGeom prst="rect">
            <a:avLst/>
          </a:prstGeom>
          <a:noFill/>
        </p:spPr>
        <p:txBody>
          <a:bodyPr wrap="square" rtlCol="0">
            <a:spAutoFit/>
          </a:bodyPr>
          <a:lstStyle/>
          <a:p>
            <a:r>
              <a:rPr lang="en-GB" sz="2400" dirty="0" err="1">
                <a:solidFill>
                  <a:srgbClr val="C00000"/>
                </a:solidFill>
              </a:rPr>
              <a:t>endwhile</a:t>
            </a:r>
            <a:endParaRPr lang="en-GB" sz="2400" dirty="0">
              <a:solidFill>
                <a:srgbClr val="C00000"/>
              </a:solidFill>
            </a:endParaRPr>
          </a:p>
        </p:txBody>
      </p:sp>
      <p:sp>
        <p:nvSpPr>
          <p:cNvPr id="22" name="TextBox 21"/>
          <p:cNvSpPr txBox="1"/>
          <p:nvPr/>
        </p:nvSpPr>
        <p:spPr>
          <a:xfrm>
            <a:off x="7943850" y="1708602"/>
            <a:ext cx="3276600" cy="461665"/>
          </a:xfrm>
          <a:prstGeom prst="rect">
            <a:avLst/>
          </a:prstGeom>
          <a:noFill/>
        </p:spPr>
        <p:txBody>
          <a:bodyPr wrap="square" rtlCol="0">
            <a:spAutoFit/>
          </a:bodyPr>
          <a:lstStyle/>
          <a:p>
            <a:r>
              <a:rPr lang="en-GB" sz="2400" dirty="0" err="1">
                <a:solidFill>
                  <a:srgbClr val="C00000"/>
                </a:solidFill>
              </a:rPr>
              <a:t>arrayLen</a:t>
            </a:r>
            <a:r>
              <a:rPr lang="en-GB" sz="2400" dirty="0">
                <a:solidFill>
                  <a:srgbClr val="C00000"/>
                </a:solidFill>
              </a:rPr>
              <a:t> = </a:t>
            </a:r>
            <a:r>
              <a:rPr lang="en-GB" sz="2400" dirty="0" err="1">
                <a:solidFill>
                  <a:srgbClr val="C00000"/>
                </a:solidFill>
              </a:rPr>
              <a:t>values.length</a:t>
            </a:r>
            <a:endParaRPr lang="en-GB" sz="2400" dirty="0">
              <a:solidFill>
                <a:srgbClr val="C00000"/>
              </a:solidFill>
            </a:endParaRPr>
          </a:p>
        </p:txBody>
      </p:sp>
      <p:sp>
        <p:nvSpPr>
          <p:cNvPr id="23" name="TextBox 22"/>
          <p:cNvSpPr txBox="1"/>
          <p:nvPr/>
        </p:nvSpPr>
        <p:spPr>
          <a:xfrm>
            <a:off x="5365750" y="1233696"/>
            <a:ext cx="2273300" cy="461665"/>
          </a:xfrm>
          <a:prstGeom prst="rect">
            <a:avLst/>
          </a:prstGeom>
          <a:noFill/>
        </p:spPr>
        <p:txBody>
          <a:bodyPr wrap="square" rtlCol="0">
            <a:spAutoFit/>
          </a:bodyPr>
          <a:lstStyle/>
          <a:p>
            <a:r>
              <a:rPr lang="en-GB" sz="2400" dirty="0" err="1">
                <a:solidFill>
                  <a:srgbClr val="C00000"/>
                </a:solidFill>
              </a:rPr>
              <a:t>searchValue</a:t>
            </a:r>
            <a:r>
              <a:rPr lang="en-GB" sz="2400" dirty="0">
                <a:solidFill>
                  <a:srgbClr val="C00000"/>
                </a:solidFill>
              </a:rPr>
              <a:t> = 4</a:t>
            </a:r>
          </a:p>
        </p:txBody>
      </p:sp>
    </p:spTree>
    <p:extLst>
      <p:ext uri="{BB962C8B-B14F-4D97-AF65-F5344CB8AC3E}">
        <p14:creationId xmlns:p14="http://schemas.microsoft.com/office/powerpoint/2010/main" val="2313812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1</a:t>
            </a:r>
          </a:p>
        </p:txBody>
      </p:sp>
      <p:sp>
        <p:nvSpPr>
          <p:cNvPr id="3" name="Content Placeholder 2"/>
          <p:cNvSpPr>
            <a:spLocks noGrp="1"/>
          </p:cNvSpPr>
          <p:nvPr>
            <p:ph idx="1"/>
          </p:nvPr>
        </p:nvSpPr>
        <p:spPr>
          <a:xfrm>
            <a:off x="788895" y="1667032"/>
            <a:ext cx="4514850" cy="2587142"/>
          </a:xfrm>
        </p:spPr>
        <p:txBody>
          <a:bodyPr>
            <a:normAutofit/>
          </a:bodyPr>
          <a:lstStyle/>
          <a:p>
            <a:pPr marL="514350" indent="-514350">
              <a:buAutoNum type="arabicPeriod"/>
            </a:pPr>
            <a:r>
              <a:rPr lang="en-GB" dirty="0"/>
              <a:t>Place these lines of pseudocode to recreate the linear search algorithm.</a:t>
            </a:r>
          </a:p>
          <a:p>
            <a:pPr marL="514350" indent="-514350">
              <a:buFont typeface="Arial" panose="020B0604020202020204" pitchFamily="34" charset="0"/>
              <a:buAutoNum type="arabicPeriod"/>
            </a:pPr>
            <a:r>
              <a:rPr lang="en-GB" dirty="0"/>
              <a:t>Implement the algorithm in Python.</a:t>
            </a:r>
          </a:p>
          <a:p>
            <a:pPr marL="514350" indent="-514350">
              <a:buAutoNum type="arabicPeriod"/>
            </a:pPr>
            <a:endParaRPr lang="en-GB" dirty="0"/>
          </a:p>
        </p:txBody>
      </p:sp>
      <p:sp>
        <p:nvSpPr>
          <p:cNvPr id="10" name="TextBox 9"/>
          <p:cNvSpPr txBox="1"/>
          <p:nvPr/>
        </p:nvSpPr>
        <p:spPr>
          <a:xfrm>
            <a:off x="5847347" y="853418"/>
            <a:ext cx="3785347" cy="461665"/>
          </a:xfrm>
          <a:prstGeom prst="rect">
            <a:avLst/>
          </a:prstGeom>
          <a:noFill/>
        </p:spPr>
        <p:txBody>
          <a:bodyPr wrap="square" rtlCol="0">
            <a:spAutoFit/>
          </a:bodyPr>
          <a:lstStyle/>
          <a:p>
            <a:r>
              <a:rPr lang="en-GB" sz="2400" dirty="0">
                <a:solidFill>
                  <a:srgbClr val="C00000"/>
                </a:solidFill>
              </a:rPr>
              <a:t>array values = [6, 2, 1, 4, 7]</a:t>
            </a:r>
          </a:p>
        </p:txBody>
      </p:sp>
      <p:sp>
        <p:nvSpPr>
          <p:cNvPr id="11" name="TextBox 10"/>
          <p:cNvSpPr txBox="1"/>
          <p:nvPr/>
        </p:nvSpPr>
        <p:spPr>
          <a:xfrm>
            <a:off x="5847347" y="1183693"/>
            <a:ext cx="2182906" cy="461665"/>
          </a:xfrm>
          <a:prstGeom prst="rect">
            <a:avLst/>
          </a:prstGeom>
          <a:noFill/>
        </p:spPr>
        <p:txBody>
          <a:bodyPr wrap="square" rtlCol="0">
            <a:spAutoFit/>
          </a:bodyPr>
          <a:lstStyle/>
          <a:p>
            <a:r>
              <a:rPr lang="en-GB" sz="2400" dirty="0">
                <a:solidFill>
                  <a:srgbClr val="C00000"/>
                </a:solidFill>
              </a:rPr>
              <a:t>found = false</a:t>
            </a:r>
          </a:p>
        </p:txBody>
      </p:sp>
      <p:sp>
        <p:nvSpPr>
          <p:cNvPr id="12" name="TextBox 11"/>
          <p:cNvSpPr txBox="1"/>
          <p:nvPr/>
        </p:nvSpPr>
        <p:spPr>
          <a:xfrm>
            <a:off x="5843463" y="1498975"/>
            <a:ext cx="1611406" cy="461665"/>
          </a:xfrm>
          <a:prstGeom prst="rect">
            <a:avLst/>
          </a:prstGeom>
          <a:noFill/>
        </p:spPr>
        <p:txBody>
          <a:bodyPr wrap="square" rtlCol="0">
            <a:spAutoFit/>
          </a:bodyPr>
          <a:lstStyle/>
          <a:p>
            <a:r>
              <a:rPr lang="en-GB" sz="2400" dirty="0">
                <a:solidFill>
                  <a:srgbClr val="C00000"/>
                </a:solidFill>
              </a:rPr>
              <a:t>index = 0 </a:t>
            </a:r>
          </a:p>
        </p:txBody>
      </p:sp>
      <p:sp>
        <p:nvSpPr>
          <p:cNvPr id="13" name="TextBox 12"/>
          <p:cNvSpPr txBox="1"/>
          <p:nvPr/>
        </p:nvSpPr>
        <p:spPr>
          <a:xfrm>
            <a:off x="5847347" y="2504171"/>
            <a:ext cx="5402355" cy="461665"/>
          </a:xfrm>
          <a:prstGeom prst="rect">
            <a:avLst/>
          </a:prstGeom>
          <a:noFill/>
        </p:spPr>
        <p:txBody>
          <a:bodyPr wrap="square" rtlCol="0">
            <a:spAutoFit/>
          </a:bodyPr>
          <a:lstStyle/>
          <a:p>
            <a:r>
              <a:rPr lang="en-GB" sz="2400" dirty="0">
                <a:solidFill>
                  <a:srgbClr val="C00000"/>
                </a:solidFill>
              </a:rPr>
              <a:t>while found == false and index &lt; </a:t>
            </a:r>
            <a:r>
              <a:rPr lang="en-GB" sz="2400" dirty="0" err="1">
                <a:solidFill>
                  <a:srgbClr val="C00000"/>
                </a:solidFill>
              </a:rPr>
              <a:t>arrayLen</a:t>
            </a:r>
            <a:r>
              <a:rPr lang="en-GB" sz="2400" dirty="0">
                <a:solidFill>
                  <a:srgbClr val="C00000"/>
                </a:solidFill>
              </a:rPr>
              <a:t> </a:t>
            </a:r>
          </a:p>
        </p:txBody>
      </p:sp>
      <p:sp>
        <p:nvSpPr>
          <p:cNvPr id="14" name="TextBox 13"/>
          <p:cNvSpPr txBox="1"/>
          <p:nvPr/>
        </p:nvSpPr>
        <p:spPr>
          <a:xfrm>
            <a:off x="5847347" y="2884433"/>
            <a:ext cx="5726206" cy="461665"/>
          </a:xfrm>
          <a:prstGeom prst="rect">
            <a:avLst/>
          </a:prstGeom>
          <a:noFill/>
        </p:spPr>
        <p:txBody>
          <a:bodyPr wrap="square" rtlCol="0">
            <a:spAutoFit/>
          </a:bodyPr>
          <a:lstStyle/>
          <a:p>
            <a:r>
              <a:rPr lang="en-GB" sz="2400" dirty="0">
                <a:solidFill>
                  <a:srgbClr val="C00000"/>
                </a:solidFill>
              </a:rPr>
              <a:t>	if values[index] == </a:t>
            </a:r>
            <a:r>
              <a:rPr lang="en-GB" sz="2400" dirty="0" err="1">
                <a:solidFill>
                  <a:srgbClr val="C00000"/>
                </a:solidFill>
              </a:rPr>
              <a:t>searchValue</a:t>
            </a:r>
            <a:r>
              <a:rPr lang="en-GB" sz="2400" dirty="0">
                <a:solidFill>
                  <a:srgbClr val="C00000"/>
                </a:solidFill>
              </a:rPr>
              <a:t> then</a:t>
            </a:r>
          </a:p>
        </p:txBody>
      </p:sp>
      <p:sp>
        <p:nvSpPr>
          <p:cNvPr id="15" name="TextBox 14"/>
          <p:cNvSpPr txBox="1"/>
          <p:nvPr/>
        </p:nvSpPr>
        <p:spPr>
          <a:xfrm>
            <a:off x="5847347" y="3264268"/>
            <a:ext cx="5927912" cy="830997"/>
          </a:xfrm>
          <a:prstGeom prst="rect">
            <a:avLst/>
          </a:prstGeom>
          <a:noFill/>
        </p:spPr>
        <p:txBody>
          <a:bodyPr wrap="square" rtlCol="0">
            <a:spAutoFit/>
          </a:bodyPr>
          <a:lstStyle/>
          <a:p>
            <a:r>
              <a:rPr lang="en-GB" sz="2400" dirty="0">
                <a:solidFill>
                  <a:srgbClr val="C00000"/>
                </a:solidFill>
              </a:rPr>
              <a:t>		print(“Found at index “+index)</a:t>
            </a:r>
          </a:p>
          <a:p>
            <a:r>
              <a:rPr lang="en-GB" sz="2400" dirty="0">
                <a:solidFill>
                  <a:srgbClr val="C00000"/>
                </a:solidFill>
              </a:rPr>
              <a:t>		found = true</a:t>
            </a:r>
          </a:p>
        </p:txBody>
      </p:sp>
      <p:sp>
        <p:nvSpPr>
          <p:cNvPr id="16" name="TextBox 15"/>
          <p:cNvSpPr txBox="1"/>
          <p:nvPr/>
        </p:nvSpPr>
        <p:spPr>
          <a:xfrm>
            <a:off x="5847347" y="3997326"/>
            <a:ext cx="1878106" cy="461665"/>
          </a:xfrm>
          <a:prstGeom prst="rect">
            <a:avLst/>
          </a:prstGeom>
          <a:noFill/>
        </p:spPr>
        <p:txBody>
          <a:bodyPr wrap="square" rtlCol="0">
            <a:spAutoFit/>
          </a:bodyPr>
          <a:lstStyle/>
          <a:p>
            <a:r>
              <a:rPr lang="en-GB" sz="2400" dirty="0">
                <a:solidFill>
                  <a:srgbClr val="C00000"/>
                </a:solidFill>
              </a:rPr>
              <a:t>	endif</a:t>
            </a:r>
          </a:p>
        </p:txBody>
      </p:sp>
      <p:sp>
        <p:nvSpPr>
          <p:cNvPr id="17" name="TextBox 16"/>
          <p:cNvSpPr txBox="1"/>
          <p:nvPr/>
        </p:nvSpPr>
        <p:spPr>
          <a:xfrm>
            <a:off x="5849028" y="4360260"/>
            <a:ext cx="3219450" cy="461665"/>
          </a:xfrm>
          <a:prstGeom prst="rect">
            <a:avLst/>
          </a:prstGeom>
          <a:noFill/>
        </p:spPr>
        <p:txBody>
          <a:bodyPr wrap="square" rtlCol="0">
            <a:spAutoFit/>
          </a:bodyPr>
          <a:lstStyle/>
          <a:p>
            <a:r>
              <a:rPr lang="en-GB" sz="2400" dirty="0">
                <a:solidFill>
                  <a:srgbClr val="C00000"/>
                </a:solidFill>
              </a:rPr>
              <a:t>	index = index + 1</a:t>
            </a:r>
          </a:p>
        </p:txBody>
      </p:sp>
      <p:sp>
        <p:nvSpPr>
          <p:cNvPr id="18" name="TextBox 17"/>
          <p:cNvSpPr txBox="1"/>
          <p:nvPr/>
        </p:nvSpPr>
        <p:spPr>
          <a:xfrm>
            <a:off x="5847347" y="4746493"/>
            <a:ext cx="1611405" cy="461665"/>
          </a:xfrm>
          <a:prstGeom prst="rect">
            <a:avLst/>
          </a:prstGeom>
          <a:noFill/>
        </p:spPr>
        <p:txBody>
          <a:bodyPr wrap="square" rtlCol="0">
            <a:spAutoFit/>
          </a:bodyPr>
          <a:lstStyle/>
          <a:p>
            <a:r>
              <a:rPr lang="en-GB" sz="2400" dirty="0" err="1">
                <a:solidFill>
                  <a:srgbClr val="C00000"/>
                </a:solidFill>
              </a:rPr>
              <a:t>endwhile</a:t>
            </a:r>
            <a:endParaRPr lang="en-GB" sz="2400" dirty="0">
              <a:solidFill>
                <a:srgbClr val="C00000"/>
              </a:solidFill>
            </a:endParaRPr>
          </a:p>
        </p:txBody>
      </p:sp>
      <p:sp>
        <p:nvSpPr>
          <p:cNvPr id="22" name="TextBox 21"/>
          <p:cNvSpPr txBox="1"/>
          <p:nvPr/>
        </p:nvSpPr>
        <p:spPr>
          <a:xfrm>
            <a:off x="5843463" y="1782581"/>
            <a:ext cx="3276600" cy="461665"/>
          </a:xfrm>
          <a:prstGeom prst="rect">
            <a:avLst/>
          </a:prstGeom>
          <a:noFill/>
        </p:spPr>
        <p:txBody>
          <a:bodyPr wrap="square" rtlCol="0">
            <a:spAutoFit/>
          </a:bodyPr>
          <a:lstStyle/>
          <a:p>
            <a:r>
              <a:rPr lang="en-GB" sz="2400" dirty="0" err="1">
                <a:solidFill>
                  <a:srgbClr val="C00000"/>
                </a:solidFill>
              </a:rPr>
              <a:t>arrayLen</a:t>
            </a:r>
            <a:r>
              <a:rPr lang="en-GB" sz="2400" dirty="0">
                <a:solidFill>
                  <a:srgbClr val="C00000"/>
                </a:solidFill>
              </a:rPr>
              <a:t> = </a:t>
            </a:r>
            <a:r>
              <a:rPr lang="en-GB" sz="2400" dirty="0" err="1">
                <a:solidFill>
                  <a:srgbClr val="C00000"/>
                </a:solidFill>
              </a:rPr>
              <a:t>values.length</a:t>
            </a:r>
            <a:endParaRPr lang="en-GB" sz="2400" dirty="0">
              <a:solidFill>
                <a:srgbClr val="C00000"/>
              </a:solidFill>
            </a:endParaRPr>
          </a:p>
        </p:txBody>
      </p:sp>
      <p:sp>
        <p:nvSpPr>
          <p:cNvPr id="23" name="TextBox 22"/>
          <p:cNvSpPr txBox="1"/>
          <p:nvPr/>
        </p:nvSpPr>
        <p:spPr>
          <a:xfrm>
            <a:off x="5847347" y="2115278"/>
            <a:ext cx="2273300" cy="461665"/>
          </a:xfrm>
          <a:prstGeom prst="rect">
            <a:avLst/>
          </a:prstGeom>
          <a:noFill/>
        </p:spPr>
        <p:txBody>
          <a:bodyPr wrap="square" rtlCol="0">
            <a:spAutoFit/>
          </a:bodyPr>
          <a:lstStyle/>
          <a:p>
            <a:r>
              <a:rPr lang="en-GB" sz="2400" dirty="0" err="1">
                <a:solidFill>
                  <a:srgbClr val="C00000"/>
                </a:solidFill>
              </a:rPr>
              <a:t>searchValue</a:t>
            </a:r>
            <a:r>
              <a:rPr lang="en-GB" sz="2400" dirty="0">
                <a:solidFill>
                  <a:srgbClr val="C00000"/>
                </a:solidFill>
              </a:rPr>
              <a:t> = 4</a:t>
            </a:r>
          </a:p>
        </p:txBody>
      </p:sp>
    </p:spTree>
    <p:extLst>
      <p:ext uri="{BB962C8B-B14F-4D97-AF65-F5344CB8AC3E}">
        <p14:creationId xmlns:p14="http://schemas.microsoft.com/office/powerpoint/2010/main" val="1118455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Binary Search Algorithm</a:t>
            </a:r>
          </a:p>
        </p:txBody>
      </p:sp>
      <p:sp>
        <p:nvSpPr>
          <p:cNvPr id="3" name="Content Placeholder 2"/>
          <p:cNvSpPr>
            <a:spLocks noGrp="1"/>
          </p:cNvSpPr>
          <p:nvPr>
            <p:ph idx="1"/>
          </p:nvPr>
        </p:nvSpPr>
        <p:spPr>
          <a:xfrm>
            <a:off x="788894" y="1667031"/>
            <a:ext cx="11032565" cy="3594503"/>
          </a:xfrm>
        </p:spPr>
        <p:txBody>
          <a:bodyPr>
            <a:normAutofit/>
          </a:bodyPr>
          <a:lstStyle/>
          <a:p>
            <a:pPr marL="0" indent="0">
              <a:buNone/>
            </a:pPr>
            <a:r>
              <a:rPr lang="en-GB" dirty="0"/>
              <a:t>The binary search algorithm is used to search sorted lists. It starts by finding the mid point and comparing it to the required value.</a:t>
            </a:r>
          </a:p>
          <a:p>
            <a:pPr marL="0" indent="0">
              <a:buNone/>
            </a:pPr>
            <a:r>
              <a:rPr lang="en-GB" dirty="0"/>
              <a:t>If the value is greater than the midpoint, the left hand side of the list is discarded. If the value is lower than the midpoint, the right hand side of the list is discarded. </a:t>
            </a:r>
          </a:p>
          <a:p>
            <a:pPr marL="0" indent="0">
              <a:buNone/>
            </a:pPr>
            <a:r>
              <a:rPr lang="en-GB" dirty="0"/>
              <a:t>This process is repeated until the value is found.</a:t>
            </a:r>
          </a:p>
        </p:txBody>
      </p:sp>
    </p:spTree>
    <p:extLst>
      <p:ext uri="{BB962C8B-B14F-4D97-AF65-F5344CB8AC3E}">
        <p14:creationId xmlns:p14="http://schemas.microsoft.com/office/powerpoint/2010/main" val="2145018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2</a:t>
            </a:r>
          </a:p>
        </p:txBody>
      </p:sp>
      <p:sp>
        <p:nvSpPr>
          <p:cNvPr id="3" name="Content Placeholder 2"/>
          <p:cNvSpPr>
            <a:spLocks noGrp="1"/>
          </p:cNvSpPr>
          <p:nvPr>
            <p:ph idx="1"/>
          </p:nvPr>
        </p:nvSpPr>
        <p:spPr>
          <a:xfrm>
            <a:off x="863599" y="1398090"/>
            <a:ext cx="11032565" cy="3594503"/>
          </a:xfrm>
        </p:spPr>
        <p:txBody>
          <a:bodyPr>
            <a:normAutofit/>
          </a:bodyPr>
          <a:lstStyle/>
          <a:p>
            <a:pPr marL="0" indent="0">
              <a:buNone/>
            </a:pPr>
            <a:r>
              <a:rPr lang="en-GB" sz="2400" dirty="0"/>
              <a:t>This activity will demonstrate a fun way of teaching searching algorithms.</a:t>
            </a:r>
          </a:p>
        </p:txBody>
      </p:sp>
    </p:spTree>
    <p:extLst>
      <p:ext uri="{BB962C8B-B14F-4D97-AF65-F5344CB8AC3E}">
        <p14:creationId xmlns:p14="http://schemas.microsoft.com/office/powerpoint/2010/main" val="7246928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3</a:t>
            </a:r>
          </a:p>
        </p:txBody>
      </p:sp>
      <p:sp>
        <p:nvSpPr>
          <p:cNvPr id="3" name="Content Placeholder 2"/>
          <p:cNvSpPr>
            <a:spLocks noGrp="1"/>
          </p:cNvSpPr>
          <p:nvPr>
            <p:ph idx="1"/>
          </p:nvPr>
        </p:nvSpPr>
        <p:spPr>
          <a:xfrm>
            <a:off x="863599" y="1398090"/>
            <a:ext cx="11032565" cy="3594503"/>
          </a:xfrm>
        </p:spPr>
        <p:txBody>
          <a:bodyPr>
            <a:normAutofit/>
          </a:bodyPr>
          <a:lstStyle/>
          <a:p>
            <a:pPr marL="0" indent="0">
              <a:buNone/>
            </a:pPr>
            <a:r>
              <a:rPr lang="en-GB" sz="2400" dirty="0"/>
              <a:t>Compare and contrast the linear and binary search algorithms using this table:</a:t>
            </a:r>
          </a:p>
        </p:txBody>
      </p:sp>
      <p:graphicFrame>
        <p:nvGraphicFramePr>
          <p:cNvPr id="5" name="Shape 369"/>
          <p:cNvGraphicFramePr/>
          <p:nvPr>
            <p:extLst>
              <p:ext uri="{D42A27DB-BD31-4B8C-83A1-F6EECF244321}">
                <p14:modId xmlns:p14="http://schemas.microsoft.com/office/powerpoint/2010/main" val="1622879461"/>
              </p:ext>
            </p:extLst>
          </p:nvPr>
        </p:nvGraphicFramePr>
        <p:xfrm>
          <a:off x="971176" y="1848810"/>
          <a:ext cx="10270567" cy="3453526"/>
        </p:xfrm>
        <a:graphic>
          <a:graphicData uri="http://schemas.openxmlformats.org/drawingml/2006/table">
            <a:tbl>
              <a:tblPr>
                <a:noFill/>
              </a:tblPr>
              <a:tblGrid>
                <a:gridCol w="1644019">
                  <a:extLst>
                    <a:ext uri="{9D8B030D-6E8A-4147-A177-3AD203B41FA5}">
                      <a16:colId xmlns:a16="http://schemas.microsoft.com/office/drawing/2014/main" val="20000"/>
                    </a:ext>
                  </a:extLst>
                </a:gridCol>
                <a:gridCol w="4313274">
                  <a:extLst>
                    <a:ext uri="{9D8B030D-6E8A-4147-A177-3AD203B41FA5}">
                      <a16:colId xmlns:a16="http://schemas.microsoft.com/office/drawing/2014/main" val="20001"/>
                    </a:ext>
                  </a:extLst>
                </a:gridCol>
                <a:gridCol w="4313274">
                  <a:extLst>
                    <a:ext uri="{9D8B030D-6E8A-4147-A177-3AD203B41FA5}">
                      <a16:colId xmlns:a16="http://schemas.microsoft.com/office/drawing/2014/main" val="1996712026"/>
                    </a:ext>
                  </a:extLst>
                </a:gridCol>
              </a:tblGrid>
              <a:tr h="0">
                <a:tc>
                  <a:txBody>
                    <a:bodyPr/>
                    <a:lstStyle/>
                    <a:p>
                      <a:pPr lvl="0" rtl="0">
                        <a:spcBef>
                          <a:spcPts val="0"/>
                        </a:spcBef>
                        <a:buNone/>
                      </a:pPr>
                      <a:r>
                        <a:rPr lang="en-GB" sz="1600" b="1" i="0" dirty="0">
                          <a:solidFill>
                            <a:srgbClr val="FFFFFF"/>
                          </a:solidFill>
                          <a:latin typeface="Calibri" panose="020F0502020204030204" pitchFamily="34" charset="0"/>
                          <a:ea typeface="Ubuntu"/>
                          <a:cs typeface="Calibri" panose="020F0502020204030204" pitchFamily="34" charset="0"/>
                          <a:sym typeface="Ubuntu"/>
                        </a:rPr>
                        <a:t>Algorithm</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Advantages</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Disadvantages</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1469249">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Linear Search</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0000"/>
                  </a:ext>
                </a:extLst>
              </a:tr>
              <a:tr h="1557587">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Binary Search</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003565"/>
                        </a:solidFill>
                        <a:latin typeface="Calibri" panose="020F0502020204030204" pitchFamily="34" charset="0"/>
                        <a:ea typeface="Ubuntu"/>
                        <a:cs typeface="Calibri" panose="020F0502020204030204" pitchFamily="34" charset="0"/>
                        <a:sym typeface="Ubuntu"/>
                      </a:endParaRP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bl>
          </a:graphicData>
        </a:graphic>
      </p:graphicFrame>
    </p:spTree>
    <p:extLst>
      <p:ext uri="{BB962C8B-B14F-4D97-AF65-F5344CB8AC3E}">
        <p14:creationId xmlns:p14="http://schemas.microsoft.com/office/powerpoint/2010/main" val="29505066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3</a:t>
            </a:r>
          </a:p>
        </p:txBody>
      </p:sp>
      <p:sp>
        <p:nvSpPr>
          <p:cNvPr id="3" name="Content Placeholder 2"/>
          <p:cNvSpPr>
            <a:spLocks noGrp="1"/>
          </p:cNvSpPr>
          <p:nvPr>
            <p:ph idx="1"/>
          </p:nvPr>
        </p:nvSpPr>
        <p:spPr>
          <a:xfrm>
            <a:off x="863599" y="1398090"/>
            <a:ext cx="11032565" cy="3594503"/>
          </a:xfrm>
        </p:spPr>
        <p:txBody>
          <a:bodyPr>
            <a:normAutofit/>
          </a:bodyPr>
          <a:lstStyle/>
          <a:p>
            <a:pPr marL="0" indent="0">
              <a:buNone/>
            </a:pPr>
            <a:r>
              <a:rPr lang="en-GB" sz="2400" dirty="0"/>
              <a:t>Compare and contrast the linear and binary search algorithms using this table:</a:t>
            </a:r>
          </a:p>
        </p:txBody>
      </p:sp>
      <p:graphicFrame>
        <p:nvGraphicFramePr>
          <p:cNvPr id="5" name="Shape 369"/>
          <p:cNvGraphicFramePr/>
          <p:nvPr>
            <p:extLst>
              <p:ext uri="{D42A27DB-BD31-4B8C-83A1-F6EECF244321}">
                <p14:modId xmlns:p14="http://schemas.microsoft.com/office/powerpoint/2010/main" val="3239459479"/>
              </p:ext>
            </p:extLst>
          </p:nvPr>
        </p:nvGraphicFramePr>
        <p:xfrm>
          <a:off x="971176" y="1848810"/>
          <a:ext cx="10270567" cy="3453526"/>
        </p:xfrm>
        <a:graphic>
          <a:graphicData uri="http://schemas.openxmlformats.org/drawingml/2006/table">
            <a:tbl>
              <a:tblPr>
                <a:noFill/>
              </a:tblPr>
              <a:tblGrid>
                <a:gridCol w="1644019">
                  <a:extLst>
                    <a:ext uri="{9D8B030D-6E8A-4147-A177-3AD203B41FA5}">
                      <a16:colId xmlns:a16="http://schemas.microsoft.com/office/drawing/2014/main" val="20000"/>
                    </a:ext>
                  </a:extLst>
                </a:gridCol>
                <a:gridCol w="4313274">
                  <a:extLst>
                    <a:ext uri="{9D8B030D-6E8A-4147-A177-3AD203B41FA5}">
                      <a16:colId xmlns:a16="http://schemas.microsoft.com/office/drawing/2014/main" val="20001"/>
                    </a:ext>
                  </a:extLst>
                </a:gridCol>
                <a:gridCol w="4313274">
                  <a:extLst>
                    <a:ext uri="{9D8B030D-6E8A-4147-A177-3AD203B41FA5}">
                      <a16:colId xmlns:a16="http://schemas.microsoft.com/office/drawing/2014/main" val="1996712026"/>
                    </a:ext>
                  </a:extLst>
                </a:gridCol>
              </a:tblGrid>
              <a:tr h="0">
                <a:tc>
                  <a:txBody>
                    <a:bodyPr/>
                    <a:lstStyle/>
                    <a:p>
                      <a:pPr lvl="0" rtl="0">
                        <a:spcBef>
                          <a:spcPts val="0"/>
                        </a:spcBef>
                        <a:buNone/>
                      </a:pPr>
                      <a:r>
                        <a:rPr lang="en-GB" sz="1600" b="1" i="0" dirty="0">
                          <a:solidFill>
                            <a:srgbClr val="FFFFFF"/>
                          </a:solidFill>
                          <a:latin typeface="Calibri" panose="020F0502020204030204" pitchFamily="34" charset="0"/>
                          <a:ea typeface="Ubuntu"/>
                          <a:cs typeface="Calibri" panose="020F0502020204030204" pitchFamily="34" charset="0"/>
                          <a:sym typeface="Ubuntu"/>
                        </a:rPr>
                        <a:t>Algorithm</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Advantages</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lvl="0" rtl="0">
                        <a:spcBef>
                          <a:spcPts val="0"/>
                        </a:spcBef>
                        <a:buNone/>
                      </a:pPr>
                      <a:r>
                        <a:rPr lang="en-GB" sz="1600" b="1" i="0" dirty="0">
                          <a:solidFill>
                            <a:schemeClr val="bg1"/>
                          </a:solidFill>
                          <a:latin typeface="Calibri" panose="020F0502020204030204" pitchFamily="34" charset="0"/>
                          <a:ea typeface="Ubuntu"/>
                          <a:cs typeface="Calibri" panose="020F0502020204030204" pitchFamily="34" charset="0"/>
                          <a:sym typeface="Ubuntu"/>
                        </a:rPr>
                        <a:t>Disadvantages</a:t>
                      </a:r>
                    </a:p>
                  </a:txBody>
                  <a:tcPr marL="91425" marR="91425" marT="91425" marB="91425">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246084939"/>
                  </a:ext>
                </a:extLst>
              </a:tr>
              <a:tr h="1469249">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Linear Search</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The list doesn’t need to be sorted.</a:t>
                      </a:r>
                    </a:p>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Easy to implement.</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It is very inefficient as it could potentially have to check every element in the list.</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10000"/>
                  </a:ext>
                </a:extLst>
              </a:tr>
              <a:tr h="1557587">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1" i="0" u="none" strike="noStrike" cap="none" dirty="0">
                          <a:solidFill>
                            <a:srgbClr val="003565"/>
                          </a:solidFill>
                          <a:latin typeface="Calibri" panose="020F0502020204030204" pitchFamily="34" charset="0"/>
                          <a:ea typeface="Ubuntu"/>
                          <a:cs typeface="Calibri" panose="020F0502020204030204" pitchFamily="34" charset="0"/>
                          <a:sym typeface="Ubuntu"/>
                        </a:rPr>
                        <a:t>Binary Search</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accent5">
                        <a:lumMod val="20000"/>
                        <a:lumOff val="80000"/>
                      </a:schemeClr>
                    </a:solidFill>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Very efficient as roughly half the elements are discarded after each comparison.</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tc>
                  <a:txBody>
                    <a:bodyPr/>
                    <a:lstStyle/>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The list has to be sorted for the algorithm to work.</a:t>
                      </a:r>
                    </a:p>
                    <a:p>
                      <a:pPr marL="0" marR="0" lvl="0" indent="0" algn="l" rtl="0">
                        <a:lnSpc>
                          <a:spcPct val="100000"/>
                        </a:lnSpc>
                        <a:spcBef>
                          <a:spcPts val="0"/>
                        </a:spcBef>
                        <a:spcAft>
                          <a:spcPts val="600"/>
                        </a:spcAft>
                        <a:buClr>
                          <a:srgbClr val="003565"/>
                        </a:buClr>
                        <a:buSzPct val="25000"/>
                        <a:buFont typeface="Questrial"/>
                        <a:buNone/>
                      </a:pPr>
                      <a:endPar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endParaRPr>
                    </a:p>
                    <a:p>
                      <a:pPr marL="0" marR="0" lvl="0" indent="0" algn="l" rtl="0">
                        <a:lnSpc>
                          <a:spcPct val="100000"/>
                        </a:lnSpc>
                        <a:spcBef>
                          <a:spcPts val="0"/>
                        </a:spcBef>
                        <a:spcAft>
                          <a:spcPts val="600"/>
                        </a:spcAft>
                        <a:buClr>
                          <a:srgbClr val="003565"/>
                        </a:buClr>
                        <a:buSzPct val="25000"/>
                        <a:buFont typeface="Questrial"/>
                        <a:buNone/>
                      </a:pPr>
                      <a:r>
                        <a:rPr lang="en-GB" sz="1600" b="0" i="0" u="none" strike="noStrike" cap="none" dirty="0">
                          <a:solidFill>
                            <a:srgbClr val="C00000"/>
                          </a:solidFill>
                          <a:latin typeface="Calibri" panose="020F0502020204030204" pitchFamily="34" charset="0"/>
                          <a:ea typeface="Ubuntu"/>
                          <a:cs typeface="Calibri" panose="020F0502020204030204" pitchFamily="34" charset="0"/>
                          <a:sym typeface="Ubuntu"/>
                        </a:rPr>
                        <a:t>Harder to implement.</a:t>
                      </a:r>
                    </a:p>
                  </a:txBody>
                  <a:tcPr marL="68575" marR="68575" marT="0" marB="0"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tcPr>
                </a:tc>
                <a:extLst>
                  <a:ext uri="{0D108BD9-81ED-4DB2-BD59-A6C34878D82A}">
                    <a16:rowId xmlns:a16="http://schemas.microsoft.com/office/drawing/2014/main" val="972407705"/>
                  </a:ext>
                </a:extLst>
              </a:tr>
            </a:tbl>
          </a:graphicData>
        </a:graphic>
      </p:graphicFrame>
    </p:spTree>
    <p:extLst>
      <p:ext uri="{BB962C8B-B14F-4D97-AF65-F5344CB8AC3E}">
        <p14:creationId xmlns:p14="http://schemas.microsoft.com/office/powerpoint/2010/main" val="24053902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3347</TotalTime>
  <Words>559</Words>
  <Application>Microsoft Office PowerPoint</Application>
  <PresentationFormat>Widescreen</PresentationFormat>
  <Paragraphs>143</Paragraphs>
  <Slides>13</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Questrial</vt:lpstr>
      <vt:lpstr>Ubuntu</vt:lpstr>
      <vt:lpstr>Office Theme</vt:lpstr>
      <vt:lpstr>Teaching Computing to GCSE</vt:lpstr>
      <vt:lpstr>Specification Content</vt:lpstr>
      <vt:lpstr>Linear Search Algorithm</vt:lpstr>
      <vt:lpstr>Activity 1</vt:lpstr>
      <vt:lpstr>Activity 1</vt:lpstr>
      <vt:lpstr>Binary Search Algorithm</vt:lpstr>
      <vt:lpstr>Activity 2</vt:lpstr>
      <vt:lpstr>Activity 3</vt:lpstr>
      <vt:lpstr>Activity 3</vt:lpstr>
      <vt:lpstr>Tracing a Binary Search</vt:lpstr>
      <vt:lpstr>Activity 4</vt:lpstr>
      <vt:lpstr>Activity 4</vt:lpstr>
      <vt:lpstr>Break</vt:lpstr>
    </vt:vector>
  </TitlesOfParts>
  <Company>King's College London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Sentance, Sue</dc:creator>
  <cp:lastModifiedBy>Hadwen-Bennett, Alex</cp:lastModifiedBy>
  <cp:revision>261</cp:revision>
  <dcterms:created xsi:type="dcterms:W3CDTF">2016-10-31T22:10:00Z</dcterms:created>
  <dcterms:modified xsi:type="dcterms:W3CDTF">2017-05-28T21:40:37Z</dcterms:modified>
</cp:coreProperties>
</file>