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8" r:id="rId2"/>
    <p:sldId id="388" r:id="rId3"/>
    <p:sldId id="280" r:id="rId4"/>
    <p:sldId id="343" r:id="rId5"/>
    <p:sldId id="344" r:id="rId6"/>
    <p:sldId id="346" r:id="rId7"/>
    <p:sldId id="325" r:id="rId8"/>
    <p:sldId id="381" r:id="rId9"/>
    <p:sldId id="376" r:id="rId10"/>
    <p:sldId id="379" r:id="rId11"/>
    <p:sldId id="385" r:id="rId12"/>
    <p:sldId id="380" r:id="rId13"/>
    <p:sldId id="386" r:id="rId14"/>
    <p:sldId id="389" r:id="rId15"/>
    <p:sldId id="390" r:id="rId16"/>
    <p:sldId id="377" r:id="rId17"/>
    <p:sldId id="371" r:id="rId18"/>
    <p:sldId id="375" r:id="rId19"/>
    <p:sldId id="382" r:id="rId20"/>
    <p:sldId id="391" r:id="rId21"/>
    <p:sldId id="285" r:id="rId22"/>
    <p:sldId id="392" r:id="rId23"/>
    <p:sldId id="372" r:id="rId24"/>
    <p:sldId id="378" r:id="rId25"/>
    <p:sldId id="384" r:id="rId26"/>
    <p:sldId id="373" r:id="rId27"/>
    <p:sldId id="374" r:id="rId28"/>
    <p:sldId id="38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2830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862" autoAdjust="0"/>
    <p:restoredTop sz="86066" autoAdjust="0"/>
  </p:normalViewPr>
  <p:slideViewPr>
    <p:cSldViewPr snapToGrid="0">
      <p:cViewPr varScale="1">
        <p:scale>
          <a:sx n="73" d="100"/>
          <a:sy n="73" d="100"/>
        </p:scale>
        <p:origin x="253" y="-45"/>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3C87AB-C355-48A0-A222-B0AEC582735C}" type="datetimeFigureOut">
              <a:rPr lang="en-GB" smtClean="0"/>
              <a:t>05/06/2017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862AF-DD84-4820-B182-5C327E1627BE}" type="slidenum">
              <a:rPr lang="en-GB" smtClean="0"/>
              <a:t>‹#›</a:t>
            </a:fld>
            <a:endParaRPr lang="en-GB"/>
          </a:p>
        </p:txBody>
      </p:sp>
    </p:spTree>
    <p:extLst>
      <p:ext uri="{BB962C8B-B14F-4D97-AF65-F5344CB8AC3E}">
        <p14:creationId xmlns:p14="http://schemas.microsoft.com/office/powerpoint/2010/main" val="45827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rPr>
              <a:t>Any form of malicious software that is designed to cause harm to a computer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rPr>
              <a:t>Intercepting data being sent to/from a over a network computer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rPr>
              <a:t>Flooding a system with traffic to prevent legitimate users from using it.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rPr>
              <a:t>Entering code into web forms in order to gain access to online databases.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rPr>
              <a:t>Attacks designed to trick people into giving away personal information and/or providing access to systems.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rPr>
              <a:t>Using software to try every possible password or encryption key until the correct one is found.</a:t>
            </a:r>
          </a:p>
        </p:txBody>
      </p:sp>
      <p:sp>
        <p:nvSpPr>
          <p:cNvPr id="4" name="Slide Number Placeholder 3"/>
          <p:cNvSpPr>
            <a:spLocks noGrp="1"/>
          </p:cNvSpPr>
          <p:nvPr>
            <p:ph type="sldNum" sz="quarter" idx="10"/>
          </p:nvPr>
        </p:nvSpPr>
        <p:spPr/>
        <p:txBody>
          <a:bodyPr/>
          <a:lstStyle/>
          <a:p>
            <a:fld id="{87E862AF-DD84-4820-B182-5C327E1627BE}" type="slidenum">
              <a:rPr lang="en-GB" smtClean="0"/>
              <a:t>7</a:t>
            </a:fld>
            <a:endParaRPr lang="en-GB"/>
          </a:p>
        </p:txBody>
      </p:sp>
    </p:spTree>
    <p:extLst>
      <p:ext uri="{BB962C8B-B14F-4D97-AF65-F5344CB8AC3E}">
        <p14:creationId xmlns:p14="http://schemas.microsoft.com/office/powerpoint/2010/main" val="3785619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18</a:t>
            </a:fld>
            <a:endParaRPr lang="en-GB"/>
          </a:p>
        </p:txBody>
      </p:sp>
    </p:spTree>
    <p:extLst>
      <p:ext uri="{BB962C8B-B14F-4D97-AF65-F5344CB8AC3E}">
        <p14:creationId xmlns:p14="http://schemas.microsoft.com/office/powerpoint/2010/main" val="1022524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19</a:t>
            </a:fld>
            <a:endParaRPr lang="en-GB"/>
          </a:p>
        </p:txBody>
      </p:sp>
    </p:spTree>
    <p:extLst>
      <p:ext uri="{BB962C8B-B14F-4D97-AF65-F5344CB8AC3E}">
        <p14:creationId xmlns:p14="http://schemas.microsoft.com/office/powerpoint/2010/main" val="259518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23</a:t>
            </a:fld>
            <a:endParaRPr lang="en-GB"/>
          </a:p>
        </p:txBody>
      </p:sp>
    </p:spTree>
    <p:extLst>
      <p:ext uri="{BB962C8B-B14F-4D97-AF65-F5344CB8AC3E}">
        <p14:creationId xmlns:p14="http://schemas.microsoft.com/office/powerpoint/2010/main" val="3264846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24</a:t>
            </a:fld>
            <a:endParaRPr lang="en-GB"/>
          </a:p>
        </p:txBody>
      </p:sp>
    </p:spTree>
    <p:extLst>
      <p:ext uri="{BB962C8B-B14F-4D97-AF65-F5344CB8AC3E}">
        <p14:creationId xmlns:p14="http://schemas.microsoft.com/office/powerpoint/2010/main" val="2234033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25</a:t>
            </a:fld>
            <a:endParaRPr lang="en-GB"/>
          </a:p>
        </p:txBody>
      </p:sp>
    </p:spTree>
    <p:extLst>
      <p:ext uri="{BB962C8B-B14F-4D97-AF65-F5344CB8AC3E}">
        <p14:creationId xmlns:p14="http://schemas.microsoft.com/office/powerpoint/2010/main" val="2478379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26</a:t>
            </a:fld>
            <a:endParaRPr lang="en-GB"/>
          </a:p>
        </p:txBody>
      </p:sp>
    </p:spTree>
    <p:extLst>
      <p:ext uri="{BB962C8B-B14F-4D97-AF65-F5344CB8AC3E}">
        <p14:creationId xmlns:p14="http://schemas.microsoft.com/office/powerpoint/2010/main" val="637271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27</a:t>
            </a:fld>
            <a:endParaRPr lang="en-GB"/>
          </a:p>
        </p:txBody>
      </p:sp>
    </p:spTree>
    <p:extLst>
      <p:ext uri="{BB962C8B-B14F-4D97-AF65-F5344CB8AC3E}">
        <p14:creationId xmlns:p14="http://schemas.microsoft.com/office/powerpoint/2010/main" val="2470314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28</a:t>
            </a:fld>
            <a:endParaRPr lang="en-GB"/>
          </a:p>
        </p:txBody>
      </p:sp>
    </p:spTree>
    <p:extLst>
      <p:ext uri="{BB962C8B-B14F-4D97-AF65-F5344CB8AC3E}">
        <p14:creationId xmlns:p14="http://schemas.microsoft.com/office/powerpoint/2010/main" val="1868567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8</a:t>
            </a:fld>
            <a:endParaRPr lang="en-GB"/>
          </a:p>
        </p:txBody>
      </p:sp>
    </p:spTree>
    <p:extLst>
      <p:ext uri="{BB962C8B-B14F-4D97-AF65-F5344CB8AC3E}">
        <p14:creationId xmlns:p14="http://schemas.microsoft.com/office/powerpoint/2010/main" val="1157526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9</a:t>
            </a:fld>
            <a:endParaRPr lang="en-GB"/>
          </a:p>
        </p:txBody>
      </p:sp>
    </p:spTree>
    <p:extLst>
      <p:ext uri="{BB962C8B-B14F-4D97-AF65-F5344CB8AC3E}">
        <p14:creationId xmlns:p14="http://schemas.microsoft.com/office/powerpoint/2010/main" val="1543648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10</a:t>
            </a:fld>
            <a:endParaRPr lang="en-GB"/>
          </a:p>
        </p:txBody>
      </p:sp>
    </p:spTree>
    <p:extLst>
      <p:ext uri="{BB962C8B-B14F-4D97-AF65-F5344CB8AC3E}">
        <p14:creationId xmlns:p14="http://schemas.microsoft.com/office/powerpoint/2010/main" val="2892545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11</a:t>
            </a:fld>
            <a:endParaRPr lang="en-GB"/>
          </a:p>
        </p:txBody>
      </p:sp>
    </p:spTree>
    <p:extLst>
      <p:ext uri="{BB962C8B-B14F-4D97-AF65-F5344CB8AC3E}">
        <p14:creationId xmlns:p14="http://schemas.microsoft.com/office/powerpoint/2010/main" val="1217457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12</a:t>
            </a:fld>
            <a:endParaRPr lang="en-GB"/>
          </a:p>
        </p:txBody>
      </p:sp>
    </p:spTree>
    <p:extLst>
      <p:ext uri="{BB962C8B-B14F-4D97-AF65-F5344CB8AC3E}">
        <p14:creationId xmlns:p14="http://schemas.microsoft.com/office/powerpoint/2010/main" val="3821411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13</a:t>
            </a:fld>
            <a:endParaRPr lang="en-GB"/>
          </a:p>
        </p:txBody>
      </p:sp>
    </p:spTree>
    <p:extLst>
      <p:ext uri="{BB962C8B-B14F-4D97-AF65-F5344CB8AC3E}">
        <p14:creationId xmlns:p14="http://schemas.microsoft.com/office/powerpoint/2010/main" val="3599808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16</a:t>
            </a:fld>
            <a:endParaRPr lang="en-GB"/>
          </a:p>
        </p:txBody>
      </p:sp>
    </p:spTree>
    <p:extLst>
      <p:ext uri="{BB962C8B-B14F-4D97-AF65-F5344CB8AC3E}">
        <p14:creationId xmlns:p14="http://schemas.microsoft.com/office/powerpoint/2010/main" val="2070493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17</a:t>
            </a:fld>
            <a:endParaRPr lang="en-GB"/>
          </a:p>
        </p:txBody>
      </p:sp>
    </p:spTree>
    <p:extLst>
      <p:ext uri="{BB962C8B-B14F-4D97-AF65-F5344CB8AC3E}">
        <p14:creationId xmlns:p14="http://schemas.microsoft.com/office/powerpoint/2010/main" val="2593320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05/06/2017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2654390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05/06/2017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356074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05/06/2017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062572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05/06/2017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9793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7A994C1-7FA0-4894-B73E-31140D789D3B}" type="datetimeFigureOut">
              <a:rPr lang="en-GB" smtClean="0"/>
              <a:t>05/06/2017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2351356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7A994C1-7FA0-4894-B73E-31140D789D3B}" type="datetimeFigureOut">
              <a:rPr lang="en-GB" smtClean="0"/>
              <a:t>05/06/2017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097557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37A994C1-7FA0-4894-B73E-31140D789D3B}" type="datetimeFigureOut">
              <a:rPr lang="en-GB" smtClean="0"/>
              <a:t>05/06/2017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246037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37A994C1-7FA0-4894-B73E-31140D789D3B}" type="datetimeFigureOut">
              <a:rPr lang="en-GB" smtClean="0"/>
              <a:t>05/06/2017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530942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A994C1-7FA0-4894-B73E-31140D789D3B}" type="datetimeFigureOut">
              <a:rPr lang="en-GB" smtClean="0"/>
              <a:t>05/06/2017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168303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A994C1-7FA0-4894-B73E-31140D789D3B}" type="datetimeFigureOut">
              <a:rPr lang="en-GB" smtClean="0"/>
              <a:t>05/06/2017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388477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A994C1-7FA0-4894-B73E-31140D789D3B}" type="datetimeFigureOut">
              <a:rPr lang="en-GB" smtClean="0"/>
              <a:t>05/06/2017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887159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A994C1-7FA0-4894-B73E-31140D789D3B}" type="datetimeFigureOut">
              <a:rPr lang="en-GB" smtClean="0"/>
              <a:t>05/06/2017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FCE1EE-7BC0-4847-9915-B5F33783511D}" type="slidenum">
              <a:rPr lang="en-GB" smtClean="0"/>
              <a:t>‹#›</a:t>
            </a:fld>
            <a:endParaRPr lang="en-GB"/>
          </a:p>
        </p:txBody>
      </p:sp>
      <p:sp>
        <p:nvSpPr>
          <p:cNvPr id="8" name="Rectangle 7"/>
          <p:cNvSpPr/>
          <p:nvPr userDrawn="1"/>
        </p:nvSpPr>
        <p:spPr>
          <a:xfrm>
            <a:off x="63553" y="117014"/>
            <a:ext cx="12240228" cy="6904299"/>
          </a:xfrm>
          <a:prstGeom prst="rect">
            <a:avLst/>
          </a:prstGeom>
          <a:noFill/>
          <a:ln w="2286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031526" y="5495940"/>
            <a:ext cx="6047525" cy="953279"/>
          </a:xfrm>
          <a:prstGeom prst="rect">
            <a:avLst/>
          </a:prstGeom>
        </p:spPr>
      </p:pic>
    </p:spTree>
    <p:extLst>
      <p:ext uri="{BB962C8B-B14F-4D97-AF65-F5344CB8AC3E}">
        <p14:creationId xmlns:p14="http://schemas.microsoft.com/office/powerpoint/2010/main" val="37354680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beaming.co.uk/insights/cybersecurity-safeguarding-approach-school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m.youtube.com/watch?v=lc7scxvKQOo"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GB" dirty="0"/>
              <a:t>Session 5</a:t>
            </a:r>
          </a:p>
          <a:p>
            <a:r>
              <a:rPr lang="en-GB" dirty="0"/>
              <a:t>Theory: Cybersecurity</a:t>
            </a:r>
          </a:p>
          <a:p>
            <a:r>
              <a:rPr lang="en-GB" dirty="0"/>
              <a:t>Practical: Functions &amp; Parameters</a:t>
            </a:r>
          </a:p>
        </p:txBody>
      </p:sp>
      <p:sp>
        <p:nvSpPr>
          <p:cNvPr id="4" name="Rectangle 5"/>
          <p:cNvSpPr>
            <a:spLocks noChangeArrowheads="1"/>
          </p:cNvSpPr>
          <p:nvPr/>
        </p:nvSpPr>
        <p:spPr bwMode="auto">
          <a:xfrm>
            <a:off x="1383175" y="515073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5" name="Title 1"/>
          <p:cNvSpPr>
            <a:spLocks noGrp="1"/>
          </p:cNvSpPr>
          <p:nvPr>
            <p:ph type="ctrTitle"/>
          </p:nvPr>
        </p:nvSpPr>
        <p:spPr/>
        <p:txBody>
          <a:bodyPr>
            <a:normAutofit/>
          </a:bodyPr>
          <a:lstStyle/>
          <a:p>
            <a:r>
              <a:rPr lang="en-US" dirty="0"/>
              <a:t>Teaching Computing to GCSE</a:t>
            </a:r>
          </a:p>
        </p:txBody>
      </p:sp>
    </p:spTree>
    <p:extLst>
      <p:ext uri="{BB962C8B-B14F-4D97-AF65-F5344CB8AC3E}">
        <p14:creationId xmlns:p14="http://schemas.microsoft.com/office/powerpoint/2010/main" val="3958456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2a</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Place boxes around the clues that tell you this is a phishing email.</a:t>
            </a:r>
          </a:p>
          <a:p>
            <a:pPr marL="0" indent="0">
              <a:buNone/>
            </a:pPr>
            <a:endParaRPr lang="en-GB" sz="2400" dirty="0"/>
          </a:p>
        </p:txBody>
      </p:sp>
      <p:pic>
        <p:nvPicPr>
          <p:cNvPr id="4"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93578" y="1877687"/>
            <a:ext cx="7620835" cy="3785753"/>
          </a:xfrm>
          <a:prstGeom prst="rect">
            <a:avLst/>
          </a:prstGeom>
          <a:noFill/>
          <a:ln w="28575">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hape 154"/>
          <p:cNvSpPr/>
          <p:nvPr/>
        </p:nvSpPr>
        <p:spPr>
          <a:xfrm>
            <a:off x="9034331" y="1877687"/>
            <a:ext cx="2861833" cy="367712"/>
          </a:xfrm>
          <a:prstGeom prst="rect">
            <a:avLst/>
          </a:prstGeom>
          <a:noFill/>
          <a:ln w="28575" cap="flat" cmpd="sng">
            <a:solidFill>
              <a:srgbClr val="C00000"/>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3565"/>
              </a:buClr>
              <a:buSzPct val="25000"/>
              <a:buFont typeface="Questrial"/>
              <a:buNone/>
            </a:pPr>
            <a:endParaRPr lang="en-GB" sz="2000" b="0" i="0" u="none" strike="noStrike" cap="none" dirty="0">
              <a:solidFill>
                <a:schemeClr val="tx1"/>
              </a:solidFill>
              <a:latin typeface="Century Gothic" panose="020B0502020202020204" pitchFamily="34" charset="0"/>
              <a:ea typeface="Ubuntu"/>
              <a:cs typeface="Ubuntu"/>
              <a:sym typeface="Ubuntu"/>
            </a:endParaRPr>
          </a:p>
        </p:txBody>
      </p:sp>
    </p:spTree>
    <p:extLst>
      <p:ext uri="{BB962C8B-B14F-4D97-AF65-F5344CB8AC3E}">
        <p14:creationId xmlns:p14="http://schemas.microsoft.com/office/powerpoint/2010/main" val="22128574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2a</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Place boxes around the clues that tell you this is a phishing email.</a:t>
            </a:r>
          </a:p>
          <a:p>
            <a:pPr marL="0" indent="0">
              <a:buNone/>
            </a:pPr>
            <a:endParaRPr lang="en-GB" sz="2400" dirty="0"/>
          </a:p>
        </p:txBody>
      </p:sp>
      <p:pic>
        <p:nvPicPr>
          <p:cNvPr id="4"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93578" y="1877687"/>
            <a:ext cx="7620835" cy="3785753"/>
          </a:xfrm>
          <a:prstGeom prst="rect">
            <a:avLst/>
          </a:prstGeom>
          <a:noFill/>
          <a:ln w="28575">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hape 154"/>
          <p:cNvSpPr/>
          <p:nvPr/>
        </p:nvSpPr>
        <p:spPr>
          <a:xfrm>
            <a:off x="1534306" y="1877687"/>
            <a:ext cx="1705005" cy="272126"/>
          </a:xfrm>
          <a:prstGeom prst="rect">
            <a:avLst/>
          </a:prstGeom>
          <a:noFill/>
          <a:ln w="28575" cap="flat" cmpd="sng">
            <a:solidFill>
              <a:srgbClr val="C00000"/>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3565"/>
              </a:buClr>
              <a:buSzPct val="25000"/>
              <a:buFont typeface="Questrial"/>
              <a:buNone/>
            </a:pPr>
            <a:endParaRPr lang="en-GB" sz="2000" b="0" i="0" u="none" strike="noStrike" cap="none" dirty="0">
              <a:solidFill>
                <a:schemeClr val="tx1"/>
              </a:solidFill>
              <a:latin typeface="Century Gothic" panose="020B0502020202020204" pitchFamily="34" charset="0"/>
              <a:ea typeface="Ubuntu"/>
              <a:cs typeface="Ubuntu"/>
              <a:sym typeface="Ubuntu"/>
            </a:endParaRPr>
          </a:p>
        </p:txBody>
      </p:sp>
      <p:sp>
        <p:nvSpPr>
          <p:cNvPr id="7" name="Shape 154"/>
          <p:cNvSpPr/>
          <p:nvPr/>
        </p:nvSpPr>
        <p:spPr>
          <a:xfrm>
            <a:off x="1618612" y="2932255"/>
            <a:ext cx="1705005" cy="272126"/>
          </a:xfrm>
          <a:prstGeom prst="rect">
            <a:avLst/>
          </a:prstGeom>
          <a:noFill/>
          <a:ln w="28575" cap="flat" cmpd="sng">
            <a:solidFill>
              <a:srgbClr val="C00000"/>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3565"/>
              </a:buClr>
              <a:buSzPct val="25000"/>
              <a:buFont typeface="Questrial"/>
              <a:buNone/>
            </a:pPr>
            <a:endParaRPr lang="en-GB" sz="2000" b="0" i="0" u="none" strike="noStrike" cap="none" dirty="0">
              <a:solidFill>
                <a:schemeClr val="tx1"/>
              </a:solidFill>
              <a:latin typeface="Century Gothic" panose="020B0502020202020204" pitchFamily="34" charset="0"/>
              <a:ea typeface="Ubuntu"/>
              <a:cs typeface="Ubuntu"/>
              <a:sym typeface="Ubuntu"/>
            </a:endParaRPr>
          </a:p>
        </p:txBody>
      </p:sp>
      <p:sp>
        <p:nvSpPr>
          <p:cNvPr id="8" name="Shape 154"/>
          <p:cNvSpPr/>
          <p:nvPr/>
        </p:nvSpPr>
        <p:spPr>
          <a:xfrm>
            <a:off x="1618612" y="3577541"/>
            <a:ext cx="1705005" cy="272126"/>
          </a:xfrm>
          <a:prstGeom prst="rect">
            <a:avLst/>
          </a:prstGeom>
          <a:noFill/>
          <a:ln w="28575" cap="flat" cmpd="sng">
            <a:solidFill>
              <a:srgbClr val="C00000"/>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3565"/>
              </a:buClr>
              <a:buSzPct val="25000"/>
              <a:buFont typeface="Questrial"/>
              <a:buNone/>
            </a:pPr>
            <a:endParaRPr lang="en-GB" sz="2000" b="0" i="0" u="none" strike="noStrike" cap="none" dirty="0">
              <a:solidFill>
                <a:schemeClr val="tx1"/>
              </a:solidFill>
              <a:latin typeface="Century Gothic" panose="020B0502020202020204" pitchFamily="34" charset="0"/>
              <a:ea typeface="Ubuntu"/>
              <a:cs typeface="Ubuntu"/>
              <a:sym typeface="Ubuntu"/>
            </a:endParaRPr>
          </a:p>
        </p:txBody>
      </p:sp>
    </p:spTree>
    <p:extLst>
      <p:ext uri="{BB962C8B-B14F-4D97-AF65-F5344CB8AC3E}">
        <p14:creationId xmlns:p14="http://schemas.microsoft.com/office/powerpoint/2010/main" val="2471905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54112" y="1765519"/>
            <a:ext cx="7927130" cy="3947315"/>
          </a:xfrm>
          <a:prstGeom prst="rect">
            <a:avLst/>
          </a:prstGeom>
        </p:spPr>
      </p:pic>
      <p:sp>
        <p:nvSpPr>
          <p:cNvPr id="2" name="Title 1"/>
          <p:cNvSpPr>
            <a:spLocks noGrp="1"/>
          </p:cNvSpPr>
          <p:nvPr>
            <p:ph type="title"/>
          </p:nvPr>
        </p:nvSpPr>
        <p:spPr>
          <a:xfrm>
            <a:off x="863600" y="468406"/>
            <a:ext cx="9015506" cy="1143000"/>
          </a:xfrm>
        </p:spPr>
        <p:txBody>
          <a:bodyPr>
            <a:normAutofit/>
          </a:bodyPr>
          <a:lstStyle/>
          <a:p>
            <a:r>
              <a:rPr lang="en-US" dirty="0"/>
              <a:t>Activity 2b</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Place boxes around the clues that tell you this is a phishing email.</a:t>
            </a:r>
          </a:p>
          <a:p>
            <a:pPr marL="0" indent="0">
              <a:buNone/>
            </a:pPr>
            <a:endParaRPr lang="en-GB" sz="2400" dirty="0"/>
          </a:p>
        </p:txBody>
      </p:sp>
      <p:sp>
        <p:nvSpPr>
          <p:cNvPr id="8" name="Shape 154"/>
          <p:cNvSpPr/>
          <p:nvPr/>
        </p:nvSpPr>
        <p:spPr>
          <a:xfrm>
            <a:off x="9034331" y="1877687"/>
            <a:ext cx="2861833" cy="367712"/>
          </a:xfrm>
          <a:prstGeom prst="rect">
            <a:avLst/>
          </a:prstGeom>
          <a:noFill/>
          <a:ln w="28575" cap="flat" cmpd="sng">
            <a:solidFill>
              <a:srgbClr val="C00000"/>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3565"/>
              </a:buClr>
              <a:buSzPct val="25000"/>
              <a:buFont typeface="Questrial"/>
              <a:buNone/>
            </a:pPr>
            <a:endParaRPr lang="en-GB" sz="2000" b="0" i="0" u="none" strike="noStrike" cap="none" dirty="0">
              <a:solidFill>
                <a:schemeClr val="tx1"/>
              </a:solidFill>
              <a:latin typeface="Century Gothic" panose="020B0502020202020204" pitchFamily="34" charset="0"/>
              <a:ea typeface="Ubuntu"/>
              <a:cs typeface="Ubuntu"/>
              <a:sym typeface="Ubuntu"/>
            </a:endParaRPr>
          </a:p>
        </p:txBody>
      </p:sp>
    </p:spTree>
    <p:extLst>
      <p:ext uri="{BB962C8B-B14F-4D97-AF65-F5344CB8AC3E}">
        <p14:creationId xmlns:p14="http://schemas.microsoft.com/office/powerpoint/2010/main" val="2923338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54112" y="1765519"/>
            <a:ext cx="7927130" cy="3947315"/>
          </a:xfrm>
          <a:prstGeom prst="rect">
            <a:avLst/>
          </a:prstGeom>
        </p:spPr>
      </p:pic>
      <p:sp>
        <p:nvSpPr>
          <p:cNvPr id="2" name="Title 1"/>
          <p:cNvSpPr>
            <a:spLocks noGrp="1"/>
          </p:cNvSpPr>
          <p:nvPr>
            <p:ph type="title"/>
          </p:nvPr>
        </p:nvSpPr>
        <p:spPr>
          <a:xfrm>
            <a:off x="863600" y="468406"/>
            <a:ext cx="9015506" cy="1143000"/>
          </a:xfrm>
        </p:spPr>
        <p:txBody>
          <a:bodyPr>
            <a:normAutofit/>
          </a:bodyPr>
          <a:lstStyle/>
          <a:p>
            <a:r>
              <a:rPr lang="en-US" dirty="0"/>
              <a:t>Activity 2b</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Place boxes around the clues that tell you this is a phishing email.</a:t>
            </a:r>
          </a:p>
          <a:p>
            <a:pPr marL="0" indent="0">
              <a:buNone/>
            </a:pPr>
            <a:endParaRPr lang="en-GB" sz="2400" dirty="0"/>
          </a:p>
        </p:txBody>
      </p:sp>
      <p:sp>
        <p:nvSpPr>
          <p:cNvPr id="8" name="Shape 154"/>
          <p:cNvSpPr/>
          <p:nvPr/>
        </p:nvSpPr>
        <p:spPr>
          <a:xfrm>
            <a:off x="1335505" y="2743842"/>
            <a:ext cx="1271061" cy="241096"/>
          </a:xfrm>
          <a:prstGeom prst="rect">
            <a:avLst/>
          </a:prstGeom>
          <a:noFill/>
          <a:ln w="28575" cap="flat" cmpd="sng">
            <a:solidFill>
              <a:srgbClr val="C00000"/>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3565"/>
              </a:buClr>
              <a:buSzPct val="25000"/>
              <a:buFont typeface="Questrial"/>
              <a:buNone/>
            </a:pPr>
            <a:endParaRPr lang="en-GB" sz="2000" b="0" i="0" u="none" strike="noStrike" cap="none" dirty="0">
              <a:solidFill>
                <a:schemeClr val="tx1"/>
              </a:solidFill>
              <a:latin typeface="Century Gothic" panose="020B0502020202020204" pitchFamily="34" charset="0"/>
              <a:ea typeface="Ubuntu"/>
              <a:cs typeface="Ubuntu"/>
              <a:sym typeface="Ubuntu"/>
            </a:endParaRPr>
          </a:p>
        </p:txBody>
      </p:sp>
      <p:sp>
        <p:nvSpPr>
          <p:cNvPr id="10" name="Shape 154"/>
          <p:cNvSpPr/>
          <p:nvPr/>
        </p:nvSpPr>
        <p:spPr>
          <a:xfrm>
            <a:off x="4357229" y="3293369"/>
            <a:ext cx="582633" cy="238107"/>
          </a:xfrm>
          <a:prstGeom prst="rect">
            <a:avLst/>
          </a:prstGeom>
          <a:noFill/>
          <a:ln w="28575" cap="flat" cmpd="sng">
            <a:solidFill>
              <a:srgbClr val="C00000"/>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3565"/>
              </a:buClr>
              <a:buSzPct val="25000"/>
              <a:buFont typeface="Questrial"/>
              <a:buNone/>
            </a:pPr>
            <a:endParaRPr lang="en-GB" sz="2000" b="0" i="0" u="none" strike="noStrike" cap="none" dirty="0">
              <a:solidFill>
                <a:schemeClr val="tx1"/>
              </a:solidFill>
              <a:latin typeface="Century Gothic" panose="020B0502020202020204" pitchFamily="34" charset="0"/>
              <a:ea typeface="Ubuntu"/>
              <a:cs typeface="Ubuntu"/>
              <a:sym typeface="Ubuntu"/>
            </a:endParaRPr>
          </a:p>
        </p:txBody>
      </p:sp>
      <p:sp>
        <p:nvSpPr>
          <p:cNvPr id="11" name="Shape 154"/>
          <p:cNvSpPr/>
          <p:nvPr/>
        </p:nvSpPr>
        <p:spPr>
          <a:xfrm>
            <a:off x="1335505" y="4318128"/>
            <a:ext cx="2652835" cy="535974"/>
          </a:xfrm>
          <a:prstGeom prst="rect">
            <a:avLst/>
          </a:prstGeom>
          <a:noFill/>
          <a:ln w="28575" cap="flat" cmpd="sng">
            <a:solidFill>
              <a:srgbClr val="C00000"/>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3565"/>
              </a:buClr>
              <a:buSzPct val="25000"/>
              <a:buFont typeface="Questrial"/>
              <a:buNone/>
            </a:pPr>
            <a:endParaRPr lang="en-GB" sz="2000" b="0" i="0" u="none" strike="noStrike" cap="none" dirty="0">
              <a:solidFill>
                <a:schemeClr val="tx1"/>
              </a:solidFill>
              <a:latin typeface="Century Gothic" panose="020B0502020202020204" pitchFamily="34" charset="0"/>
              <a:ea typeface="Ubuntu"/>
              <a:cs typeface="Ubuntu"/>
              <a:sym typeface="Ubuntu"/>
            </a:endParaRPr>
          </a:p>
        </p:txBody>
      </p:sp>
      <p:sp>
        <p:nvSpPr>
          <p:cNvPr id="13" name="Shape 154"/>
          <p:cNvSpPr/>
          <p:nvPr/>
        </p:nvSpPr>
        <p:spPr>
          <a:xfrm>
            <a:off x="2962931" y="3475405"/>
            <a:ext cx="1394297" cy="239301"/>
          </a:xfrm>
          <a:prstGeom prst="rect">
            <a:avLst/>
          </a:prstGeom>
          <a:noFill/>
          <a:ln w="28575" cap="flat" cmpd="sng">
            <a:solidFill>
              <a:srgbClr val="C00000"/>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3565"/>
              </a:buClr>
              <a:buSzPct val="25000"/>
              <a:buFont typeface="Questrial"/>
              <a:buNone/>
            </a:pPr>
            <a:endParaRPr lang="en-GB" sz="2000" b="0" i="0" u="none" strike="noStrike" cap="none" dirty="0">
              <a:solidFill>
                <a:schemeClr val="tx1"/>
              </a:solidFill>
              <a:latin typeface="Century Gothic" panose="020B0502020202020204" pitchFamily="34" charset="0"/>
              <a:ea typeface="Ubuntu"/>
              <a:cs typeface="Ubuntu"/>
              <a:sym typeface="Ubuntu"/>
            </a:endParaRPr>
          </a:p>
        </p:txBody>
      </p:sp>
    </p:spTree>
    <p:extLst>
      <p:ext uri="{BB962C8B-B14F-4D97-AF65-F5344CB8AC3E}">
        <p14:creationId xmlns:p14="http://schemas.microsoft.com/office/powerpoint/2010/main" val="747173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5947" y="365125"/>
            <a:ext cx="5085229" cy="1208181"/>
          </a:xfrm>
        </p:spPr>
        <p:txBody>
          <a:bodyPr>
            <a:normAutofit fontScale="90000"/>
          </a:bodyPr>
          <a:lstStyle/>
          <a:p>
            <a:r>
              <a:rPr lang="en-GB" dirty="0" smtClean="0"/>
              <a:t>Teaching about cybersecurity</a:t>
            </a:r>
            <a:endParaRPr lang="en-GB" dirty="0"/>
          </a:p>
        </p:txBody>
      </p:sp>
      <p:sp>
        <p:nvSpPr>
          <p:cNvPr id="3" name="Content Placeholder 2"/>
          <p:cNvSpPr>
            <a:spLocks noGrp="1"/>
          </p:cNvSpPr>
          <p:nvPr>
            <p:ph idx="1"/>
          </p:nvPr>
        </p:nvSpPr>
        <p:spPr>
          <a:xfrm>
            <a:off x="838200" y="1825625"/>
            <a:ext cx="3404347" cy="4351338"/>
          </a:xfrm>
        </p:spPr>
        <p:txBody>
          <a:bodyPr/>
          <a:lstStyle/>
          <a:p>
            <a:r>
              <a:rPr lang="en-GB" dirty="0" smtClean="0"/>
              <a:t>Activities 2a and 2b are useful classroom exercises</a:t>
            </a:r>
          </a:p>
          <a:p>
            <a:r>
              <a:rPr lang="en-GB" dirty="0" smtClean="0"/>
              <a:t>What other activities can be used to teach this topic?</a:t>
            </a:r>
          </a:p>
          <a:p>
            <a:r>
              <a:rPr lang="en-GB" dirty="0" smtClean="0"/>
              <a:t>Consider Bloom’s Taxonomy</a:t>
            </a:r>
          </a:p>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7019" y="599515"/>
            <a:ext cx="7143750" cy="4838700"/>
          </a:xfrm>
          <a:prstGeom prst="rect">
            <a:avLst/>
          </a:prstGeom>
        </p:spPr>
      </p:pic>
      <p:sp>
        <p:nvSpPr>
          <p:cNvPr id="6" name="Rectangle 5"/>
          <p:cNvSpPr/>
          <p:nvPr/>
        </p:nvSpPr>
        <p:spPr>
          <a:xfrm>
            <a:off x="1048871" y="5739933"/>
            <a:ext cx="4101353" cy="8087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In pairs, write down one example of a classroom activity to teach this topic</a:t>
            </a:r>
            <a:endParaRPr lang="en-GB" dirty="0"/>
          </a:p>
        </p:txBody>
      </p:sp>
    </p:spTree>
    <p:extLst>
      <p:ext uri="{BB962C8B-B14F-4D97-AF65-F5344CB8AC3E}">
        <p14:creationId xmlns:p14="http://schemas.microsoft.com/office/powerpoint/2010/main" val="1902295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Some suggestions</a:t>
            </a:r>
            <a:endParaRPr lang="en-GB" dirty="0"/>
          </a:p>
        </p:txBody>
      </p:sp>
      <p:sp>
        <p:nvSpPr>
          <p:cNvPr id="3" name="Content Placeholder 2"/>
          <p:cNvSpPr>
            <a:spLocks noGrp="1"/>
          </p:cNvSpPr>
          <p:nvPr>
            <p:ph idx="1"/>
          </p:nvPr>
        </p:nvSpPr>
        <p:spPr>
          <a:xfrm>
            <a:off x="838200" y="1543237"/>
            <a:ext cx="10515600" cy="4351338"/>
          </a:xfrm>
        </p:spPr>
        <p:txBody>
          <a:bodyPr>
            <a:normAutofit fontScale="92500" lnSpcReduction="10000"/>
          </a:bodyPr>
          <a:lstStyle/>
          <a:p>
            <a:pPr marL="0" indent="0">
              <a:buNone/>
            </a:pPr>
            <a:r>
              <a:rPr lang="en-GB" b="1" dirty="0" smtClean="0"/>
              <a:t>Knowledge</a:t>
            </a:r>
          </a:p>
          <a:p>
            <a:pPr>
              <a:buFontTx/>
              <a:buChar char="-"/>
            </a:pPr>
            <a:r>
              <a:rPr lang="en-GB" dirty="0" smtClean="0"/>
              <a:t>Use matching, classifying, sorting exercises (Hot Potatoes is useful) to help remember definitions of terms</a:t>
            </a:r>
          </a:p>
          <a:p>
            <a:pPr marL="0" indent="0">
              <a:buNone/>
            </a:pPr>
            <a:r>
              <a:rPr lang="en-GB" b="1" dirty="0" smtClean="0"/>
              <a:t>Understanding</a:t>
            </a:r>
          </a:p>
          <a:p>
            <a:pPr>
              <a:buFontTx/>
              <a:buChar char="-"/>
            </a:pPr>
            <a:r>
              <a:rPr lang="en-GB" dirty="0" smtClean="0"/>
              <a:t>Divide up topics - </a:t>
            </a:r>
            <a:r>
              <a:rPr lang="en-GB" dirty="0"/>
              <a:t> </a:t>
            </a:r>
            <a:r>
              <a:rPr lang="en-GB" dirty="0" smtClean="0"/>
              <a:t>get students to research areas then teach to each other</a:t>
            </a:r>
          </a:p>
          <a:p>
            <a:pPr>
              <a:buFontTx/>
              <a:buChar char="-"/>
            </a:pPr>
            <a:r>
              <a:rPr lang="en-GB" dirty="0" smtClean="0"/>
              <a:t>Produce blogs/presentations/video interviews explaining impact of some of these areas</a:t>
            </a:r>
          </a:p>
          <a:p>
            <a:pPr marL="0" indent="0">
              <a:buNone/>
            </a:pPr>
            <a:r>
              <a:rPr lang="en-GB" b="1" dirty="0" smtClean="0"/>
              <a:t>Application</a:t>
            </a:r>
          </a:p>
          <a:p>
            <a:pPr>
              <a:buFontTx/>
              <a:buChar char="-"/>
            </a:pPr>
            <a:r>
              <a:rPr lang="en-GB" dirty="0" smtClean="0"/>
              <a:t>Find real-life examples from the news – what would YOU do</a:t>
            </a:r>
          </a:p>
          <a:p>
            <a:pPr>
              <a:buFontTx/>
              <a:buChar char="-"/>
            </a:pPr>
            <a:r>
              <a:rPr lang="en-GB" dirty="0" smtClean="0"/>
              <a:t>How to apply cybersecurity in domains familiar to students (</a:t>
            </a:r>
            <a:r>
              <a:rPr lang="en-GB" dirty="0" err="1" smtClean="0"/>
              <a:t>eg</a:t>
            </a:r>
            <a:r>
              <a:rPr lang="en-GB" dirty="0" smtClean="0"/>
              <a:t> school)</a:t>
            </a:r>
            <a:endParaRPr lang="en-GB" dirty="0"/>
          </a:p>
        </p:txBody>
      </p:sp>
    </p:spTree>
    <p:extLst>
      <p:ext uri="{BB962C8B-B14F-4D97-AF65-F5344CB8AC3E}">
        <p14:creationId xmlns:p14="http://schemas.microsoft.com/office/powerpoint/2010/main" val="3487880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Malware</a:t>
            </a:r>
          </a:p>
        </p:txBody>
      </p:sp>
      <p:sp>
        <p:nvSpPr>
          <p:cNvPr id="3" name="Content Placeholder 2"/>
          <p:cNvSpPr>
            <a:spLocks noGrp="1"/>
          </p:cNvSpPr>
          <p:nvPr>
            <p:ph idx="1"/>
          </p:nvPr>
        </p:nvSpPr>
        <p:spPr>
          <a:xfrm>
            <a:off x="863599" y="1398090"/>
            <a:ext cx="11032565" cy="4059434"/>
          </a:xfrm>
        </p:spPr>
        <p:txBody>
          <a:bodyPr>
            <a:normAutofit lnSpcReduction="10000"/>
          </a:bodyPr>
          <a:lstStyle/>
          <a:p>
            <a:pPr marL="0" indent="0">
              <a:buNone/>
            </a:pPr>
            <a:r>
              <a:rPr lang="en-GB" sz="2400" dirty="0"/>
              <a:t>Examples of malware include:</a:t>
            </a:r>
          </a:p>
          <a:p>
            <a:pPr marL="0" indent="0">
              <a:buNone/>
            </a:pPr>
            <a:r>
              <a:rPr lang="en-GB" sz="2400" b="1" dirty="0"/>
              <a:t>Computer Virus </a:t>
            </a:r>
            <a:r>
              <a:rPr lang="en-GB" sz="2400" dirty="0"/>
              <a:t>– programs that are hidden within other programs or files and are self replicating. They are usually designed to cause harm to the computer system.</a:t>
            </a:r>
          </a:p>
          <a:p>
            <a:pPr marL="0" indent="0">
              <a:buNone/>
            </a:pPr>
            <a:r>
              <a:rPr lang="en-GB" sz="2400" b="1" dirty="0"/>
              <a:t>Worm</a:t>
            </a:r>
            <a:r>
              <a:rPr lang="en-GB" sz="2400" dirty="0"/>
              <a:t> – unlike a virus, a worm doesn’t need to be hidden in a file or program and it doesn’t need a human to help spread it, for example by sending itself through a network.</a:t>
            </a:r>
          </a:p>
          <a:p>
            <a:pPr marL="0" indent="0">
              <a:buNone/>
            </a:pPr>
            <a:r>
              <a:rPr lang="en-GB" sz="2400" b="1" dirty="0"/>
              <a:t>Trojan – </a:t>
            </a:r>
            <a:r>
              <a:rPr lang="en-GB" sz="2400" dirty="0"/>
              <a:t>a malicious program that is disguised as legitimate software, in order to trick users into installing it.</a:t>
            </a:r>
          </a:p>
          <a:p>
            <a:pPr marL="0" indent="0">
              <a:buNone/>
            </a:pPr>
            <a:r>
              <a:rPr lang="en-GB" sz="2400" b="1" dirty="0"/>
              <a:t>Spyware – </a:t>
            </a:r>
            <a:r>
              <a:rPr lang="en-GB" sz="2400" dirty="0"/>
              <a:t>software that is designed to collect personal information, often installed without the user’s knowledge when they are installing other software.</a:t>
            </a:r>
          </a:p>
          <a:p>
            <a:pPr marL="0" indent="0">
              <a:buNone/>
            </a:pPr>
            <a:r>
              <a:rPr lang="en-GB" sz="2400" b="1" dirty="0"/>
              <a:t>Adware </a:t>
            </a:r>
            <a:r>
              <a:rPr lang="en-GB" sz="2400" dirty="0"/>
              <a:t>– opens unwanted adverts in pop-up windows that often can’t be closed.</a:t>
            </a:r>
          </a:p>
        </p:txBody>
      </p:sp>
    </p:spTree>
    <p:extLst>
      <p:ext uri="{BB962C8B-B14F-4D97-AF65-F5344CB8AC3E}">
        <p14:creationId xmlns:p14="http://schemas.microsoft.com/office/powerpoint/2010/main" val="168570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Cyber Security Vulnerabilities</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A number of factors can increase the risk of cyber attack, these include:</a:t>
            </a:r>
          </a:p>
          <a:p>
            <a:r>
              <a:rPr lang="en-GB" sz="2400" b="1" dirty="0"/>
              <a:t>Unpatched software </a:t>
            </a:r>
            <a:r>
              <a:rPr lang="en-GB" sz="2400" dirty="0"/>
              <a:t>– patches and updates often fix potential security flaws in software, if these aren’t installed you put yourself at greater risk of cyber attack.</a:t>
            </a:r>
          </a:p>
          <a:p>
            <a:r>
              <a:rPr lang="en-GB" sz="2400" b="1" dirty="0"/>
              <a:t>Removable devices </a:t>
            </a:r>
            <a:r>
              <a:rPr lang="en-GB" sz="2400" dirty="0"/>
              <a:t>– can be infected with malware, which may transfer between computer systems (either intentionally or unintentionally).</a:t>
            </a:r>
          </a:p>
          <a:p>
            <a:r>
              <a:rPr lang="en-GB" sz="2400" b="1" dirty="0"/>
              <a:t>Weak and default passwords </a:t>
            </a:r>
            <a:r>
              <a:rPr lang="en-GB" sz="2400" dirty="0"/>
              <a:t>– simple passwords are easier to guess or brute force, also many systems have default passwords, which are not always changed.</a:t>
            </a:r>
          </a:p>
          <a:p>
            <a:r>
              <a:rPr lang="en-GB" sz="2400" b="1" dirty="0"/>
              <a:t>Misconfigured access rights </a:t>
            </a:r>
            <a:r>
              <a:rPr lang="en-GB" sz="2400" dirty="0"/>
              <a:t>– users may have access to files and folders they don’t need.</a:t>
            </a:r>
          </a:p>
          <a:p>
            <a:r>
              <a:rPr lang="en-GB" sz="2400" b="1" dirty="0"/>
              <a:t>Poor network policy </a:t>
            </a:r>
            <a:r>
              <a:rPr lang="en-GB" sz="2400" dirty="0"/>
              <a:t>– for example no acceptable use policy in place.</a:t>
            </a:r>
          </a:p>
        </p:txBody>
      </p:sp>
    </p:spTree>
    <p:extLst>
      <p:ext uri="{BB962C8B-B14F-4D97-AF65-F5344CB8AC3E}">
        <p14:creationId xmlns:p14="http://schemas.microsoft.com/office/powerpoint/2010/main" val="852707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a:t>
            </a:r>
            <a:r>
              <a:rPr lang="en-US" dirty="0" smtClean="0"/>
              <a:t>3 – in schools</a:t>
            </a:r>
            <a:endParaRPr lang="en-US" dirty="0"/>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Think of actions that </a:t>
            </a:r>
            <a:r>
              <a:rPr lang="en-GB" sz="2400" dirty="0" smtClean="0"/>
              <a:t>your school takes/could take </a:t>
            </a:r>
            <a:r>
              <a:rPr lang="en-GB" sz="2400" dirty="0"/>
              <a:t>to minimise these vulnerabilities:</a:t>
            </a:r>
          </a:p>
        </p:txBody>
      </p:sp>
      <p:graphicFrame>
        <p:nvGraphicFramePr>
          <p:cNvPr id="5" name="Shape 369"/>
          <p:cNvGraphicFramePr/>
          <p:nvPr>
            <p:extLst>
              <p:ext uri="{D42A27DB-BD31-4B8C-83A1-F6EECF244321}">
                <p14:modId xmlns:p14="http://schemas.microsoft.com/office/powerpoint/2010/main" val="2395787749"/>
              </p:ext>
            </p:extLst>
          </p:nvPr>
        </p:nvGraphicFramePr>
        <p:xfrm>
          <a:off x="971176" y="1848811"/>
          <a:ext cx="10270566" cy="3412064"/>
        </p:xfrm>
        <a:graphic>
          <a:graphicData uri="http://schemas.openxmlformats.org/drawingml/2006/table">
            <a:tbl>
              <a:tblPr>
                <a:noFill/>
              </a:tblPr>
              <a:tblGrid>
                <a:gridCol w="2834342">
                  <a:extLst>
                    <a:ext uri="{9D8B030D-6E8A-4147-A177-3AD203B41FA5}">
                      <a16:colId xmlns:a16="http://schemas.microsoft.com/office/drawing/2014/main" val="20000"/>
                    </a:ext>
                  </a:extLst>
                </a:gridCol>
                <a:gridCol w="7436224">
                  <a:extLst>
                    <a:ext uri="{9D8B030D-6E8A-4147-A177-3AD203B41FA5}">
                      <a16:colId xmlns:a16="http://schemas.microsoft.com/office/drawing/2014/main" val="20001"/>
                    </a:ext>
                  </a:extLst>
                </a:gridCol>
              </a:tblGrid>
              <a:tr h="336124">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Vulnerability</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Action</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56967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Unpatched Software</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60392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Removable Devices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60392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Weak and Default Passwords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829138917"/>
                  </a:ext>
                </a:extLst>
              </a:tr>
              <a:tr h="60392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Misconfigured Access Rights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60392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Poor Network Policy</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223791988"/>
                  </a:ext>
                </a:extLst>
              </a:tr>
            </a:tbl>
          </a:graphicData>
        </a:graphic>
      </p:graphicFrame>
      <p:sp>
        <p:nvSpPr>
          <p:cNvPr id="4" name="TextBox 3"/>
          <p:cNvSpPr txBox="1"/>
          <p:nvPr/>
        </p:nvSpPr>
        <p:spPr>
          <a:xfrm>
            <a:off x="1055594" y="5862918"/>
            <a:ext cx="3553409" cy="369332"/>
          </a:xfrm>
          <a:prstGeom prst="rect">
            <a:avLst/>
          </a:prstGeom>
          <a:noFill/>
        </p:spPr>
        <p:txBody>
          <a:bodyPr wrap="none" rtlCol="0">
            <a:spAutoFit/>
          </a:bodyPr>
          <a:lstStyle/>
          <a:p>
            <a:r>
              <a:rPr lang="en-GB" dirty="0" smtClean="0"/>
              <a:t>See also:  </a:t>
            </a:r>
            <a:r>
              <a:rPr lang="en-GB" dirty="0" smtClean="0">
                <a:hlinkClick r:id="rId3"/>
              </a:rPr>
              <a:t>Cybersecurity and schools</a:t>
            </a:r>
            <a:endParaRPr lang="en-GB" dirty="0"/>
          </a:p>
        </p:txBody>
      </p:sp>
    </p:spTree>
    <p:extLst>
      <p:ext uri="{BB962C8B-B14F-4D97-AF65-F5344CB8AC3E}">
        <p14:creationId xmlns:p14="http://schemas.microsoft.com/office/powerpoint/2010/main" val="36051988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3</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Think of actions that could be taken to minimise these vulnerabilities:</a:t>
            </a:r>
          </a:p>
        </p:txBody>
      </p:sp>
      <p:graphicFrame>
        <p:nvGraphicFramePr>
          <p:cNvPr id="5" name="Shape 369"/>
          <p:cNvGraphicFramePr/>
          <p:nvPr>
            <p:extLst>
              <p:ext uri="{D42A27DB-BD31-4B8C-83A1-F6EECF244321}">
                <p14:modId xmlns:p14="http://schemas.microsoft.com/office/powerpoint/2010/main" val="1626375424"/>
              </p:ext>
            </p:extLst>
          </p:nvPr>
        </p:nvGraphicFramePr>
        <p:xfrm>
          <a:off x="971176" y="1848811"/>
          <a:ext cx="10270566" cy="3412064"/>
        </p:xfrm>
        <a:graphic>
          <a:graphicData uri="http://schemas.openxmlformats.org/drawingml/2006/table">
            <a:tbl>
              <a:tblPr>
                <a:noFill/>
              </a:tblPr>
              <a:tblGrid>
                <a:gridCol w="2834342">
                  <a:extLst>
                    <a:ext uri="{9D8B030D-6E8A-4147-A177-3AD203B41FA5}">
                      <a16:colId xmlns:a16="http://schemas.microsoft.com/office/drawing/2014/main" val="20000"/>
                    </a:ext>
                  </a:extLst>
                </a:gridCol>
                <a:gridCol w="7436224">
                  <a:extLst>
                    <a:ext uri="{9D8B030D-6E8A-4147-A177-3AD203B41FA5}">
                      <a16:colId xmlns:a16="http://schemas.microsoft.com/office/drawing/2014/main" val="20001"/>
                    </a:ext>
                  </a:extLst>
                </a:gridCol>
              </a:tblGrid>
              <a:tr h="336124">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Vulnerability</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Action</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56967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Unpatched Software</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Ensure automatic updates are enabled for all software.</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60392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Removable Devices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Install anti-malware and set it up to automatically scan removable drives when they are inserted.</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60392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Weak and Default Passwords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Only allow complex passwords on a system / force users to change the default password when they first login to a system.</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829138917"/>
                  </a:ext>
                </a:extLst>
              </a:tr>
              <a:tr h="60392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Misconfigured Access Rights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Ensure users only have access to the files and folders they need.</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60392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Poor Network Policy</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Ensure an acceptable use policy is in place.</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223791988"/>
                  </a:ext>
                </a:extLst>
              </a:tr>
            </a:tbl>
          </a:graphicData>
        </a:graphic>
      </p:graphicFrame>
    </p:spTree>
    <p:extLst>
      <p:ext uri="{BB962C8B-B14F-4D97-AF65-F5344CB8AC3E}">
        <p14:creationId xmlns:p14="http://schemas.microsoft.com/office/powerpoint/2010/main" val="3161379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Outline</a:t>
            </a:r>
          </a:p>
        </p:txBody>
      </p:sp>
      <p:graphicFrame>
        <p:nvGraphicFramePr>
          <p:cNvPr id="4" name="Table 3"/>
          <p:cNvGraphicFramePr>
            <a:graphicFrameLocks noGrp="1"/>
          </p:cNvGraphicFramePr>
          <p:nvPr>
            <p:extLst/>
          </p:nvPr>
        </p:nvGraphicFramePr>
        <p:xfrm>
          <a:off x="750794" y="1483983"/>
          <a:ext cx="10690412" cy="4061312"/>
        </p:xfrm>
        <a:graphic>
          <a:graphicData uri="http://schemas.openxmlformats.org/drawingml/2006/table">
            <a:tbl>
              <a:tblPr firstRow="1" firstCol="1" bandRow="1">
                <a:tableStyleId>{5940675A-B579-460E-94D1-54222C63F5DA}</a:tableStyleId>
              </a:tblPr>
              <a:tblGrid>
                <a:gridCol w="2447467">
                  <a:extLst>
                    <a:ext uri="{9D8B030D-6E8A-4147-A177-3AD203B41FA5}">
                      <a16:colId xmlns:a16="http://schemas.microsoft.com/office/drawing/2014/main" val="2912592664"/>
                    </a:ext>
                  </a:extLst>
                </a:gridCol>
                <a:gridCol w="3252039">
                  <a:extLst>
                    <a:ext uri="{9D8B030D-6E8A-4147-A177-3AD203B41FA5}">
                      <a16:colId xmlns:a16="http://schemas.microsoft.com/office/drawing/2014/main" val="1522030354"/>
                    </a:ext>
                  </a:extLst>
                </a:gridCol>
                <a:gridCol w="4990906">
                  <a:extLst>
                    <a:ext uri="{9D8B030D-6E8A-4147-A177-3AD203B41FA5}">
                      <a16:colId xmlns:a16="http://schemas.microsoft.com/office/drawing/2014/main" val="1932443530"/>
                    </a:ext>
                  </a:extLst>
                </a:gridCol>
              </a:tblGrid>
              <a:tr h="436092">
                <a:tc>
                  <a:txBody>
                    <a:bodyPr/>
                    <a:lstStyle/>
                    <a:p>
                      <a:pPr>
                        <a:lnSpc>
                          <a:spcPct val="107000"/>
                        </a:lnSpc>
                        <a:spcAft>
                          <a:spcPts val="0"/>
                        </a:spcAft>
                      </a:pPr>
                      <a:r>
                        <a:rPr lang="en-GB" sz="1600" b="1" dirty="0">
                          <a:solidFill>
                            <a:schemeClr val="bg1"/>
                          </a:solidFill>
                          <a:effectLst/>
                        </a:rPr>
                        <a:t>Week No.</a:t>
                      </a:r>
                      <a:endParaRPr lang="en-GB" sz="1600" b="1" dirty="0">
                        <a:solidFill>
                          <a:schemeClr val="bg1"/>
                        </a:solidFill>
                        <a:effectLst/>
                        <a:latin typeface="+mn-lt"/>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a:lnSpc>
                          <a:spcPct val="107000"/>
                        </a:lnSpc>
                        <a:spcAft>
                          <a:spcPts val="0"/>
                        </a:spcAft>
                      </a:pPr>
                      <a:r>
                        <a:rPr lang="en-GB" sz="1600" b="1" dirty="0">
                          <a:solidFill>
                            <a:schemeClr val="bg1"/>
                          </a:solidFill>
                          <a:effectLst/>
                        </a:rPr>
                        <a:t>Computing Theory (5:00 – 6:00)</a:t>
                      </a:r>
                      <a:endParaRPr lang="en-GB" sz="1600" b="1" dirty="0">
                        <a:solidFill>
                          <a:schemeClr val="bg1"/>
                        </a:solidFill>
                        <a:effectLst/>
                        <a:latin typeface="+mn-lt"/>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a:lnSpc>
                          <a:spcPct val="107000"/>
                        </a:lnSpc>
                        <a:spcAft>
                          <a:spcPts val="0"/>
                        </a:spcAft>
                      </a:pPr>
                      <a:r>
                        <a:rPr lang="en-GB" sz="1600" b="1" dirty="0">
                          <a:solidFill>
                            <a:schemeClr val="bg1"/>
                          </a:solidFill>
                          <a:effectLst/>
                        </a:rPr>
                        <a:t>Programming in Python (6:00 – 7:30)</a:t>
                      </a:r>
                      <a:endParaRPr lang="en-GB" sz="1600" b="1" dirty="0">
                        <a:solidFill>
                          <a:schemeClr val="bg1"/>
                        </a:solidFill>
                        <a:effectLst/>
                        <a:latin typeface="+mn-lt"/>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3197561520"/>
                  </a:ext>
                </a:extLst>
              </a:tr>
              <a:tr h="349461">
                <a:tc>
                  <a:txBody>
                    <a:bodyPr/>
                    <a:lstStyle/>
                    <a:p>
                      <a:pPr>
                        <a:lnSpc>
                          <a:spcPct val="107000"/>
                        </a:lnSpc>
                        <a:spcAft>
                          <a:spcPts val="0"/>
                        </a:spcAft>
                      </a:pPr>
                      <a:r>
                        <a:rPr lang="en-GB" sz="1600" dirty="0">
                          <a:effectLst/>
                        </a:rPr>
                        <a:t>24</a:t>
                      </a:r>
                      <a:r>
                        <a:rPr lang="en-GB" sz="1600" baseline="30000" dirty="0">
                          <a:effectLst/>
                        </a:rPr>
                        <a:t>th</a:t>
                      </a:r>
                      <a:r>
                        <a:rPr lang="en-GB" sz="1600" dirty="0">
                          <a:effectLst/>
                        </a:rPr>
                        <a:t> April</a:t>
                      </a:r>
                      <a:endParaRPr lang="en-GB" sz="1600" b="0" dirty="0">
                        <a:effectLst/>
                        <a:latin typeface="+mn-lt"/>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dirty="0">
                          <a:effectLst/>
                        </a:rPr>
                        <a:t>Binary arithmetic</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a:effectLst/>
                        </a:rPr>
                        <a:t>Python programming KS3 recap</a:t>
                      </a:r>
                      <a:endParaRPr lang="en-GB"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799831"/>
                  </a:ext>
                </a:extLst>
              </a:tr>
              <a:tr h="349461">
                <a:tc>
                  <a:txBody>
                    <a:bodyPr/>
                    <a:lstStyle/>
                    <a:p>
                      <a:pPr>
                        <a:lnSpc>
                          <a:spcPct val="107000"/>
                        </a:lnSpc>
                        <a:spcAft>
                          <a:spcPts val="0"/>
                        </a:spcAft>
                      </a:pPr>
                      <a:r>
                        <a:rPr lang="en-GB" sz="1600" b="0" dirty="0">
                          <a:effectLst/>
                          <a:latin typeface="+mn-lt"/>
                          <a:ea typeface="Times New Roman" panose="02020603050405020304" pitchFamily="18" charset="0"/>
                          <a:cs typeface="Times New Roman" panose="02020603050405020304" pitchFamily="18" charset="0"/>
                        </a:rPr>
                        <a:t>1</a:t>
                      </a:r>
                      <a:r>
                        <a:rPr lang="en-GB" sz="1600" b="0" baseline="30000" dirty="0">
                          <a:effectLst/>
                          <a:latin typeface="+mn-lt"/>
                          <a:ea typeface="Times New Roman" panose="02020603050405020304" pitchFamily="18" charset="0"/>
                          <a:cs typeface="Times New Roman" panose="02020603050405020304" pitchFamily="18" charset="0"/>
                        </a:rPr>
                        <a:t>st</a:t>
                      </a:r>
                      <a:r>
                        <a:rPr lang="en-GB" sz="1600" b="0" dirty="0">
                          <a:effectLst/>
                          <a:latin typeface="+mn-lt"/>
                          <a:ea typeface="Times New Roman" panose="02020603050405020304" pitchFamily="18" charset="0"/>
                          <a:cs typeface="Times New Roman" panose="02020603050405020304" pitchFamily="18" charset="0"/>
                        </a:rPr>
                        <a:t> May</a:t>
                      </a: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dirty="0">
                          <a:effectLst/>
                        </a:rPr>
                        <a:t>Truth tables/logic diagrams</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a:effectLst/>
                        </a:rPr>
                        <a:t>For loops and while loops</a:t>
                      </a:r>
                      <a:endParaRPr lang="en-GB"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795286225"/>
                  </a:ext>
                </a:extLst>
              </a:tr>
              <a:tr h="349461">
                <a:tc>
                  <a:txBody>
                    <a:bodyPr/>
                    <a:lstStyle/>
                    <a:p>
                      <a:pPr>
                        <a:lnSpc>
                          <a:spcPct val="107000"/>
                        </a:lnSpc>
                        <a:spcAft>
                          <a:spcPts val="0"/>
                        </a:spcAft>
                      </a:pPr>
                      <a:r>
                        <a:rPr lang="en-GB" sz="1600" b="0" dirty="0">
                          <a:effectLst/>
                          <a:latin typeface="+mn-lt"/>
                          <a:ea typeface="Times New Roman" panose="02020603050405020304" pitchFamily="18" charset="0"/>
                          <a:cs typeface="Times New Roman" panose="02020603050405020304" pitchFamily="18" charset="0"/>
                        </a:rPr>
                        <a:t>8</a:t>
                      </a:r>
                      <a:r>
                        <a:rPr lang="en-GB" sz="1600" b="0" baseline="30000" dirty="0">
                          <a:effectLst/>
                          <a:latin typeface="+mn-lt"/>
                          <a:ea typeface="Times New Roman" panose="02020603050405020304" pitchFamily="18" charset="0"/>
                          <a:cs typeface="Times New Roman" panose="02020603050405020304" pitchFamily="18" charset="0"/>
                        </a:rPr>
                        <a:t>th</a:t>
                      </a:r>
                      <a:r>
                        <a:rPr lang="en-GB" sz="1600" b="0" dirty="0">
                          <a:effectLst/>
                          <a:latin typeface="+mn-lt"/>
                          <a:ea typeface="Times New Roman" panose="02020603050405020304" pitchFamily="18" charset="0"/>
                          <a:cs typeface="Times New Roman" panose="02020603050405020304" pitchFamily="18" charset="0"/>
                        </a:rPr>
                        <a:t> May</a:t>
                      </a: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dirty="0">
                          <a:effectLst/>
                        </a:rPr>
                        <a:t>CPU Architecture</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a:effectLst/>
                        </a:rPr>
                        <a:t>1-D &amp; 2-D arrays (lists)</a:t>
                      </a:r>
                      <a:endParaRPr lang="en-GB"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4178833848"/>
                  </a:ext>
                </a:extLst>
              </a:tr>
              <a:tr h="349461">
                <a:tc>
                  <a:txBody>
                    <a:bodyPr/>
                    <a:lstStyle/>
                    <a:p>
                      <a:pPr>
                        <a:lnSpc>
                          <a:spcPct val="107000"/>
                        </a:lnSpc>
                        <a:spcAft>
                          <a:spcPts val="0"/>
                        </a:spcAft>
                      </a:pPr>
                      <a:r>
                        <a:rPr lang="en-GB" sz="1600" dirty="0">
                          <a:effectLst/>
                        </a:rPr>
                        <a:t>15</a:t>
                      </a:r>
                      <a:r>
                        <a:rPr lang="en-GB" sz="1600" baseline="30000" dirty="0">
                          <a:effectLst/>
                        </a:rPr>
                        <a:t>th</a:t>
                      </a:r>
                      <a:r>
                        <a:rPr lang="en-GB" sz="1600" dirty="0">
                          <a:effectLst/>
                        </a:rPr>
                        <a:t> May</a:t>
                      </a:r>
                      <a:endParaRPr lang="en-GB" sz="1600" b="0" dirty="0">
                        <a:effectLst/>
                        <a:latin typeface="+mn-lt"/>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dirty="0">
                          <a:effectLst/>
                        </a:rPr>
                        <a:t>The internet &amp; protocols</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a:effectLst/>
                        </a:rPr>
                        <a:t>Tracing and pseudocode</a:t>
                      </a:r>
                      <a:endParaRPr lang="en-GB"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828758760"/>
                  </a:ext>
                </a:extLst>
              </a:tr>
              <a:tr h="349461">
                <a:tc>
                  <a:txBody>
                    <a:bodyPr/>
                    <a:lstStyle/>
                    <a:p>
                      <a:pPr>
                        <a:lnSpc>
                          <a:spcPct val="107000"/>
                        </a:lnSpc>
                        <a:spcAft>
                          <a:spcPts val="0"/>
                        </a:spcAft>
                      </a:pPr>
                      <a:r>
                        <a:rPr lang="en-GB" sz="1600" dirty="0">
                          <a:effectLst/>
                        </a:rPr>
                        <a:t>22</a:t>
                      </a:r>
                      <a:r>
                        <a:rPr lang="en-GB" sz="1600" baseline="30000" dirty="0">
                          <a:effectLst/>
                        </a:rPr>
                        <a:t>nd</a:t>
                      </a:r>
                      <a:r>
                        <a:rPr lang="en-GB" sz="1600" dirty="0">
                          <a:effectLst/>
                        </a:rPr>
                        <a:t> May</a:t>
                      </a:r>
                      <a:endParaRPr lang="en-GB" sz="1600" b="0" dirty="0">
                        <a:effectLst/>
                        <a:latin typeface="+mn-lt"/>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dirty="0">
                          <a:effectLst/>
                        </a:rPr>
                        <a:t>Cybersecurity</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dirty="0">
                          <a:effectLst/>
                        </a:rPr>
                        <a:t>Functions &amp; parameters</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927574352"/>
                  </a:ext>
                </a:extLst>
              </a:tr>
              <a:tr h="349461">
                <a:tc>
                  <a:txBody>
                    <a:bodyPr/>
                    <a:lstStyle/>
                    <a:p>
                      <a:pPr>
                        <a:lnSpc>
                          <a:spcPct val="107000"/>
                        </a:lnSpc>
                        <a:spcAft>
                          <a:spcPts val="0"/>
                        </a:spcAft>
                      </a:pPr>
                      <a:r>
                        <a:rPr lang="en-GB" sz="1600" dirty="0">
                          <a:effectLst/>
                        </a:rPr>
                        <a:t>5</a:t>
                      </a:r>
                      <a:r>
                        <a:rPr lang="en-GB" sz="1600" baseline="30000" dirty="0">
                          <a:effectLst/>
                        </a:rPr>
                        <a:t>th</a:t>
                      </a:r>
                      <a:r>
                        <a:rPr lang="en-GB" sz="1600" dirty="0">
                          <a:effectLst/>
                        </a:rPr>
                        <a:t> June</a:t>
                      </a:r>
                      <a:endParaRPr lang="en-GB" sz="1600" b="0" dirty="0">
                        <a:effectLst/>
                        <a:latin typeface="+mn-lt"/>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dirty="0">
                          <a:effectLst/>
                        </a:rPr>
                        <a:t>Searching algorithms</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a:effectLst/>
                        </a:rPr>
                        <a:t>Exception handling and debugging</a:t>
                      </a:r>
                      <a:endParaRPr lang="en-GB"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353529566"/>
                  </a:ext>
                </a:extLst>
              </a:tr>
              <a:tr h="349461">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sz="1600" b="0" dirty="0">
                          <a:effectLst/>
                          <a:latin typeface="+mn-lt"/>
                          <a:ea typeface="Times New Roman" panose="02020603050405020304" pitchFamily="18" charset="0"/>
                          <a:cs typeface="Times New Roman" panose="02020603050405020304" pitchFamily="18" charset="0"/>
                        </a:rPr>
                        <a:t>12</a:t>
                      </a:r>
                      <a:r>
                        <a:rPr lang="en-GB" sz="1600" b="0" baseline="30000" dirty="0">
                          <a:effectLst/>
                          <a:latin typeface="+mn-lt"/>
                          <a:ea typeface="Times New Roman" panose="02020603050405020304" pitchFamily="18" charset="0"/>
                          <a:cs typeface="Times New Roman" panose="02020603050405020304" pitchFamily="18" charset="0"/>
                        </a:rPr>
                        <a:t>th</a:t>
                      </a:r>
                      <a:r>
                        <a:rPr lang="en-GB" sz="1600" b="0" dirty="0">
                          <a:effectLst/>
                          <a:latin typeface="+mn-lt"/>
                          <a:ea typeface="Times New Roman" panose="02020603050405020304" pitchFamily="18" charset="0"/>
                          <a:cs typeface="Times New Roman" panose="02020603050405020304" pitchFamily="18" charset="0"/>
                        </a:rPr>
                        <a:t> June</a:t>
                      </a: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dirty="0">
                          <a:effectLst/>
                        </a:rPr>
                        <a:t>Sorting algorithms</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a:effectLst/>
                        </a:rPr>
                        <a:t>Testing programs</a:t>
                      </a:r>
                      <a:endParaRPr lang="en-GB"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411100758"/>
                  </a:ext>
                </a:extLst>
              </a:tr>
              <a:tr h="349461">
                <a:tc>
                  <a:txBody>
                    <a:bodyPr/>
                    <a:lstStyle/>
                    <a:p>
                      <a:pPr>
                        <a:lnSpc>
                          <a:spcPct val="107000"/>
                        </a:lnSpc>
                        <a:spcAft>
                          <a:spcPts val="0"/>
                        </a:spcAft>
                      </a:pPr>
                      <a:r>
                        <a:rPr lang="en-GB" sz="1600" dirty="0">
                          <a:effectLst/>
                        </a:rPr>
                        <a:t>19</a:t>
                      </a:r>
                      <a:r>
                        <a:rPr lang="en-GB" sz="1600" baseline="30000" dirty="0">
                          <a:effectLst/>
                        </a:rPr>
                        <a:t>th</a:t>
                      </a:r>
                      <a:r>
                        <a:rPr lang="en-GB" sz="1600" dirty="0">
                          <a:effectLst/>
                        </a:rPr>
                        <a:t> June</a:t>
                      </a:r>
                      <a:endParaRPr lang="en-GB" sz="1600" b="0" dirty="0">
                        <a:effectLst/>
                        <a:latin typeface="+mn-lt"/>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dirty="0">
                          <a:effectLst/>
                        </a:rPr>
                        <a:t>High level/low level languages</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a:lnSpc>
                          <a:spcPct val="107000"/>
                        </a:lnSpc>
                        <a:spcAft>
                          <a:spcPts val="0"/>
                        </a:spcAft>
                      </a:pPr>
                      <a:r>
                        <a:rPr lang="en-GB" sz="1600">
                          <a:effectLst/>
                        </a:rPr>
                        <a:t>File handling &amp; CSV files</a:t>
                      </a:r>
                      <a:endParaRPr lang="en-GB"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325421575"/>
                  </a:ext>
                </a:extLst>
              </a:tr>
              <a:tr h="349461">
                <a:tc>
                  <a:txBody>
                    <a:bodyPr/>
                    <a:lstStyle/>
                    <a:p>
                      <a:r>
                        <a:rPr lang="en-GB" sz="1600" dirty="0"/>
                        <a:t>26</a:t>
                      </a:r>
                      <a:r>
                        <a:rPr lang="en-GB" sz="1600" baseline="30000" dirty="0"/>
                        <a:t>th</a:t>
                      </a:r>
                      <a:r>
                        <a:rPr lang="en-GB" sz="1600" dirty="0"/>
                        <a:t> June</a:t>
                      </a:r>
                      <a:endParaRPr lang="en-GB" sz="1600" b="0" dirty="0"/>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gridSpan="2">
                  <a:txBody>
                    <a:bodyPr/>
                    <a:lstStyle/>
                    <a:p>
                      <a:pPr>
                        <a:lnSpc>
                          <a:spcPct val="107000"/>
                        </a:lnSpc>
                        <a:spcAft>
                          <a:spcPts val="0"/>
                        </a:spcAft>
                      </a:pPr>
                      <a:r>
                        <a:rPr lang="en-GB" sz="1600" dirty="0">
                          <a:effectLst/>
                        </a:rPr>
                        <a:t>Consolidation: Programming for GCSE with longer tasks</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734250009"/>
                  </a:ext>
                </a:extLst>
              </a:tr>
              <a:tr h="349461">
                <a:tc>
                  <a:txBody>
                    <a:bodyPr/>
                    <a:lstStyle/>
                    <a:p>
                      <a:r>
                        <a:rPr lang="en-GB" sz="1600" dirty="0"/>
                        <a:t>3</a:t>
                      </a:r>
                      <a:r>
                        <a:rPr lang="en-GB" sz="1600" baseline="30000" dirty="0"/>
                        <a:t>rd</a:t>
                      </a:r>
                      <a:r>
                        <a:rPr lang="en-GB" sz="1600" dirty="0"/>
                        <a:t> July</a:t>
                      </a:r>
                      <a:endParaRPr lang="en-GB" sz="1600" b="0" dirty="0"/>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gridSpan="2">
                  <a:txBody>
                    <a:bodyPr/>
                    <a:lstStyle/>
                    <a:p>
                      <a:pPr>
                        <a:lnSpc>
                          <a:spcPct val="107000"/>
                        </a:lnSpc>
                        <a:spcAft>
                          <a:spcPts val="0"/>
                        </a:spcAft>
                      </a:pPr>
                      <a:r>
                        <a:rPr lang="en-GB" sz="1600" dirty="0">
                          <a:effectLst/>
                        </a:rPr>
                        <a:t>Consolidation: Programming for GCSE with longer tasks </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800" marR="50800" marT="50800" marB="50800">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401835034"/>
                  </a:ext>
                </a:extLst>
              </a:tr>
            </a:tbl>
          </a:graphicData>
        </a:graphic>
      </p:graphicFrame>
      <p:sp>
        <p:nvSpPr>
          <p:cNvPr id="3" name="Rectangle 2"/>
          <p:cNvSpPr/>
          <p:nvPr/>
        </p:nvSpPr>
        <p:spPr>
          <a:xfrm>
            <a:off x="349624" y="3388659"/>
            <a:ext cx="11335871" cy="356347"/>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21210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Homework!</a:t>
            </a:r>
            <a:endParaRPr lang="en-GB" dirty="0"/>
          </a:p>
        </p:txBody>
      </p:sp>
      <p:sp>
        <p:nvSpPr>
          <p:cNvPr id="3" name="Content Placeholder 2"/>
          <p:cNvSpPr>
            <a:spLocks noGrp="1"/>
          </p:cNvSpPr>
          <p:nvPr>
            <p:ph idx="1"/>
          </p:nvPr>
        </p:nvSpPr>
        <p:spPr/>
        <p:txBody>
          <a:bodyPr/>
          <a:lstStyle/>
          <a:p>
            <a:r>
              <a:rPr lang="en-GB" dirty="0" smtClean="0"/>
              <a:t>Finish activities 4 and 5</a:t>
            </a:r>
          </a:p>
          <a:p>
            <a:r>
              <a:rPr lang="en-GB" dirty="0" smtClean="0"/>
              <a:t>Construct one activity (using suggestions discussed today) for a lesson on cybersecurity – </a:t>
            </a:r>
            <a:r>
              <a:rPr lang="en-GB" dirty="0" err="1" smtClean="0"/>
              <a:t>eg</a:t>
            </a:r>
            <a:r>
              <a:rPr lang="en-GB" dirty="0" smtClean="0"/>
              <a:t> starter, revision exercise, research task, etc.  Share next week.</a:t>
            </a:r>
          </a:p>
          <a:p>
            <a:r>
              <a:rPr lang="en-GB" dirty="0" smtClean="0"/>
              <a:t>More resources available on Week 5 web page</a:t>
            </a:r>
          </a:p>
          <a:p>
            <a:endParaRPr lang="en-GB" dirty="0"/>
          </a:p>
        </p:txBody>
      </p:sp>
    </p:spTree>
    <p:extLst>
      <p:ext uri="{BB962C8B-B14F-4D97-AF65-F5344CB8AC3E}">
        <p14:creationId xmlns:p14="http://schemas.microsoft.com/office/powerpoint/2010/main" val="851797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Break</a:t>
            </a:r>
          </a:p>
        </p:txBody>
      </p:sp>
      <p:sp>
        <p:nvSpPr>
          <p:cNvPr id="3" name="Content Placeholder 2"/>
          <p:cNvSpPr>
            <a:spLocks noGrp="1"/>
          </p:cNvSpPr>
          <p:nvPr>
            <p:ph idx="1"/>
          </p:nvPr>
        </p:nvSpPr>
        <p:spPr/>
        <p:txBody>
          <a:bodyPr/>
          <a:lstStyle/>
          <a:p>
            <a:pPr marL="0" indent="0">
              <a:buNone/>
            </a:pPr>
            <a:r>
              <a:rPr lang="en-GB"/>
              <a:t>After the break we will look at functions and parameters.</a:t>
            </a:r>
            <a:endParaRPr lang="en-GB" dirty="0"/>
          </a:p>
        </p:txBody>
      </p:sp>
    </p:spTree>
    <p:extLst>
      <p:ext uri="{BB962C8B-B14F-4D97-AF65-F5344CB8AC3E}">
        <p14:creationId xmlns:p14="http://schemas.microsoft.com/office/powerpoint/2010/main" val="17878349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Additional material</a:t>
            </a:r>
            <a:endParaRPr lang="en-GB" dirty="0"/>
          </a:p>
        </p:txBody>
      </p:sp>
      <p:sp>
        <p:nvSpPr>
          <p:cNvPr id="3" name="Content Placeholder 2"/>
          <p:cNvSpPr>
            <a:spLocks noGrp="1"/>
          </p:cNvSpPr>
          <p:nvPr>
            <p:ph idx="1"/>
          </p:nvPr>
        </p:nvSpPr>
        <p:spPr/>
        <p:txBody>
          <a:bodyPr/>
          <a:lstStyle/>
          <a:p>
            <a:endParaRPr lang="en-GB"/>
          </a:p>
        </p:txBody>
      </p:sp>
      <p:sp>
        <p:nvSpPr>
          <p:cNvPr id="4" name="Footer Placeholder 3"/>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5557213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Identifying Vulnerabilities</a:t>
            </a:r>
          </a:p>
        </p:txBody>
      </p:sp>
      <p:sp>
        <p:nvSpPr>
          <p:cNvPr id="3" name="Content Placeholder 2"/>
          <p:cNvSpPr>
            <a:spLocks noGrp="1"/>
          </p:cNvSpPr>
          <p:nvPr>
            <p:ph idx="1"/>
          </p:nvPr>
        </p:nvSpPr>
        <p:spPr>
          <a:xfrm>
            <a:off x="863599" y="1398090"/>
            <a:ext cx="11032565" cy="4213438"/>
          </a:xfrm>
        </p:spPr>
        <p:txBody>
          <a:bodyPr>
            <a:normAutofit lnSpcReduction="10000"/>
          </a:bodyPr>
          <a:lstStyle/>
          <a:p>
            <a:pPr marL="0" indent="0">
              <a:buNone/>
            </a:pPr>
            <a:r>
              <a:rPr lang="en-GB" sz="2400" dirty="0"/>
              <a:t>A number of different methods can be used to identify potential vulnerabilities:</a:t>
            </a:r>
          </a:p>
          <a:p>
            <a:pPr marL="0" indent="0">
              <a:buNone/>
            </a:pPr>
            <a:r>
              <a:rPr lang="en-GB" sz="2400" b="1" dirty="0"/>
              <a:t>Ethical hacking </a:t>
            </a:r>
            <a:r>
              <a:rPr lang="en-GB" sz="2400" dirty="0"/>
              <a:t>– ethical hackers are people who are given permission to try and hack into an organisation’s systems to identify vulnerabilities. </a:t>
            </a:r>
          </a:p>
          <a:p>
            <a:pPr marL="0" indent="0">
              <a:buNone/>
            </a:pPr>
            <a:r>
              <a:rPr lang="en-GB" sz="2400" b="1" dirty="0"/>
              <a:t>Penetration testing </a:t>
            </a:r>
            <a:r>
              <a:rPr lang="en-GB" sz="2400" dirty="0"/>
              <a:t>– a form of ethical hacking that focuses on a specific system rather than a whole network.</a:t>
            </a:r>
          </a:p>
          <a:p>
            <a:pPr marL="0" indent="0">
              <a:buNone/>
            </a:pPr>
            <a:r>
              <a:rPr lang="en-GB" sz="2400" b="1" dirty="0"/>
              <a:t>Commercial analysis tools </a:t>
            </a:r>
            <a:r>
              <a:rPr lang="en-GB" sz="2400" dirty="0"/>
              <a:t>– there are many tools available that organisations can use to scan a system to identify vulnerabilities.</a:t>
            </a:r>
          </a:p>
          <a:p>
            <a:pPr marL="0" indent="0">
              <a:buNone/>
            </a:pPr>
            <a:r>
              <a:rPr lang="en-GB" sz="2400" b="1" dirty="0"/>
              <a:t>Review of network and user policies </a:t>
            </a:r>
            <a:r>
              <a:rPr lang="en-GB" sz="2400" dirty="0"/>
              <a:t>– ensuring policies are in place that require users to follow safe working practices when using systems.</a:t>
            </a:r>
          </a:p>
          <a:p>
            <a:pPr marL="0" indent="0">
              <a:buNone/>
            </a:pPr>
            <a:r>
              <a:rPr lang="en-GB" sz="2400" b="1" dirty="0"/>
              <a:t>Network forensics </a:t>
            </a:r>
            <a:r>
              <a:rPr lang="en-GB" sz="2400" dirty="0"/>
              <a:t>– monitoring the traffic on a network in order to identify security flaws and potential attacks.</a:t>
            </a:r>
          </a:p>
        </p:txBody>
      </p:sp>
    </p:spTree>
    <p:extLst>
      <p:ext uri="{BB962C8B-B14F-4D97-AF65-F5344CB8AC3E}">
        <p14:creationId xmlns:p14="http://schemas.microsoft.com/office/powerpoint/2010/main" val="84347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4</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There are two types of penetration testing; white box and black box. Carry out some research to help you complete this table:</a:t>
            </a:r>
          </a:p>
        </p:txBody>
      </p:sp>
      <p:graphicFrame>
        <p:nvGraphicFramePr>
          <p:cNvPr id="5" name="Shape 369"/>
          <p:cNvGraphicFramePr/>
          <p:nvPr>
            <p:extLst>
              <p:ext uri="{D42A27DB-BD31-4B8C-83A1-F6EECF244321}">
                <p14:modId xmlns:p14="http://schemas.microsoft.com/office/powerpoint/2010/main" val="3893315190"/>
              </p:ext>
            </p:extLst>
          </p:nvPr>
        </p:nvGraphicFramePr>
        <p:xfrm>
          <a:off x="961551" y="2166445"/>
          <a:ext cx="10270566" cy="2819081"/>
        </p:xfrm>
        <a:graphic>
          <a:graphicData uri="http://schemas.openxmlformats.org/drawingml/2006/table">
            <a:tbl>
              <a:tblPr>
                <a:noFill/>
              </a:tblPr>
              <a:tblGrid>
                <a:gridCol w="2834342">
                  <a:extLst>
                    <a:ext uri="{9D8B030D-6E8A-4147-A177-3AD203B41FA5}">
                      <a16:colId xmlns:a16="http://schemas.microsoft.com/office/drawing/2014/main" val="20000"/>
                    </a:ext>
                  </a:extLst>
                </a:gridCol>
                <a:gridCol w="7436224">
                  <a:extLst>
                    <a:ext uri="{9D8B030D-6E8A-4147-A177-3AD203B41FA5}">
                      <a16:colId xmlns:a16="http://schemas.microsoft.com/office/drawing/2014/main" val="20001"/>
                    </a:ext>
                  </a:extLst>
                </a:gridCol>
              </a:tblGrid>
              <a:tr h="220620">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Type of Penetration Testing</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Description</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116128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White Box</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1231106">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Black Box</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bl>
          </a:graphicData>
        </a:graphic>
      </p:graphicFrame>
    </p:spTree>
    <p:extLst>
      <p:ext uri="{BB962C8B-B14F-4D97-AF65-F5344CB8AC3E}">
        <p14:creationId xmlns:p14="http://schemas.microsoft.com/office/powerpoint/2010/main" val="3840228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4</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There are two types of penetration testing; white box and black box. Carry out some research to help you complete this table:</a:t>
            </a:r>
          </a:p>
        </p:txBody>
      </p:sp>
      <p:graphicFrame>
        <p:nvGraphicFramePr>
          <p:cNvPr id="5" name="Shape 369"/>
          <p:cNvGraphicFramePr/>
          <p:nvPr>
            <p:extLst>
              <p:ext uri="{D42A27DB-BD31-4B8C-83A1-F6EECF244321}">
                <p14:modId xmlns:p14="http://schemas.microsoft.com/office/powerpoint/2010/main" val="4165517888"/>
              </p:ext>
            </p:extLst>
          </p:nvPr>
        </p:nvGraphicFramePr>
        <p:xfrm>
          <a:off x="961551" y="2166445"/>
          <a:ext cx="10270566" cy="2819081"/>
        </p:xfrm>
        <a:graphic>
          <a:graphicData uri="http://schemas.openxmlformats.org/drawingml/2006/table">
            <a:tbl>
              <a:tblPr>
                <a:noFill/>
              </a:tblPr>
              <a:tblGrid>
                <a:gridCol w="2834342">
                  <a:extLst>
                    <a:ext uri="{9D8B030D-6E8A-4147-A177-3AD203B41FA5}">
                      <a16:colId xmlns:a16="http://schemas.microsoft.com/office/drawing/2014/main" val="20000"/>
                    </a:ext>
                  </a:extLst>
                </a:gridCol>
                <a:gridCol w="7436224">
                  <a:extLst>
                    <a:ext uri="{9D8B030D-6E8A-4147-A177-3AD203B41FA5}">
                      <a16:colId xmlns:a16="http://schemas.microsoft.com/office/drawing/2014/main" val="20001"/>
                    </a:ext>
                  </a:extLst>
                </a:gridCol>
              </a:tblGrid>
              <a:tr h="220620">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Type of Penetration Testing</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Description</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116128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White Box</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In this type of penetration test the ethical hacker has knowledge of the internal system and may have some basic login details for some parts of the systems.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1231106">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Black Box</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In this type of penetration test the ethical hacker has no knowledge of the structure of the internal system and no login details.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bl>
          </a:graphicData>
        </a:graphic>
      </p:graphicFrame>
    </p:spTree>
    <p:extLst>
      <p:ext uri="{BB962C8B-B14F-4D97-AF65-F5344CB8AC3E}">
        <p14:creationId xmlns:p14="http://schemas.microsoft.com/office/powerpoint/2010/main" val="12151130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Protecting Software</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It is important to consider security throughout the development of all new software. A number of techniques are used to minimise the risk of security flaws being introduced:</a:t>
            </a:r>
          </a:p>
          <a:p>
            <a:pPr marL="0" indent="0">
              <a:buNone/>
            </a:pPr>
            <a:r>
              <a:rPr lang="en-GB" sz="2400" b="1" dirty="0"/>
              <a:t>Design stage considerations </a:t>
            </a:r>
            <a:r>
              <a:rPr lang="en-GB" sz="2400" dirty="0"/>
              <a:t>– it is important to consider security right from the start, for example will users have to login?, how will the data be stored securely? etc.</a:t>
            </a:r>
          </a:p>
          <a:p>
            <a:pPr marL="0" indent="0">
              <a:buNone/>
            </a:pPr>
            <a:r>
              <a:rPr lang="en-GB" sz="2400" b="1" dirty="0"/>
              <a:t>Modular testing </a:t>
            </a:r>
            <a:r>
              <a:rPr lang="en-GB" sz="2400" dirty="0"/>
              <a:t>– testing each part of the program separately to ensure they are no potential security flaws.</a:t>
            </a:r>
          </a:p>
        </p:txBody>
      </p:sp>
    </p:spTree>
    <p:extLst>
      <p:ext uri="{BB962C8B-B14F-4D97-AF65-F5344CB8AC3E}">
        <p14:creationId xmlns:p14="http://schemas.microsoft.com/office/powerpoint/2010/main" val="38483887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5</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Complete this security measures table using the text in the notes section:</a:t>
            </a:r>
          </a:p>
        </p:txBody>
      </p:sp>
      <p:graphicFrame>
        <p:nvGraphicFramePr>
          <p:cNvPr id="5" name="Shape 369"/>
          <p:cNvGraphicFramePr/>
          <p:nvPr>
            <p:extLst>
              <p:ext uri="{D42A27DB-BD31-4B8C-83A1-F6EECF244321}">
                <p14:modId xmlns:p14="http://schemas.microsoft.com/office/powerpoint/2010/main" val="1344020856"/>
              </p:ext>
            </p:extLst>
          </p:nvPr>
        </p:nvGraphicFramePr>
        <p:xfrm>
          <a:off x="971176" y="1781434"/>
          <a:ext cx="10270566" cy="3364388"/>
        </p:xfrm>
        <a:graphic>
          <a:graphicData uri="http://schemas.openxmlformats.org/drawingml/2006/table">
            <a:tbl>
              <a:tblPr>
                <a:noFill/>
              </a:tblPr>
              <a:tblGrid>
                <a:gridCol w="2834342">
                  <a:extLst>
                    <a:ext uri="{9D8B030D-6E8A-4147-A177-3AD203B41FA5}">
                      <a16:colId xmlns:a16="http://schemas.microsoft.com/office/drawing/2014/main" val="20000"/>
                    </a:ext>
                  </a:extLst>
                </a:gridCol>
                <a:gridCol w="7436224">
                  <a:extLst>
                    <a:ext uri="{9D8B030D-6E8A-4147-A177-3AD203B41FA5}">
                      <a16:colId xmlns:a16="http://schemas.microsoft.com/office/drawing/2014/main" val="20001"/>
                    </a:ext>
                  </a:extLst>
                </a:gridCol>
              </a:tblGrid>
              <a:tr h="0">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Method</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Description</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31369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Biometric</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345933">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Password Systems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CAPTCHA codes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829138917"/>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Email confirmations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Anti-Malware Software</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792174467"/>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Firewall</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53062615"/>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a:solidFill>
                            <a:srgbClr val="003565"/>
                          </a:solidFill>
                          <a:latin typeface="Calibri" panose="020F0502020204030204" pitchFamily="34" charset="0"/>
                          <a:ea typeface="Ubuntu"/>
                          <a:cs typeface="Calibri" panose="020F0502020204030204" pitchFamily="34" charset="0"/>
                          <a:sym typeface="Ubuntu"/>
                        </a:rPr>
                        <a:t>Encryption</a:t>
                      </a:r>
                      <a:endPar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542108379"/>
                  </a:ext>
                </a:extLst>
              </a:tr>
            </a:tbl>
          </a:graphicData>
        </a:graphic>
      </p:graphicFrame>
    </p:spTree>
    <p:extLst>
      <p:ext uri="{BB962C8B-B14F-4D97-AF65-F5344CB8AC3E}">
        <p14:creationId xmlns:p14="http://schemas.microsoft.com/office/powerpoint/2010/main" val="16606982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5</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Complete this security measures table using the text in the notes section:</a:t>
            </a:r>
          </a:p>
        </p:txBody>
      </p:sp>
      <p:graphicFrame>
        <p:nvGraphicFramePr>
          <p:cNvPr id="5" name="Shape 369"/>
          <p:cNvGraphicFramePr/>
          <p:nvPr>
            <p:extLst>
              <p:ext uri="{D42A27DB-BD31-4B8C-83A1-F6EECF244321}">
                <p14:modId xmlns:p14="http://schemas.microsoft.com/office/powerpoint/2010/main" val="3040355482"/>
              </p:ext>
            </p:extLst>
          </p:nvPr>
        </p:nvGraphicFramePr>
        <p:xfrm>
          <a:off x="971176" y="1781434"/>
          <a:ext cx="10270566" cy="3768558"/>
        </p:xfrm>
        <a:graphic>
          <a:graphicData uri="http://schemas.openxmlformats.org/drawingml/2006/table">
            <a:tbl>
              <a:tblPr>
                <a:noFill/>
              </a:tblPr>
              <a:tblGrid>
                <a:gridCol w="2834342">
                  <a:extLst>
                    <a:ext uri="{9D8B030D-6E8A-4147-A177-3AD203B41FA5}">
                      <a16:colId xmlns:a16="http://schemas.microsoft.com/office/drawing/2014/main" val="20000"/>
                    </a:ext>
                  </a:extLst>
                </a:gridCol>
                <a:gridCol w="7436224">
                  <a:extLst>
                    <a:ext uri="{9D8B030D-6E8A-4147-A177-3AD203B41FA5}">
                      <a16:colId xmlns:a16="http://schemas.microsoft.com/office/drawing/2014/main" val="20001"/>
                    </a:ext>
                  </a:extLst>
                </a:gridCol>
              </a:tblGrid>
              <a:tr h="0">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Method</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Description</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313695">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Biometric</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Using human characteristics to identify people, for example finger prints.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345933">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Password Systems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Using usernames and passwords to authenticate people when accessing systems.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CAPTCHA codes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Used in online forms to ensure the user is human to prevent automated systems from filling them in.</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829138917"/>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Email confirmations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Used to confirm a user has access to the email account they have used to sign up to a service. Designed to prevent people signing other people up for services they don’t want.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Anti-Malware Software</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Scans files entering a system to ensure they don’t contain malware, can also be configured to perform regular scans of the whole system.</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792174467"/>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Firewall</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Filters the data entering or leaving a network or system, designed to prevent unauthorised access to systems and networks.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53062615"/>
                  </a:ext>
                </a:extLst>
              </a:tr>
              <a:tr h="34338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a:solidFill>
                            <a:srgbClr val="003565"/>
                          </a:solidFill>
                          <a:latin typeface="Calibri" panose="020F0502020204030204" pitchFamily="34" charset="0"/>
                          <a:ea typeface="Ubuntu"/>
                          <a:cs typeface="Calibri" panose="020F0502020204030204" pitchFamily="34" charset="0"/>
                          <a:sym typeface="Ubuntu"/>
                        </a:rPr>
                        <a:t>Encryption</a:t>
                      </a:r>
                      <a:endPar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Makes data unreadable without a specific key, this means even if it is intercepted it will be meaningless.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542108379"/>
                  </a:ext>
                </a:extLst>
              </a:tr>
            </a:tbl>
          </a:graphicData>
        </a:graphic>
      </p:graphicFrame>
    </p:spTree>
    <p:extLst>
      <p:ext uri="{BB962C8B-B14F-4D97-AF65-F5344CB8AC3E}">
        <p14:creationId xmlns:p14="http://schemas.microsoft.com/office/powerpoint/2010/main" val="2516932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Specification Content (1)</a:t>
            </a:r>
          </a:p>
        </p:txBody>
      </p:sp>
      <p:sp>
        <p:nvSpPr>
          <p:cNvPr id="3" name="Content Placeholder 2"/>
          <p:cNvSpPr>
            <a:spLocks noGrp="1"/>
          </p:cNvSpPr>
          <p:nvPr>
            <p:ph idx="1"/>
          </p:nvPr>
        </p:nvSpPr>
        <p:spPr>
          <a:xfrm>
            <a:off x="766482" y="1473958"/>
            <a:ext cx="10515600" cy="4576886"/>
          </a:xfrm>
        </p:spPr>
        <p:txBody>
          <a:bodyPr>
            <a:normAutofit/>
          </a:bodyPr>
          <a:lstStyle/>
          <a:p>
            <a:pPr marL="0" indent="0">
              <a:buNone/>
            </a:pPr>
            <a:r>
              <a:rPr lang="en-GB" sz="2600" b="1" dirty="0">
                <a:cs typeface="Arial" panose="020B0604020202020204" pitchFamily="34" charset="0"/>
              </a:rPr>
              <a:t>OCR</a:t>
            </a:r>
          </a:p>
          <a:p>
            <a:r>
              <a:rPr lang="en-GB" sz="2600" dirty="0">
                <a:cs typeface="Arial" panose="020B0604020202020204" pitchFamily="34" charset="0"/>
              </a:rPr>
              <a:t>Forms of attack.</a:t>
            </a:r>
          </a:p>
          <a:p>
            <a:r>
              <a:rPr lang="en-GB" sz="2600" dirty="0">
                <a:cs typeface="Arial" panose="020B0604020202020204" pitchFamily="34" charset="0"/>
              </a:rPr>
              <a:t>Threats posed to networks: malware, phishing, social engineering, brute force attacks, denial of service attacks, data interception and theft, the concept of SQL injection, poor network policy.</a:t>
            </a:r>
          </a:p>
          <a:p>
            <a:r>
              <a:rPr lang="en-GB" sz="2600" dirty="0">
                <a:cs typeface="Arial" panose="020B0604020202020204" pitchFamily="34" charset="0"/>
              </a:rPr>
              <a:t>Identifying and preventing vulnerabilities: penetration testing, network forensics, network policies, anti-malware software, firewalls, user access levels, passwords, encryption.</a:t>
            </a:r>
          </a:p>
        </p:txBody>
      </p:sp>
      <p:sp>
        <p:nvSpPr>
          <p:cNvPr id="5" name="Rectangle 4"/>
          <p:cNvSpPr/>
          <p:nvPr/>
        </p:nvSpPr>
        <p:spPr>
          <a:xfrm>
            <a:off x="1109382" y="4901453"/>
            <a:ext cx="3523130" cy="12236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Use a post-it to note down any terms you don’t know </a:t>
            </a:r>
            <a:endParaRPr lang="en-GB" dirty="0"/>
          </a:p>
        </p:txBody>
      </p:sp>
    </p:spTree>
    <p:extLst>
      <p:ext uri="{BB962C8B-B14F-4D97-AF65-F5344CB8AC3E}">
        <p14:creationId xmlns:p14="http://schemas.microsoft.com/office/powerpoint/2010/main" val="3756937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Specification Content (2)</a:t>
            </a:r>
          </a:p>
        </p:txBody>
      </p:sp>
      <p:sp>
        <p:nvSpPr>
          <p:cNvPr id="3" name="Content Placeholder 2"/>
          <p:cNvSpPr>
            <a:spLocks noGrp="1"/>
          </p:cNvSpPr>
          <p:nvPr>
            <p:ph idx="1"/>
          </p:nvPr>
        </p:nvSpPr>
        <p:spPr>
          <a:xfrm>
            <a:off x="766482" y="1473957"/>
            <a:ext cx="10515600" cy="4725137"/>
          </a:xfrm>
        </p:spPr>
        <p:txBody>
          <a:bodyPr>
            <a:normAutofit fontScale="70000" lnSpcReduction="20000"/>
          </a:bodyPr>
          <a:lstStyle/>
          <a:p>
            <a:pPr marL="0" indent="0">
              <a:buNone/>
            </a:pPr>
            <a:r>
              <a:rPr lang="en-GB" sz="2600" b="1" dirty="0">
                <a:cs typeface="Arial" panose="020B0604020202020204" pitchFamily="34" charset="0"/>
              </a:rPr>
              <a:t>AQA</a:t>
            </a:r>
          </a:p>
          <a:p>
            <a:r>
              <a:rPr lang="en-GB" sz="2600" dirty="0">
                <a:cs typeface="Arial" panose="020B0604020202020204" pitchFamily="34" charset="0"/>
              </a:rPr>
              <a:t>Be able to define the term cyber security and be able to describe the main purposes of cyber security.</a:t>
            </a:r>
          </a:p>
          <a:p>
            <a:r>
              <a:rPr lang="en-GB" sz="2600" dirty="0">
                <a:cs typeface="Arial" panose="020B0604020202020204" pitchFamily="34" charset="0"/>
              </a:rPr>
              <a:t>Understand and be able to explain the following cyber security threats: social engineering techniques, malicious code, weak and default passwords, misconfigured access rights, removable media, unpatched and/or outdated software.</a:t>
            </a:r>
          </a:p>
          <a:p>
            <a:r>
              <a:rPr lang="en-GB" sz="2600" dirty="0">
                <a:cs typeface="Arial" panose="020B0604020202020204" pitchFamily="34" charset="0"/>
              </a:rPr>
              <a:t>Explain what penetration testing is and what it is used for.</a:t>
            </a:r>
          </a:p>
          <a:p>
            <a:r>
              <a:rPr lang="en-GB" sz="2600" dirty="0">
                <a:cs typeface="Arial" panose="020B0604020202020204" pitchFamily="34" charset="0"/>
              </a:rPr>
              <a:t>Define the term social engineering.</a:t>
            </a:r>
          </a:p>
          <a:p>
            <a:r>
              <a:rPr lang="en-GB" sz="2600" dirty="0">
                <a:cs typeface="Arial" panose="020B0604020202020204" pitchFamily="34" charset="0"/>
              </a:rPr>
              <a:t>Describe what social engineering is and how it can be protected against.</a:t>
            </a:r>
          </a:p>
          <a:p>
            <a:r>
              <a:rPr lang="en-GB" sz="2600" dirty="0">
                <a:cs typeface="Arial" panose="020B0604020202020204" pitchFamily="34" charset="0"/>
              </a:rPr>
              <a:t>Explain the following forms of social engineering: blagging, phishing, pharming, shouldering.</a:t>
            </a:r>
          </a:p>
          <a:p>
            <a:r>
              <a:rPr lang="en-GB" sz="2600" dirty="0">
                <a:cs typeface="Arial" panose="020B0604020202020204" pitchFamily="34" charset="0"/>
              </a:rPr>
              <a:t>Define the term ‘malware’.</a:t>
            </a:r>
          </a:p>
          <a:p>
            <a:r>
              <a:rPr lang="en-GB" sz="2600" dirty="0">
                <a:cs typeface="Arial" panose="020B0604020202020204" pitchFamily="34" charset="0"/>
              </a:rPr>
              <a:t>Describe what malware is and how it can be protected against.</a:t>
            </a:r>
          </a:p>
          <a:p>
            <a:r>
              <a:rPr lang="en-GB" sz="2600" dirty="0">
                <a:cs typeface="Arial" panose="020B0604020202020204" pitchFamily="34" charset="0"/>
              </a:rPr>
              <a:t>Describe the following forms of malware: computer virus, trojan, spyware, adware.</a:t>
            </a:r>
          </a:p>
          <a:p>
            <a:r>
              <a:rPr lang="en-GB" sz="2600" dirty="0">
                <a:cs typeface="Arial" panose="020B0604020202020204" pitchFamily="34" charset="0"/>
              </a:rPr>
              <a:t>Understand and be able to explain the following security measures: biometric measures, password systems, CAPTCHA codes, using email confirmations to confirm a user’s identity, automatic software updates.</a:t>
            </a:r>
          </a:p>
        </p:txBody>
      </p:sp>
      <p:sp>
        <p:nvSpPr>
          <p:cNvPr id="5" name="Rectangle 4"/>
          <p:cNvSpPr/>
          <p:nvPr/>
        </p:nvSpPr>
        <p:spPr>
          <a:xfrm>
            <a:off x="8511988" y="365125"/>
            <a:ext cx="3523130" cy="12236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Use a post-it to note down any terms you don’t know </a:t>
            </a:r>
            <a:endParaRPr lang="en-GB" dirty="0"/>
          </a:p>
        </p:txBody>
      </p:sp>
    </p:spTree>
    <p:extLst>
      <p:ext uri="{BB962C8B-B14F-4D97-AF65-F5344CB8AC3E}">
        <p14:creationId xmlns:p14="http://schemas.microsoft.com/office/powerpoint/2010/main" val="3428087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Specification Content (3)</a:t>
            </a:r>
          </a:p>
        </p:txBody>
      </p:sp>
      <p:sp>
        <p:nvSpPr>
          <p:cNvPr id="3" name="Content Placeholder 2"/>
          <p:cNvSpPr>
            <a:spLocks noGrp="1"/>
          </p:cNvSpPr>
          <p:nvPr>
            <p:ph idx="1"/>
          </p:nvPr>
        </p:nvSpPr>
        <p:spPr>
          <a:xfrm>
            <a:off x="766482" y="1473959"/>
            <a:ext cx="10515600" cy="4114042"/>
          </a:xfrm>
        </p:spPr>
        <p:txBody>
          <a:bodyPr>
            <a:normAutofit fontScale="85000" lnSpcReduction="20000"/>
          </a:bodyPr>
          <a:lstStyle/>
          <a:p>
            <a:pPr marL="0" indent="0">
              <a:buNone/>
            </a:pPr>
            <a:r>
              <a:rPr lang="en-GB" sz="2600" b="1" dirty="0">
                <a:cs typeface="Arial" panose="020B0604020202020204" pitchFamily="34" charset="0"/>
              </a:rPr>
              <a:t>Edexcel</a:t>
            </a:r>
          </a:p>
          <a:p>
            <a:r>
              <a:rPr lang="en-GB" sz="2600" dirty="0">
                <a:cs typeface="Arial" panose="020B0604020202020204" pitchFamily="34" charset="0"/>
              </a:rPr>
              <a:t>Understand the importance of network security and be able to use appropriate validation and authentication techniques (access control, physical security and firewalls).</a:t>
            </a:r>
          </a:p>
          <a:p>
            <a:r>
              <a:rPr lang="en-GB" sz="2600" dirty="0">
                <a:cs typeface="Arial" panose="020B0604020202020204" pitchFamily="34" charset="0"/>
              </a:rPr>
              <a:t>Understand security issues associated with the ‘cloud’ and other contemporary storage.</a:t>
            </a:r>
          </a:p>
          <a:p>
            <a:r>
              <a:rPr lang="en-GB" sz="2600" dirty="0">
                <a:cs typeface="Arial" panose="020B0604020202020204" pitchFamily="34" charset="0"/>
              </a:rPr>
              <a:t>Understand different forms of cyberattack (based on technical weaknesses and behaviour) including social engineering (phishing, shoulder surfing), unpatched software, USB devices, digital devices and eavesdropping.</a:t>
            </a:r>
          </a:p>
          <a:p>
            <a:r>
              <a:rPr lang="en-GB" sz="2600" dirty="0">
                <a:cs typeface="Arial" panose="020B0604020202020204" pitchFamily="34" charset="0"/>
              </a:rPr>
              <a:t>Understand methods of identifying vulnerabilities including penetration testing, ethical hacking, commercial analysis tools and review of network and user policies.</a:t>
            </a:r>
          </a:p>
          <a:p>
            <a:r>
              <a:rPr lang="en-GB" sz="2600" dirty="0">
                <a:cs typeface="Arial" panose="020B0604020202020204" pitchFamily="34" charset="0"/>
              </a:rPr>
              <a:t>Understand how to protect software systems form cyber attacks, including considerations at the design stage, audit trails, securing operating systems, code reviews to remove code vulnerabilities in programming languages and bad programming practices, modular testing and effective network security provision.</a:t>
            </a:r>
          </a:p>
        </p:txBody>
      </p:sp>
      <p:sp>
        <p:nvSpPr>
          <p:cNvPr id="5" name="Rectangle 4"/>
          <p:cNvSpPr/>
          <p:nvPr/>
        </p:nvSpPr>
        <p:spPr>
          <a:xfrm>
            <a:off x="8424582" y="365125"/>
            <a:ext cx="3523130" cy="12236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Use a post-it to note down any terms you don’t know </a:t>
            </a:r>
            <a:endParaRPr lang="en-GB" dirty="0"/>
          </a:p>
        </p:txBody>
      </p:sp>
    </p:spTree>
    <p:extLst>
      <p:ext uri="{BB962C8B-B14F-4D97-AF65-F5344CB8AC3E}">
        <p14:creationId xmlns:p14="http://schemas.microsoft.com/office/powerpoint/2010/main" val="2318807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Cyber Security</a:t>
            </a:r>
          </a:p>
        </p:txBody>
      </p:sp>
      <p:sp>
        <p:nvSpPr>
          <p:cNvPr id="3" name="Content Placeholder 2"/>
          <p:cNvSpPr>
            <a:spLocks noGrp="1"/>
          </p:cNvSpPr>
          <p:nvPr>
            <p:ph idx="1"/>
          </p:nvPr>
        </p:nvSpPr>
        <p:spPr>
          <a:xfrm>
            <a:off x="788894" y="1667031"/>
            <a:ext cx="11032565" cy="3594503"/>
          </a:xfrm>
        </p:spPr>
        <p:txBody>
          <a:bodyPr>
            <a:normAutofit/>
          </a:bodyPr>
          <a:lstStyle/>
          <a:p>
            <a:pPr marL="0" indent="0">
              <a:buNone/>
            </a:pPr>
            <a:r>
              <a:rPr lang="en-GB" dirty="0"/>
              <a:t>Cyber security is the protection of computer systems, networks and data from unauthorised access, attack and damage.</a:t>
            </a:r>
          </a:p>
          <a:p>
            <a:pPr marL="0" indent="0">
              <a:buNone/>
            </a:pPr>
            <a:endParaRPr lang="en-GB" dirty="0"/>
          </a:p>
          <a:p>
            <a:pPr marL="0" indent="0">
              <a:buNone/>
            </a:pPr>
            <a:r>
              <a:rPr lang="en-GB" dirty="0"/>
              <a:t>Cyber security is very important in the modern world as cyber attacks can have huge financial implications to an organisation, they can also severely damage an organisation’s reputation.</a:t>
            </a:r>
          </a:p>
        </p:txBody>
      </p:sp>
    </p:spTree>
    <p:extLst>
      <p:ext uri="{BB962C8B-B14F-4D97-AF65-F5344CB8AC3E}">
        <p14:creationId xmlns:p14="http://schemas.microsoft.com/office/powerpoint/2010/main" val="289209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1</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Complete this cyber security threats table using the text in the notes section:</a:t>
            </a:r>
          </a:p>
        </p:txBody>
      </p:sp>
      <p:graphicFrame>
        <p:nvGraphicFramePr>
          <p:cNvPr id="5" name="Shape 369"/>
          <p:cNvGraphicFramePr/>
          <p:nvPr>
            <p:extLst>
              <p:ext uri="{D42A27DB-BD31-4B8C-83A1-F6EECF244321}">
                <p14:modId xmlns:p14="http://schemas.microsoft.com/office/powerpoint/2010/main" val="394148464"/>
              </p:ext>
            </p:extLst>
          </p:nvPr>
        </p:nvGraphicFramePr>
        <p:xfrm>
          <a:off x="971176" y="1848811"/>
          <a:ext cx="10270566" cy="3134534"/>
        </p:xfrm>
        <a:graphic>
          <a:graphicData uri="http://schemas.openxmlformats.org/drawingml/2006/table">
            <a:tbl>
              <a:tblPr>
                <a:noFill/>
              </a:tblPr>
              <a:tblGrid>
                <a:gridCol w="2834342">
                  <a:extLst>
                    <a:ext uri="{9D8B030D-6E8A-4147-A177-3AD203B41FA5}">
                      <a16:colId xmlns:a16="http://schemas.microsoft.com/office/drawing/2014/main" val="20000"/>
                    </a:ext>
                  </a:extLst>
                </a:gridCol>
                <a:gridCol w="7436224">
                  <a:extLst>
                    <a:ext uri="{9D8B030D-6E8A-4147-A177-3AD203B41FA5}">
                      <a16:colId xmlns:a16="http://schemas.microsoft.com/office/drawing/2014/main" val="20001"/>
                    </a:ext>
                  </a:extLst>
                </a:gridCol>
              </a:tblGrid>
              <a:tr h="356093">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Threat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Description</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2977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Social Engineering</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Malware</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Brute Force Attacks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829138917"/>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Denial of Service Attacks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Data Interception and Theft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223791988"/>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SQL Injection</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68812252"/>
                  </a:ext>
                </a:extLst>
              </a:tr>
            </a:tbl>
          </a:graphicData>
        </a:graphic>
      </p:graphicFrame>
    </p:spTree>
    <p:extLst>
      <p:ext uri="{BB962C8B-B14F-4D97-AF65-F5344CB8AC3E}">
        <p14:creationId xmlns:p14="http://schemas.microsoft.com/office/powerpoint/2010/main" val="724692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1</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Complete this cyber security threats table using the text in the notes section:</a:t>
            </a:r>
          </a:p>
        </p:txBody>
      </p:sp>
      <p:graphicFrame>
        <p:nvGraphicFramePr>
          <p:cNvPr id="5" name="Shape 369"/>
          <p:cNvGraphicFramePr/>
          <p:nvPr>
            <p:extLst>
              <p:ext uri="{D42A27DB-BD31-4B8C-83A1-F6EECF244321}">
                <p14:modId xmlns:p14="http://schemas.microsoft.com/office/powerpoint/2010/main" val="3471499507"/>
              </p:ext>
            </p:extLst>
          </p:nvPr>
        </p:nvGraphicFramePr>
        <p:xfrm>
          <a:off x="971176" y="1848811"/>
          <a:ext cx="10270566" cy="3224506"/>
        </p:xfrm>
        <a:graphic>
          <a:graphicData uri="http://schemas.openxmlformats.org/drawingml/2006/table">
            <a:tbl>
              <a:tblPr>
                <a:noFill/>
              </a:tblPr>
              <a:tblGrid>
                <a:gridCol w="2686424">
                  <a:extLst>
                    <a:ext uri="{9D8B030D-6E8A-4147-A177-3AD203B41FA5}">
                      <a16:colId xmlns:a16="http://schemas.microsoft.com/office/drawing/2014/main" val="20000"/>
                    </a:ext>
                  </a:extLst>
                </a:gridCol>
                <a:gridCol w="7584142">
                  <a:extLst>
                    <a:ext uri="{9D8B030D-6E8A-4147-A177-3AD203B41FA5}">
                      <a16:colId xmlns:a16="http://schemas.microsoft.com/office/drawing/2014/main" val="20001"/>
                    </a:ext>
                  </a:extLst>
                </a:gridCol>
              </a:tblGrid>
              <a:tr h="356093">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Threat</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Description</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42977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Social Engineering</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Attacks designed to trick people into giving away personal information and/or providing access to systems.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Malware</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Any form of malicious software that is designed to cause harm to a computer system.</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Brute Force Attacks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Using software to try every possible password or encryption key until the correct one is found.</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829138917"/>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Denial of Service Attacks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Flooding a system with traffic to prevent legitimate users from using it.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Data Interception and Theft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Intercepting data being sent to/from a over a network computer system.</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223791988"/>
                  </a:ext>
                </a:extLst>
              </a:tr>
              <a:tr h="455614">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SQL Injection</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Entering code into web forms in order to gain access to online databases.</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668812252"/>
                  </a:ext>
                </a:extLst>
              </a:tr>
            </a:tbl>
          </a:graphicData>
        </a:graphic>
      </p:graphicFrame>
    </p:spTree>
    <p:extLst>
      <p:ext uri="{BB962C8B-B14F-4D97-AF65-F5344CB8AC3E}">
        <p14:creationId xmlns:p14="http://schemas.microsoft.com/office/powerpoint/2010/main" val="2028732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Social Engineering</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The term social engineering is used to refer to any methods that involve the manipulation of people in order to gain access to systems. These methods include:</a:t>
            </a:r>
          </a:p>
          <a:p>
            <a:pPr marL="0" indent="0">
              <a:buNone/>
            </a:pPr>
            <a:r>
              <a:rPr lang="en-GB" sz="2400" b="1" dirty="0"/>
              <a:t>Blagging </a:t>
            </a:r>
            <a:r>
              <a:rPr lang="en-GB" sz="2400" dirty="0"/>
              <a:t>– inventing a scenario to trick the victim into giving away information (for example pretending to be a police officer or from a charity).</a:t>
            </a:r>
          </a:p>
          <a:p>
            <a:pPr marL="0" indent="0">
              <a:buNone/>
            </a:pPr>
            <a:r>
              <a:rPr lang="en-GB" sz="2400" b="1" dirty="0"/>
              <a:t>Phishing</a:t>
            </a:r>
            <a:r>
              <a:rPr lang="en-GB" sz="2400" dirty="0"/>
              <a:t> – sending fake emails pretending to be from a bank or building society, designed to trick you into giving away personal information.</a:t>
            </a:r>
          </a:p>
          <a:p>
            <a:pPr marL="0" indent="0">
              <a:buNone/>
            </a:pPr>
            <a:r>
              <a:rPr lang="en-GB" sz="2400" b="1" dirty="0"/>
              <a:t>Pharming </a:t>
            </a:r>
            <a:r>
              <a:rPr lang="en-GB" sz="2400" dirty="0"/>
              <a:t>– uses software installed on the victim’s personal computer to redirect users to fake websites which are designed to capture personal information.</a:t>
            </a:r>
          </a:p>
          <a:p>
            <a:pPr marL="0" indent="0">
              <a:buNone/>
            </a:pPr>
            <a:r>
              <a:rPr lang="en-GB" sz="2400" b="1" dirty="0"/>
              <a:t>Shouldering</a:t>
            </a:r>
            <a:r>
              <a:rPr lang="en-GB" sz="2400" dirty="0"/>
              <a:t> – observing someone in order to gain usernames, passwords and other personal information (also known as shoulder surfing).</a:t>
            </a:r>
          </a:p>
          <a:p>
            <a:pPr marL="0" indent="0">
              <a:buNone/>
            </a:pPr>
            <a:endParaRPr lang="en-GB" sz="2400" dirty="0"/>
          </a:p>
        </p:txBody>
      </p:sp>
      <p:sp>
        <p:nvSpPr>
          <p:cNvPr id="4" name="Rectangle 3"/>
          <p:cNvSpPr/>
          <p:nvPr/>
        </p:nvSpPr>
        <p:spPr>
          <a:xfrm>
            <a:off x="863599" y="5654344"/>
            <a:ext cx="5311588" cy="7328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Now watch </a:t>
            </a:r>
            <a:r>
              <a:rPr lang="en-GB" dirty="0" smtClean="0">
                <a:hlinkClick r:id="rId3"/>
              </a:rPr>
              <a:t>video </a:t>
            </a:r>
            <a:endParaRPr lang="en-GB" dirty="0" smtClean="0"/>
          </a:p>
          <a:p>
            <a:pPr algn="ctr"/>
            <a:r>
              <a:rPr lang="en-GB" dirty="0" smtClean="0"/>
              <a:t>– which of these activities is happening in the video?</a:t>
            </a:r>
          </a:p>
        </p:txBody>
      </p:sp>
    </p:spTree>
    <p:extLst>
      <p:ext uri="{BB962C8B-B14F-4D97-AF65-F5344CB8AC3E}">
        <p14:creationId xmlns:p14="http://schemas.microsoft.com/office/powerpoint/2010/main" val="248977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3394</TotalTime>
  <Words>2169</Words>
  <Application>Microsoft Office PowerPoint</Application>
  <PresentationFormat>Widescreen</PresentationFormat>
  <Paragraphs>245</Paragraphs>
  <Slides>28</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Calibri</vt:lpstr>
      <vt:lpstr>Calibri Light</vt:lpstr>
      <vt:lpstr>Century Gothic</vt:lpstr>
      <vt:lpstr>Questrial</vt:lpstr>
      <vt:lpstr>Times New Roman</vt:lpstr>
      <vt:lpstr>Ubuntu</vt:lpstr>
      <vt:lpstr>Office Theme</vt:lpstr>
      <vt:lpstr>Teaching Computing to GCSE</vt:lpstr>
      <vt:lpstr>Course Outline</vt:lpstr>
      <vt:lpstr>Specification Content (1)</vt:lpstr>
      <vt:lpstr>Specification Content (2)</vt:lpstr>
      <vt:lpstr>Specification Content (3)</vt:lpstr>
      <vt:lpstr>Cyber Security</vt:lpstr>
      <vt:lpstr>Activity 1</vt:lpstr>
      <vt:lpstr>Activity 1</vt:lpstr>
      <vt:lpstr>Social Engineering</vt:lpstr>
      <vt:lpstr>Activity 2a</vt:lpstr>
      <vt:lpstr>Activity 2a</vt:lpstr>
      <vt:lpstr>Activity 2b</vt:lpstr>
      <vt:lpstr>Activity 2b</vt:lpstr>
      <vt:lpstr>Teaching about cybersecurity</vt:lpstr>
      <vt:lpstr>Some suggestions</vt:lpstr>
      <vt:lpstr>Malware</vt:lpstr>
      <vt:lpstr>Cyber Security Vulnerabilities</vt:lpstr>
      <vt:lpstr>Activity 3 – in schools</vt:lpstr>
      <vt:lpstr>Activity 3</vt:lpstr>
      <vt:lpstr>Homework!</vt:lpstr>
      <vt:lpstr>Break</vt:lpstr>
      <vt:lpstr>Additional material</vt:lpstr>
      <vt:lpstr>Identifying Vulnerabilities</vt:lpstr>
      <vt:lpstr>Activity 4</vt:lpstr>
      <vt:lpstr>Activity 4</vt:lpstr>
      <vt:lpstr>Protecting Software</vt:lpstr>
      <vt:lpstr>Activity 5</vt:lpstr>
      <vt:lpstr>Activity 5</vt:lpstr>
    </vt:vector>
  </TitlesOfParts>
  <Company>King's College London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Sentance, Sue</dc:creator>
  <cp:lastModifiedBy>Sentance, Sue</cp:lastModifiedBy>
  <cp:revision>253</cp:revision>
  <dcterms:created xsi:type="dcterms:W3CDTF">2016-10-31T22:10:00Z</dcterms:created>
  <dcterms:modified xsi:type="dcterms:W3CDTF">2017-06-05T07:17:09Z</dcterms:modified>
</cp:coreProperties>
</file>