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8" r:id="rId2"/>
    <p:sldId id="280" r:id="rId3"/>
    <p:sldId id="325" r:id="rId4"/>
    <p:sldId id="327" r:id="rId5"/>
    <p:sldId id="339" r:id="rId6"/>
    <p:sldId id="329" r:id="rId7"/>
    <p:sldId id="306" r:id="rId8"/>
    <p:sldId id="342" r:id="rId9"/>
    <p:sldId id="321" r:id="rId10"/>
    <p:sldId id="330" r:id="rId11"/>
    <p:sldId id="343" r:id="rId12"/>
    <p:sldId id="345" r:id="rId13"/>
    <p:sldId id="338" r:id="rId14"/>
    <p:sldId id="332" r:id="rId15"/>
    <p:sldId id="333" r:id="rId16"/>
    <p:sldId id="336" r:id="rId17"/>
    <p:sldId id="335" r:id="rId18"/>
    <p:sldId id="344" r:id="rId19"/>
    <p:sldId id="340" r:id="rId20"/>
    <p:sldId id="341" r:id="rId21"/>
    <p:sldId id="28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2830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04" autoAdjust="0"/>
    <p:restoredTop sz="86401" autoAdjust="0"/>
  </p:normalViewPr>
  <p:slideViewPr>
    <p:cSldViewPr snapToGrid="0">
      <p:cViewPr varScale="1">
        <p:scale>
          <a:sx n="52" d="100"/>
          <a:sy n="52" d="100"/>
        </p:scale>
        <p:origin x="114" y="93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66B264-FF90-4886-85EE-DB706EC4CE28}"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4379AC47-CF94-49FA-B5F6-BB074EEAEE65}">
      <dgm:prSet phldrT="[Text]"/>
      <dgm:spPr>
        <a:solidFill>
          <a:srgbClr val="073763"/>
        </a:solidFill>
        <a:ln>
          <a:solidFill>
            <a:srgbClr val="073763"/>
          </a:solidFill>
        </a:ln>
      </dgm:spPr>
      <dgm:t>
        <a:bodyPr/>
        <a:lstStyle/>
        <a:p>
          <a:r>
            <a:rPr lang="en-US" dirty="0">
              <a:latin typeface="Century Gothic" panose="020B0502020202020204" pitchFamily="34" charset="0"/>
            </a:rPr>
            <a:t>Fetch</a:t>
          </a:r>
        </a:p>
      </dgm:t>
    </dgm:pt>
    <dgm:pt modelId="{378D9B60-7C2D-47F3-812B-6C107C189648}" type="parTrans" cxnId="{51AF2B5A-9C90-4BA5-BA74-0DC6B001E280}">
      <dgm:prSet/>
      <dgm:spPr/>
      <dgm:t>
        <a:bodyPr/>
        <a:lstStyle/>
        <a:p>
          <a:endParaRPr lang="en-US">
            <a:latin typeface="Century Gothic" panose="020B0502020202020204" pitchFamily="34" charset="0"/>
          </a:endParaRPr>
        </a:p>
      </dgm:t>
    </dgm:pt>
    <dgm:pt modelId="{358E0461-4879-41E6-BA96-DF6BF17895DB}" type="sibTrans" cxnId="{51AF2B5A-9C90-4BA5-BA74-0DC6B001E280}">
      <dgm:prSet/>
      <dgm:spPr/>
      <dgm:t>
        <a:bodyPr/>
        <a:lstStyle/>
        <a:p>
          <a:endParaRPr lang="en-US">
            <a:latin typeface="Century Gothic" panose="020B0502020202020204" pitchFamily="34" charset="0"/>
          </a:endParaRPr>
        </a:p>
      </dgm:t>
    </dgm:pt>
    <dgm:pt modelId="{11A16DD7-6160-4807-AA51-30326C11ED0A}">
      <dgm:prSet phldrT="[Text]"/>
      <dgm:spPr>
        <a:solidFill>
          <a:srgbClr val="073763"/>
        </a:solidFill>
        <a:ln>
          <a:solidFill>
            <a:srgbClr val="073763"/>
          </a:solidFill>
        </a:ln>
      </dgm:spPr>
      <dgm:t>
        <a:bodyPr/>
        <a:lstStyle/>
        <a:p>
          <a:r>
            <a:rPr lang="en-US" dirty="0">
              <a:latin typeface="Century Gothic" panose="020B0502020202020204" pitchFamily="34" charset="0"/>
            </a:rPr>
            <a:t>Decode</a:t>
          </a:r>
        </a:p>
      </dgm:t>
    </dgm:pt>
    <dgm:pt modelId="{4C32A2A3-BD39-4C56-9630-7BB36921565B}" type="parTrans" cxnId="{4EE4A28E-3E9D-404B-A631-F5A4671BACB5}">
      <dgm:prSet/>
      <dgm:spPr/>
      <dgm:t>
        <a:bodyPr/>
        <a:lstStyle/>
        <a:p>
          <a:endParaRPr lang="en-US">
            <a:latin typeface="Century Gothic" panose="020B0502020202020204" pitchFamily="34" charset="0"/>
          </a:endParaRPr>
        </a:p>
      </dgm:t>
    </dgm:pt>
    <dgm:pt modelId="{DB1FF6A7-6E2C-4537-81E0-D37C178C2BF5}" type="sibTrans" cxnId="{4EE4A28E-3E9D-404B-A631-F5A4671BACB5}">
      <dgm:prSet/>
      <dgm:spPr/>
      <dgm:t>
        <a:bodyPr/>
        <a:lstStyle/>
        <a:p>
          <a:endParaRPr lang="en-US">
            <a:latin typeface="Century Gothic" panose="020B0502020202020204" pitchFamily="34" charset="0"/>
          </a:endParaRPr>
        </a:p>
      </dgm:t>
    </dgm:pt>
    <dgm:pt modelId="{CAE7F966-D4CC-484E-B87E-3FEC464E3F85}">
      <dgm:prSet phldrT="[Text]"/>
      <dgm:spPr>
        <a:solidFill>
          <a:srgbClr val="073763"/>
        </a:solidFill>
        <a:ln>
          <a:solidFill>
            <a:srgbClr val="073763"/>
          </a:solidFill>
        </a:ln>
      </dgm:spPr>
      <dgm:t>
        <a:bodyPr/>
        <a:lstStyle/>
        <a:p>
          <a:r>
            <a:rPr lang="en-US" dirty="0">
              <a:latin typeface="Century Gothic" panose="020B0502020202020204" pitchFamily="34" charset="0"/>
            </a:rPr>
            <a:t>Execute</a:t>
          </a:r>
        </a:p>
      </dgm:t>
    </dgm:pt>
    <dgm:pt modelId="{0FC971F6-98EC-42EA-BD94-6CBFD205800A}" type="parTrans" cxnId="{4F998AB9-E3D4-414A-AC80-01D8E37557FC}">
      <dgm:prSet/>
      <dgm:spPr/>
      <dgm:t>
        <a:bodyPr/>
        <a:lstStyle/>
        <a:p>
          <a:endParaRPr lang="en-US">
            <a:latin typeface="Century Gothic" panose="020B0502020202020204" pitchFamily="34" charset="0"/>
          </a:endParaRPr>
        </a:p>
      </dgm:t>
    </dgm:pt>
    <dgm:pt modelId="{941CD487-B0E9-409C-8E27-38235DAFBD12}" type="sibTrans" cxnId="{4F998AB9-E3D4-414A-AC80-01D8E37557FC}">
      <dgm:prSet/>
      <dgm:spPr/>
      <dgm:t>
        <a:bodyPr/>
        <a:lstStyle/>
        <a:p>
          <a:endParaRPr lang="en-US">
            <a:latin typeface="Century Gothic" panose="020B0502020202020204" pitchFamily="34" charset="0"/>
          </a:endParaRPr>
        </a:p>
      </dgm:t>
    </dgm:pt>
    <dgm:pt modelId="{D388A087-46B0-4E6F-A9AC-56A321901E55}" type="pres">
      <dgm:prSet presAssocID="{A766B264-FF90-4886-85EE-DB706EC4CE28}" presName="cycle" presStyleCnt="0">
        <dgm:presLayoutVars>
          <dgm:dir/>
          <dgm:resizeHandles val="exact"/>
        </dgm:presLayoutVars>
      </dgm:prSet>
      <dgm:spPr/>
    </dgm:pt>
    <dgm:pt modelId="{17244A91-B6D5-4487-A964-EDD446959040}" type="pres">
      <dgm:prSet presAssocID="{4379AC47-CF94-49FA-B5F6-BB074EEAEE65}" presName="node" presStyleLbl="node1" presStyleIdx="0" presStyleCnt="3">
        <dgm:presLayoutVars>
          <dgm:bulletEnabled val="1"/>
        </dgm:presLayoutVars>
      </dgm:prSet>
      <dgm:spPr/>
    </dgm:pt>
    <dgm:pt modelId="{4A2AB448-1362-4C40-ADF7-A803103F304C}" type="pres">
      <dgm:prSet presAssocID="{4379AC47-CF94-49FA-B5F6-BB074EEAEE65}" presName="spNode" presStyleCnt="0"/>
      <dgm:spPr/>
    </dgm:pt>
    <dgm:pt modelId="{B0AA18FC-1E35-4D29-BC02-88AEE5830D46}" type="pres">
      <dgm:prSet presAssocID="{358E0461-4879-41E6-BA96-DF6BF17895DB}" presName="sibTrans" presStyleLbl="sibTrans1D1" presStyleIdx="0" presStyleCnt="3"/>
      <dgm:spPr/>
    </dgm:pt>
    <dgm:pt modelId="{F3D1895B-830C-4F7B-991D-528530193A0B}" type="pres">
      <dgm:prSet presAssocID="{11A16DD7-6160-4807-AA51-30326C11ED0A}" presName="node" presStyleLbl="node1" presStyleIdx="1" presStyleCnt="3">
        <dgm:presLayoutVars>
          <dgm:bulletEnabled val="1"/>
        </dgm:presLayoutVars>
      </dgm:prSet>
      <dgm:spPr/>
    </dgm:pt>
    <dgm:pt modelId="{3B5D8A0D-6075-44F9-8DF9-47DE4AC472AB}" type="pres">
      <dgm:prSet presAssocID="{11A16DD7-6160-4807-AA51-30326C11ED0A}" presName="spNode" presStyleCnt="0"/>
      <dgm:spPr/>
    </dgm:pt>
    <dgm:pt modelId="{B98FFDC1-5595-4507-9AD0-728F6A055AE0}" type="pres">
      <dgm:prSet presAssocID="{DB1FF6A7-6E2C-4537-81E0-D37C178C2BF5}" presName="sibTrans" presStyleLbl="sibTrans1D1" presStyleIdx="1" presStyleCnt="3"/>
      <dgm:spPr/>
    </dgm:pt>
    <dgm:pt modelId="{CC71DE9A-344C-45B2-9BBF-87FA2170748C}" type="pres">
      <dgm:prSet presAssocID="{CAE7F966-D4CC-484E-B87E-3FEC464E3F85}" presName="node" presStyleLbl="node1" presStyleIdx="2" presStyleCnt="3">
        <dgm:presLayoutVars>
          <dgm:bulletEnabled val="1"/>
        </dgm:presLayoutVars>
      </dgm:prSet>
      <dgm:spPr/>
    </dgm:pt>
    <dgm:pt modelId="{60FC21AB-C9A3-4102-93E5-1F7C7E539987}" type="pres">
      <dgm:prSet presAssocID="{CAE7F966-D4CC-484E-B87E-3FEC464E3F85}" presName="spNode" presStyleCnt="0"/>
      <dgm:spPr/>
    </dgm:pt>
    <dgm:pt modelId="{3594C729-5CE3-4EA0-B091-7C058E16E8EC}" type="pres">
      <dgm:prSet presAssocID="{941CD487-B0E9-409C-8E27-38235DAFBD12}" presName="sibTrans" presStyleLbl="sibTrans1D1" presStyleIdx="2" presStyleCnt="3"/>
      <dgm:spPr/>
    </dgm:pt>
  </dgm:ptLst>
  <dgm:cxnLst>
    <dgm:cxn modelId="{22B40315-06E6-49D2-BC11-8902BCC76950}" type="presOf" srcId="{941CD487-B0E9-409C-8E27-38235DAFBD12}" destId="{3594C729-5CE3-4EA0-B091-7C058E16E8EC}" srcOrd="0" destOrd="0" presId="urn:microsoft.com/office/officeart/2005/8/layout/cycle5"/>
    <dgm:cxn modelId="{A618EF63-C559-434C-B998-B2F4E1EAAC13}" type="presOf" srcId="{CAE7F966-D4CC-484E-B87E-3FEC464E3F85}" destId="{CC71DE9A-344C-45B2-9BBF-87FA2170748C}" srcOrd="0" destOrd="0" presId="urn:microsoft.com/office/officeart/2005/8/layout/cycle5"/>
    <dgm:cxn modelId="{2E439164-C9F3-42B5-8508-426B1D088D51}" type="presOf" srcId="{4379AC47-CF94-49FA-B5F6-BB074EEAEE65}" destId="{17244A91-B6D5-4487-A964-EDD446959040}" srcOrd="0" destOrd="0" presId="urn:microsoft.com/office/officeart/2005/8/layout/cycle5"/>
    <dgm:cxn modelId="{A7CAC048-1B53-4E96-9581-C11D5DE1650F}" type="presOf" srcId="{358E0461-4879-41E6-BA96-DF6BF17895DB}" destId="{B0AA18FC-1E35-4D29-BC02-88AEE5830D46}" srcOrd="0" destOrd="0" presId="urn:microsoft.com/office/officeart/2005/8/layout/cycle5"/>
    <dgm:cxn modelId="{51AF2B5A-9C90-4BA5-BA74-0DC6B001E280}" srcId="{A766B264-FF90-4886-85EE-DB706EC4CE28}" destId="{4379AC47-CF94-49FA-B5F6-BB074EEAEE65}" srcOrd="0" destOrd="0" parTransId="{378D9B60-7C2D-47F3-812B-6C107C189648}" sibTransId="{358E0461-4879-41E6-BA96-DF6BF17895DB}"/>
    <dgm:cxn modelId="{4EE4A28E-3E9D-404B-A631-F5A4671BACB5}" srcId="{A766B264-FF90-4886-85EE-DB706EC4CE28}" destId="{11A16DD7-6160-4807-AA51-30326C11ED0A}" srcOrd="1" destOrd="0" parTransId="{4C32A2A3-BD39-4C56-9630-7BB36921565B}" sibTransId="{DB1FF6A7-6E2C-4537-81E0-D37C178C2BF5}"/>
    <dgm:cxn modelId="{E1ADC390-A0BE-4222-856E-F463F290E624}" type="presOf" srcId="{11A16DD7-6160-4807-AA51-30326C11ED0A}" destId="{F3D1895B-830C-4F7B-991D-528530193A0B}" srcOrd="0" destOrd="0" presId="urn:microsoft.com/office/officeart/2005/8/layout/cycle5"/>
    <dgm:cxn modelId="{4F998AB9-E3D4-414A-AC80-01D8E37557FC}" srcId="{A766B264-FF90-4886-85EE-DB706EC4CE28}" destId="{CAE7F966-D4CC-484E-B87E-3FEC464E3F85}" srcOrd="2" destOrd="0" parTransId="{0FC971F6-98EC-42EA-BD94-6CBFD205800A}" sibTransId="{941CD487-B0E9-409C-8E27-38235DAFBD12}"/>
    <dgm:cxn modelId="{470678D3-C8B6-4F44-BBA8-3D7F848E360B}" type="presOf" srcId="{A766B264-FF90-4886-85EE-DB706EC4CE28}" destId="{D388A087-46B0-4E6F-A9AC-56A321901E55}" srcOrd="0" destOrd="0" presId="urn:microsoft.com/office/officeart/2005/8/layout/cycle5"/>
    <dgm:cxn modelId="{C95522DE-035A-4B06-9423-CA9EB07A8D70}" type="presOf" srcId="{DB1FF6A7-6E2C-4537-81E0-D37C178C2BF5}" destId="{B98FFDC1-5595-4507-9AD0-728F6A055AE0}" srcOrd="0" destOrd="0" presId="urn:microsoft.com/office/officeart/2005/8/layout/cycle5"/>
    <dgm:cxn modelId="{445BFBE4-D107-44EB-9323-FEE6AC234E39}" type="presParOf" srcId="{D388A087-46B0-4E6F-A9AC-56A321901E55}" destId="{17244A91-B6D5-4487-A964-EDD446959040}" srcOrd="0" destOrd="0" presId="urn:microsoft.com/office/officeart/2005/8/layout/cycle5"/>
    <dgm:cxn modelId="{2132F16D-57F4-44FE-965A-2FD68BE4C4B5}" type="presParOf" srcId="{D388A087-46B0-4E6F-A9AC-56A321901E55}" destId="{4A2AB448-1362-4C40-ADF7-A803103F304C}" srcOrd="1" destOrd="0" presId="urn:microsoft.com/office/officeart/2005/8/layout/cycle5"/>
    <dgm:cxn modelId="{DBDE5B81-00AB-4C28-B211-468B1D7B691A}" type="presParOf" srcId="{D388A087-46B0-4E6F-A9AC-56A321901E55}" destId="{B0AA18FC-1E35-4D29-BC02-88AEE5830D46}" srcOrd="2" destOrd="0" presId="urn:microsoft.com/office/officeart/2005/8/layout/cycle5"/>
    <dgm:cxn modelId="{2AD76E80-438C-4CD7-8E40-34842337F967}" type="presParOf" srcId="{D388A087-46B0-4E6F-A9AC-56A321901E55}" destId="{F3D1895B-830C-4F7B-991D-528530193A0B}" srcOrd="3" destOrd="0" presId="urn:microsoft.com/office/officeart/2005/8/layout/cycle5"/>
    <dgm:cxn modelId="{F8B3EF25-4425-4D24-A3B2-9811C50FE11E}" type="presParOf" srcId="{D388A087-46B0-4E6F-A9AC-56A321901E55}" destId="{3B5D8A0D-6075-44F9-8DF9-47DE4AC472AB}" srcOrd="4" destOrd="0" presId="urn:microsoft.com/office/officeart/2005/8/layout/cycle5"/>
    <dgm:cxn modelId="{0192C685-B1DD-489B-9F01-5F1697EC32AB}" type="presParOf" srcId="{D388A087-46B0-4E6F-A9AC-56A321901E55}" destId="{B98FFDC1-5595-4507-9AD0-728F6A055AE0}" srcOrd="5" destOrd="0" presId="urn:microsoft.com/office/officeart/2005/8/layout/cycle5"/>
    <dgm:cxn modelId="{375F2A37-4C84-4215-AD46-0283D7E879A2}" type="presParOf" srcId="{D388A087-46B0-4E6F-A9AC-56A321901E55}" destId="{CC71DE9A-344C-45B2-9BBF-87FA2170748C}" srcOrd="6" destOrd="0" presId="urn:microsoft.com/office/officeart/2005/8/layout/cycle5"/>
    <dgm:cxn modelId="{FFBDD265-6058-4D3C-B342-904379200E9D}" type="presParOf" srcId="{D388A087-46B0-4E6F-A9AC-56A321901E55}" destId="{60FC21AB-C9A3-4102-93E5-1F7C7E539987}" srcOrd="7" destOrd="0" presId="urn:microsoft.com/office/officeart/2005/8/layout/cycle5"/>
    <dgm:cxn modelId="{7AC6020B-7018-4DDE-BDDF-12170972FABF}" type="presParOf" srcId="{D388A087-46B0-4E6F-A9AC-56A321901E55}" destId="{3594C729-5CE3-4EA0-B091-7C058E16E8EC}" srcOrd="8"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244A91-B6D5-4487-A964-EDD446959040}">
      <dsp:nvSpPr>
        <dsp:cNvPr id="0" name=""/>
        <dsp:cNvSpPr/>
      </dsp:nvSpPr>
      <dsp:spPr>
        <a:xfrm>
          <a:off x="1220456" y="859"/>
          <a:ext cx="1489110" cy="967921"/>
        </a:xfrm>
        <a:prstGeom prst="roundRect">
          <a:avLst/>
        </a:prstGeom>
        <a:solidFill>
          <a:srgbClr val="073763"/>
        </a:solidFill>
        <a:ln w="12700" cap="flat" cmpd="sng" algn="ctr">
          <a:solidFill>
            <a:srgbClr val="0737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entury Gothic" panose="020B0502020202020204" pitchFamily="34" charset="0"/>
            </a:rPr>
            <a:t>Fetch</a:t>
          </a:r>
        </a:p>
      </dsp:txBody>
      <dsp:txXfrm>
        <a:off x="1267706" y="48109"/>
        <a:ext cx="1394610" cy="873421"/>
      </dsp:txXfrm>
    </dsp:sp>
    <dsp:sp modelId="{B0AA18FC-1E35-4D29-BC02-88AEE5830D46}">
      <dsp:nvSpPr>
        <dsp:cNvPr id="0" name=""/>
        <dsp:cNvSpPr/>
      </dsp:nvSpPr>
      <dsp:spPr>
        <a:xfrm>
          <a:off x="674390" y="484820"/>
          <a:ext cx="2581241" cy="2581241"/>
        </a:xfrm>
        <a:custGeom>
          <a:avLst/>
          <a:gdLst/>
          <a:ahLst/>
          <a:cxnLst/>
          <a:rect l="0" t="0" r="0" b="0"/>
          <a:pathLst>
            <a:path>
              <a:moveTo>
                <a:pt x="2234945" y="410875"/>
              </a:moveTo>
              <a:arcTo wR="1290620" hR="1290620" stAng="19021660" swAng="230153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3D1895B-830C-4F7B-991D-528530193A0B}">
      <dsp:nvSpPr>
        <dsp:cNvPr id="0" name=""/>
        <dsp:cNvSpPr/>
      </dsp:nvSpPr>
      <dsp:spPr>
        <a:xfrm>
          <a:off x="2338166" y="1936790"/>
          <a:ext cx="1489110" cy="967921"/>
        </a:xfrm>
        <a:prstGeom prst="roundRect">
          <a:avLst/>
        </a:prstGeom>
        <a:solidFill>
          <a:srgbClr val="073763"/>
        </a:solidFill>
        <a:ln w="12700" cap="flat" cmpd="sng" algn="ctr">
          <a:solidFill>
            <a:srgbClr val="0737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entury Gothic" panose="020B0502020202020204" pitchFamily="34" charset="0"/>
            </a:rPr>
            <a:t>Decode</a:t>
          </a:r>
        </a:p>
      </dsp:txBody>
      <dsp:txXfrm>
        <a:off x="2385416" y="1984040"/>
        <a:ext cx="1394610" cy="873421"/>
      </dsp:txXfrm>
    </dsp:sp>
    <dsp:sp modelId="{B98FFDC1-5595-4507-9AD0-728F6A055AE0}">
      <dsp:nvSpPr>
        <dsp:cNvPr id="0" name=""/>
        <dsp:cNvSpPr/>
      </dsp:nvSpPr>
      <dsp:spPr>
        <a:xfrm>
          <a:off x="674390" y="484820"/>
          <a:ext cx="2581241" cy="2581241"/>
        </a:xfrm>
        <a:custGeom>
          <a:avLst/>
          <a:gdLst/>
          <a:ahLst/>
          <a:cxnLst/>
          <a:rect l="0" t="0" r="0" b="0"/>
          <a:pathLst>
            <a:path>
              <a:moveTo>
                <a:pt x="1686466" y="2519037"/>
              </a:moveTo>
              <a:arcTo wR="1290620" hR="1290620" stAng="4328337" swAng="214332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CC71DE9A-344C-45B2-9BBF-87FA2170748C}">
      <dsp:nvSpPr>
        <dsp:cNvPr id="0" name=""/>
        <dsp:cNvSpPr/>
      </dsp:nvSpPr>
      <dsp:spPr>
        <a:xfrm>
          <a:off x="102746" y="1936790"/>
          <a:ext cx="1489110" cy="967921"/>
        </a:xfrm>
        <a:prstGeom prst="roundRect">
          <a:avLst/>
        </a:prstGeom>
        <a:solidFill>
          <a:srgbClr val="073763"/>
        </a:solidFill>
        <a:ln w="12700" cap="flat" cmpd="sng" algn="ctr">
          <a:solidFill>
            <a:srgbClr val="0737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entury Gothic" panose="020B0502020202020204" pitchFamily="34" charset="0"/>
            </a:rPr>
            <a:t>Execute</a:t>
          </a:r>
        </a:p>
      </dsp:txBody>
      <dsp:txXfrm>
        <a:off x="149996" y="1984040"/>
        <a:ext cx="1394610" cy="873421"/>
      </dsp:txXfrm>
    </dsp:sp>
    <dsp:sp modelId="{3594C729-5CE3-4EA0-B091-7C058E16E8EC}">
      <dsp:nvSpPr>
        <dsp:cNvPr id="0" name=""/>
        <dsp:cNvSpPr/>
      </dsp:nvSpPr>
      <dsp:spPr>
        <a:xfrm>
          <a:off x="674390" y="484820"/>
          <a:ext cx="2581241" cy="2581241"/>
        </a:xfrm>
        <a:custGeom>
          <a:avLst/>
          <a:gdLst/>
          <a:ahLst/>
          <a:cxnLst/>
          <a:rect l="0" t="0" r="0" b="0"/>
          <a:pathLst>
            <a:path>
              <a:moveTo>
                <a:pt x="4181" y="1186814"/>
              </a:moveTo>
              <a:arcTo wR="1290620" hR="1290620" stAng="11076801" swAng="2301539"/>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3C87AB-C355-48A0-A222-B0AEC582735C}" type="datetimeFigureOut">
              <a:rPr lang="en-GB" smtClean="0"/>
              <a:t>27/03/2017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862AF-DD84-4820-B182-5C327E1627BE}" type="slidenum">
              <a:rPr lang="en-GB" smtClean="0"/>
              <a:t>‹#›</a:t>
            </a:fld>
            <a:endParaRPr lang="en-GB"/>
          </a:p>
        </p:txBody>
      </p:sp>
    </p:spTree>
    <p:extLst>
      <p:ext uri="{BB962C8B-B14F-4D97-AF65-F5344CB8AC3E}">
        <p14:creationId xmlns:p14="http://schemas.microsoft.com/office/powerpoint/2010/main" val="45827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Century Gothic" panose="020B0502020202020204" pitchFamily="34" charset="0"/>
              </a:rPr>
              <a:t>Carries control</a:t>
            </a:r>
            <a:r>
              <a:rPr lang="en-GB" sz="1200" baseline="0" dirty="0">
                <a:latin typeface="Century Gothic" panose="020B0502020202020204" pitchFamily="34" charset="0"/>
              </a:rPr>
              <a:t> signals from the control unit to the other components in the CPU.</a:t>
            </a:r>
            <a:endParaRPr lang="en-GB" sz="1200"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Century Gothic" panose="020B0502020202020204" pitchFamily="34" charset="0"/>
              </a:rPr>
              <a:t>Carries the memory address of the next instruction</a:t>
            </a:r>
            <a:r>
              <a:rPr lang="en-GB" sz="1200" baseline="0" dirty="0">
                <a:latin typeface="Century Gothic" panose="020B0502020202020204" pitchFamily="34" charset="0"/>
              </a:rPr>
              <a:t> or piece of data to be fetched from RAM.</a:t>
            </a:r>
            <a:endParaRPr lang="en-GB" sz="1200"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Century Gothic" panose="020B0502020202020204" pitchFamily="34" charset="0"/>
              </a:rPr>
              <a:t>Carries data and instructions between the</a:t>
            </a:r>
            <a:r>
              <a:rPr lang="en-GB" sz="1200" baseline="0" dirty="0">
                <a:latin typeface="Century Gothic" panose="020B0502020202020204" pitchFamily="34" charset="0"/>
              </a:rPr>
              <a:t> different components (including RAM).</a:t>
            </a:r>
            <a:endParaRPr lang="en-GB" sz="120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7</a:t>
            </a:fld>
            <a:endParaRPr lang="en-GB"/>
          </a:p>
        </p:txBody>
      </p:sp>
    </p:spTree>
    <p:extLst>
      <p:ext uri="{BB962C8B-B14F-4D97-AF65-F5344CB8AC3E}">
        <p14:creationId xmlns:p14="http://schemas.microsoft.com/office/powerpoint/2010/main" val="1721317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8</a:t>
            </a:fld>
            <a:endParaRPr lang="en-GB"/>
          </a:p>
        </p:txBody>
      </p:sp>
    </p:spTree>
    <p:extLst>
      <p:ext uri="{BB962C8B-B14F-4D97-AF65-F5344CB8AC3E}">
        <p14:creationId xmlns:p14="http://schemas.microsoft.com/office/powerpoint/2010/main" val="2750208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11</a:t>
            </a:fld>
            <a:endParaRPr lang="en-GB"/>
          </a:p>
        </p:txBody>
      </p:sp>
    </p:spTree>
    <p:extLst>
      <p:ext uri="{BB962C8B-B14F-4D97-AF65-F5344CB8AC3E}">
        <p14:creationId xmlns:p14="http://schemas.microsoft.com/office/powerpoint/2010/main" val="625255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12</a:t>
            </a:fld>
            <a:endParaRPr lang="en-GB"/>
          </a:p>
        </p:txBody>
      </p:sp>
    </p:spTree>
    <p:extLst>
      <p:ext uri="{BB962C8B-B14F-4D97-AF65-F5344CB8AC3E}">
        <p14:creationId xmlns:p14="http://schemas.microsoft.com/office/powerpoint/2010/main" val="196808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14</a:t>
            </a:fld>
            <a:endParaRPr lang="en-GB"/>
          </a:p>
        </p:txBody>
      </p:sp>
    </p:spTree>
    <p:extLst>
      <p:ext uri="{BB962C8B-B14F-4D97-AF65-F5344CB8AC3E}">
        <p14:creationId xmlns:p14="http://schemas.microsoft.com/office/powerpoint/2010/main" val="194505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0" dirty="0">
                <a:solidFill>
                  <a:srgbClr val="2E75B6"/>
                </a:solidFill>
                <a:latin typeface="Century Gothic" panose="020B0502020202020204" pitchFamily="34" charset="0"/>
              </a:rPr>
              <a:t>The larger this is the more frequently used instructions can be stored, this improves performance as it is faster to access than main memory.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2E75B6"/>
                </a:solidFill>
                <a:latin typeface="Century Gothic" panose="020B0502020202020204" pitchFamily="34" charset="0"/>
              </a:rPr>
              <a:t>Not all programs are written to take advantage of these.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2E75B6"/>
                </a:solidFill>
                <a:latin typeface="Century Gothic" panose="020B0502020202020204" pitchFamily="34" charset="0"/>
              </a:rPr>
              <a:t>The number of Fetch-Execute cycles a CPU can perform per second is measured in Hertz (Hz).</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2E75B6"/>
                </a:solidFill>
                <a:latin typeface="Century Gothic" panose="020B0502020202020204" pitchFamily="34" charset="0"/>
              </a:rPr>
              <a:t>L1 is faster than L2/L3, therefore a larger L1 would have a bigger impact on performance.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2E75B6"/>
                </a:solidFill>
                <a:latin typeface="Century Gothic" panose="020B0502020202020204" pitchFamily="34" charset="0"/>
              </a:rPr>
              <a:t>The higher this is, the more instructions the CPU can execute out per second.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rgbClr val="2E75B6"/>
                </a:solidFill>
                <a:latin typeface="Century Gothic" panose="020B0502020202020204" pitchFamily="34" charset="0"/>
              </a:rPr>
              <a:t>The more of these there are, the more instructions can be executed at the same time.</a:t>
            </a:r>
          </a:p>
        </p:txBody>
      </p:sp>
      <p:sp>
        <p:nvSpPr>
          <p:cNvPr id="4" name="Slide Number Placeholder 3"/>
          <p:cNvSpPr>
            <a:spLocks noGrp="1"/>
          </p:cNvSpPr>
          <p:nvPr>
            <p:ph type="sldNum" sz="quarter" idx="10"/>
          </p:nvPr>
        </p:nvSpPr>
        <p:spPr/>
        <p:txBody>
          <a:bodyPr/>
          <a:lstStyle/>
          <a:p>
            <a:fld id="{87E862AF-DD84-4820-B182-5C327E1627BE}" type="slidenum">
              <a:rPr lang="en-GB" smtClean="0"/>
              <a:t>17</a:t>
            </a:fld>
            <a:endParaRPr lang="en-GB"/>
          </a:p>
        </p:txBody>
      </p:sp>
    </p:spTree>
    <p:extLst>
      <p:ext uri="{BB962C8B-B14F-4D97-AF65-F5344CB8AC3E}">
        <p14:creationId xmlns:p14="http://schemas.microsoft.com/office/powerpoint/2010/main" val="3930099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2E75B6"/>
              </a:solidFill>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18</a:t>
            </a:fld>
            <a:endParaRPr lang="en-GB"/>
          </a:p>
        </p:txBody>
      </p:sp>
    </p:spTree>
    <p:extLst>
      <p:ext uri="{BB962C8B-B14F-4D97-AF65-F5344CB8AC3E}">
        <p14:creationId xmlns:p14="http://schemas.microsoft.com/office/powerpoint/2010/main" val="3866055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b="0" dirty="0">
              <a:solidFill>
                <a:srgbClr val="2E75B6"/>
              </a:solidFill>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19</a:t>
            </a:fld>
            <a:endParaRPr lang="en-GB"/>
          </a:p>
        </p:txBody>
      </p:sp>
    </p:spTree>
    <p:extLst>
      <p:ext uri="{BB962C8B-B14F-4D97-AF65-F5344CB8AC3E}">
        <p14:creationId xmlns:p14="http://schemas.microsoft.com/office/powerpoint/2010/main" val="1661933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b="0" dirty="0">
              <a:solidFill>
                <a:srgbClr val="2E75B6"/>
              </a:solidFill>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87E862AF-DD84-4820-B182-5C327E1627BE}" type="slidenum">
              <a:rPr lang="en-GB" smtClean="0"/>
              <a:t>20</a:t>
            </a:fld>
            <a:endParaRPr lang="en-GB"/>
          </a:p>
        </p:txBody>
      </p:sp>
    </p:spTree>
    <p:extLst>
      <p:ext uri="{BB962C8B-B14F-4D97-AF65-F5344CB8AC3E}">
        <p14:creationId xmlns:p14="http://schemas.microsoft.com/office/powerpoint/2010/main" val="32084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654390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356074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62572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37A994C1-7FA0-4894-B73E-31140D789D3B}"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97936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A994C1-7FA0-4894-B73E-31140D789D3B}" type="datetimeFigureOut">
              <a:rPr lang="en-GB" smtClean="0"/>
              <a:t>27/03/2017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235135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37A994C1-7FA0-4894-B73E-31140D789D3B}" type="datetimeFigureOut">
              <a:rPr lang="en-GB" smtClean="0"/>
              <a:t>27/03/2017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1097557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37A994C1-7FA0-4894-B73E-31140D789D3B}" type="datetimeFigureOut">
              <a:rPr lang="en-GB" smtClean="0"/>
              <a:t>27/03/2017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246037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37A994C1-7FA0-4894-B73E-31140D789D3B}" type="datetimeFigureOut">
              <a:rPr lang="en-GB" smtClean="0"/>
              <a:t>27/03/2017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530942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A994C1-7FA0-4894-B73E-31140D789D3B}" type="datetimeFigureOut">
              <a:rPr lang="en-GB" smtClean="0"/>
              <a:t>27/03/2017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168303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27/03/2017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388477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7A994C1-7FA0-4894-B73E-31140D789D3B}" type="datetimeFigureOut">
              <a:rPr lang="en-GB" smtClean="0"/>
              <a:t>27/03/2017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0FCE1EE-7BC0-4847-9915-B5F33783511D}" type="slidenum">
              <a:rPr lang="en-GB" smtClean="0"/>
              <a:t>‹#›</a:t>
            </a:fld>
            <a:endParaRPr lang="en-GB"/>
          </a:p>
        </p:txBody>
      </p:sp>
    </p:spTree>
    <p:extLst>
      <p:ext uri="{BB962C8B-B14F-4D97-AF65-F5344CB8AC3E}">
        <p14:creationId xmlns:p14="http://schemas.microsoft.com/office/powerpoint/2010/main" val="3887159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A994C1-7FA0-4894-B73E-31140D789D3B}" type="datetimeFigureOut">
              <a:rPr lang="en-GB" smtClean="0"/>
              <a:t>27/03/2017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CE1EE-7BC0-4847-9915-B5F33783511D}" type="slidenum">
              <a:rPr lang="en-GB" smtClean="0"/>
              <a:t>‹#›</a:t>
            </a:fld>
            <a:endParaRPr lang="en-GB"/>
          </a:p>
        </p:txBody>
      </p:sp>
      <p:sp>
        <p:nvSpPr>
          <p:cNvPr id="8" name="Rectangle 7"/>
          <p:cNvSpPr/>
          <p:nvPr userDrawn="1"/>
        </p:nvSpPr>
        <p:spPr>
          <a:xfrm>
            <a:off x="63553" y="117014"/>
            <a:ext cx="12240228" cy="6904299"/>
          </a:xfrm>
          <a:prstGeom prst="rect">
            <a:avLst/>
          </a:prstGeom>
          <a:noFill/>
          <a:ln w="2286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031526" y="5495940"/>
            <a:ext cx="6047525" cy="953279"/>
          </a:xfrm>
          <a:prstGeom prst="rect">
            <a:avLst/>
          </a:prstGeom>
        </p:spPr>
      </p:pic>
    </p:spTree>
    <p:extLst>
      <p:ext uri="{BB962C8B-B14F-4D97-AF65-F5344CB8AC3E}">
        <p14:creationId xmlns:p14="http://schemas.microsoft.com/office/powerpoint/2010/main" val="37354680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GB" dirty="0"/>
              <a:t>Session 3</a:t>
            </a:r>
          </a:p>
          <a:p>
            <a:r>
              <a:rPr lang="en-GB" dirty="0"/>
              <a:t>Theory: CPU Architecture</a:t>
            </a:r>
          </a:p>
          <a:p>
            <a:r>
              <a:rPr lang="en-GB" dirty="0"/>
              <a:t>Practical: 1 &amp; 2D Arrays/Lists</a:t>
            </a:r>
          </a:p>
        </p:txBody>
      </p:sp>
      <p:sp>
        <p:nvSpPr>
          <p:cNvPr id="4" name="Rectangle 5"/>
          <p:cNvSpPr>
            <a:spLocks noChangeArrowheads="1"/>
          </p:cNvSpPr>
          <p:nvPr/>
        </p:nvSpPr>
        <p:spPr bwMode="auto">
          <a:xfrm>
            <a:off x="1383175" y="515073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Title 1"/>
          <p:cNvSpPr>
            <a:spLocks noGrp="1"/>
          </p:cNvSpPr>
          <p:nvPr>
            <p:ph type="ctrTitle"/>
          </p:nvPr>
        </p:nvSpPr>
        <p:spPr/>
        <p:txBody>
          <a:bodyPr>
            <a:normAutofit/>
          </a:bodyPr>
          <a:lstStyle/>
          <a:p>
            <a:r>
              <a:rPr lang="en-US" dirty="0"/>
              <a:t>Teaching Computing to GCSE</a:t>
            </a:r>
          </a:p>
        </p:txBody>
      </p:sp>
    </p:spTree>
    <p:extLst>
      <p:ext uri="{BB962C8B-B14F-4D97-AF65-F5344CB8AC3E}">
        <p14:creationId xmlns:p14="http://schemas.microsoft.com/office/powerpoint/2010/main" val="3958456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Fetch-Execute Cycle Example</a:t>
            </a:r>
          </a:p>
        </p:txBody>
      </p:sp>
      <p:grpSp>
        <p:nvGrpSpPr>
          <p:cNvPr id="6" name="Group 5"/>
          <p:cNvGrpSpPr/>
          <p:nvPr/>
        </p:nvGrpSpPr>
        <p:grpSpPr>
          <a:xfrm>
            <a:off x="868305" y="1366212"/>
            <a:ext cx="4517177" cy="4517177"/>
            <a:chOff x="544982" y="1816288"/>
            <a:chExt cx="4124326" cy="4124326"/>
          </a:xfrm>
        </p:grpSpPr>
        <p:sp>
          <p:nvSpPr>
            <p:cNvPr id="7" name="Rectangle: Rounded Corners 27"/>
            <p:cNvSpPr/>
            <p:nvPr/>
          </p:nvSpPr>
          <p:spPr>
            <a:xfrm>
              <a:off x="394123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28"/>
            <p:cNvSpPr/>
            <p:nvPr/>
          </p:nvSpPr>
          <p:spPr>
            <a:xfrm>
              <a:off x="1071154"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29"/>
            <p:cNvSpPr/>
            <p:nvPr/>
          </p:nvSpPr>
          <p:spPr>
            <a:xfrm>
              <a:off x="1645170"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30"/>
            <p:cNvSpPr/>
            <p:nvPr/>
          </p:nvSpPr>
          <p:spPr>
            <a:xfrm>
              <a:off x="221918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31"/>
            <p:cNvSpPr/>
            <p:nvPr/>
          </p:nvSpPr>
          <p:spPr>
            <a:xfrm>
              <a:off x="2793202"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32"/>
            <p:cNvSpPr/>
            <p:nvPr/>
          </p:nvSpPr>
          <p:spPr>
            <a:xfrm>
              <a:off x="3367218"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rot="5400000">
              <a:off x="1074132" y="1816288"/>
              <a:ext cx="3066025" cy="4124326"/>
              <a:chOff x="1223554" y="1968688"/>
              <a:chExt cx="3066025" cy="4124326"/>
            </a:xfrm>
          </p:grpSpPr>
          <p:sp>
            <p:nvSpPr>
              <p:cNvPr id="15" name="Rectangle: Rounded Corners 35"/>
              <p:cNvSpPr/>
              <p:nvPr/>
            </p:nvSpPr>
            <p:spPr>
              <a:xfrm>
                <a:off x="1223554"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36"/>
              <p:cNvSpPr/>
              <p:nvPr/>
            </p:nvSpPr>
            <p:spPr>
              <a:xfrm>
                <a:off x="1797570"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37"/>
              <p:cNvSpPr/>
              <p:nvPr/>
            </p:nvSpPr>
            <p:spPr>
              <a:xfrm>
                <a:off x="237158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38"/>
              <p:cNvSpPr/>
              <p:nvPr/>
            </p:nvSpPr>
            <p:spPr>
              <a:xfrm>
                <a:off x="2945602"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39"/>
              <p:cNvSpPr/>
              <p:nvPr/>
            </p:nvSpPr>
            <p:spPr>
              <a:xfrm>
                <a:off x="3519618"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40"/>
              <p:cNvSpPr/>
              <p:nvPr/>
            </p:nvSpPr>
            <p:spPr>
              <a:xfrm>
                <a:off x="409363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Rectangle: Rounded Corners 34"/>
            <p:cNvSpPr/>
            <p:nvPr/>
          </p:nvSpPr>
          <p:spPr>
            <a:xfrm>
              <a:off x="817533" y="2088840"/>
              <a:ext cx="3579222" cy="3579222"/>
            </a:xfrm>
            <a:prstGeom prst="roundRect">
              <a:avLst>
                <a:gd name="adj" fmla="val 8273"/>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dirty="0">
                <a:latin typeface="Century Gothic" panose="020B0502020202020204" pitchFamily="34" charset="0"/>
              </a:endParaRPr>
            </a:p>
          </p:txBody>
        </p:sp>
      </p:grpSp>
      <p:sp>
        <p:nvSpPr>
          <p:cNvPr id="21" name="Rectangle 20"/>
          <p:cNvSpPr/>
          <p:nvPr/>
        </p:nvSpPr>
        <p:spPr>
          <a:xfrm>
            <a:off x="1453356" y="2032091"/>
            <a:ext cx="1667703" cy="104752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Control Unit</a:t>
            </a:r>
          </a:p>
        </p:txBody>
      </p:sp>
      <p:cxnSp>
        <p:nvCxnSpPr>
          <p:cNvPr id="22" name="Straight Connector 21"/>
          <p:cNvCxnSpPr/>
          <p:nvPr/>
        </p:nvCxnSpPr>
        <p:spPr>
          <a:xfrm flipV="1">
            <a:off x="2274140" y="3079738"/>
            <a:ext cx="0" cy="19750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291900" y="3925757"/>
            <a:ext cx="11761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576540" y="4947623"/>
            <a:ext cx="54503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094944" y="4331803"/>
            <a:ext cx="0" cy="61557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Freeform: Shape 46"/>
          <p:cNvSpPr/>
          <p:nvPr/>
        </p:nvSpPr>
        <p:spPr>
          <a:xfrm>
            <a:off x="1484678" y="4683900"/>
            <a:ext cx="3290572" cy="781362"/>
          </a:xfrm>
          <a:custGeom>
            <a:avLst/>
            <a:gdLst>
              <a:gd name="connsiteX0" fmla="*/ 0 w 1731145"/>
              <a:gd name="connsiteY0" fmla="*/ 0 h 559293"/>
              <a:gd name="connsiteX1" fmla="*/ 692458 w 1731145"/>
              <a:gd name="connsiteY1" fmla="*/ 0 h 559293"/>
              <a:gd name="connsiteX2" fmla="*/ 861134 w 1731145"/>
              <a:gd name="connsiteY2" fmla="*/ 177553 h 559293"/>
              <a:gd name="connsiteX3" fmla="*/ 1047565 w 1731145"/>
              <a:gd name="connsiteY3" fmla="*/ 0 h 559293"/>
              <a:gd name="connsiteX4" fmla="*/ 1731145 w 1731145"/>
              <a:gd name="connsiteY4" fmla="*/ 0 h 559293"/>
              <a:gd name="connsiteX5" fmla="*/ 1251751 w 1731145"/>
              <a:gd name="connsiteY5" fmla="*/ 559293 h 559293"/>
              <a:gd name="connsiteX6" fmla="*/ 532660 w 1731145"/>
              <a:gd name="connsiteY6" fmla="*/ 559293 h 559293"/>
              <a:gd name="connsiteX7" fmla="*/ 0 w 1731145"/>
              <a:gd name="connsiteY7" fmla="*/ 0 h 55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145" h="559293">
                <a:moveTo>
                  <a:pt x="0" y="0"/>
                </a:moveTo>
                <a:lnTo>
                  <a:pt x="692458" y="0"/>
                </a:lnTo>
                <a:lnTo>
                  <a:pt x="861134" y="177553"/>
                </a:lnTo>
                <a:lnTo>
                  <a:pt x="1047565" y="0"/>
                </a:lnTo>
                <a:lnTo>
                  <a:pt x="1731145" y="0"/>
                </a:lnTo>
                <a:lnTo>
                  <a:pt x="1251751" y="559293"/>
                </a:lnTo>
                <a:lnTo>
                  <a:pt x="532660" y="559293"/>
                </a:lnTo>
                <a:lnTo>
                  <a:pt x="0" y="0"/>
                </a:lnTo>
                <a:close/>
              </a:path>
            </a:pathLst>
          </a:cu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sz="1800" b="1" dirty="0">
                <a:solidFill>
                  <a:srgbClr val="073763"/>
                </a:solidFill>
                <a:latin typeface="Century Gothic" panose="020B0502020202020204" pitchFamily="34" charset="0"/>
              </a:rPr>
              <a:t>ALU</a:t>
            </a:r>
          </a:p>
        </p:txBody>
      </p:sp>
      <p:cxnSp>
        <p:nvCxnSpPr>
          <p:cNvPr id="27" name="Straight Connector 26"/>
          <p:cNvCxnSpPr/>
          <p:nvPr/>
        </p:nvCxnSpPr>
        <p:spPr>
          <a:xfrm flipH="1">
            <a:off x="3094944" y="4349221"/>
            <a:ext cx="37308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75250" y="2861926"/>
            <a:ext cx="292738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775250" y="4182743"/>
            <a:ext cx="292831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Rectangle: Rounded Corners 50"/>
          <p:cNvSpPr/>
          <p:nvPr/>
        </p:nvSpPr>
        <p:spPr>
          <a:xfrm>
            <a:off x="7702633" y="1366213"/>
            <a:ext cx="2301914" cy="4218664"/>
          </a:xfrm>
          <a:prstGeom prst="roundRect">
            <a:avLst>
              <a:gd name="adj" fmla="val 9817"/>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latin typeface="Century Gothic" panose="020B0502020202020204" pitchFamily="34" charset="0"/>
              </a:rPr>
              <a:t>Main Memory</a:t>
            </a:r>
          </a:p>
        </p:txBody>
      </p:sp>
      <p:sp>
        <p:nvSpPr>
          <p:cNvPr id="31" name="Rectangle 30"/>
          <p:cNvSpPr/>
          <p:nvPr/>
        </p:nvSpPr>
        <p:spPr>
          <a:xfrm>
            <a:off x="3358085" y="1833642"/>
            <a:ext cx="1531721" cy="2763811"/>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b="1" dirty="0">
              <a:solidFill>
                <a:srgbClr val="073763"/>
              </a:solidFill>
              <a:latin typeface="Century Gothic" panose="020B0502020202020204" pitchFamily="34" charset="0"/>
            </a:endParaRPr>
          </a:p>
        </p:txBody>
      </p:sp>
      <p:sp>
        <p:nvSpPr>
          <p:cNvPr id="46" name="Rectangle 45"/>
          <p:cNvSpPr/>
          <p:nvPr/>
        </p:nvSpPr>
        <p:spPr>
          <a:xfrm>
            <a:off x="3423842" y="2639530"/>
            <a:ext cx="137882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GB" b="1" dirty="0">
                <a:solidFill>
                  <a:srgbClr val="073763"/>
                </a:solidFill>
                <a:latin typeface="Century Gothic" panose="020B0502020202020204" pitchFamily="34" charset="0"/>
              </a:rPr>
              <a:t>MAR</a:t>
            </a:r>
            <a:endParaRPr lang="en-GB" sz="1800" b="1" dirty="0">
              <a:solidFill>
                <a:srgbClr val="073763"/>
              </a:solidFill>
              <a:latin typeface="Century Gothic" panose="020B0502020202020204" pitchFamily="34" charset="0"/>
            </a:endParaRPr>
          </a:p>
        </p:txBody>
      </p:sp>
      <p:sp>
        <p:nvSpPr>
          <p:cNvPr id="47" name="Rectangle 46"/>
          <p:cNvSpPr/>
          <p:nvPr/>
        </p:nvSpPr>
        <p:spPr>
          <a:xfrm>
            <a:off x="3423842" y="2008685"/>
            <a:ext cx="137882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GB" b="1" dirty="0">
                <a:solidFill>
                  <a:srgbClr val="073763"/>
                </a:solidFill>
                <a:latin typeface="Century Gothic" panose="020B0502020202020204" pitchFamily="34" charset="0"/>
              </a:rPr>
              <a:t>PC</a:t>
            </a:r>
            <a:endParaRPr lang="en-GB" sz="1800" b="1" dirty="0">
              <a:solidFill>
                <a:srgbClr val="073763"/>
              </a:solidFill>
              <a:latin typeface="Century Gothic" panose="020B0502020202020204" pitchFamily="34" charset="0"/>
            </a:endParaRPr>
          </a:p>
        </p:txBody>
      </p:sp>
      <p:sp>
        <p:nvSpPr>
          <p:cNvPr id="48" name="Rectangle 47"/>
          <p:cNvSpPr/>
          <p:nvPr/>
        </p:nvSpPr>
        <p:spPr>
          <a:xfrm>
            <a:off x="3423842" y="3956104"/>
            <a:ext cx="137882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GB" b="1" dirty="0">
                <a:solidFill>
                  <a:srgbClr val="073763"/>
                </a:solidFill>
                <a:latin typeface="Century Gothic" panose="020B0502020202020204" pitchFamily="34" charset="0"/>
              </a:rPr>
              <a:t>MDR</a:t>
            </a:r>
            <a:endParaRPr lang="en-GB" sz="1800" b="1" dirty="0">
              <a:solidFill>
                <a:srgbClr val="073763"/>
              </a:solidFill>
              <a:latin typeface="Century Gothic" panose="020B0502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889125781"/>
              </p:ext>
            </p:extLst>
          </p:nvPr>
        </p:nvGraphicFramePr>
        <p:xfrm>
          <a:off x="7793552" y="1682109"/>
          <a:ext cx="2085554" cy="3579225"/>
        </p:xfrm>
        <a:graphic>
          <a:graphicData uri="http://schemas.openxmlformats.org/drawingml/2006/table">
            <a:tbl>
              <a:tblPr firstRow="1" bandRow="1">
                <a:tableStyleId>{5C22544A-7EE6-4342-B048-85BDC9FD1C3A}</a:tableStyleId>
              </a:tblPr>
              <a:tblGrid>
                <a:gridCol w="1004459">
                  <a:extLst>
                    <a:ext uri="{9D8B030D-6E8A-4147-A177-3AD203B41FA5}">
                      <a16:colId xmlns:a16="http://schemas.microsoft.com/office/drawing/2014/main" val="20000"/>
                    </a:ext>
                  </a:extLst>
                </a:gridCol>
                <a:gridCol w="1081095">
                  <a:extLst>
                    <a:ext uri="{9D8B030D-6E8A-4147-A177-3AD203B41FA5}">
                      <a16:colId xmlns:a16="http://schemas.microsoft.com/office/drawing/2014/main" val="20001"/>
                    </a:ext>
                  </a:extLst>
                </a:gridCol>
              </a:tblGrid>
              <a:tr h="256766">
                <a:tc>
                  <a:txBody>
                    <a:bodyPr/>
                    <a:lstStyle/>
                    <a:p>
                      <a:pPr algn="ctr"/>
                      <a:r>
                        <a:rPr lang="en-GB" dirty="0">
                          <a:solidFill>
                            <a:schemeClr val="bg1"/>
                          </a:solidFill>
                        </a:rPr>
                        <a:t>Address</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accent5">
                        <a:lumMod val="50000"/>
                      </a:schemeClr>
                    </a:solidFill>
                  </a:tcPr>
                </a:tc>
                <a:tc>
                  <a:txBody>
                    <a:bodyPr/>
                    <a:lstStyle/>
                    <a:p>
                      <a:pPr algn="ctr"/>
                      <a:r>
                        <a:rPr lang="en-GB" dirty="0">
                          <a:solidFill>
                            <a:schemeClr val="bg1"/>
                          </a:solidFill>
                        </a:rPr>
                        <a:t>Data</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accent5">
                        <a:lumMod val="50000"/>
                      </a:schemeClr>
                    </a:solidFill>
                  </a:tcPr>
                </a:tc>
                <a:extLst>
                  <a:ext uri="{0D108BD9-81ED-4DB2-BD59-A6C34878D82A}">
                    <a16:rowId xmlns:a16="http://schemas.microsoft.com/office/drawing/2014/main" val="10000"/>
                  </a:ext>
                </a:extLst>
              </a:tr>
              <a:tr h="642693">
                <a:tc>
                  <a:txBody>
                    <a:bodyPr/>
                    <a:lstStyle/>
                    <a:p>
                      <a:pPr algn="ctr"/>
                      <a:r>
                        <a:rPr lang="en-GB" b="1" dirty="0">
                          <a:solidFill>
                            <a:schemeClr val="accent5">
                              <a:lumMod val="50000"/>
                            </a:schemeClr>
                          </a:solidFill>
                        </a:rPr>
                        <a:t>0</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tc>
                  <a:txBody>
                    <a:bodyPr/>
                    <a:lstStyle/>
                    <a:p>
                      <a:pPr algn="ctr"/>
                      <a:r>
                        <a:rPr lang="en-GB" b="1" dirty="0">
                          <a:solidFill>
                            <a:schemeClr val="accent5">
                              <a:lumMod val="50000"/>
                            </a:schemeClr>
                          </a:solidFill>
                        </a:rPr>
                        <a:t>ADD 4</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42693">
                <a:tc>
                  <a:txBody>
                    <a:bodyPr/>
                    <a:lstStyle/>
                    <a:p>
                      <a:pPr algn="ctr"/>
                      <a:r>
                        <a:rPr lang="en-GB" b="1" dirty="0">
                          <a:solidFill>
                            <a:schemeClr val="accent5">
                              <a:lumMod val="50000"/>
                            </a:schemeClr>
                          </a:solidFill>
                        </a:rPr>
                        <a:t>1</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tc>
                  <a:txBody>
                    <a:bodyPr/>
                    <a:lstStyle/>
                    <a:p>
                      <a:pPr algn="ctr"/>
                      <a:endParaRPr lang="en-GB" b="1" dirty="0">
                        <a:solidFill>
                          <a:schemeClr val="accent5">
                            <a:lumMod val="50000"/>
                          </a:schemeClr>
                        </a:solidFill>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2693">
                <a:tc>
                  <a:txBody>
                    <a:bodyPr/>
                    <a:lstStyle/>
                    <a:p>
                      <a:pPr algn="ctr"/>
                      <a:r>
                        <a:rPr lang="en-GB" b="1" dirty="0">
                          <a:solidFill>
                            <a:schemeClr val="accent5">
                              <a:lumMod val="50000"/>
                            </a:schemeClr>
                          </a:solidFill>
                        </a:rPr>
                        <a:t>2</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tc>
                  <a:txBody>
                    <a:bodyPr/>
                    <a:lstStyle/>
                    <a:p>
                      <a:pPr algn="ctr"/>
                      <a:endParaRPr lang="en-GB" b="1" dirty="0">
                        <a:solidFill>
                          <a:schemeClr val="accent5">
                            <a:lumMod val="50000"/>
                          </a:schemeClr>
                        </a:solidFill>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42693">
                <a:tc>
                  <a:txBody>
                    <a:bodyPr/>
                    <a:lstStyle/>
                    <a:p>
                      <a:pPr algn="ctr"/>
                      <a:r>
                        <a:rPr lang="en-GB" b="1" dirty="0">
                          <a:solidFill>
                            <a:schemeClr val="accent5">
                              <a:lumMod val="50000"/>
                            </a:schemeClr>
                          </a:solidFill>
                        </a:rPr>
                        <a:t>3</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tc>
                  <a:txBody>
                    <a:bodyPr/>
                    <a:lstStyle/>
                    <a:p>
                      <a:pPr algn="ctr"/>
                      <a:endParaRPr lang="en-GB" b="1" dirty="0">
                        <a:solidFill>
                          <a:schemeClr val="accent5">
                            <a:lumMod val="50000"/>
                          </a:schemeClr>
                        </a:solidFill>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42693">
                <a:tc>
                  <a:txBody>
                    <a:bodyPr/>
                    <a:lstStyle/>
                    <a:p>
                      <a:pPr algn="ctr"/>
                      <a:r>
                        <a:rPr lang="en-GB" b="1" dirty="0">
                          <a:solidFill>
                            <a:schemeClr val="accent5">
                              <a:lumMod val="50000"/>
                            </a:schemeClr>
                          </a:solidFill>
                        </a:rPr>
                        <a:t>4</a:t>
                      </a: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tc>
                  <a:txBody>
                    <a:bodyPr/>
                    <a:lstStyle/>
                    <a:p>
                      <a:pPr algn="ctr"/>
                      <a:endParaRPr lang="en-GB" b="1" dirty="0">
                        <a:solidFill>
                          <a:schemeClr val="accent5">
                            <a:lumMod val="50000"/>
                          </a:schemeClr>
                        </a:solidFill>
                      </a:endParaRPr>
                    </a:p>
                  </a:txBody>
                  <a:tcPr anchor="ctr">
                    <a:lnL w="12700" cap="flat" cmpd="sng" algn="ctr">
                      <a:solidFill>
                        <a:schemeClr val="accent5">
                          <a:lumMod val="50000"/>
                        </a:schemeClr>
                      </a:solidFill>
                      <a:prstDash val="solid"/>
                      <a:round/>
                      <a:headEnd type="none" w="med" len="med"/>
                      <a:tailEnd type="none" w="med" len="med"/>
                    </a:lnL>
                    <a:lnR w="12700" cap="flat" cmpd="sng" algn="ctr">
                      <a:solidFill>
                        <a:schemeClr val="accent5">
                          <a:lumMod val="50000"/>
                        </a:schemeClr>
                      </a:solidFill>
                      <a:prstDash val="solid"/>
                      <a:round/>
                      <a:headEnd type="none" w="med" len="med"/>
                      <a:tailEnd type="none" w="med" len="med"/>
                    </a:lnR>
                    <a:lnT w="12700" cap="flat" cmpd="sng" algn="ctr">
                      <a:solidFill>
                        <a:schemeClr val="accent5">
                          <a:lumMod val="50000"/>
                        </a:schemeClr>
                      </a:solidFill>
                      <a:prstDash val="solid"/>
                      <a:round/>
                      <a:headEnd type="none" w="med" len="med"/>
                      <a:tailEnd type="none" w="med" len="med"/>
                    </a:lnT>
                    <a:lnB w="12700" cap="flat" cmpd="sng" algn="ctr">
                      <a:solidFill>
                        <a:schemeClr val="accent5">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
        <p:nvSpPr>
          <p:cNvPr id="42" name="Rectangle 41"/>
          <p:cNvSpPr/>
          <p:nvPr/>
        </p:nvSpPr>
        <p:spPr>
          <a:xfrm>
            <a:off x="4274868" y="2085873"/>
            <a:ext cx="382491"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0</a:t>
            </a:r>
            <a:endParaRPr lang="en-GB" sz="1800" b="1" dirty="0">
              <a:solidFill>
                <a:srgbClr val="073763"/>
              </a:solidFill>
              <a:latin typeface="Century Gothic" panose="020B0502020202020204" pitchFamily="34" charset="0"/>
            </a:endParaRPr>
          </a:p>
        </p:txBody>
      </p:sp>
      <p:sp>
        <p:nvSpPr>
          <p:cNvPr id="44" name="Rectangle 43"/>
          <p:cNvSpPr/>
          <p:nvPr/>
        </p:nvSpPr>
        <p:spPr>
          <a:xfrm>
            <a:off x="4272328" y="2085873"/>
            <a:ext cx="382491"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0</a:t>
            </a:r>
            <a:endParaRPr lang="en-GB" sz="1800" b="1" dirty="0">
              <a:solidFill>
                <a:srgbClr val="073763"/>
              </a:solidFill>
              <a:latin typeface="Century Gothic" panose="020B0502020202020204" pitchFamily="34" charset="0"/>
            </a:endParaRPr>
          </a:p>
        </p:txBody>
      </p:sp>
      <p:sp>
        <p:nvSpPr>
          <p:cNvPr id="52" name="Rectangle 51"/>
          <p:cNvSpPr/>
          <p:nvPr/>
        </p:nvSpPr>
        <p:spPr>
          <a:xfrm>
            <a:off x="8983362" y="2235397"/>
            <a:ext cx="713386"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400" b="1" dirty="0">
                <a:solidFill>
                  <a:srgbClr val="073763"/>
                </a:solidFill>
                <a:latin typeface="Century Gothic" panose="020B0502020202020204" pitchFamily="34" charset="0"/>
              </a:rPr>
              <a:t>ADD 4</a:t>
            </a:r>
          </a:p>
        </p:txBody>
      </p:sp>
      <p:sp>
        <p:nvSpPr>
          <p:cNvPr id="67" name="Rectangle 66"/>
          <p:cNvSpPr/>
          <p:nvPr/>
        </p:nvSpPr>
        <p:spPr>
          <a:xfrm>
            <a:off x="4270217" y="2709999"/>
            <a:ext cx="382491"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0</a:t>
            </a:r>
            <a:endParaRPr lang="en-GB" sz="1800" b="1" dirty="0">
              <a:solidFill>
                <a:srgbClr val="073763"/>
              </a:solidFill>
              <a:latin typeface="Century Gothic" panose="020B0502020202020204" pitchFamily="34" charset="0"/>
            </a:endParaRPr>
          </a:p>
        </p:txBody>
      </p:sp>
      <p:sp>
        <p:nvSpPr>
          <p:cNvPr id="62" name="Rectangle 61"/>
          <p:cNvSpPr/>
          <p:nvPr/>
        </p:nvSpPr>
        <p:spPr>
          <a:xfrm>
            <a:off x="4044778" y="4043602"/>
            <a:ext cx="713386"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400" b="1" dirty="0">
                <a:solidFill>
                  <a:srgbClr val="073763"/>
                </a:solidFill>
                <a:latin typeface="Century Gothic" panose="020B0502020202020204" pitchFamily="34" charset="0"/>
              </a:rPr>
              <a:t>ADD 4</a:t>
            </a:r>
          </a:p>
        </p:txBody>
      </p:sp>
      <p:sp>
        <p:nvSpPr>
          <p:cNvPr id="64" name="Rectangle 63"/>
          <p:cNvSpPr/>
          <p:nvPr/>
        </p:nvSpPr>
        <p:spPr>
          <a:xfrm>
            <a:off x="3423842" y="3293410"/>
            <a:ext cx="137882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GB" b="1" dirty="0">
                <a:solidFill>
                  <a:srgbClr val="073763"/>
                </a:solidFill>
                <a:latin typeface="Century Gothic" panose="020B0502020202020204" pitchFamily="34" charset="0"/>
              </a:rPr>
              <a:t>ACC</a:t>
            </a:r>
            <a:endParaRPr lang="en-GB" sz="1800" b="1" dirty="0">
              <a:solidFill>
                <a:srgbClr val="073763"/>
              </a:solidFill>
              <a:latin typeface="Century Gothic" panose="020B0502020202020204" pitchFamily="34" charset="0"/>
            </a:endParaRPr>
          </a:p>
        </p:txBody>
      </p:sp>
      <p:sp>
        <p:nvSpPr>
          <p:cNvPr id="65" name="Rectangle 64"/>
          <p:cNvSpPr/>
          <p:nvPr/>
        </p:nvSpPr>
        <p:spPr>
          <a:xfrm>
            <a:off x="2944178" y="5083210"/>
            <a:ext cx="382491"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4</a:t>
            </a:r>
            <a:endParaRPr lang="en-GB" sz="1800" b="1" dirty="0">
              <a:solidFill>
                <a:srgbClr val="073763"/>
              </a:solidFill>
              <a:latin typeface="Century Gothic" panose="020B0502020202020204" pitchFamily="34" charset="0"/>
            </a:endParaRPr>
          </a:p>
        </p:txBody>
      </p:sp>
      <p:sp>
        <p:nvSpPr>
          <p:cNvPr id="66" name="Rectangle 65"/>
          <p:cNvSpPr/>
          <p:nvPr/>
        </p:nvSpPr>
        <p:spPr>
          <a:xfrm>
            <a:off x="4274857" y="2087566"/>
            <a:ext cx="382491"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1</a:t>
            </a:r>
            <a:endParaRPr lang="en-GB" sz="1800" b="1" dirty="0">
              <a:solidFill>
                <a:srgbClr val="073763"/>
              </a:solidFill>
              <a:latin typeface="Century Gothic" panose="020B0502020202020204" pitchFamily="34" charset="0"/>
            </a:endParaRPr>
          </a:p>
        </p:txBody>
      </p:sp>
      <p:sp>
        <p:nvSpPr>
          <p:cNvPr id="45" name="Rectangle 44"/>
          <p:cNvSpPr/>
          <p:nvPr/>
        </p:nvSpPr>
        <p:spPr>
          <a:xfrm>
            <a:off x="4272328" y="2712401"/>
            <a:ext cx="382491" cy="29904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0</a:t>
            </a:r>
            <a:endParaRPr lang="en-GB" sz="1800" b="1" dirty="0">
              <a:solidFill>
                <a:srgbClr val="073763"/>
              </a:solidFill>
              <a:latin typeface="Century Gothic" panose="020B0502020202020204" pitchFamily="34" charset="0"/>
            </a:endParaRPr>
          </a:p>
        </p:txBody>
      </p:sp>
      <p:sp>
        <p:nvSpPr>
          <p:cNvPr id="4" name="TextBox 3"/>
          <p:cNvSpPr txBox="1"/>
          <p:nvPr/>
        </p:nvSpPr>
        <p:spPr>
          <a:xfrm>
            <a:off x="5719682" y="2540722"/>
            <a:ext cx="1400136" cy="338554"/>
          </a:xfrm>
          <a:prstGeom prst="rect">
            <a:avLst/>
          </a:prstGeom>
          <a:noFill/>
        </p:spPr>
        <p:txBody>
          <a:bodyPr wrap="square" rtlCol="0">
            <a:spAutoFit/>
          </a:bodyPr>
          <a:lstStyle/>
          <a:p>
            <a:r>
              <a:rPr lang="en-GB" sz="1600" b="1" dirty="0">
                <a:solidFill>
                  <a:srgbClr val="92D050"/>
                </a:solidFill>
                <a:latin typeface="Century Gothic" panose="020B0502020202020204" pitchFamily="34" charset="0"/>
              </a:rPr>
              <a:t>Address Bus</a:t>
            </a:r>
          </a:p>
        </p:txBody>
      </p:sp>
      <p:sp>
        <p:nvSpPr>
          <p:cNvPr id="43" name="TextBox 42"/>
          <p:cNvSpPr txBox="1"/>
          <p:nvPr/>
        </p:nvSpPr>
        <p:spPr>
          <a:xfrm>
            <a:off x="5719682" y="3844189"/>
            <a:ext cx="1400136" cy="338554"/>
          </a:xfrm>
          <a:prstGeom prst="rect">
            <a:avLst/>
          </a:prstGeom>
          <a:noFill/>
        </p:spPr>
        <p:txBody>
          <a:bodyPr wrap="square" rtlCol="0">
            <a:spAutoFit/>
          </a:bodyPr>
          <a:lstStyle/>
          <a:p>
            <a:pPr algn="ctr"/>
            <a:r>
              <a:rPr lang="en-GB" sz="1600" b="1" dirty="0">
                <a:solidFill>
                  <a:srgbClr val="00B0F0"/>
                </a:solidFill>
                <a:latin typeface="Century Gothic" panose="020B0502020202020204" pitchFamily="34" charset="0"/>
              </a:rPr>
              <a:t>Data Bus</a:t>
            </a:r>
          </a:p>
        </p:txBody>
      </p:sp>
      <p:sp>
        <p:nvSpPr>
          <p:cNvPr id="49" name="TextBox 48"/>
          <p:cNvSpPr txBox="1"/>
          <p:nvPr/>
        </p:nvSpPr>
        <p:spPr>
          <a:xfrm>
            <a:off x="1254152" y="3646757"/>
            <a:ext cx="1042067" cy="584775"/>
          </a:xfrm>
          <a:prstGeom prst="rect">
            <a:avLst/>
          </a:prstGeom>
          <a:noFill/>
        </p:spPr>
        <p:txBody>
          <a:bodyPr wrap="square" rtlCol="0">
            <a:spAutoFit/>
          </a:bodyPr>
          <a:lstStyle/>
          <a:p>
            <a:pPr algn="ctr"/>
            <a:r>
              <a:rPr lang="en-GB" sz="1600" b="1" dirty="0">
                <a:solidFill>
                  <a:srgbClr val="FF0000"/>
                </a:solidFill>
                <a:latin typeface="Century Gothic" panose="020B0502020202020204" pitchFamily="34" charset="0"/>
              </a:rPr>
              <a:t>Control Bus</a:t>
            </a:r>
          </a:p>
        </p:txBody>
      </p:sp>
    </p:spTree>
    <p:extLst>
      <p:ext uri="{BB962C8B-B14F-4D97-AF65-F5344CB8AC3E}">
        <p14:creationId xmlns:p14="http://schemas.microsoft.com/office/powerpoint/2010/main" val="1428563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375E-6 4.07407E-6 L -4.58333E-6 0.09144 " pathEditMode="relative" rAng="0" ptsTypes="AA">
                                      <p:cBhvr>
                                        <p:cTn id="6" dur="2000" fill="hold"/>
                                        <p:tgtEl>
                                          <p:spTgt spid="44"/>
                                        </p:tgtEl>
                                        <p:attrNameLst>
                                          <p:attrName>ppt_x</p:attrName>
                                          <p:attrName>ppt_y</p:attrName>
                                        </p:attrNameLst>
                                      </p:cBhvr>
                                      <p:rCtr x="-39" y="4560"/>
                                    </p:animMotion>
                                  </p:childTnLst>
                                </p:cTn>
                              </p:par>
                            </p:childTnLst>
                          </p:cTn>
                        </p:par>
                        <p:par>
                          <p:cTn id="7" fill="hold">
                            <p:stCondLst>
                              <p:cond delay="2000"/>
                            </p:stCondLst>
                            <p:childTnLst>
                              <p:par>
                                <p:cTn id="8" presetID="10" presetClass="exit" presetSubtype="0" fill="hold" grpId="1" nodeType="afterEffect">
                                  <p:stCondLst>
                                    <p:cond delay="0"/>
                                  </p:stCondLst>
                                  <p:childTnLst>
                                    <p:animEffect transition="out" filter="fade">
                                      <p:cBhvr>
                                        <p:cTn id="9" dur="500"/>
                                        <p:tgtEl>
                                          <p:spTgt spid="44"/>
                                        </p:tgtEl>
                                      </p:cBhvr>
                                    </p:animEffect>
                                    <p:set>
                                      <p:cBhvr>
                                        <p:cTn id="10" dur="1" fill="hold">
                                          <p:stCondLst>
                                            <p:cond delay="499"/>
                                          </p:stCondLst>
                                        </p:cTn>
                                        <p:tgtEl>
                                          <p:spTgt spid="44"/>
                                        </p:tgtEl>
                                        <p:attrNameLst>
                                          <p:attrName>style.visibility</p:attrName>
                                        </p:attrNameLst>
                                      </p:cBhvr>
                                      <p:to>
                                        <p:strVal val="hidden"/>
                                      </p:to>
                                    </p:set>
                                  </p:childTnLst>
                                </p:cTn>
                              </p:par>
                              <p:par>
                                <p:cTn id="11" presetID="10" presetClass="entr" presetSubtype="0" fill="hold" grpId="1"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path" presetSubtype="0" accel="50000" decel="50000" fill="hold" grpId="0" nodeType="clickEffect">
                                  <p:stCondLst>
                                    <p:cond delay="0"/>
                                  </p:stCondLst>
                                  <p:childTnLst>
                                    <p:animMotion origin="layout" path="M 2.70833E-6 -1.11111E-6 L 0.15625 -1.11111E-6 C 0.22617 -1.11111E-6 0.3125 -0.01944 0.3125 -0.03495 L 0.3125 -0.06967 " pathEditMode="relative" rAng="0" ptsTypes="AAAA">
                                      <p:cBhvr>
                                        <p:cTn id="20" dur="2000" fill="hold"/>
                                        <p:tgtEl>
                                          <p:spTgt spid="45"/>
                                        </p:tgtEl>
                                        <p:attrNameLst>
                                          <p:attrName>ppt_x</p:attrName>
                                          <p:attrName>ppt_y</p:attrName>
                                        </p:attrNameLst>
                                      </p:cBhvr>
                                      <p:rCtr x="15625" y="-3495"/>
                                    </p:animMotion>
                                  </p:childTnLst>
                                </p:cTn>
                              </p:par>
                            </p:childTnLst>
                          </p:cTn>
                        </p:par>
                        <p:par>
                          <p:cTn id="21" fill="hold">
                            <p:stCondLst>
                              <p:cond delay="2000"/>
                            </p:stCondLst>
                            <p:childTnLst>
                              <p:par>
                                <p:cTn id="22" presetID="10" presetClass="exit" presetSubtype="0" fill="hold" grpId="2" nodeType="afterEffect">
                                  <p:stCondLst>
                                    <p:cond delay="0"/>
                                  </p:stCondLst>
                                  <p:childTnLst>
                                    <p:animEffect transition="out" filter="fade">
                                      <p:cBhvr>
                                        <p:cTn id="23" dur="500"/>
                                        <p:tgtEl>
                                          <p:spTgt spid="45"/>
                                        </p:tgtEl>
                                      </p:cBhvr>
                                    </p:animEffect>
                                    <p:set>
                                      <p:cBhvr>
                                        <p:cTn id="24" dur="1" fill="hold">
                                          <p:stCondLst>
                                            <p:cond delay="499"/>
                                          </p:stCondLst>
                                        </p:cTn>
                                        <p:tgtEl>
                                          <p:spTgt spid="4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childTnLst>
                          </p:cTn>
                        </p:par>
                        <p:par>
                          <p:cTn id="30" fill="hold">
                            <p:stCondLst>
                              <p:cond delay="500"/>
                            </p:stCondLst>
                            <p:childTnLst>
                              <p:par>
                                <p:cTn id="31" presetID="0" presetClass="path" presetSubtype="0" accel="50000" decel="50000" fill="hold" grpId="1" nodeType="afterEffect">
                                  <p:stCondLst>
                                    <p:cond delay="0"/>
                                  </p:stCondLst>
                                  <p:childTnLst>
                                    <p:animMotion origin="layout" path="M -0.00026 4.81481E-6 L 0.00208 0.26087 L -0.40521 0.26319 " pathEditMode="relative" rAng="0" ptsTypes="AAA">
                                      <p:cBhvr>
                                        <p:cTn id="32" dur="2000" fill="hold"/>
                                        <p:tgtEl>
                                          <p:spTgt spid="52"/>
                                        </p:tgtEl>
                                        <p:attrNameLst>
                                          <p:attrName>ppt_x</p:attrName>
                                          <p:attrName>ppt_y</p:attrName>
                                        </p:attrNameLst>
                                      </p:cBhvr>
                                      <p:rCtr x="-20130" y="13148"/>
                                    </p:animMotion>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500"/>
                                        <p:tgtEl>
                                          <p:spTgt spid="66"/>
                                        </p:tgtEl>
                                      </p:cBhvr>
                                    </p:animEffect>
                                  </p:childTnLst>
                                </p:cTn>
                              </p:par>
                            </p:childTnLst>
                          </p:cTn>
                        </p:par>
                      </p:childTnLst>
                    </p:cTn>
                  </p:par>
                  <p:par>
                    <p:cTn id="42" fill="hold">
                      <p:stCondLst>
                        <p:cond delay="indefinite"/>
                      </p:stCondLst>
                      <p:childTnLst>
                        <p:par>
                          <p:cTn id="43" fill="hold">
                            <p:stCondLst>
                              <p:cond delay="0"/>
                            </p:stCondLst>
                            <p:childTnLst>
                              <p:par>
                                <p:cTn id="44" presetID="0" presetClass="path" presetSubtype="0" accel="50000" decel="50000" fill="hold" grpId="1" nodeType="clickEffect">
                                  <p:stCondLst>
                                    <p:cond delay="0"/>
                                  </p:stCondLst>
                                  <p:childTnLst>
                                    <p:animMotion origin="layout" path="M -0.00013 -0.00046 L -0.09688 0.02454 C -0.13308 0.025 -0.07201 0.15324 -0.10808 0.15394 " pathEditMode="relative" rAng="0" ptsTypes="AAA">
                                      <p:cBhvr>
                                        <p:cTn id="45" dur="2000" fill="hold"/>
                                        <p:tgtEl>
                                          <p:spTgt spid="62"/>
                                        </p:tgtEl>
                                        <p:attrNameLst>
                                          <p:attrName>ppt_x</p:attrName>
                                          <p:attrName>ppt_y</p:attrName>
                                        </p:attrNameLst>
                                      </p:cBhvr>
                                      <p:rCtr x="-5430" y="7708"/>
                                    </p:animMotion>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2" nodeType="clickEffect">
                                  <p:stCondLst>
                                    <p:cond delay="0"/>
                                  </p:stCondLst>
                                  <p:childTnLst>
                                    <p:animEffect transition="out" filter="fade">
                                      <p:cBhvr>
                                        <p:cTn id="49" dur="500"/>
                                        <p:tgtEl>
                                          <p:spTgt spid="62"/>
                                        </p:tgtEl>
                                      </p:cBhvr>
                                    </p:animEffect>
                                    <p:set>
                                      <p:cBhvr>
                                        <p:cTn id="50" dur="1" fill="hold">
                                          <p:stCondLst>
                                            <p:cond delay="499"/>
                                          </p:stCondLst>
                                        </p:cTn>
                                        <p:tgtEl>
                                          <p:spTgt spid="62"/>
                                        </p:tgtEl>
                                        <p:attrNameLst>
                                          <p:attrName>style.visibility</p:attrName>
                                        </p:attrNameLst>
                                      </p:cBhvr>
                                      <p:to>
                                        <p:strVal val="hidden"/>
                                      </p:to>
                                    </p:set>
                                  </p:childTnLst>
                                </p:cTn>
                              </p:par>
                              <p:par>
                                <p:cTn id="51" presetID="10" presetClass="entr" presetSubtype="0" fill="hold" grpId="1"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childTnLst>
                          </p:cTn>
                        </p:par>
                        <p:par>
                          <p:cTn id="54" fill="hold">
                            <p:stCondLst>
                              <p:cond delay="500"/>
                            </p:stCondLst>
                            <p:childTnLst>
                              <p:par>
                                <p:cTn id="55" presetID="0" presetClass="path" presetSubtype="0" accel="50000" decel="50000" fill="hold" grpId="0" nodeType="afterEffect">
                                  <p:stCondLst>
                                    <p:cond delay="0"/>
                                  </p:stCondLst>
                                  <p:childTnLst>
                                    <p:animMotion origin="layout" path="M 0 0 L -0.00195 -0.12801 L 0.11758 -0.12986 L 0.10938 -0.24861 " pathEditMode="relative" ptsTypes="AAAA">
                                      <p:cBhvr>
                                        <p:cTn id="56" dur="2000" fill="hold"/>
                                        <p:tgtEl>
                                          <p:spTgt spid="6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52" grpId="0" animBg="1"/>
      <p:bldP spid="52" grpId="1" animBg="1"/>
      <p:bldP spid="67" grpId="0" animBg="1"/>
      <p:bldP spid="62" grpId="0" animBg="1"/>
      <p:bldP spid="62" grpId="1" animBg="1"/>
      <p:bldP spid="62" grpId="2" animBg="1"/>
      <p:bldP spid="65" grpId="0" animBg="1"/>
      <p:bldP spid="65" grpId="1" animBg="1"/>
      <p:bldP spid="66" grpId="0" animBg="1"/>
      <p:bldP spid="45" grpId="0" animBg="1"/>
      <p:bldP spid="45" grpId="1" animBg="1"/>
      <p:bldP spid="45"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t>
            </a:r>
          </a:p>
        </p:txBody>
      </p:sp>
      <p:sp>
        <p:nvSpPr>
          <p:cNvPr id="3" name="Content Placeholder 2"/>
          <p:cNvSpPr>
            <a:spLocks noGrp="1"/>
          </p:cNvSpPr>
          <p:nvPr>
            <p:ph idx="1"/>
          </p:nvPr>
        </p:nvSpPr>
        <p:spPr>
          <a:xfrm>
            <a:off x="863600" y="1457687"/>
            <a:ext cx="11032565" cy="595048"/>
          </a:xfrm>
        </p:spPr>
        <p:txBody>
          <a:bodyPr>
            <a:normAutofit/>
          </a:bodyPr>
          <a:lstStyle/>
          <a:p>
            <a:pPr marL="0" indent="0">
              <a:buNone/>
            </a:pPr>
            <a:r>
              <a:rPr lang="en-GB" dirty="0"/>
              <a:t>Place the stages of the fetch-execute cycle in the correct order:</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5" name="Shape 344"/>
          <p:cNvSpPr txBox="1"/>
          <p:nvPr/>
        </p:nvSpPr>
        <p:spPr>
          <a:xfrm>
            <a:off x="863592" y="4187482"/>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address of the next instruction to be fetched is place in the MAR.</a:t>
            </a:r>
          </a:p>
        </p:txBody>
      </p:sp>
      <p:sp>
        <p:nvSpPr>
          <p:cNvPr id="6" name="Shape 344"/>
          <p:cNvSpPr txBox="1"/>
          <p:nvPr/>
        </p:nvSpPr>
        <p:spPr>
          <a:xfrm>
            <a:off x="863592" y="4871698"/>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instruction is fetched from memory and placed in the MDR.</a:t>
            </a:r>
          </a:p>
        </p:txBody>
      </p:sp>
      <p:sp>
        <p:nvSpPr>
          <p:cNvPr id="7" name="Shape 344"/>
          <p:cNvSpPr txBox="1"/>
          <p:nvPr/>
        </p:nvSpPr>
        <p:spPr>
          <a:xfrm>
            <a:off x="863592" y="3503266"/>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Program Counter is incremented.</a:t>
            </a:r>
          </a:p>
        </p:txBody>
      </p:sp>
      <p:sp>
        <p:nvSpPr>
          <p:cNvPr id="8" name="Shape 344"/>
          <p:cNvSpPr txBox="1"/>
          <p:nvPr/>
        </p:nvSpPr>
        <p:spPr>
          <a:xfrm>
            <a:off x="863593" y="2157098"/>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instruction is decoded.</a:t>
            </a:r>
          </a:p>
        </p:txBody>
      </p:sp>
      <p:sp>
        <p:nvSpPr>
          <p:cNvPr id="9" name="Shape 344"/>
          <p:cNvSpPr txBox="1"/>
          <p:nvPr/>
        </p:nvSpPr>
        <p:spPr>
          <a:xfrm>
            <a:off x="863592" y="2830182"/>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decoded instruction is executed.</a:t>
            </a:r>
          </a:p>
        </p:txBody>
      </p:sp>
    </p:spTree>
    <p:extLst>
      <p:ext uri="{BB962C8B-B14F-4D97-AF65-F5344CB8AC3E}">
        <p14:creationId xmlns:p14="http://schemas.microsoft.com/office/powerpoint/2010/main" val="1292401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2</a:t>
            </a:r>
          </a:p>
        </p:txBody>
      </p:sp>
      <p:sp>
        <p:nvSpPr>
          <p:cNvPr id="3" name="Content Placeholder 2"/>
          <p:cNvSpPr>
            <a:spLocks noGrp="1"/>
          </p:cNvSpPr>
          <p:nvPr>
            <p:ph idx="1"/>
          </p:nvPr>
        </p:nvSpPr>
        <p:spPr>
          <a:xfrm>
            <a:off x="863600" y="1457687"/>
            <a:ext cx="11032565" cy="595048"/>
          </a:xfrm>
        </p:spPr>
        <p:txBody>
          <a:bodyPr>
            <a:normAutofit/>
          </a:bodyPr>
          <a:lstStyle/>
          <a:p>
            <a:pPr marL="0" indent="0">
              <a:buNone/>
            </a:pPr>
            <a:r>
              <a:rPr lang="en-GB" dirty="0"/>
              <a:t>Place the stages of the fetch-execute cycle in the correct order:</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5" name="Shape 344"/>
          <p:cNvSpPr txBox="1"/>
          <p:nvPr/>
        </p:nvSpPr>
        <p:spPr>
          <a:xfrm>
            <a:off x="863595" y="2135608"/>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address of the next instruction to be fetched is place in the MAR.</a:t>
            </a:r>
          </a:p>
        </p:txBody>
      </p:sp>
      <p:sp>
        <p:nvSpPr>
          <p:cNvPr id="6" name="Shape 344"/>
          <p:cNvSpPr txBox="1"/>
          <p:nvPr/>
        </p:nvSpPr>
        <p:spPr>
          <a:xfrm>
            <a:off x="863594" y="2824129"/>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instruction is fetched from memory and placed in the MDR.</a:t>
            </a:r>
          </a:p>
        </p:txBody>
      </p:sp>
      <p:sp>
        <p:nvSpPr>
          <p:cNvPr id="7" name="Shape 344"/>
          <p:cNvSpPr txBox="1"/>
          <p:nvPr/>
        </p:nvSpPr>
        <p:spPr>
          <a:xfrm>
            <a:off x="863594" y="3514398"/>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PC is incremented.</a:t>
            </a:r>
          </a:p>
        </p:txBody>
      </p:sp>
      <p:sp>
        <p:nvSpPr>
          <p:cNvPr id="8" name="Shape 344"/>
          <p:cNvSpPr txBox="1"/>
          <p:nvPr/>
        </p:nvSpPr>
        <p:spPr>
          <a:xfrm>
            <a:off x="863594" y="4191507"/>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instruction is decoded.</a:t>
            </a:r>
          </a:p>
        </p:txBody>
      </p:sp>
      <p:sp>
        <p:nvSpPr>
          <p:cNvPr id="9" name="Shape 344"/>
          <p:cNvSpPr txBox="1"/>
          <p:nvPr/>
        </p:nvSpPr>
        <p:spPr>
          <a:xfrm>
            <a:off x="863593" y="4868616"/>
            <a:ext cx="10470941" cy="527699"/>
          </a:xfrm>
          <a:prstGeom prst="rect">
            <a:avLst/>
          </a:prstGeom>
          <a:solidFill>
            <a:srgbClr val="2E75B6"/>
          </a:solidFill>
          <a:ln w="28575" cap="flat" cmpd="sng">
            <a:solidFill>
              <a:srgbClr val="2E75B6"/>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GB" sz="2400" b="1" dirty="0">
                <a:solidFill>
                  <a:schemeClr val="bg1"/>
                </a:solidFill>
                <a:ea typeface="Ubuntu"/>
                <a:cs typeface="Ubuntu"/>
                <a:sym typeface="Ubuntu"/>
              </a:rPr>
              <a:t>The decoded instruction is executed.</a:t>
            </a:r>
          </a:p>
        </p:txBody>
      </p:sp>
    </p:spTree>
    <p:extLst>
      <p:ext uri="{BB962C8B-B14F-4D97-AF65-F5344CB8AC3E}">
        <p14:creationId xmlns:p14="http://schemas.microsoft.com/office/powerpoint/2010/main" val="2798607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Von Neumann Architecture</a:t>
            </a:r>
          </a:p>
        </p:txBody>
      </p:sp>
      <p:sp>
        <p:nvSpPr>
          <p:cNvPr id="3" name="Content Placeholder 2"/>
          <p:cNvSpPr>
            <a:spLocks noGrp="1"/>
          </p:cNvSpPr>
          <p:nvPr>
            <p:ph idx="1"/>
          </p:nvPr>
        </p:nvSpPr>
        <p:spPr>
          <a:xfrm>
            <a:off x="788895" y="1667031"/>
            <a:ext cx="5560098" cy="4492609"/>
          </a:xfrm>
        </p:spPr>
        <p:txBody>
          <a:bodyPr>
            <a:normAutofit lnSpcReduction="10000"/>
          </a:bodyPr>
          <a:lstStyle/>
          <a:p>
            <a:pPr marL="0" indent="0">
              <a:buNone/>
            </a:pPr>
            <a:r>
              <a:rPr lang="en-GB" dirty="0"/>
              <a:t>In 1945 John Von Neumann described a model for a stored program computer that became known as the Von Neumann Architecture.</a:t>
            </a:r>
          </a:p>
          <a:p>
            <a:pPr marL="0" indent="0">
              <a:buNone/>
            </a:pPr>
            <a:r>
              <a:rPr lang="en-GB" dirty="0"/>
              <a:t>The CPUs in most modern computers are based on this architecture.</a:t>
            </a:r>
          </a:p>
          <a:p>
            <a:pPr marL="0" indent="0">
              <a:buNone/>
            </a:pPr>
            <a:r>
              <a:rPr lang="en-GB" dirty="0"/>
              <a:t>It uses one memory for both data and instructions.</a:t>
            </a:r>
          </a:p>
          <a:p>
            <a:pPr marL="0" indent="0">
              <a:buNone/>
            </a:pPr>
            <a:r>
              <a:rPr lang="en-GB" dirty="0"/>
              <a:t>It executes one instruction at a time using the fetch-execute cycle.</a:t>
            </a:r>
          </a:p>
        </p:txBody>
      </p:sp>
      <p:grpSp>
        <p:nvGrpSpPr>
          <p:cNvPr id="6" name="Group 5"/>
          <p:cNvGrpSpPr/>
          <p:nvPr/>
        </p:nvGrpSpPr>
        <p:grpSpPr>
          <a:xfrm>
            <a:off x="6351883" y="2003270"/>
            <a:ext cx="5469576" cy="3258264"/>
            <a:chOff x="868305" y="1366212"/>
            <a:chExt cx="7582886" cy="4517177"/>
          </a:xfrm>
        </p:grpSpPr>
        <p:grpSp>
          <p:nvGrpSpPr>
            <p:cNvPr id="7" name="Group 6"/>
            <p:cNvGrpSpPr/>
            <p:nvPr/>
          </p:nvGrpSpPr>
          <p:grpSpPr>
            <a:xfrm>
              <a:off x="868305" y="1366212"/>
              <a:ext cx="4517177" cy="4517177"/>
              <a:chOff x="544982" y="1816288"/>
              <a:chExt cx="4124326" cy="4124326"/>
            </a:xfrm>
          </p:grpSpPr>
          <p:sp>
            <p:nvSpPr>
              <p:cNvPr id="19" name="Rectangle: Rounded Corners 27"/>
              <p:cNvSpPr/>
              <p:nvPr/>
            </p:nvSpPr>
            <p:spPr>
              <a:xfrm>
                <a:off x="394123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0" name="Rectangle: Rounded Corners 28"/>
              <p:cNvSpPr/>
              <p:nvPr/>
            </p:nvSpPr>
            <p:spPr>
              <a:xfrm>
                <a:off x="1071154"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1" name="Rectangle: Rounded Corners 29"/>
              <p:cNvSpPr/>
              <p:nvPr/>
            </p:nvSpPr>
            <p:spPr>
              <a:xfrm>
                <a:off x="1645170"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2" name="Rectangle: Rounded Corners 30"/>
              <p:cNvSpPr/>
              <p:nvPr/>
            </p:nvSpPr>
            <p:spPr>
              <a:xfrm>
                <a:off x="221918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3" name="Rectangle: Rounded Corners 31"/>
              <p:cNvSpPr/>
              <p:nvPr/>
            </p:nvSpPr>
            <p:spPr>
              <a:xfrm>
                <a:off x="2793202"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4" name="Rectangle: Rounded Corners 32"/>
              <p:cNvSpPr/>
              <p:nvPr/>
            </p:nvSpPr>
            <p:spPr>
              <a:xfrm>
                <a:off x="3367218"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nvGrpSpPr>
              <p:cNvPr id="25" name="Group 24"/>
              <p:cNvGrpSpPr/>
              <p:nvPr/>
            </p:nvGrpSpPr>
            <p:grpSpPr>
              <a:xfrm rot="5400000">
                <a:off x="1074132" y="1816288"/>
                <a:ext cx="3066025" cy="4124326"/>
                <a:chOff x="1223554" y="1968688"/>
                <a:chExt cx="3066025" cy="4124326"/>
              </a:xfrm>
            </p:grpSpPr>
            <p:sp>
              <p:nvSpPr>
                <p:cNvPr id="27" name="Rectangle: Rounded Corners 35"/>
                <p:cNvSpPr/>
                <p:nvPr/>
              </p:nvSpPr>
              <p:spPr>
                <a:xfrm>
                  <a:off x="1223554"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8" name="Rectangle: Rounded Corners 36"/>
                <p:cNvSpPr/>
                <p:nvPr/>
              </p:nvSpPr>
              <p:spPr>
                <a:xfrm>
                  <a:off x="1797570"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29" name="Rectangle: Rounded Corners 37"/>
                <p:cNvSpPr/>
                <p:nvPr/>
              </p:nvSpPr>
              <p:spPr>
                <a:xfrm>
                  <a:off x="237158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30" name="Rectangle: Rounded Corners 38"/>
                <p:cNvSpPr/>
                <p:nvPr/>
              </p:nvSpPr>
              <p:spPr>
                <a:xfrm>
                  <a:off x="2945602"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31" name="Rectangle: Rounded Corners 39"/>
                <p:cNvSpPr/>
                <p:nvPr/>
              </p:nvSpPr>
              <p:spPr>
                <a:xfrm>
                  <a:off x="3519618"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32" name="Rectangle: Rounded Corners 40"/>
                <p:cNvSpPr/>
                <p:nvPr/>
              </p:nvSpPr>
              <p:spPr>
                <a:xfrm>
                  <a:off x="409363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26" name="Rectangle: Rounded Corners 34"/>
              <p:cNvSpPr/>
              <p:nvPr/>
            </p:nvSpPr>
            <p:spPr>
              <a:xfrm>
                <a:off x="817533" y="2088840"/>
                <a:ext cx="3579222" cy="3579222"/>
              </a:xfrm>
              <a:prstGeom prst="roundRect">
                <a:avLst>
                  <a:gd name="adj" fmla="val 8273"/>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b="1" dirty="0">
                  <a:latin typeface="Century Gothic" panose="020B0502020202020204" pitchFamily="34" charset="0"/>
                </a:endParaRPr>
              </a:p>
            </p:txBody>
          </p:sp>
        </p:grpSp>
        <p:sp>
          <p:nvSpPr>
            <p:cNvPr id="8" name="Rectangle 7"/>
            <p:cNvSpPr/>
            <p:nvPr/>
          </p:nvSpPr>
          <p:spPr>
            <a:xfrm>
              <a:off x="1484678" y="2032212"/>
              <a:ext cx="1667703" cy="104752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400" b="1" dirty="0">
                  <a:solidFill>
                    <a:srgbClr val="073763"/>
                  </a:solidFill>
                  <a:latin typeface="Century Gothic" panose="020B0502020202020204" pitchFamily="34" charset="0"/>
                </a:rPr>
                <a:t>Control Unit</a:t>
              </a:r>
            </a:p>
          </p:txBody>
        </p:sp>
        <p:cxnSp>
          <p:nvCxnSpPr>
            <p:cNvPr id="9" name="Straight Connector 8"/>
            <p:cNvCxnSpPr/>
            <p:nvPr/>
          </p:nvCxnSpPr>
          <p:spPr>
            <a:xfrm flipV="1">
              <a:off x="2274140" y="3079738"/>
              <a:ext cx="0" cy="19750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2291900" y="3925757"/>
              <a:ext cx="11761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2576540" y="4947623"/>
              <a:ext cx="54503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094944" y="4331803"/>
              <a:ext cx="0" cy="61557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Freeform: Shape 46"/>
            <p:cNvSpPr/>
            <p:nvPr/>
          </p:nvSpPr>
          <p:spPr>
            <a:xfrm>
              <a:off x="1484678" y="4683900"/>
              <a:ext cx="3290572" cy="781362"/>
            </a:xfrm>
            <a:custGeom>
              <a:avLst/>
              <a:gdLst>
                <a:gd name="connsiteX0" fmla="*/ 0 w 1731145"/>
                <a:gd name="connsiteY0" fmla="*/ 0 h 559293"/>
                <a:gd name="connsiteX1" fmla="*/ 692458 w 1731145"/>
                <a:gd name="connsiteY1" fmla="*/ 0 h 559293"/>
                <a:gd name="connsiteX2" fmla="*/ 861134 w 1731145"/>
                <a:gd name="connsiteY2" fmla="*/ 177553 h 559293"/>
                <a:gd name="connsiteX3" fmla="*/ 1047565 w 1731145"/>
                <a:gd name="connsiteY3" fmla="*/ 0 h 559293"/>
                <a:gd name="connsiteX4" fmla="*/ 1731145 w 1731145"/>
                <a:gd name="connsiteY4" fmla="*/ 0 h 559293"/>
                <a:gd name="connsiteX5" fmla="*/ 1251751 w 1731145"/>
                <a:gd name="connsiteY5" fmla="*/ 559293 h 559293"/>
                <a:gd name="connsiteX6" fmla="*/ 532660 w 1731145"/>
                <a:gd name="connsiteY6" fmla="*/ 559293 h 559293"/>
                <a:gd name="connsiteX7" fmla="*/ 0 w 1731145"/>
                <a:gd name="connsiteY7" fmla="*/ 0 h 55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145" h="559293">
                  <a:moveTo>
                    <a:pt x="0" y="0"/>
                  </a:moveTo>
                  <a:lnTo>
                    <a:pt x="692458" y="0"/>
                  </a:lnTo>
                  <a:lnTo>
                    <a:pt x="861134" y="177553"/>
                  </a:lnTo>
                  <a:lnTo>
                    <a:pt x="1047565" y="0"/>
                  </a:lnTo>
                  <a:lnTo>
                    <a:pt x="1731145" y="0"/>
                  </a:lnTo>
                  <a:lnTo>
                    <a:pt x="1251751" y="559293"/>
                  </a:lnTo>
                  <a:lnTo>
                    <a:pt x="532660" y="559293"/>
                  </a:lnTo>
                  <a:lnTo>
                    <a:pt x="0" y="0"/>
                  </a:lnTo>
                  <a:close/>
                </a:path>
              </a:pathLst>
            </a:cu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sz="1400" b="1" dirty="0">
                  <a:solidFill>
                    <a:srgbClr val="073763"/>
                  </a:solidFill>
                  <a:latin typeface="Century Gothic" panose="020B0502020202020204" pitchFamily="34" charset="0"/>
                </a:rPr>
                <a:t>ALU</a:t>
              </a:r>
            </a:p>
          </p:txBody>
        </p:sp>
        <p:cxnSp>
          <p:nvCxnSpPr>
            <p:cNvPr id="14" name="Straight Connector 13"/>
            <p:cNvCxnSpPr/>
            <p:nvPr/>
          </p:nvCxnSpPr>
          <p:spPr>
            <a:xfrm flipH="1">
              <a:off x="3094944" y="4349221"/>
              <a:ext cx="37308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4775250" y="2861926"/>
              <a:ext cx="292738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4775250" y="4182743"/>
              <a:ext cx="292831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Rectangle: Rounded Corners 50"/>
            <p:cNvSpPr/>
            <p:nvPr/>
          </p:nvSpPr>
          <p:spPr>
            <a:xfrm>
              <a:off x="6394800" y="1515468"/>
              <a:ext cx="2056391" cy="4218664"/>
            </a:xfrm>
            <a:prstGeom prst="roundRect">
              <a:avLst>
                <a:gd name="adj" fmla="val 9817"/>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Century Gothic" panose="020B0502020202020204" pitchFamily="34" charset="0"/>
                </a:rPr>
                <a:t>Main Memory</a:t>
              </a:r>
            </a:p>
          </p:txBody>
        </p:sp>
        <p:sp>
          <p:nvSpPr>
            <p:cNvPr id="18" name="Rectangle 17"/>
            <p:cNvSpPr/>
            <p:nvPr/>
          </p:nvSpPr>
          <p:spPr>
            <a:xfrm>
              <a:off x="3358085" y="1833642"/>
              <a:ext cx="1417165" cy="2763811"/>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400" b="1" dirty="0">
                  <a:solidFill>
                    <a:srgbClr val="073763"/>
                  </a:solidFill>
                  <a:latin typeface="Century Gothic" panose="020B0502020202020204" pitchFamily="34" charset="0"/>
                </a:rPr>
                <a:t>Registers</a:t>
              </a:r>
            </a:p>
          </p:txBody>
        </p:sp>
      </p:grpSp>
    </p:spTree>
    <p:extLst>
      <p:ext uri="{BB962C8B-B14F-4D97-AF65-F5344CB8AC3E}">
        <p14:creationId xmlns:p14="http://schemas.microsoft.com/office/powerpoint/2010/main" val="246704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Cache</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Cache is special type of fast memory that sits between the CPU and Main Memory.</a:t>
            </a:r>
          </a:p>
          <a:p>
            <a:pPr marL="0" indent="0">
              <a:buNone/>
            </a:pPr>
            <a:r>
              <a:rPr lang="en-GB" dirty="0"/>
              <a:t>It is used to store frequently used data and instructions, this saves the CPU having to repeatedly access Main Memory.</a:t>
            </a:r>
          </a:p>
          <a:p>
            <a:pPr marL="0" indent="0">
              <a:buNone/>
            </a:pPr>
            <a:r>
              <a:rPr lang="en-GB" dirty="0"/>
              <a:t>This can improve performance as it is quicker to access Cache than to access Main Memory.</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388416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Cache Levels</a:t>
            </a:r>
          </a:p>
        </p:txBody>
      </p:sp>
      <p:grpSp>
        <p:nvGrpSpPr>
          <p:cNvPr id="6" name="Group 5"/>
          <p:cNvGrpSpPr/>
          <p:nvPr/>
        </p:nvGrpSpPr>
        <p:grpSpPr>
          <a:xfrm>
            <a:off x="868305" y="1366212"/>
            <a:ext cx="4517177" cy="4517177"/>
            <a:chOff x="544982" y="1816288"/>
            <a:chExt cx="4124326" cy="4124326"/>
          </a:xfrm>
        </p:grpSpPr>
        <p:sp>
          <p:nvSpPr>
            <p:cNvPr id="7" name="Rectangle: Rounded Corners 27"/>
            <p:cNvSpPr/>
            <p:nvPr/>
          </p:nvSpPr>
          <p:spPr>
            <a:xfrm>
              <a:off x="394123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28"/>
            <p:cNvSpPr/>
            <p:nvPr/>
          </p:nvSpPr>
          <p:spPr>
            <a:xfrm>
              <a:off x="1071154"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29"/>
            <p:cNvSpPr/>
            <p:nvPr/>
          </p:nvSpPr>
          <p:spPr>
            <a:xfrm>
              <a:off x="1645170"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30"/>
            <p:cNvSpPr/>
            <p:nvPr/>
          </p:nvSpPr>
          <p:spPr>
            <a:xfrm>
              <a:off x="221918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31"/>
            <p:cNvSpPr/>
            <p:nvPr/>
          </p:nvSpPr>
          <p:spPr>
            <a:xfrm>
              <a:off x="2793202"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32"/>
            <p:cNvSpPr/>
            <p:nvPr/>
          </p:nvSpPr>
          <p:spPr>
            <a:xfrm>
              <a:off x="3367218"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rot="5400000">
              <a:off x="1074132" y="1816288"/>
              <a:ext cx="3066025" cy="4124326"/>
              <a:chOff x="1223554" y="1968688"/>
              <a:chExt cx="3066025" cy="4124326"/>
            </a:xfrm>
          </p:grpSpPr>
          <p:sp>
            <p:nvSpPr>
              <p:cNvPr id="15" name="Rectangle: Rounded Corners 35"/>
              <p:cNvSpPr/>
              <p:nvPr/>
            </p:nvSpPr>
            <p:spPr>
              <a:xfrm>
                <a:off x="1223554"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36"/>
              <p:cNvSpPr/>
              <p:nvPr/>
            </p:nvSpPr>
            <p:spPr>
              <a:xfrm>
                <a:off x="1797570"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37"/>
              <p:cNvSpPr/>
              <p:nvPr/>
            </p:nvSpPr>
            <p:spPr>
              <a:xfrm>
                <a:off x="237158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38"/>
              <p:cNvSpPr/>
              <p:nvPr/>
            </p:nvSpPr>
            <p:spPr>
              <a:xfrm>
                <a:off x="2945602"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39"/>
              <p:cNvSpPr/>
              <p:nvPr/>
            </p:nvSpPr>
            <p:spPr>
              <a:xfrm>
                <a:off x="3519618"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40"/>
              <p:cNvSpPr/>
              <p:nvPr/>
            </p:nvSpPr>
            <p:spPr>
              <a:xfrm>
                <a:off x="409363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Rectangle: Rounded Corners 34"/>
            <p:cNvSpPr/>
            <p:nvPr/>
          </p:nvSpPr>
          <p:spPr>
            <a:xfrm>
              <a:off x="817533" y="2088840"/>
              <a:ext cx="3579222" cy="3579222"/>
            </a:xfrm>
            <a:prstGeom prst="roundRect">
              <a:avLst>
                <a:gd name="adj" fmla="val 8273"/>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dirty="0">
                <a:latin typeface="Century Gothic" panose="020B0502020202020204" pitchFamily="34" charset="0"/>
              </a:endParaRPr>
            </a:p>
          </p:txBody>
        </p:sp>
      </p:grpSp>
      <p:sp>
        <p:nvSpPr>
          <p:cNvPr id="21" name="Rectangle 20"/>
          <p:cNvSpPr/>
          <p:nvPr/>
        </p:nvSpPr>
        <p:spPr>
          <a:xfrm>
            <a:off x="1484678" y="2032212"/>
            <a:ext cx="1667703" cy="104752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Control Unit</a:t>
            </a:r>
          </a:p>
        </p:txBody>
      </p:sp>
      <p:cxnSp>
        <p:nvCxnSpPr>
          <p:cNvPr id="22" name="Straight Connector 21"/>
          <p:cNvCxnSpPr/>
          <p:nvPr/>
        </p:nvCxnSpPr>
        <p:spPr>
          <a:xfrm flipV="1">
            <a:off x="2274140" y="3079738"/>
            <a:ext cx="0" cy="19750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291900" y="3925757"/>
            <a:ext cx="11761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576540" y="4947623"/>
            <a:ext cx="54503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094944" y="4331803"/>
            <a:ext cx="0" cy="61557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Freeform: Shape 46"/>
          <p:cNvSpPr/>
          <p:nvPr/>
        </p:nvSpPr>
        <p:spPr>
          <a:xfrm>
            <a:off x="1484678" y="4683900"/>
            <a:ext cx="3290572" cy="781362"/>
          </a:xfrm>
          <a:custGeom>
            <a:avLst/>
            <a:gdLst>
              <a:gd name="connsiteX0" fmla="*/ 0 w 1731145"/>
              <a:gd name="connsiteY0" fmla="*/ 0 h 559293"/>
              <a:gd name="connsiteX1" fmla="*/ 692458 w 1731145"/>
              <a:gd name="connsiteY1" fmla="*/ 0 h 559293"/>
              <a:gd name="connsiteX2" fmla="*/ 861134 w 1731145"/>
              <a:gd name="connsiteY2" fmla="*/ 177553 h 559293"/>
              <a:gd name="connsiteX3" fmla="*/ 1047565 w 1731145"/>
              <a:gd name="connsiteY3" fmla="*/ 0 h 559293"/>
              <a:gd name="connsiteX4" fmla="*/ 1731145 w 1731145"/>
              <a:gd name="connsiteY4" fmla="*/ 0 h 559293"/>
              <a:gd name="connsiteX5" fmla="*/ 1251751 w 1731145"/>
              <a:gd name="connsiteY5" fmla="*/ 559293 h 559293"/>
              <a:gd name="connsiteX6" fmla="*/ 532660 w 1731145"/>
              <a:gd name="connsiteY6" fmla="*/ 559293 h 559293"/>
              <a:gd name="connsiteX7" fmla="*/ 0 w 1731145"/>
              <a:gd name="connsiteY7" fmla="*/ 0 h 55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145" h="559293">
                <a:moveTo>
                  <a:pt x="0" y="0"/>
                </a:moveTo>
                <a:lnTo>
                  <a:pt x="692458" y="0"/>
                </a:lnTo>
                <a:lnTo>
                  <a:pt x="861134" y="177553"/>
                </a:lnTo>
                <a:lnTo>
                  <a:pt x="1047565" y="0"/>
                </a:lnTo>
                <a:lnTo>
                  <a:pt x="1731145" y="0"/>
                </a:lnTo>
                <a:lnTo>
                  <a:pt x="1251751" y="559293"/>
                </a:lnTo>
                <a:lnTo>
                  <a:pt x="532660" y="559293"/>
                </a:lnTo>
                <a:lnTo>
                  <a:pt x="0" y="0"/>
                </a:lnTo>
                <a:close/>
              </a:path>
            </a:pathLst>
          </a:cu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sz="1800" b="1" dirty="0">
                <a:solidFill>
                  <a:srgbClr val="073763"/>
                </a:solidFill>
                <a:latin typeface="Century Gothic" panose="020B0502020202020204" pitchFamily="34" charset="0"/>
              </a:rPr>
              <a:t>ALU</a:t>
            </a:r>
          </a:p>
        </p:txBody>
      </p:sp>
      <p:cxnSp>
        <p:nvCxnSpPr>
          <p:cNvPr id="27" name="Straight Connector 26"/>
          <p:cNvCxnSpPr/>
          <p:nvPr/>
        </p:nvCxnSpPr>
        <p:spPr>
          <a:xfrm flipH="1">
            <a:off x="3094944" y="4349221"/>
            <a:ext cx="37308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75250" y="2861926"/>
            <a:ext cx="292738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775250" y="4182743"/>
            <a:ext cx="292831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Rectangle: Rounded Corners 50"/>
          <p:cNvSpPr/>
          <p:nvPr/>
        </p:nvSpPr>
        <p:spPr>
          <a:xfrm>
            <a:off x="7702633" y="1366213"/>
            <a:ext cx="2056391" cy="4218664"/>
          </a:xfrm>
          <a:prstGeom prst="roundRect">
            <a:avLst>
              <a:gd name="adj" fmla="val 9817"/>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latin typeface="Century Gothic" panose="020B0502020202020204" pitchFamily="34" charset="0"/>
              </a:rPr>
              <a:t>Main Memory</a:t>
            </a:r>
          </a:p>
        </p:txBody>
      </p:sp>
      <p:sp>
        <p:nvSpPr>
          <p:cNvPr id="31" name="Rectangle 30"/>
          <p:cNvSpPr/>
          <p:nvPr/>
        </p:nvSpPr>
        <p:spPr>
          <a:xfrm>
            <a:off x="3358085" y="1833642"/>
            <a:ext cx="1417165" cy="2763811"/>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Registers</a:t>
            </a:r>
          </a:p>
        </p:txBody>
      </p:sp>
      <p:sp>
        <p:nvSpPr>
          <p:cNvPr id="46" name="Rectangle 45"/>
          <p:cNvSpPr/>
          <p:nvPr/>
        </p:nvSpPr>
        <p:spPr>
          <a:xfrm>
            <a:off x="5935017" y="3107609"/>
            <a:ext cx="1112211" cy="812088"/>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L2 / L3</a:t>
            </a:r>
          </a:p>
          <a:p>
            <a:pPr algn="ctr"/>
            <a:r>
              <a:rPr lang="en-GB" b="1" dirty="0">
                <a:solidFill>
                  <a:srgbClr val="073763"/>
                </a:solidFill>
                <a:latin typeface="Century Gothic" panose="020B0502020202020204" pitchFamily="34" charset="0"/>
              </a:rPr>
              <a:t>Cache</a:t>
            </a:r>
            <a:endParaRPr lang="en-GB" sz="1800" b="1" dirty="0">
              <a:solidFill>
                <a:srgbClr val="073763"/>
              </a:solidFill>
              <a:latin typeface="Century Gothic" panose="020B0502020202020204" pitchFamily="34" charset="0"/>
            </a:endParaRPr>
          </a:p>
        </p:txBody>
      </p:sp>
      <p:sp>
        <p:nvSpPr>
          <p:cNvPr id="47" name="Rectangle 46"/>
          <p:cNvSpPr/>
          <p:nvPr/>
        </p:nvSpPr>
        <p:spPr>
          <a:xfrm>
            <a:off x="1244792" y="3598090"/>
            <a:ext cx="951676" cy="659779"/>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L1</a:t>
            </a:r>
          </a:p>
          <a:p>
            <a:pPr algn="ctr"/>
            <a:r>
              <a:rPr lang="en-GB" b="1" dirty="0">
                <a:solidFill>
                  <a:srgbClr val="073763"/>
                </a:solidFill>
                <a:latin typeface="Century Gothic" panose="020B0502020202020204" pitchFamily="34" charset="0"/>
              </a:rPr>
              <a:t>Cache</a:t>
            </a:r>
            <a:endParaRPr lang="en-GB" sz="1800" b="1" dirty="0">
              <a:solidFill>
                <a:srgbClr val="073763"/>
              </a:solidFill>
              <a:latin typeface="Century Gothic" panose="020B0502020202020204" pitchFamily="34" charset="0"/>
            </a:endParaRPr>
          </a:p>
        </p:txBody>
      </p:sp>
      <p:grpSp>
        <p:nvGrpSpPr>
          <p:cNvPr id="48" name="Group 47"/>
          <p:cNvGrpSpPr/>
          <p:nvPr/>
        </p:nvGrpSpPr>
        <p:grpSpPr>
          <a:xfrm>
            <a:off x="2101607" y="3673083"/>
            <a:ext cx="3589948" cy="1203981"/>
            <a:chOff x="1940694" y="1970712"/>
            <a:chExt cx="3589948" cy="1203981"/>
          </a:xfrm>
        </p:grpSpPr>
        <p:sp>
          <p:nvSpPr>
            <p:cNvPr id="49" name="Shape 319"/>
            <p:cNvSpPr txBox="1"/>
            <p:nvPr/>
          </p:nvSpPr>
          <p:spPr>
            <a:xfrm>
              <a:off x="2596706" y="1970712"/>
              <a:ext cx="2933936" cy="120398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Level 1 Cache – inside the CPU, fastest but also smallest.</a:t>
              </a:r>
            </a:p>
          </p:txBody>
        </p:sp>
        <p:sp>
          <p:nvSpPr>
            <p:cNvPr id="50" name="Arrow: Down 58"/>
            <p:cNvSpPr/>
            <p:nvPr/>
          </p:nvSpPr>
          <p:spPr>
            <a:xfrm rot="5400000">
              <a:off x="2106119" y="1858291"/>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1" name="Group 50"/>
          <p:cNvGrpSpPr/>
          <p:nvPr/>
        </p:nvGrpSpPr>
        <p:grpSpPr>
          <a:xfrm>
            <a:off x="6952153" y="3313146"/>
            <a:ext cx="4020651" cy="1459821"/>
            <a:chOff x="1940694" y="1970712"/>
            <a:chExt cx="4020651" cy="1459821"/>
          </a:xfrm>
        </p:grpSpPr>
        <p:sp>
          <p:nvSpPr>
            <p:cNvPr id="52" name="Shape 319"/>
            <p:cNvSpPr txBox="1"/>
            <p:nvPr/>
          </p:nvSpPr>
          <p:spPr>
            <a:xfrm>
              <a:off x="2596705" y="1970712"/>
              <a:ext cx="3364640" cy="145982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Level 2 and 3 Cache – sits between the CPU and Main Memory, slower and larger than L1.</a:t>
              </a:r>
            </a:p>
          </p:txBody>
        </p:sp>
        <p:sp>
          <p:nvSpPr>
            <p:cNvPr id="53" name="Arrow: Down 58"/>
            <p:cNvSpPr/>
            <p:nvPr/>
          </p:nvSpPr>
          <p:spPr>
            <a:xfrm rot="5400000">
              <a:off x="2106119" y="1858291"/>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29156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8"/>
                                        </p:tgtEl>
                                      </p:cBhvr>
                                    </p:animEffect>
                                    <p:set>
                                      <p:cBhvr>
                                        <p:cTn id="12" dur="1" fill="hold">
                                          <p:stCondLst>
                                            <p:cond delay="499"/>
                                          </p:stCondLst>
                                        </p:cTn>
                                        <p:tgtEl>
                                          <p:spTgt spid="48"/>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Cores</a:t>
            </a:r>
          </a:p>
        </p:txBody>
      </p:sp>
      <p:grpSp>
        <p:nvGrpSpPr>
          <p:cNvPr id="3" name="Group 2"/>
          <p:cNvGrpSpPr/>
          <p:nvPr/>
        </p:nvGrpSpPr>
        <p:grpSpPr>
          <a:xfrm>
            <a:off x="6666206" y="1305488"/>
            <a:ext cx="4216160" cy="4216160"/>
            <a:chOff x="6595866" y="1054713"/>
            <a:chExt cx="4517177" cy="4517177"/>
          </a:xfrm>
        </p:grpSpPr>
        <p:grpSp>
          <p:nvGrpSpPr>
            <p:cNvPr id="6" name="Group 5"/>
            <p:cNvGrpSpPr/>
            <p:nvPr/>
          </p:nvGrpSpPr>
          <p:grpSpPr>
            <a:xfrm>
              <a:off x="6595866" y="1054713"/>
              <a:ext cx="4517177" cy="4517177"/>
              <a:chOff x="544982" y="1816288"/>
              <a:chExt cx="4124326" cy="4124326"/>
            </a:xfrm>
          </p:grpSpPr>
          <p:sp>
            <p:nvSpPr>
              <p:cNvPr id="7" name="Rectangle: Rounded Corners 27"/>
              <p:cNvSpPr/>
              <p:nvPr/>
            </p:nvSpPr>
            <p:spPr>
              <a:xfrm>
                <a:off x="394123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28"/>
              <p:cNvSpPr/>
              <p:nvPr/>
            </p:nvSpPr>
            <p:spPr>
              <a:xfrm>
                <a:off x="1071154"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29"/>
              <p:cNvSpPr/>
              <p:nvPr/>
            </p:nvSpPr>
            <p:spPr>
              <a:xfrm>
                <a:off x="1645170"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30"/>
              <p:cNvSpPr/>
              <p:nvPr/>
            </p:nvSpPr>
            <p:spPr>
              <a:xfrm>
                <a:off x="221918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31"/>
              <p:cNvSpPr/>
              <p:nvPr/>
            </p:nvSpPr>
            <p:spPr>
              <a:xfrm>
                <a:off x="2793202"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32"/>
              <p:cNvSpPr/>
              <p:nvPr/>
            </p:nvSpPr>
            <p:spPr>
              <a:xfrm>
                <a:off x="3367218"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rot="5400000">
                <a:off x="1074132" y="1816288"/>
                <a:ext cx="3066025" cy="4124326"/>
                <a:chOff x="1223554" y="1968688"/>
                <a:chExt cx="3066025" cy="4124326"/>
              </a:xfrm>
            </p:grpSpPr>
            <p:sp>
              <p:nvSpPr>
                <p:cNvPr id="15" name="Rectangle: Rounded Corners 35"/>
                <p:cNvSpPr/>
                <p:nvPr/>
              </p:nvSpPr>
              <p:spPr>
                <a:xfrm>
                  <a:off x="1223554"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36"/>
                <p:cNvSpPr/>
                <p:nvPr/>
              </p:nvSpPr>
              <p:spPr>
                <a:xfrm>
                  <a:off x="1797570"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37"/>
                <p:cNvSpPr/>
                <p:nvPr/>
              </p:nvSpPr>
              <p:spPr>
                <a:xfrm>
                  <a:off x="237158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38"/>
                <p:cNvSpPr/>
                <p:nvPr/>
              </p:nvSpPr>
              <p:spPr>
                <a:xfrm>
                  <a:off x="2945602"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39"/>
                <p:cNvSpPr/>
                <p:nvPr/>
              </p:nvSpPr>
              <p:spPr>
                <a:xfrm>
                  <a:off x="3519618"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40"/>
                <p:cNvSpPr/>
                <p:nvPr/>
              </p:nvSpPr>
              <p:spPr>
                <a:xfrm>
                  <a:off x="409363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Rectangle: Rounded Corners 34"/>
              <p:cNvSpPr/>
              <p:nvPr/>
            </p:nvSpPr>
            <p:spPr>
              <a:xfrm>
                <a:off x="817533" y="2088840"/>
                <a:ext cx="3579222" cy="3579222"/>
              </a:xfrm>
              <a:prstGeom prst="roundRect">
                <a:avLst>
                  <a:gd name="adj" fmla="val 8273"/>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dirty="0">
                  <a:latin typeface="Century Gothic" panose="020B0502020202020204" pitchFamily="34" charset="0"/>
                </a:endParaRPr>
              </a:p>
            </p:txBody>
          </p:sp>
        </p:grpSp>
        <p:sp>
          <p:nvSpPr>
            <p:cNvPr id="21" name="Rectangle 20"/>
            <p:cNvSpPr/>
            <p:nvPr/>
          </p:nvSpPr>
          <p:spPr>
            <a:xfrm>
              <a:off x="7212239" y="1720713"/>
              <a:ext cx="1547481" cy="150111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Core 1</a:t>
              </a:r>
            </a:p>
          </p:txBody>
        </p:sp>
        <p:sp>
          <p:nvSpPr>
            <p:cNvPr id="38" name="Rectangle 37"/>
            <p:cNvSpPr/>
            <p:nvPr/>
          </p:nvSpPr>
          <p:spPr>
            <a:xfrm>
              <a:off x="8942661" y="1720713"/>
              <a:ext cx="1547481" cy="150111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Core 2</a:t>
              </a:r>
            </a:p>
          </p:txBody>
        </p:sp>
        <p:sp>
          <p:nvSpPr>
            <p:cNvPr id="39" name="Rectangle 38"/>
            <p:cNvSpPr/>
            <p:nvPr/>
          </p:nvSpPr>
          <p:spPr>
            <a:xfrm>
              <a:off x="7212239" y="3398477"/>
              <a:ext cx="1547481" cy="150111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Core 3</a:t>
              </a:r>
            </a:p>
          </p:txBody>
        </p:sp>
        <p:sp>
          <p:nvSpPr>
            <p:cNvPr id="40" name="Rectangle 39"/>
            <p:cNvSpPr/>
            <p:nvPr/>
          </p:nvSpPr>
          <p:spPr>
            <a:xfrm>
              <a:off x="8942661" y="3398477"/>
              <a:ext cx="1547481" cy="150111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Core 4</a:t>
              </a:r>
            </a:p>
          </p:txBody>
        </p:sp>
      </p:grpSp>
      <p:sp>
        <p:nvSpPr>
          <p:cNvPr id="42" name="Content Placeholder 2"/>
          <p:cNvSpPr>
            <a:spLocks noGrp="1"/>
          </p:cNvSpPr>
          <p:nvPr>
            <p:ph idx="1"/>
          </p:nvPr>
        </p:nvSpPr>
        <p:spPr>
          <a:xfrm>
            <a:off x="863600" y="1457687"/>
            <a:ext cx="5765191" cy="4381138"/>
          </a:xfrm>
        </p:spPr>
        <p:txBody>
          <a:bodyPr>
            <a:normAutofit/>
          </a:bodyPr>
          <a:lstStyle/>
          <a:p>
            <a:pPr marL="0" indent="0">
              <a:buNone/>
            </a:pPr>
            <a:r>
              <a:rPr lang="en-GB" dirty="0"/>
              <a:t>Modern CPUs feature multiple processing units (cores) on the same chip.</a:t>
            </a:r>
          </a:p>
          <a:p>
            <a:pPr marL="0" indent="0">
              <a:buNone/>
            </a:pPr>
            <a:r>
              <a:rPr lang="en-GB" dirty="0"/>
              <a:t>This enables CPUs to carry out multiple instructions at the same time (one per core).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131865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Effect transition="in" filter="fade">
                                      <p:cBhvr>
                                        <p:cTn id="7" dur="500"/>
                                        <p:tgtEl>
                                          <p:spTgt spid="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xEl>
                                              <p:pRg st="1" end="1"/>
                                            </p:txEl>
                                          </p:spTgt>
                                        </p:tgtEl>
                                        <p:attrNameLst>
                                          <p:attrName>style.visibility</p:attrName>
                                        </p:attrNameLst>
                                      </p:cBhvr>
                                      <p:to>
                                        <p:strVal val="visible"/>
                                      </p:to>
                                    </p:set>
                                    <p:animEffect transition="in" filter="fade">
                                      <p:cBhvr>
                                        <p:cTn id="12" dur="500"/>
                                        <p:tgtEl>
                                          <p:spTgt spid="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This table is designed to summarise the factors that impact on CPU performance, complete it using the text in the notes section.</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graphicFrame>
        <p:nvGraphicFramePr>
          <p:cNvPr id="102" name="Table 101"/>
          <p:cNvGraphicFramePr>
            <a:graphicFrameLocks noGrp="1"/>
          </p:cNvGraphicFramePr>
          <p:nvPr>
            <p:extLst>
              <p:ext uri="{D42A27DB-BD31-4B8C-83A1-F6EECF244321}">
                <p14:modId xmlns:p14="http://schemas.microsoft.com/office/powerpoint/2010/main" val="2742078874"/>
              </p:ext>
            </p:extLst>
          </p:nvPr>
        </p:nvGraphicFramePr>
        <p:xfrm>
          <a:off x="947755" y="2397355"/>
          <a:ext cx="10310784" cy="3093068"/>
        </p:xfrm>
        <a:graphic>
          <a:graphicData uri="http://schemas.openxmlformats.org/drawingml/2006/table">
            <a:tbl>
              <a:tblPr firstRow="1">
                <a:tableStyleId>{F5AB1C69-6EDB-4FF4-983F-18BD219EF322}</a:tableStyleId>
              </a:tblPr>
              <a:tblGrid>
                <a:gridCol w="3436928">
                  <a:extLst>
                    <a:ext uri="{9D8B030D-6E8A-4147-A177-3AD203B41FA5}">
                      <a16:colId xmlns:a16="http://schemas.microsoft.com/office/drawing/2014/main" val="20000"/>
                    </a:ext>
                  </a:extLst>
                </a:gridCol>
                <a:gridCol w="3436928">
                  <a:extLst>
                    <a:ext uri="{9D8B030D-6E8A-4147-A177-3AD203B41FA5}">
                      <a16:colId xmlns:a16="http://schemas.microsoft.com/office/drawing/2014/main" val="20001"/>
                    </a:ext>
                  </a:extLst>
                </a:gridCol>
                <a:gridCol w="3436928">
                  <a:extLst>
                    <a:ext uri="{9D8B030D-6E8A-4147-A177-3AD203B41FA5}">
                      <a16:colId xmlns:a16="http://schemas.microsoft.com/office/drawing/2014/main" val="1152463479"/>
                    </a:ext>
                  </a:extLst>
                </a:gridCol>
              </a:tblGrid>
              <a:tr h="235313">
                <a:tc>
                  <a:txBody>
                    <a:bodyPr/>
                    <a:lstStyle/>
                    <a:p>
                      <a:pPr algn="ctr"/>
                      <a:r>
                        <a:rPr lang="en-GB" sz="1800" b="1" dirty="0">
                          <a:solidFill>
                            <a:schemeClr val="bg1"/>
                          </a:solidFill>
                          <a:latin typeface="Century Gothic" panose="020B0502020202020204" pitchFamily="34" charset="0"/>
                          <a:cs typeface="Consolas" panose="020B0609020204030204" pitchFamily="49" charset="0"/>
                        </a:rPr>
                        <a:t>Clock Speed</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gn="ctr"/>
                      <a:r>
                        <a:rPr lang="en-GB" sz="1800" b="1" dirty="0">
                          <a:solidFill>
                            <a:schemeClr val="bg1"/>
                          </a:solidFill>
                          <a:latin typeface="Century Gothic" panose="020B0502020202020204" pitchFamily="34" charset="0"/>
                          <a:cs typeface="Consolas" panose="020B0609020204030204" pitchFamily="49" charset="0"/>
                        </a:rPr>
                        <a:t>Cache Size</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gn="ctr"/>
                      <a:r>
                        <a:rPr lang="en-GB" sz="1800" b="1" dirty="0">
                          <a:solidFill>
                            <a:schemeClr val="bg1"/>
                          </a:solidFill>
                          <a:latin typeface="Century Gothic" panose="020B0502020202020204" pitchFamily="34" charset="0"/>
                          <a:cs typeface="Consolas" panose="020B0609020204030204" pitchFamily="49" charset="0"/>
                        </a:rPr>
                        <a:t>Number of Cores</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10000"/>
                  </a:ext>
                </a:extLst>
              </a:tr>
              <a:tr h="1363654">
                <a:tc>
                  <a:txBody>
                    <a:bodyPr/>
                    <a:lstStyle/>
                    <a:p>
                      <a:pPr algn="ctr"/>
                      <a:endParaRPr lang="en-GB" sz="1600" b="0"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600" b="0"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600" b="0"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363654">
                <a:tc>
                  <a:txBody>
                    <a:bodyPr/>
                    <a:lstStyle/>
                    <a:p>
                      <a:pPr algn="ctr"/>
                      <a:endParaRPr lang="en-GB" sz="1600" b="0"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600" b="0"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600" b="0"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59373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3</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This table is designed to summarise the factors that impact on CPU performance, complete it using the text in the notes section.</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graphicFrame>
        <p:nvGraphicFramePr>
          <p:cNvPr id="102" name="Table 101"/>
          <p:cNvGraphicFramePr>
            <a:graphicFrameLocks noGrp="1"/>
          </p:cNvGraphicFramePr>
          <p:nvPr>
            <p:extLst>
              <p:ext uri="{D42A27DB-BD31-4B8C-83A1-F6EECF244321}">
                <p14:modId xmlns:p14="http://schemas.microsoft.com/office/powerpoint/2010/main" val="561910613"/>
              </p:ext>
            </p:extLst>
          </p:nvPr>
        </p:nvGraphicFramePr>
        <p:xfrm>
          <a:off x="947755" y="2397355"/>
          <a:ext cx="10310784" cy="3093068"/>
        </p:xfrm>
        <a:graphic>
          <a:graphicData uri="http://schemas.openxmlformats.org/drawingml/2006/table">
            <a:tbl>
              <a:tblPr firstRow="1">
                <a:tableStyleId>{F5AB1C69-6EDB-4FF4-983F-18BD219EF322}</a:tableStyleId>
              </a:tblPr>
              <a:tblGrid>
                <a:gridCol w="3436928">
                  <a:extLst>
                    <a:ext uri="{9D8B030D-6E8A-4147-A177-3AD203B41FA5}">
                      <a16:colId xmlns:a16="http://schemas.microsoft.com/office/drawing/2014/main" val="20000"/>
                    </a:ext>
                  </a:extLst>
                </a:gridCol>
                <a:gridCol w="3436928">
                  <a:extLst>
                    <a:ext uri="{9D8B030D-6E8A-4147-A177-3AD203B41FA5}">
                      <a16:colId xmlns:a16="http://schemas.microsoft.com/office/drawing/2014/main" val="20001"/>
                    </a:ext>
                  </a:extLst>
                </a:gridCol>
                <a:gridCol w="3436928">
                  <a:extLst>
                    <a:ext uri="{9D8B030D-6E8A-4147-A177-3AD203B41FA5}">
                      <a16:colId xmlns:a16="http://schemas.microsoft.com/office/drawing/2014/main" val="1152463479"/>
                    </a:ext>
                  </a:extLst>
                </a:gridCol>
              </a:tblGrid>
              <a:tr h="235313">
                <a:tc>
                  <a:txBody>
                    <a:bodyPr/>
                    <a:lstStyle/>
                    <a:p>
                      <a:pPr algn="ctr"/>
                      <a:r>
                        <a:rPr lang="en-GB" sz="1800" b="1" dirty="0">
                          <a:solidFill>
                            <a:schemeClr val="bg1"/>
                          </a:solidFill>
                          <a:latin typeface="Century Gothic" panose="020B0502020202020204" pitchFamily="34" charset="0"/>
                          <a:cs typeface="Consolas" panose="020B0609020204030204" pitchFamily="49" charset="0"/>
                        </a:rPr>
                        <a:t>Clock Speed</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gn="ctr"/>
                      <a:r>
                        <a:rPr lang="en-GB" sz="1800" b="1" dirty="0">
                          <a:solidFill>
                            <a:schemeClr val="bg1"/>
                          </a:solidFill>
                          <a:latin typeface="Century Gothic" panose="020B0502020202020204" pitchFamily="34" charset="0"/>
                          <a:cs typeface="Consolas" panose="020B0609020204030204" pitchFamily="49" charset="0"/>
                        </a:rPr>
                        <a:t>Cache Size</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gn="ctr"/>
                      <a:r>
                        <a:rPr lang="en-GB" sz="1800" b="1" dirty="0">
                          <a:solidFill>
                            <a:schemeClr val="bg1"/>
                          </a:solidFill>
                          <a:latin typeface="Century Gothic" panose="020B0502020202020204" pitchFamily="34" charset="0"/>
                          <a:cs typeface="Consolas" panose="020B0609020204030204" pitchFamily="49" charset="0"/>
                        </a:rPr>
                        <a:t>Number of Cores</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10000"/>
                  </a:ext>
                </a:extLst>
              </a:tr>
              <a:tr h="1363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rgbClr val="C00000"/>
                          </a:solidFill>
                          <a:latin typeface="Century Gothic" panose="020B0502020202020204" pitchFamily="34" charset="0"/>
                        </a:rPr>
                        <a:t>The number of Fetch-Execute cycles a CPU can perform per second is measured in Hertz (Hz).</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rgbClr val="C00000"/>
                          </a:solidFill>
                          <a:latin typeface="Century Gothic" panose="020B0502020202020204" pitchFamily="34" charset="0"/>
                        </a:rPr>
                        <a:t>The larger this is the more frequently used instructions can be stored, this improves performance as it is faster to access than main memory.</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rgbClr val="C00000"/>
                          </a:solidFill>
                          <a:latin typeface="Century Gothic" panose="020B0502020202020204" pitchFamily="34" charset="0"/>
                        </a:rPr>
                        <a:t>The more of these there are, the more instructions can be executed at the same time.</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3636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rgbClr val="C00000"/>
                          </a:solidFill>
                          <a:latin typeface="Century Gothic" panose="020B0502020202020204" pitchFamily="34" charset="0"/>
                        </a:rPr>
                        <a:t>The higher this is, the more instructions the CPU can execute out per second.</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rgbClr val="C00000"/>
                          </a:solidFill>
                          <a:latin typeface="Century Gothic" panose="020B0502020202020204" pitchFamily="34" charset="0"/>
                        </a:rPr>
                        <a:t>L1 is faster than L2/L3, therefore a larger L1 would have a bigger impact on performance.</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dirty="0">
                          <a:solidFill>
                            <a:srgbClr val="C00000"/>
                          </a:solidFill>
                          <a:latin typeface="Century Gothic" panose="020B0502020202020204" pitchFamily="34" charset="0"/>
                        </a:rPr>
                        <a:t>Not all programs are written to take advantage of these.</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30207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4</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Answer this exam question:</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5" name="Shape 264"/>
          <p:cNvSpPr txBox="1"/>
          <p:nvPr/>
        </p:nvSpPr>
        <p:spPr>
          <a:xfrm>
            <a:off x="863600" y="1964210"/>
            <a:ext cx="7664580" cy="3466206"/>
          </a:xfrm>
          <a:prstGeom prst="rect">
            <a:avLst/>
          </a:prstGeom>
          <a:noFill/>
          <a:ln w="19050" cap="flat" cmpd="sng">
            <a:solidFill>
              <a:srgbClr val="2E75B6"/>
            </a:solidFill>
            <a:prstDash val="solid"/>
            <a:round/>
            <a:headEnd type="none" w="med" len="med"/>
            <a:tailEnd type="none" w="med" len="med"/>
          </a:ln>
        </p:spPr>
        <p:txBody>
          <a:bodyPr lIns="91425" tIns="91425" rIns="91425" bIns="91425" anchor="t" anchorCtr="0">
            <a:noAutofit/>
          </a:bodyPr>
          <a:lstStyle/>
          <a:p>
            <a:pPr lvl="0"/>
            <a:r>
              <a:rPr lang="en-GB" sz="1600" dirty="0">
                <a:ea typeface="Ubuntu"/>
                <a:cs typeface="Ubuntu"/>
                <a:sym typeface="Ubuntu"/>
              </a:rPr>
              <a:t>Ann wants to purchase a new computer and is looking at two models. The specification of the CPU in each computer is shown in Fig. 1.</a:t>
            </a:r>
          </a:p>
          <a:p>
            <a:pPr lvl="0"/>
            <a:endParaRPr lang="en-GB" sz="1600" dirty="0">
              <a:ea typeface="Ubuntu"/>
              <a:cs typeface="Ubuntu"/>
              <a:sym typeface="Ubuntu"/>
            </a:endParaRPr>
          </a:p>
          <a:p>
            <a:pPr lvl="0"/>
            <a:r>
              <a:rPr lang="en-GB" sz="1600" dirty="0">
                <a:ea typeface="Ubuntu"/>
                <a:cs typeface="Ubuntu"/>
                <a:sym typeface="Ubuntu"/>
              </a:rPr>
              <a:t>When running a 3D flight simulator, Computer 1 is likely to run faster than Computer 2. Using the information in Fig. 1, identify one reason for this. (1)</a:t>
            </a:r>
          </a:p>
          <a:p>
            <a:pPr lvl="0"/>
            <a:endParaRPr lang="en-GB" sz="1600" dirty="0">
              <a:solidFill>
                <a:srgbClr val="C00000"/>
              </a:solidFill>
              <a:ea typeface="Ubuntu"/>
              <a:cs typeface="Ubuntu"/>
              <a:sym typeface="Ubuntu"/>
            </a:endParaRPr>
          </a:p>
          <a:p>
            <a:pPr lvl="0"/>
            <a:r>
              <a:rPr lang="en-GB" sz="1600" dirty="0">
                <a:solidFill>
                  <a:srgbClr val="C00000"/>
                </a:solidFill>
                <a:ea typeface="Ubuntu"/>
                <a:cs typeface="Ubuntu"/>
                <a:sym typeface="Ubuntu"/>
              </a:rPr>
              <a:t>It has more cores.</a:t>
            </a:r>
          </a:p>
        </p:txBody>
      </p:sp>
      <p:pic>
        <p:nvPicPr>
          <p:cNvPr id="6" name="Picture 5"/>
          <p:cNvPicPr>
            <a:picLocks noChangeAspect="1"/>
          </p:cNvPicPr>
          <p:nvPr/>
        </p:nvPicPr>
        <p:blipFill>
          <a:blip r:embed="rId3"/>
          <a:stretch>
            <a:fillRect/>
          </a:stretch>
        </p:blipFill>
        <p:spPr>
          <a:xfrm>
            <a:off x="8829115" y="2009956"/>
            <a:ext cx="3067050" cy="1638300"/>
          </a:xfrm>
          <a:prstGeom prst="rect">
            <a:avLst/>
          </a:prstGeom>
        </p:spPr>
      </p:pic>
      <p:sp>
        <p:nvSpPr>
          <p:cNvPr id="7" name="Shape 264"/>
          <p:cNvSpPr txBox="1"/>
          <p:nvPr/>
        </p:nvSpPr>
        <p:spPr>
          <a:xfrm>
            <a:off x="863600" y="6328247"/>
            <a:ext cx="7664580" cy="514623"/>
          </a:xfrm>
          <a:prstGeom prst="rect">
            <a:avLst/>
          </a:prstGeom>
          <a:noFill/>
          <a:ln w="19050" cap="flat" cmpd="sng">
            <a:noFill/>
            <a:prstDash val="solid"/>
            <a:round/>
            <a:headEnd type="none" w="med" len="med"/>
            <a:tailEnd type="none" w="med" len="med"/>
          </a:ln>
        </p:spPr>
        <p:txBody>
          <a:bodyPr lIns="91425" tIns="91425" rIns="91425" bIns="91425" anchor="t" anchorCtr="0">
            <a:noAutofit/>
          </a:bodyPr>
          <a:lstStyle/>
          <a:p>
            <a:pPr lvl="0"/>
            <a:r>
              <a:rPr lang="en-GB" sz="1600" i="1" dirty="0">
                <a:ea typeface="Ubuntu"/>
                <a:cs typeface="Ubuntu"/>
                <a:sym typeface="Ubuntu"/>
              </a:rPr>
              <a:t>Source: OCR GCSE Computer Science (9-1) Component 1 Sample Paper</a:t>
            </a:r>
          </a:p>
        </p:txBody>
      </p:sp>
    </p:spTree>
    <p:extLst>
      <p:ext uri="{BB962C8B-B14F-4D97-AF65-F5344CB8AC3E}">
        <p14:creationId xmlns:p14="http://schemas.microsoft.com/office/powerpoint/2010/main" val="37898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Specification Content</a:t>
            </a:r>
          </a:p>
        </p:txBody>
      </p:sp>
      <p:sp>
        <p:nvSpPr>
          <p:cNvPr id="3" name="Content Placeholder 2"/>
          <p:cNvSpPr>
            <a:spLocks noGrp="1"/>
          </p:cNvSpPr>
          <p:nvPr>
            <p:ph idx="1"/>
          </p:nvPr>
        </p:nvSpPr>
        <p:spPr>
          <a:xfrm>
            <a:off x="766482" y="1473958"/>
            <a:ext cx="10515600" cy="4441067"/>
          </a:xfrm>
        </p:spPr>
        <p:txBody>
          <a:bodyPr>
            <a:normAutofit fontScale="55000" lnSpcReduction="20000"/>
          </a:bodyPr>
          <a:lstStyle/>
          <a:p>
            <a:pPr marL="0" indent="0">
              <a:buNone/>
            </a:pPr>
            <a:r>
              <a:rPr lang="en-GB" sz="2600" b="1" dirty="0">
                <a:cs typeface="Arial" panose="020B0604020202020204" pitchFamily="34" charset="0"/>
              </a:rPr>
              <a:t>OCR</a:t>
            </a:r>
          </a:p>
          <a:p>
            <a:r>
              <a:rPr lang="en-GB" sz="2600" dirty="0">
                <a:cs typeface="Arial" panose="020B0604020202020204" pitchFamily="34" charset="0"/>
              </a:rPr>
              <a:t>The purpose of the CPU</a:t>
            </a:r>
          </a:p>
          <a:p>
            <a:r>
              <a:rPr lang="en-GB" sz="2600" dirty="0">
                <a:cs typeface="Arial" panose="020B0604020202020204" pitchFamily="34" charset="0"/>
              </a:rPr>
              <a:t>Von Neumann Architecture: MAR, MDR, Program Counter, Accumulator</a:t>
            </a:r>
          </a:p>
          <a:p>
            <a:r>
              <a:rPr lang="en-GB" sz="2600" dirty="0">
                <a:cs typeface="Arial" panose="020B0604020202020204" pitchFamily="34" charset="0"/>
              </a:rPr>
              <a:t>Common CPU components and their function: ALU, CU, Cache</a:t>
            </a:r>
          </a:p>
          <a:p>
            <a:r>
              <a:rPr lang="en-GB" sz="2600" dirty="0">
                <a:cs typeface="Arial" panose="020B0604020202020204" pitchFamily="34" charset="0"/>
              </a:rPr>
              <a:t>The function of the CPU as fetch and execute instructions stored in memory</a:t>
            </a:r>
          </a:p>
          <a:p>
            <a:r>
              <a:rPr lang="en-GB" sz="2600" dirty="0">
                <a:cs typeface="Arial" panose="020B0604020202020204" pitchFamily="34" charset="0"/>
              </a:rPr>
              <a:t>How common characteristics of CPUs affect their performance: Clock Speed, Cache Size, Number of Cores</a:t>
            </a:r>
          </a:p>
          <a:p>
            <a:pPr marL="0" indent="0">
              <a:buNone/>
            </a:pPr>
            <a:r>
              <a:rPr lang="en-GB" sz="2600" b="1" dirty="0">
                <a:cs typeface="Arial" panose="020B0604020202020204" pitchFamily="34" charset="0"/>
              </a:rPr>
              <a:t>AQA</a:t>
            </a:r>
          </a:p>
          <a:p>
            <a:r>
              <a:rPr lang="en-GB" sz="2600" dirty="0">
                <a:cs typeface="Arial" panose="020B0604020202020204" pitchFamily="34" charset="0"/>
              </a:rPr>
              <a:t>Explain the Von Neumann Architecture</a:t>
            </a:r>
          </a:p>
          <a:p>
            <a:r>
              <a:rPr lang="en-GB" sz="2600" dirty="0">
                <a:cs typeface="Arial" panose="020B0604020202020204" pitchFamily="34" charset="0"/>
              </a:rPr>
              <a:t>Explain the role and operation of main memory and following major components of a CPU: ALU, CU, Clock, Bus</a:t>
            </a:r>
          </a:p>
          <a:p>
            <a:r>
              <a:rPr lang="en-GB" sz="2600" dirty="0">
                <a:cs typeface="Arial" panose="020B0604020202020204" pitchFamily="34" charset="0"/>
              </a:rPr>
              <a:t>Explain the effect of the following on the performance of the CPU: Clock Speed, Number of Cores, Cache Size, Cache Type</a:t>
            </a:r>
          </a:p>
          <a:p>
            <a:r>
              <a:rPr lang="en-GB" sz="2600" dirty="0">
                <a:cs typeface="Arial" panose="020B0604020202020204" pitchFamily="34" charset="0"/>
              </a:rPr>
              <a:t>Understand and explain the Fetch-Execute Cycle</a:t>
            </a:r>
          </a:p>
          <a:p>
            <a:pPr marL="0" indent="0">
              <a:buNone/>
            </a:pPr>
            <a:r>
              <a:rPr lang="en-GB" sz="2600" b="1" dirty="0">
                <a:cs typeface="Arial" panose="020B0604020202020204" pitchFamily="34" charset="0"/>
              </a:rPr>
              <a:t>Edexcel</a:t>
            </a:r>
          </a:p>
          <a:p>
            <a:r>
              <a:rPr lang="en-GB" sz="2600" dirty="0">
                <a:cs typeface="Arial" panose="020B0604020202020204" pitchFamily="34" charset="0"/>
              </a:rPr>
              <a:t>Understand the function of the hardware components of a computer system (CPU, main memory, secondary storage, input and output devices) and how they work together.</a:t>
            </a:r>
          </a:p>
          <a:p>
            <a:r>
              <a:rPr lang="en-GB" sz="2600" dirty="0">
                <a:cs typeface="Arial" panose="020B0604020202020204" pitchFamily="34" charset="0"/>
              </a:rPr>
              <a:t>Understand the concept of a stored program and the role of the components of the CPU (CU, ALU, Registers, Clock, Buses) in the fetch-execute-decode cycle.</a:t>
            </a:r>
          </a:p>
        </p:txBody>
      </p:sp>
      <p:sp>
        <p:nvSpPr>
          <p:cNvPr id="4" name="Footer Placeholder 3"/>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7569375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5</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Answer these exam questions:</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5" name="Shape 264"/>
          <p:cNvSpPr txBox="1"/>
          <p:nvPr/>
        </p:nvSpPr>
        <p:spPr>
          <a:xfrm>
            <a:off x="863600" y="1945548"/>
            <a:ext cx="10445102" cy="984263"/>
          </a:xfrm>
          <a:prstGeom prst="rect">
            <a:avLst/>
          </a:prstGeom>
          <a:noFill/>
          <a:ln w="19050" cap="flat" cmpd="sng">
            <a:solidFill>
              <a:srgbClr val="2E75B6"/>
            </a:solidFill>
            <a:prstDash val="solid"/>
            <a:round/>
            <a:headEnd type="none" w="med" len="med"/>
            <a:tailEnd type="none" w="med" len="med"/>
          </a:ln>
        </p:spPr>
        <p:txBody>
          <a:bodyPr lIns="91425" tIns="91425" rIns="91425" bIns="91425" anchor="t" anchorCtr="0">
            <a:noAutofit/>
          </a:bodyPr>
          <a:lstStyle/>
          <a:p>
            <a:pPr lvl="0"/>
            <a:r>
              <a:rPr lang="en-GB" sz="1600" dirty="0">
                <a:ea typeface="Ubuntu"/>
                <a:cs typeface="Ubuntu"/>
                <a:sym typeface="Ubuntu"/>
              </a:rPr>
              <a:t>Explain one reason why the cache size affects the performance of the CPU. (2)</a:t>
            </a:r>
          </a:p>
          <a:p>
            <a:pPr lvl="0"/>
            <a:r>
              <a:rPr lang="en-GB" sz="1600" dirty="0">
                <a:solidFill>
                  <a:srgbClr val="C00000"/>
                </a:solidFill>
                <a:ea typeface="Ubuntu"/>
                <a:cs typeface="Ubuntu"/>
                <a:sym typeface="Ubuntu"/>
              </a:rPr>
              <a:t>Data is transferred faster (1) which makes a CPU more efficient (1)</a:t>
            </a:r>
          </a:p>
          <a:p>
            <a:pPr lvl="0"/>
            <a:r>
              <a:rPr lang="en-GB" sz="1600" dirty="0">
                <a:solidFill>
                  <a:srgbClr val="C00000"/>
                </a:solidFill>
                <a:ea typeface="Ubuntu"/>
                <a:cs typeface="Ubuntu"/>
                <a:sym typeface="Ubuntu"/>
              </a:rPr>
              <a:t>It is faster to transfer to and from cache (1) than transferring to and from RAM (1)</a:t>
            </a:r>
          </a:p>
        </p:txBody>
      </p:sp>
      <p:sp>
        <p:nvSpPr>
          <p:cNvPr id="7" name="Shape 264"/>
          <p:cNvSpPr txBox="1"/>
          <p:nvPr/>
        </p:nvSpPr>
        <p:spPr>
          <a:xfrm>
            <a:off x="863600" y="3156123"/>
            <a:ext cx="10445102" cy="2348937"/>
          </a:xfrm>
          <a:prstGeom prst="rect">
            <a:avLst/>
          </a:prstGeom>
          <a:noFill/>
          <a:ln w="19050" cap="flat" cmpd="sng">
            <a:solidFill>
              <a:srgbClr val="2E75B6"/>
            </a:solidFill>
            <a:prstDash val="solid"/>
            <a:round/>
            <a:headEnd type="none" w="med" len="med"/>
            <a:tailEnd type="none" w="med" len="med"/>
          </a:ln>
        </p:spPr>
        <p:txBody>
          <a:bodyPr lIns="91425" tIns="91425" rIns="91425" bIns="91425" anchor="t" anchorCtr="0">
            <a:noAutofit/>
          </a:bodyPr>
          <a:lstStyle/>
          <a:p>
            <a:pPr lvl="0"/>
            <a:r>
              <a:rPr lang="en-GB" sz="1600" dirty="0">
                <a:ea typeface="Ubuntu"/>
                <a:cs typeface="Ubuntu"/>
                <a:sym typeface="Ubuntu"/>
              </a:rPr>
              <a:t>Identify four events that take place during the fetch-execute cycle. (4)</a:t>
            </a:r>
          </a:p>
          <a:p>
            <a:pPr lvl="0"/>
            <a:r>
              <a:rPr lang="en-GB" sz="1600" dirty="0">
                <a:solidFill>
                  <a:srgbClr val="C00000"/>
                </a:solidFill>
                <a:ea typeface="Ubuntu"/>
                <a:cs typeface="Ubuntu"/>
                <a:sym typeface="Ubuntu"/>
              </a:rPr>
              <a:t>Any four from:</a:t>
            </a:r>
          </a:p>
          <a:p>
            <a:pPr marL="285750" lvl="0" indent="-285750">
              <a:buFont typeface="Arial" panose="020B0604020202020204" pitchFamily="34" charset="0"/>
              <a:buChar char="•"/>
            </a:pPr>
            <a:r>
              <a:rPr lang="en-GB" sz="1600" dirty="0">
                <a:solidFill>
                  <a:srgbClr val="C00000"/>
                </a:solidFill>
                <a:ea typeface="Ubuntu"/>
                <a:cs typeface="Ubuntu"/>
                <a:sym typeface="Ubuntu"/>
              </a:rPr>
              <a:t>An instruction is fetched from memory</a:t>
            </a:r>
          </a:p>
          <a:p>
            <a:pPr marL="285750" lvl="0" indent="-285750">
              <a:buFont typeface="Arial" panose="020B0604020202020204" pitchFamily="34" charset="0"/>
              <a:buChar char="•"/>
            </a:pPr>
            <a:r>
              <a:rPr lang="en-GB" sz="1600" dirty="0">
                <a:solidFill>
                  <a:srgbClr val="C00000"/>
                </a:solidFill>
                <a:ea typeface="Ubuntu"/>
                <a:cs typeface="Ubuntu"/>
                <a:sym typeface="Ubuntu"/>
              </a:rPr>
              <a:t>The instruction is then decoded</a:t>
            </a:r>
          </a:p>
          <a:p>
            <a:pPr marL="285750" lvl="0" indent="-285750">
              <a:buFont typeface="Arial" panose="020B0604020202020204" pitchFamily="34" charset="0"/>
              <a:buChar char="•"/>
            </a:pPr>
            <a:r>
              <a:rPr lang="en-GB" sz="1600" dirty="0">
                <a:solidFill>
                  <a:srgbClr val="C00000"/>
                </a:solidFill>
                <a:ea typeface="Ubuntu"/>
                <a:cs typeface="Ubuntu"/>
                <a:sym typeface="Ubuntu"/>
              </a:rPr>
              <a:t>The decoded instruction is then executed so that the CPU performs continuously</a:t>
            </a:r>
          </a:p>
          <a:p>
            <a:pPr marL="285750" lvl="0" indent="-285750">
              <a:buFont typeface="Arial" panose="020B0604020202020204" pitchFamily="34" charset="0"/>
              <a:buChar char="•"/>
            </a:pPr>
            <a:r>
              <a:rPr lang="en-GB" sz="1600" dirty="0">
                <a:solidFill>
                  <a:srgbClr val="C00000"/>
                </a:solidFill>
                <a:ea typeface="Ubuntu"/>
                <a:cs typeface="Ubuntu"/>
                <a:sym typeface="Ubuntu"/>
              </a:rPr>
              <a:t>The process is repeated</a:t>
            </a:r>
          </a:p>
          <a:p>
            <a:pPr marL="285750" lvl="0" indent="-285750">
              <a:buFont typeface="Arial" panose="020B0604020202020204" pitchFamily="34" charset="0"/>
              <a:buChar char="•"/>
            </a:pPr>
            <a:r>
              <a:rPr lang="en-GB" sz="1600" dirty="0">
                <a:solidFill>
                  <a:srgbClr val="C00000"/>
                </a:solidFill>
                <a:ea typeface="Ubuntu"/>
                <a:cs typeface="Ubuntu"/>
                <a:sym typeface="Ubuntu"/>
              </a:rPr>
              <a:t>The program counter is incremented</a:t>
            </a:r>
          </a:p>
          <a:p>
            <a:pPr marL="285750" lvl="0" indent="-285750">
              <a:buFont typeface="Arial" panose="020B0604020202020204" pitchFamily="34" charset="0"/>
              <a:buChar char="•"/>
            </a:pPr>
            <a:r>
              <a:rPr lang="en-GB" sz="1600" dirty="0">
                <a:solidFill>
                  <a:srgbClr val="C00000"/>
                </a:solidFill>
                <a:ea typeface="Ubuntu"/>
                <a:cs typeface="Ubuntu"/>
                <a:sym typeface="Ubuntu"/>
              </a:rPr>
              <a:t>The instruction is transferred to the MDR</a:t>
            </a:r>
          </a:p>
          <a:p>
            <a:pPr marL="285750" lvl="0" indent="-285750">
              <a:buFont typeface="Arial" panose="020B0604020202020204" pitchFamily="34" charset="0"/>
              <a:buChar char="•"/>
            </a:pPr>
            <a:r>
              <a:rPr lang="en-GB" sz="1600" dirty="0">
                <a:solidFill>
                  <a:srgbClr val="C00000"/>
                </a:solidFill>
                <a:ea typeface="Ubuntu"/>
                <a:cs typeface="Ubuntu"/>
                <a:sym typeface="Ubuntu"/>
              </a:rPr>
              <a:t>The address of the instruction to be fetched is placed in the MAR.</a:t>
            </a:r>
          </a:p>
        </p:txBody>
      </p:sp>
      <p:sp>
        <p:nvSpPr>
          <p:cNvPr id="8" name="Shape 264"/>
          <p:cNvSpPr txBox="1"/>
          <p:nvPr/>
        </p:nvSpPr>
        <p:spPr>
          <a:xfrm>
            <a:off x="863600" y="6328247"/>
            <a:ext cx="7664580" cy="514623"/>
          </a:xfrm>
          <a:prstGeom prst="rect">
            <a:avLst/>
          </a:prstGeom>
          <a:noFill/>
          <a:ln w="19050" cap="flat" cmpd="sng">
            <a:noFill/>
            <a:prstDash val="solid"/>
            <a:round/>
            <a:headEnd type="none" w="med" len="med"/>
            <a:tailEnd type="none" w="med" len="med"/>
          </a:ln>
        </p:spPr>
        <p:txBody>
          <a:bodyPr lIns="91425" tIns="91425" rIns="91425" bIns="91425" anchor="t" anchorCtr="0">
            <a:noAutofit/>
          </a:bodyPr>
          <a:lstStyle/>
          <a:p>
            <a:pPr lvl="0"/>
            <a:r>
              <a:rPr lang="en-GB" sz="1600" i="1" dirty="0">
                <a:ea typeface="Ubuntu"/>
                <a:cs typeface="Ubuntu"/>
                <a:sym typeface="Ubuntu"/>
              </a:rPr>
              <a:t>Source: OCR GCSE Computer Science (9-1) Component 1 Sample Paper</a:t>
            </a:r>
          </a:p>
        </p:txBody>
      </p:sp>
    </p:spTree>
    <p:extLst>
      <p:ext uri="{BB962C8B-B14F-4D97-AF65-F5344CB8AC3E}">
        <p14:creationId xmlns:p14="http://schemas.microsoft.com/office/powerpoint/2010/main" val="2551756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Break</a:t>
            </a:r>
          </a:p>
        </p:txBody>
      </p:sp>
      <p:sp>
        <p:nvSpPr>
          <p:cNvPr id="3" name="Content Placeholder 2"/>
          <p:cNvSpPr>
            <a:spLocks noGrp="1"/>
          </p:cNvSpPr>
          <p:nvPr>
            <p:ph idx="1"/>
          </p:nvPr>
        </p:nvSpPr>
        <p:spPr/>
        <p:txBody>
          <a:bodyPr/>
          <a:lstStyle/>
          <a:p>
            <a:pPr marL="0" indent="0">
              <a:buNone/>
            </a:pPr>
            <a:r>
              <a:rPr lang="en-GB" dirty="0"/>
              <a:t>After the break we will look at 1 and 2D Arrays / Lists.</a:t>
            </a:r>
          </a:p>
        </p:txBody>
      </p:sp>
    </p:spTree>
    <p:extLst>
      <p:ext uri="{BB962C8B-B14F-4D97-AF65-F5344CB8AC3E}">
        <p14:creationId xmlns:p14="http://schemas.microsoft.com/office/powerpoint/2010/main" val="1787834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The CPU</a:t>
            </a:r>
          </a:p>
        </p:txBody>
      </p:sp>
      <p:sp>
        <p:nvSpPr>
          <p:cNvPr id="3" name="Content Placeholder 2"/>
          <p:cNvSpPr>
            <a:spLocks noGrp="1"/>
          </p:cNvSpPr>
          <p:nvPr>
            <p:ph idx="1"/>
          </p:nvPr>
        </p:nvSpPr>
        <p:spPr>
          <a:xfrm>
            <a:off x="788894" y="1667031"/>
            <a:ext cx="11032565" cy="3594503"/>
          </a:xfrm>
        </p:spPr>
        <p:txBody>
          <a:bodyPr>
            <a:normAutofit/>
          </a:bodyPr>
          <a:lstStyle/>
          <a:p>
            <a:pPr marL="0" indent="0">
              <a:buNone/>
            </a:pPr>
            <a:r>
              <a:rPr lang="en-GB" dirty="0"/>
              <a:t>The CPU or Central Processing Unit is responsible for carrying out the instructions that make up computer programs.</a:t>
            </a:r>
          </a:p>
        </p:txBody>
      </p:sp>
      <p:pic>
        <p:nvPicPr>
          <p:cNvPr id="17" name="Picture 2" descr="Amd, Cpu, Processor, Microprocessor, Hardware, Chip, Pc"/>
          <p:cNvPicPr>
            <a:picLocks noChangeAspect="1" noChangeArrowheads="1"/>
          </p:cNvPicPr>
          <p:nvPr/>
        </p:nvPicPr>
        <p:blipFill rotWithShape="1">
          <a:blip r:embed="rId2">
            <a:extLst>
              <a:ext uri="{28A0092B-C50C-407E-A947-70E740481C1C}">
                <a14:useLocalDpi xmlns:a14="http://schemas.microsoft.com/office/drawing/2010/main" val="0"/>
              </a:ext>
            </a:extLst>
          </a:blip>
          <a:srcRect l="16093" t="32283" r="21094" b="8898"/>
          <a:stretch/>
        </p:blipFill>
        <p:spPr bwMode="auto">
          <a:xfrm>
            <a:off x="788893" y="2853467"/>
            <a:ext cx="5412401" cy="3352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692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Stored Program Concept</a:t>
            </a:r>
          </a:p>
        </p:txBody>
      </p:sp>
      <p:sp>
        <p:nvSpPr>
          <p:cNvPr id="3" name="Content Placeholder 2"/>
          <p:cNvSpPr>
            <a:spLocks noGrp="1"/>
          </p:cNvSpPr>
          <p:nvPr>
            <p:ph idx="1"/>
          </p:nvPr>
        </p:nvSpPr>
        <p:spPr>
          <a:xfrm>
            <a:off x="788894" y="1667031"/>
            <a:ext cx="11032565" cy="3594503"/>
          </a:xfrm>
        </p:spPr>
        <p:txBody>
          <a:bodyPr>
            <a:normAutofit/>
          </a:bodyPr>
          <a:lstStyle/>
          <a:p>
            <a:pPr marL="0" indent="0">
              <a:buNone/>
            </a:pPr>
            <a:r>
              <a:rPr lang="en-GB" dirty="0"/>
              <a:t>The program instructions for the first computers were stored on punched tape, which had to be fed into the computer when needed.</a:t>
            </a:r>
          </a:p>
          <a:p>
            <a:pPr marL="0" indent="0">
              <a:buNone/>
            </a:pPr>
            <a:r>
              <a:rPr lang="en-GB" dirty="0"/>
              <a:t>Later the computers were developed that stored instructions electronically in internal memory.</a:t>
            </a:r>
          </a:p>
          <a:p>
            <a:pPr marL="0" indent="0">
              <a:buNone/>
            </a:pPr>
            <a:r>
              <a:rPr lang="en-GB" dirty="0"/>
              <a:t>This is known as the stored program concept.</a:t>
            </a:r>
          </a:p>
          <a:p>
            <a:pPr marL="0" indent="0">
              <a:buNone/>
            </a:pPr>
            <a:endParaRPr lang="en-GB" dirty="0"/>
          </a:p>
        </p:txBody>
      </p:sp>
      <p:pic>
        <p:nvPicPr>
          <p:cNvPr id="5" name="Picture 2" descr="Chips, Card, Chip, Computer, Data, Digital, Electrical"/>
          <p:cNvPicPr>
            <a:picLocks noChangeAspect="1" noChangeArrowheads="1"/>
          </p:cNvPicPr>
          <p:nvPr/>
        </p:nvPicPr>
        <p:blipFill rotWithShape="1">
          <a:blip r:embed="rId2">
            <a:extLst>
              <a:ext uri="{28A0092B-C50C-407E-A947-70E740481C1C}">
                <a14:useLocalDpi xmlns:a14="http://schemas.microsoft.com/office/drawing/2010/main" val="0"/>
              </a:ext>
            </a:extLst>
          </a:blip>
          <a:srcRect t="10625" b="18828"/>
          <a:stretch/>
        </p:blipFill>
        <p:spPr bwMode="auto">
          <a:xfrm flipH="1">
            <a:off x="177978" y="4466479"/>
            <a:ext cx="5143500" cy="2419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38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CPU Components</a:t>
            </a:r>
          </a:p>
        </p:txBody>
      </p:sp>
      <p:grpSp>
        <p:nvGrpSpPr>
          <p:cNvPr id="6" name="Group 5"/>
          <p:cNvGrpSpPr/>
          <p:nvPr/>
        </p:nvGrpSpPr>
        <p:grpSpPr>
          <a:xfrm>
            <a:off x="868305" y="1366212"/>
            <a:ext cx="4517177" cy="4517177"/>
            <a:chOff x="544982" y="1816288"/>
            <a:chExt cx="4124326" cy="4124326"/>
          </a:xfrm>
        </p:grpSpPr>
        <p:sp>
          <p:nvSpPr>
            <p:cNvPr id="7" name="Rectangle: Rounded Corners 27"/>
            <p:cNvSpPr/>
            <p:nvPr/>
          </p:nvSpPr>
          <p:spPr>
            <a:xfrm>
              <a:off x="394123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28"/>
            <p:cNvSpPr/>
            <p:nvPr/>
          </p:nvSpPr>
          <p:spPr>
            <a:xfrm>
              <a:off x="1071154"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29"/>
            <p:cNvSpPr/>
            <p:nvPr/>
          </p:nvSpPr>
          <p:spPr>
            <a:xfrm>
              <a:off x="1645170"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30"/>
            <p:cNvSpPr/>
            <p:nvPr/>
          </p:nvSpPr>
          <p:spPr>
            <a:xfrm>
              <a:off x="221918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31"/>
            <p:cNvSpPr/>
            <p:nvPr/>
          </p:nvSpPr>
          <p:spPr>
            <a:xfrm>
              <a:off x="2793202"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32"/>
            <p:cNvSpPr/>
            <p:nvPr/>
          </p:nvSpPr>
          <p:spPr>
            <a:xfrm>
              <a:off x="3367218"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rot="5400000">
              <a:off x="1074132" y="1816288"/>
              <a:ext cx="3066025" cy="4124326"/>
              <a:chOff x="1223554" y="1968688"/>
              <a:chExt cx="3066025" cy="4124326"/>
            </a:xfrm>
          </p:grpSpPr>
          <p:sp>
            <p:nvSpPr>
              <p:cNvPr id="15" name="Rectangle: Rounded Corners 35"/>
              <p:cNvSpPr/>
              <p:nvPr/>
            </p:nvSpPr>
            <p:spPr>
              <a:xfrm>
                <a:off x="1223554"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36"/>
              <p:cNvSpPr/>
              <p:nvPr/>
            </p:nvSpPr>
            <p:spPr>
              <a:xfrm>
                <a:off x="1797570"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37"/>
              <p:cNvSpPr/>
              <p:nvPr/>
            </p:nvSpPr>
            <p:spPr>
              <a:xfrm>
                <a:off x="237158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38"/>
              <p:cNvSpPr/>
              <p:nvPr/>
            </p:nvSpPr>
            <p:spPr>
              <a:xfrm>
                <a:off x="2945602"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39"/>
              <p:cNvSpPr/>
              <p:nvPr/>
            </p:nvSpPr>
            <p:spPr>
              <a:xfrm>
                <a:off x="3519618"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40"/>
              <p:cNvSpPr/>
              <p:nvPr/>
            </p:nvSpPr>
            <p:spPr>
              <a:xfrm>
                <a:off x="409363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Rectangle: Rounded Corners 34"/>
            <p:cNvSpPr/>
            <p:nvPr/>
          </p:nvSpPr>
          <p:spPr>
            <a:xfrm>
              <a:off x="817533" y="2088840"/>
              <a:ext cx="3579222" cy="3579222"/>
            </a:xfrm>
            <a:prstGeom prst="roundRect">
              <a:avLst>
                <a:gd name="adj" fmla="val 8273"/>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dirty="0">
                <a:latin typeface="Century Gothic" panose="020B0502020202020204" pitchFamily="34" charset="0"/>
              </a:endParaRPr>
            </a:p>
          </p:txBody>
        </p:sp>
      </p:grpSp>
      <p:sp>
        <p:nvSpPr>
          <p:cNvPr id="21" name="Rectangle 20"/>
          <p:cNvSpPr/>
          <p:nvPr/>
        </p:nvSpPr>
        <p:spPr>
          <a:xfrm>
            <a:off x="1484678" y="2032212"/>
            <a:ext cx="1667703" cy="104752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Control Unit</a:t>
            </a:r>
          </a:p>
        </p:txBody>
      </p:sp>
      <p:cxnSp>
        <p:nvCxnSpPr>
          <p:cNvPr id="22" name="Straight Connector 21"/>
          <p:cNvCxnSpPr/>
          <p:nvPr/>
        </p:nvCxnSpPr>
        <p:spPr>
          <a:xfrm flipV="1">
            <a:off x="2274140" y="3079738"/>
            <a:ext cx="0" cy="19750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291900" y="3925757"/>
            <a:ext cx="11761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576540" y="4947623"/>
            <a:ext cx="54503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094944" y="4331803"/>
            <a:ext cx="0" cy="61557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Freeform: Shape 46"/>
          <p:cNvSpPr/>
          <p:nvPr/>
        </p:nvSpPr>
        <p:spPr>
          <a:xfrm>
            <a:off x="1484678" y="4683900"/>
            <a:ext cx="3290572" cy="781362"/>
          </a:xfrm>
          <a:custGeom>
            <a:avLst/>
            <a:gdLst>
              <a:gd name="connsiteX0" fmla="*/ 0 w 1731145"/>
              <a:gd name="connsiteY0" fmla="*/ 0 h 559293"/>
              <a:gd name="connsiteX1" fmla="*/ 692458 w 1731145"/>
              <a:gd name="connsiteY1" fmla="*/ 0 h 559293"/>
              <a:gd name="connsiteX2" fmla="*/ 861134 w 1731145"/>
              <a:gd name="connsiteY2" fmla="*/ 177553 h 559293"/>
              <a:gd name="connsiteX3" fmla="*/ 1047565 w 1731145"/>
              <a:gd name="connsiteY3" fmla="*/ 0 h 559293"/>
              <a:gd name="connsiteX4" fmla="*/ 1731145 w 1731145"/>
              <a:gd name="connsiteY4" fmla="*/ 0 h 559293"/>
              <a:gd name="connsiteX5" fmla="*/ 1251751 w 1731145"/>
              <a:gd name="connsiteY5" fmla="*/ 559293 h 559293"/>
              <a:gd name="connsiteX6" fmla="*/ 532660 w 1731145"/>
              <a:gd name="connsiteY6" fmla="*/ 559293 h 559293"/>
              <a:gd name="connsiteX7" fmla="*/ 0 w 1731145"/>
              <a:gd name="connsiteY7" fmla="*/ 0 h 55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145" h="559293">
                <a:moveTo>
                  <a:pt x="0" y="0"/>
                </a:moveTo>
                <a:lnTo>
                  <a:pt x="692458" y="0"/>
                </a:lnTo>
                <a:lnTo>
                  <a:pt x="861134" y="177553"/>
                </a:lnTo>
                <a:lnTo>
                  <a:pt x="1047565" y="0"/>
                </a:lnTo>
                <a:lnTo>
                  <a:pt x="1731145" y="0"/>
                </a:lnTo>
                <a:lnTo>
                  <a:pt x="1251751" y="559293"/>
                </a:lnTo>
                <a:lnTo>
                  <a:pt x="532660" y="559293"/>
                </a:lnTo>
                <a:lnTo>
                  <a:pt x="0" y="0"/>
                </a:lnTo>
                <a:close/>
              </a:path>
            </a:pathLst>
          </a:cu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sz="1800" b="1" dirty="0">
                <a:solidFill>
                  <a:srgbClr val="073763"/>
                </a:solidFill>
                <a:latin typeface="Century Gothic" panose="020B0502020202020204" pitchFamily="34" charset="0"/>
              </a:rPr>
              <a:t>ALU</a:t>
            </a:r>
          </a:p>
        </p:txBody>
      </p:sp>
      <p:cxnSp>
        <p:nvCxnSpPr>
          <p:cNvPr id="27" name="Straight Connector 26"/>
          <p:cNvCxnSpPr/>
          <p:nvPr/>
        </p:nvCxnSpPr>
        <p:spPr>
          <a:xfrm flipH="1">
            <a:off x="3094944" y="4349221"/>
            <a:ext cx="37308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75250" y="2861926"/>
            <a:ext cx="292738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775250" y="4182743"/>
            <a:ext cx="292831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Rectangle: Rounded Corners 50"/>
          <p:cNvSpPr/>
          <p:nvPr/>
        </p:nvSpPr>
        <p:spPr>
          <a:xfrm>
            <a:off x="7702633" y="1366213"/>
            <a:ext cx="2056391" cy="4218664"/>
          </a:xfrm>
          <a:prstGeom prst="roundRect">
            <a:avLst>
              <a:gd name="adj" fmla="val 9817"/>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latin typeface="Century Gothic" panose="020B0502020202020204" pitchFamily="34" charset="0"/>
              </a:rPr>
              <a:t>Main Memory</a:t>
            </a:r>
          </a:p>
        </p:txBody>
      </p:sp>
      <p:sp>
        <p:nvSpPr>
          <p:cNvPr id="31" name="Rectangle 30"/>
          <p:cNvSpPr/>
          <p:nvPr/>
        </p:nvSpPr>
        <p:spPr>
          <a:xfrm>
            <a:off x="3358085" y="1833642"/>
            <a:ext cx="1417165" cy="2763811"/>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Registers</a:t>
            </a:r>
          </a:p>
        </p:txBody>
      </p:sp>
      <p:grpSp>
        <p:nvGrpSpPr>
          <p:cNvPr id="32" name="Group 31"/>
          <p:cNvGrpSpPr/>
          <p:nvPr/>
        </p:nvGrpSpPr>
        <p:grpSpPr>
          <a:xfrm>
            <a:off x="2676239" y="1477780"/>
            <a:ext cx="5271005" cy="1203981"/>
            <a:chOff x="1941133" y="1810289"/>
            <a:chExt cx="5271005" cy="1203981"/>
          </a:xfrm>
        </p:grpSpPr>
        <p:sp>
          <p:nvSpPr>
            <p:cNvPr id="33" name="Shape 319"/>
            <p:cNvSpPr txBox="1"/>
            <p:nvPr/>
          </p:nvSpPr>
          <p:spPr>
            <a:xfrm>
              <a:off x="2610411" y="1810289"/>
              <a:ext cx="4601727" cy="120398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Manages execution of instructions by sending control signals to other parts of the CPU.</a:t>
              </a:r>
            </a:p>
          </p:txBody>
        </p:sp>
        <p:sp>
          <p:nvSpPr>
            <p:cNvPr id="34" name="Arrow: Down 1"/>
            <p:cNvSpPr/>
            <p:nvPr/>
          </p:nvSpPr>
          <p:spPr>
            <a:xfrm rot="5400000">
              <a:off x="2106558" y="2244918"/>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5" name="Group 34"/>
          <p:cNvGrpSpPr/>
          <p:nvPr/>
        </p:nvGrpSpPr>
        <p:grpSpPr>
          <a:xfrm>
            <a:off x="887162" y="3420036"/>
            <a:ext cx="3560688" cy="1203981"/>
            <a:chOff x="2596705" y="1970712"/>
            <a:chExt cx="3560688" cy="1203981"/>
          </a:xfrm>
        </p:grpSpPr>
        <p:sp>
          <p:nvSpPr>
            <p:cNvPr id="36" name="Shape 319"/>
            <p:cNvSpPr txBox="1"/>
            <p:nvPr/>
          </p:nvSpPr>
          <p:spPr>
            <a:xfrm>
              <a:off x="2596705" y="1970712"/>
              <a:ext cx="2886260" cy="120398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Temporary storage locations within the CPU.</a:t>
              </a:r>
            </a:p>
          </p:txBody>
        </p:sp>
        <p:sp>
          <p:nvSpPr>
            <p:cNvPr id="37" name="Arrow: Down 55"/>
            <p:cNvSpPr/>
            <p:nvPr/>
          </p:nvSpPr>
          <p:spPr>
            <a:xfrm rot="16200000">
              <a:off x="5667247" y="2290170"/>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8" name="Group 37"/>
          <p:cNvGrpSpPr/>
          <p:nvPr/>
        </p:nvGrpSpPr>
        <p:grpSpPr>
          <a:xfrm>
            <a:off x="3575789" y="4828664"/>
            <a:ext cx="4020651" cy="1203981"/>
            <a:chOff x="1940694" y="1970712"/>
            <a:chExt cx="4020651" cy="1203981"/>
          </a:xfrm>
        </p:grpSpPr>
        <p:sp>
          <p:nvSpPr>
            <p:cNvPr id="39" name="Shape 319"/>
            <p:cNvSpPr txBox="1"/>
            <p:nvPr/>
          </p:nvSpPr>
          <p:spPr>
            <a:xfrm>
              <a:off x="2596705" y="1970712"/>
              <a:ext cx="3364640" cy="120398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Arithmetic and Logic Unit – carries out arithmetic and logical operations. </a:t>
              </a:r>
            </a:p>
          </p:txBody>
        </p:sp>
        <p:sp>
          <p:nvSpPr>
            <p:cNvPr id="40" name="Arrow: Down 58"/>
            <p:cNvSpPr/>
            <p:nvPr/>
          </p:nvSpPr>
          <p:spPr>
            <a:xfrm rot="5400000">
              <a:off x="2106119" y="1858291"/>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1" name="Group 40"/>
          <p:cNvGrpSpPr/>
          <p:nvPr/>
        </p:nvGrpSpPr>
        <p:grpSpPr>
          <a:xfrm>
            <a:off x="6097912" y="2892500"/>
            <a:ext cx="3781194" cy="1701758"/>
            <a:chOff x="5362806" y="3225009"/>
            <a:chExt cx="3781194" cy="1701758"/>
          </a:xfrm>
        </p:grpSpPr>
        <p:sp>
          <p:nvSpPr>
            <p:cNvPr id="42" name="Arrow: Down 62"/>
            <p:cNvSpPr/>
            <p:nvPr/>
          </p:nvSpPr>
          <p:spPr>
            <a:xfrm rot="10800000">
              <a:off x="6333379" y="3225009"/>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3" name="Group 42"/>
            <p:cNvGrpSpPr/>
            <p:nvPr/>
          </p:nvGrpSpPr>
          <p:grpSpPr>
            <a:xfrm>
              <a:off x="5362806" y="3722786"/>
              <a:ext cx="3781194" cy="1203981"/>
              <a:chOff x="1924645" y="1970712"/>
              <a:chExt cx="3781194" cy="1203981"/>
            </a:xfrm>
          </p:grpSpPr>
          <p:sp>
            <p:nvSpPr>
              <p:cNvPr id="44" name="Shape 319"/>
              <p:cNvSpPr txBox="1"/>
              <p:nvPr/>
            </p:nvSpPr>
            <p:spPr>
              <a:xfrm>
                <a:off x="2596704" y="1970712"/>
                <a:ext cx="3109135" cy="120398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Wires that are used to transfer data between components.</a:t>
                </a:r>
              </a:p>
            </p:txBody>
          </p:sp>
          <p:sp>
            <p:nvSpPr>
              <p:cNvPr id="45" name="Arrow: Down 61"/>
              <p:cNvSpPr/>
              <p:nvPr/>
            </p:nvSpPr>
            <p:spPr>
              <a:xfrm rot="5400000">
                <a:off x="2090070" y="2433632"/>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337125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2"/>
                                        </p:tgtEl>
                                      </p:cBhvr>
                                    </p:animEffect>
                                    <p:set>
                                      <p:cBhvr>
                                        <p:cTn id="12" dur="1" fill="hold">
                                          <p:stCondLst>
                                            <p:cond delay="499"/>
                                          </p:stCondLst>
                                        </p:cTn>
                                        <p:tgtEl>
                                          <p:spTgt spid="32"/>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5"/>
                                        </p:tgtEl>
                                      </p:cBhvr>
                                    </p:animEffect>
                                    <p:set>
                                      <p:cBhvr>
                                        <p:cTn id="20" dur="1" fill="hold">
                                          <p:stCondLst>
                                            <p:cond delay="499"/>
                                          </p:stCondLst>
                                        </p:cTn>
                                        <p:tgtEl>
                                          <p:spTgt spid="35"/>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41"/>
                                        </p:tgtEl>
                                      </p:cBhvr>
                                    </p:animEffect>
                                    <p:set>
                                      <p:cBhvr>
                                        <p:cTn id="36"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Registers</a:t>
            </a:r>
          </a:p>
        </p:txBody>
      </p:sp>
      <p:grpSp>
        <p:nvGrpSpPr>
          <p:cNvPr id="6" name="Group 5"/>
          <p:cNvGrpSpPr/>
          <p:nvPr/>
        </p:nvGrpSpPr>
        <p:grpSpPr>
          <a:xfrm>
            <a:off x="868305" y="1366212"/>
            <a:ext cx="4517177" cy="4517177"/>
            <a:chOff x="544982" y="1816288"/>
            <a:chExt cx="4124326" cy="4124326"/>
          </a:xfrm>
        </p:grpSpPr>
        <p:sp>
          <p:nvSpPr>
            <p:cNvPr id="7" name="Rectangle: Rounded Corners 27"/>
            <p:cNvSpPr/>
            <p:nvPr/>
          </p:nvSpPr>
          <p:spPr>
            <a:xfrm>
              <a:off x="394123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28"/>
            <p:cNvSpPr/>
            <p:nvPr/>
          </p:nvSpPr>
          <p:spPr>
            <a:xfrm>
              <a:off x="1071154"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29"/>
            <p:cNvSpPr/>
            <p:nvPr/>
          </p:nvSpPr>
          <p:spPr>
            <a:xfrm>
              <a:off x="1645170"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30"/>
            <p:cNvSpPr/>
            <p:nvPr/>
          </p:nvSpPr>
          <p:spPr>
            <a:xfrm>
              <a:off x="2219186"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31"/>
            <p:cNvSpPr/>
            <p:nvPr/>
          </p:nvSpPr>
          <p:spPr>
            <a:xfrm>
              <a:off x="2793202"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32"/>
            <p:cNvSpPr/>
            <p:nvPr/>
          </p:nvSpPr>
          <p:spPr>
            <a:xfrm>
              <a:off x="3367218" y="18162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p:cNvGrpSpPr/>
            <p:nvPr/>
          </p:nvGrpSpPr>
          <p:grpSpPr>
            <a:xfrm rot="5400000">
              <a:off x="1074132" y="1816288"/>
              <a:ext cx="3066025" cy="4124326"/>
              <a:chOff x="1223554" y="1968688"/>
              <a:chExt cx="3066025" cy="4124326"/>
            </a:xfrm>
          </p:grpSpPr>
          <p:sp>
            <p:nvSpPr>
              <p:cNvPr id="15" name="Rectangle: Rounded Corners 35"/>
              <p:cNvSpPr/>
              <p:nvPr/>
            </p:nvSpPr>
            <p:spPr>
              <a:xfrm>
                <a:off x="1223554"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36"/>
              <p:cNvSpPr/>
              <p:nvPr/>
            </p:nvSpPr>
            <p:spPr>
              <a:xfrm>
                <a:off x="1797570"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37"/>
              <p:cNvSpPr/>
              <p:nvPr/>
            </p:nvSpPr>
            <p:spPr>
              <a:xfrm>
                <a:off x="237158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38"/>
              <p:cNvSpPr/>
              <p:nvPr/>
            </p:nvSpPr>
            <p:spPr>
              <a:xfrm>
                <a:off x="2945602"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39"/>
              <p:cNvSpPr/>
              <p:nvPr/>
            </p:nvSpPr>
            <p:spPr>
              <a:xfrm>
                <a:off x="3519618"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40"/>
              <p:cNvSpPr/>
              <p:nvPr/>
            </p:nvSpPr>
            <p:spPr>
              <a:xfrm>
                <a:off x="4093636" y="1968688"/>
                <a:ext cx="195943" cy="41243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Rectangle: Rounded Corners 34"/>
            <p:cNvSpPr/>
            <p:nvPr/>
          </p:nvSpPr>
          <p:spPr>
            <a:xfrm>
              <a:off x="817533" y="2088840"/>
              <a:ext cx="3579222" cy="3579222"/>
            </a:xfrm>
            <a:prstGeom prst="roundRect">
              <a:avLst>
                <a:gd name="adj" fmla="val 8273"/>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dirty="0">
                <a:latin typeface="Century Gothic" panose="020B0502020202020204" pitchFamily="34" charset="0"/>
              </a:endParaRPr>
            </a:p>
          </p:txBody>
        </p:sp>
      </p:grpSp>
      <p:sp>
        <p:nvSpPr>
          <p:cNvPr id="21" name="Rectangle 20"/>
          <p:cNvSpPr/>
          <p:nvPr/>
        </p:nvSpPr>
        <p:spPr>
          <a:xfrm>
            <a:off x="1484678" y="2032212"/>
            <a:ext cx="1667703" cy="104752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1800" b="1" dirty="0">
                <a:solidFill>
                  <a:srgbClr val="073763"/>
                </a:solidFill>
                <a:latin typeface="Century Gothic" panose="020B0502020202020204" pitchFamily="34" charset="0"/>
              </a:rPr>
              <a:t>Control Unit</a:t>
            </a:r>
          </a:p>
        </p:txBody>
      </p:sp>
      <p:cxnSp>
        <p:nvCxnSpPr>
          <p:cNvPr id="22" name="Straight Connector 21"/>
          <p:cNvCxnSpPr/>
          <p:nvPr/>
        </p:nvCxnSpPr>
        <p:spPr>
          <a:xfrm flipV="1">
            <a:off x="2274140" y="3079738"/>
            <a:ext cx="0" cy="19750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291900" y="3925757"/>
            <a:ext cx="11761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576540" y="4947623"/>
            <a:ext cx="54503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094944" y="4331803"/>
            <a:ext cx="0" cy="61557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26" name="Freeform: Shape 46"/>
          <p:cNvSpPr/>
          <p:nvPr/>
        </p:nvSpPr>
        <p:spPr>
          <a:xfrm>
            <a:off x="1484678" y="4683900"/>
            <a:ext cx="3290572" cy="781362"/>
          </a:xfrm>
          <a:custGeom>
            <a:avLst/>
            <a:gdLst>
              <a:gd name="connsiteX0" fmla="*/ 0 w 1731145"/>
              <a:gd name="connsiteY0" fmla="*/ 0 h 559293"/>
              <a:gd name="connsiteX1" fmla="*/ 692458 w 1731145"/>
              <a:gd name="connsiteY1" fmla="*/ 0 h 559293"/>
              <a:gd name="connsiteX2" fmla="*/ 861134 w 1731145"/>
              <a:gd name="connsiteY2" fmla="*/ 177553 h 559293"/>
              <a:gd name="connsiteX3" fmla="*/ 1047565 w 1731145"/>
              <a:gd name="connsiteY3" fmla="*/ 0 h 559293"/>
              <a:gd name="connsiteX4" fmla="*/ 1731145 w 1731145"/>
              <a:gd name="connsiteY4" fmla="*/ 0 h 559293"/>
              <a:gd name="connsiteX5" fmla="*/ 1251751 w 1731145"/>
              <a:gd name="connsiteY5" fmla="*/ 559293 h 559293"/>
              <a:gd name="connsiteX6" fmla="*/ 532660 w 1731145"/>
              <a:gd name="connsiteY6" fmla="*/ 559293 h 559293"/>
              <a:gd name="connsiteX7" fmla="*/ 0 w 1731145"/>
              <a:gd name="connsiteY7" fmla="*/ 0 h 55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145" h="559293">
                <a:moveTo>
                  <a:pt x="0" y="0"/>
                </a:moveTo>
                <a:lnTo>
                  <a:pt x="692458" y="0"/>
                </a:lnTo>
                <a:lnTo>
                  <a:pt x="861134" y="177553"/>
                </a:lnTo>
                <a:lnTo>
                  <a:pt x="1047565" y="0"/>
                </a:lnTo>
                <a:lnTo>
                  <a:pt x="1731145" y="0"/>
                </a:lnTo>
                <a:lnTo>
                  <a:pt x="1251751" y="559293"/>
                </a:lnTo>
                <a:lnTo>
                  <a:pt x="532660" y="559293"/>
                </a:lnTo>
                <a:lnTo>
                  <a:pt x="0" y="0"/>
                </a:lnTo>
                <a:close/>
              </a:path>
            </a:pathLst>
          </a:cu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sz="1800" b="1" dirty="0">
                <a:solidFill>
                  <a:srgbClr val="073763"/>
                </a:solidFill>
                <a:latin typeface="Century Gothic" panose="020B0502020202020204" pitchFamily="34" charset="0"/>
              </a:rPr>
              <a:t>ALU</a:t>
            </a:r>
          </a:p>
        </p:txBody>
      </p:sp>
      <p:cxnSp>
        <p:nvCxnSpPr>
          <p:cNvPr id="27" name="Straight Connector 26"/>
          <p:cNvCxnSpPr/>
          <p:nvPr/>
        </p:nvCxnSpPr>
        <p:spPr>
          <a:xfrm flipH="1">
            <a:off x="3094944" y="4349221"/>
            <a:ext cx="37308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75250" y="2861926"/>
            <a:ext cx="292738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775250" y="4182743"/>
            <a:ext cx="292831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Rectangle: Rounded Corners 50"/>
          <p:cNvSpPr/>
          <p:nvPr/>
        </p:nvSpPr>
        <p:spPr>
          <a:xfrm>
            <a:off x="7702633" y="1366213"/>
            <a:ext cx="2056391" cy="4218664"/>
          </a:xfrm>
          <a:prstGeom prst="roundRect">
            <a:avLst>
              <a:gd name="adj" fmla="val 9817"/>
            </a:avLst>
          </a:prstGeom>
          <a:solidFill>
            <a:srgbClr val="073763"/>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latin typeface="Century Gothic" panose="020B0502020202020204" pitchFamily="34" charset="0"/>
              </a:rPr>
              <a:t>Main Memory</a:t>
            </a:r>
          </a:p>
        </p:txBody>
      </p:sp>
      <p:sp>
        <p:nvSpPr>
          <p:cNvPr id="31" name="Rectangle 30"/>
          <p:cNvSpPr/>
          <p:nvPr/>
        </p:nvSpPr>
        <p:spPr>
          <a:xfrm>
            <a:off x="3358085" y="1833642"/>
            <a:ext cx="1417165" cy="2763811"/>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800" b="1" dirty="0">
              <a:solidFill>
                <a:srgbClr val="073763"/>
              </a:solidFill>
              <a:latin typeface="Century Gothic" panose="020B0502020202020204" pitchFamily="34" charset="0"/>
            </a:endParaRPr>
          </a:p>
        </p:txBody>
      </p:sp>
      <p:sp>
        <p:nvSpPr>
          <p:cNvPr id="46" name="Rectangle 45"/>
          <p:cNvSpPr/>
          <p:nvPr/>
        </p:nvSpPr>
        <p:spPr>
          <a:xfrm>
            <a:off x="3467518" y="2641205"/>
            <a:ext cx="122826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MAR</a:t>
            </a:r>
            <a:endParaRPr lang="en-GB" sz="1800" b="1" dirty="0">
              <a:solidFill>
                <a:srgbClr val="073763"/>
              </a:solidFill>
              <a:latin typeface="Century Gothic" panose="020B0502020202020204" pitchFamily="34" charset="0"/>
            </a:endParaRPr>
          </a:p>
        </p:txBody>
      </p:sp>
      <p:sp>
        <p:nvSpPr>
          <p:cNvPr id="47" name="Rectangle 46"/>
          <p:cNvSpPr/>
          <p:nvPr/>
        </p:nvSpPr>
        <p:spPr>
          <a:xfrm>
            <a:off x="3467518" y="2008685"/>
            <a:ext cx="122826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PC</a:t>
            </a:r>
            <a:endParaRPr lang="en-GB" sz="1800" b="1" dirty="0">
              <a:solidFill>
                <a:srgbClr val="073763"/>
              </a:solidFill>
              <a:latin typeface="Century Gothic" panose="020B0502020202020204" pitchFamily="34" charset="0"/>
            </a:endParaRPr>
          </a:p>
        </p:txBody>
      </p:sp>
      <p:sp>
        <p:nvSpPr>
          <p:cNvPr id="48" name="Rectangle 47"/>
          <p:cNvSpPr/>
          <p:nvPr/>
        </p:nvSpPr>
        <p:spPr>
          <a:xfrm>
            <a:off x="3467518" y="3906676"/>
            <a:ext cx="122826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MDR</a:t>
            </a:r>
            <a:endParaRPr lang="en-GB" sz="1800" b="1" dirty="0">
              <a:solidFill>
                <a:srgbClr val="073763"/>
              </a:solidFill>
              <a:latin typeface="Century Gothic" panose="020B0502020202020204" pitchFamily="34" charset="0"/>
            </a:endParaRPr>
          </a:p>
        </p:txBody>
      </p:sp>
      <p:grpSp>
        <p:nvGrpSpPr>
          <p:cNvPr id="49" name="Group 48"/>
          <p:cNvGrpSpPr/>
          <p:nvPr/>
        </p:nvGrpSpPr>
        <p:grpSpPr>
          <a:xfrm>
            <a:off x="4585702" y="2005850"/>
            <a:ext cx="4020651" cy="1203981"/>
            <a:chOff x="1940694" y="1970712"/>
            <a:chExt cx="4020651" cy="1203981"/>
          </a:xfrm>
        </p:grpSpPr>
        <p:sp>
          <p:nvSpPr>
            <p:cNvPr id="50" name="Shape 319"/>
            <p:cNvSpPr txBox="1"/>
            <p:nvPr/>
          </p:nvSpPr>
          <p:spPr>
            <a:xfrm>
              <a:off x="2596705" y="1970712"/>
              <a:ext cx="3364640" cy="120398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Program Counter – holds the memory address of the next instruction.</a:t>
              </a:r>
            </a:p>
          </p:txBody>
        </p:sp>
        <p:sp>
          <p:nvSpPr>
            <p:cNvPr id="51" name="Arrow: Down 58"/>
            <p:cNvSpPr/>
            <p:nvPr/>
          </p:nvSpPr>
          <p:spPr>
            <a:xfrm rot="5400000">
              <a:off x="2106119" y="1858291"/>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3" name="Group 52"/>
          <p:cNvGrpSpPr/>
          <p:nvPr/>
        </p:nvGrpSpPr>
        <p:grpSpPr>
          <a:xfrm>
            <a:off x="1709122" y="4262196"/>
            <a:ext cx="3364640" cy="1961200"/>
            <a:chOff x="914415" y="1541093"/>
            <a:chExt cx="3364640" cy="1961200"/>
          </a:xfrm>
        </p:grpSpPr>
        <p:sp>
          <p:nvSpPr>
            <p:cNvPr id="54" name="Shape 319"/>
            <p:cNvSpPr txBox="1"/>
            <p:nvPr/>
          </p:nvSpPr>
          <p:spPr>
            <a:xfrm>
              <a:off x="914415" y="1986547"/>
              <a:ext cx="3364640" cy="1515746"/>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Memory Data Register – holds the data or instruction retrieved from main memory.</a:t>
              </a:r>
            </a:p>
          </p:txBody>
        </p:sp>
        <p:sp>
          <p:nvSpPr>
            <p:cNvPr id="55" name="Arrow: Down 58"/>
            <p:cNvSpPr/>
            <p:nvPr/>
          </p:nvSpPr>
          <p:spPr>
            <a:xfrm rot="10800000">
              <a:off x="2692558" y="1541093"/>
              <a:ext cx="324722" cy="447826"/>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6" name="Group 55"/>
          <p:cNvGrpSpPr/>
          <p:nvPr/>
        </p:nvGrpSpPr>
        <p:grpSpPr>
          <a:xfrm>
            <a:off x="267364" y="2528534"/>
            <a:ext cx="3422433" cy="2013761"/>
            <a:chOff x="2596705" y="1509244"/>
            <a:chExt cx="3422433" cy="2013761"/>
          </a:xfrm>
        </p:grpSpPr>
        <p:sp>
          <p:nvSpPr>
            <p:cNvPr id="58" name="Arrow: Down 58"/>
            <p:cNvSpPr/>
            <p:nvPr/>
          </p:nvSpPr>
          <p:spPr>
            <a:xfrm rot="16200000">
              <a:off x="5528992" y="1498734"/>
              <a:ext cx="324722" cy="655571"/>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Shape 319"/>
            <p:cNvSpPr txBox="1"/>
            <p:nvPr/>
          </p:nvSpPr>
          <p:spPr>
            <a:xfrm>
              <a:off x="2596705" y="1509244"/>
              <a:ext cx="2988101" cy="2013761"/>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Memory Address Register – holds the memory address of either the next piece of data to be read or the next instruction.</a:t>
              </a:r>
            </a:p>
          </p:txBody>
        </p:sp>
      </p:grpSp>
      <p:sp>
        <p:nvSpPr>
          <p:cNvPr id="45" name="Rectangle 44"/>
          <p:cNvSpPr/>
          <p:nvPr/>
        </p:nvSpPr>
        <p:spPr>
          <a:xfrm>
            <a:off x="3467518" y="3274471"/>
            <a:ext cx="1228265" cy="461796"/>
          </a:xfrm>
          <a:prstGeom prst="rect">
            <a:avLst/>
          </a:prstGeom>
          <a:solidFill>
            <a:schemeClr val="bg1"/>
          </a:solidFill>
          <a:ln>
            <a:solidFill>
              <a:srgbClr val="07376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dirty="0">
                <a:solidFill>
                  <a:srgbClr val="073763"/>
                </a:solidFill>
                <a:latin typeface="Century Gothic" panose="020B0502020202020204" pitchFamily="34" charset="0"/>
              </a:rPr>
              <a:t>ACC</a:t>
            </a:r>
            <a:endParaRPr lang="en-GB" sz="1800" b="1" dirty="0">
              <a:solidFill>
                <a:srgbClr val="073763"/>
              </a:solidFill>
              <a:latin typeface="Century Gothic" panose="020B0502020202020204" pitchFamily="34" charset="0"/>
            </a:endParaRPr>
          </a:p>
        </p:txBody>
      </p:sp>
      <p:grpSp>
        <p:nvGrpSpPr>
          <p:cNvPr id="52" name="Group 51"/>
          <p:cNvGrpSpPr/>
          <p:nvPr/>
        </p:nvGrpSpPr>
        <p:grpSpPr>
          <a:xfrm>
            <a:off x="4654978" y="3332230"/>
            <a:ext cx="3951375" cy="1128304"/>
            <a:chOff x="2059133" y="1509244"/>
            <a:chExt cx="3951375" cy="1128304"/>
          </a:xfrm>
        </p:grpSpPr>
        <p:sp>
          <p:nvSpPr>
            <p:cNvPr id="63" name="Arrow: Down 58"/>
            <p:cNvSpPr/>
            <p:nvPr/>
          </p:nvSpPr>
          <p:spPr>
            <a:xfrm rot="5400000">
              <a:off x="2189920" y="1407586"/>
              <a:ext cx="324722" cy="586295"/>
            </a:xfrm>
            <a:prstGeom prst="down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Shape 319"/>
            <p:cNvSpPr txBox="1"/>
            <p:nvPr/>
          </p:nvSpPr>
          <p:spPr>
            <a:xfrm>
              <a:off x="2645429" y="1509244"/>
              <a:ext cx="3365079" cy="1128304"/>
            </a:xfrm>
            <a:prstGeom prst="rect">
              <a:avLst/>
            </a:prstGeom>
            <a:solidFill>
              <a:schemeClr val="bg1"/>
            </a:solidFill>
            <a:ln w="28575" cap="flat" cmpd="sng">
              <a:solidFill>
                <a:schemeClr val="accent6">
                  <a:lumMod val="75000"/>
                </a:schemeClr>
              </a:solidFill>
              <a:prstDash val="solid"/>
              <a:round/>
              <a:headEnd type="none" w="med" len="med"/>
              <a:tailEnd type="none" w="med" len="med"/>
            </a:ln>
          </p:spPr>
          <p:txBody>
            <a:bodyPr lIns="91425" tIns="91425" rIns="91425" bIns="91425" anchor="ctr" anchorCtr="0">
              <a:noAutofit/>
            </a:bodyPr>
            <a:lstStyle/>
            <a:p>
              <a:pPr lvl="0" algn="ctr"/>
              <a:r>
                <a:rPr lang="en-GB" sz="2000" dirty="0">
                  <a:latin typeface="Century Gothic" panose="020B0502020202020204" pitchFamily="34" charset="0"/>
                  <a:ea typeface="Ubuntu"/>
                  <a:cs typeface="Ubuntu"/>
                  <a:sym typeface="Ubuntu"/>
                </a:rPr>
                <a:t>Accumulator – holds the results of calculations carried out by the ALU</a:t>
              </a:r>
            </a:p>
          </p:txBody>
        </p:sp>
      </p:grpSp>
    </p:spTree>
    <p:extLst>
      <p:ext uri="{BB962C8B-B14F-4D97-AF65-F5344CB8AC3E}">
        <p14:creationId xmlns:p14="http://schemas.microsoft.com/office/powerpoint/2010/main" val="1555714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There are three different buses that are used to transfer different types of data between components. Use the descriptions in the notes section at the bottom of this slide to complete the table.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graphicFrame>
        <p:nvGraphicFramePr>
          <p:cNvPr id="102" name="Table 101"/>
          <p:cNvGraphicFramePr>
            <a:graphicFrameLocks noGrp="1"/>
          </p:cNvGraphicFramePr>
          <p:nvPr>
            <p:extLst>
              <p:ext uri="{D42A27DB-BD31-4B8C-83A1-F6EECF244321}">
                <p14:modId xmlns:p14="http://schemas.microsoft.com/office/powerpoint/2010/main" val="3901048729"/>
              </p:ext>
            </p:extLst>
          </p:nvPr>
        </p:nvGraphicFramePr>
        <p:xfrm>
          <a:off x="977900" y="2859579"/>
          <a:ext cx="10310784" cy="2310939"/>
        </p:xfrm>
        <a:graphic>
          <a:graphicData uri="http://schemas.openxmlformats.org/drawingml/2006/table">
            <a:tbl>
              <a:tblPr firstRow="1">
                <a:tableStyleId>{F5AB1C69-6EDB-4FF4-983F-18BD219EF322}</a:tableStyleId>
              </a:tblPr>
              <a:tblGrid>
                <a:gridCol w="1986697">
                  <a:extLst>
                    <a:ext uri="{9D8B030D-6E8A-4147-A177-3AD203B41FA5}">
                      <a16:colId xmlns:a16="http://schemas.microsoft.com/office/drawing/2014/main" val="20000"/>
                    </a:ext>
                  </a:extLst>
                </a:gridCol>
                <a:gridCol w="8324087">
                  <a:extLst>
                    <a:ext uri="{9D8B030D-6E8A-4147-A177-3AD203B41FA5}">
                      <a16:colId xmlns:a16="http://schemas.microsoft.com/office/drawing/2014/main" val="20001"/>
                    </a:ext>
                  </a:extLst>
                </a:gridCol>
              </a:tblGrid>
              <a:tr h="332508">
                <a:tc>
                  <a:txBody>
                    <a:bodyPr/>
                    <a:lstStyle/>
                    <a:p>
                      <a:pPr algn="ctr"/>
                      <a:r>
                        <a:rPr lang="en-GB" sz="1800" b="1" dirty="0">
                          <a:solidFill>
                            <a:schemeClr val="bg1"/>
                          </a:solidFill>
                          <a:latin typeface="Century Gothic" panose="020B0502020202020204" pitchFamily="34" charset="0"/>
                          <a:cs typeface="Consolas" panose="020B0609020204030204" pitchFamily="49" charset="0"/>
                        </a:rPr>
                        <a:t>Bus</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gn="ctr"/>
                      <a:r>
                        <a:rPr lang="en-GB" sz="1800" b="1" dirty="0">
                          <a:solidFill>
                            <a:schemeClr val="bg1"/>
                          </a:solidFill>
                          <a:latin typeface="Century Gothic" panose="020B0502020202020204" pitchFamily="34" charset="0"/>
                          <a:cs typeface="Consolas" panose="020B0609020204030204" pitchFamily="49" charset="0"/>
                        </a:rPr>
                        <a:t>Description</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10000"/>
                  </a:ext>
                </a:extLst>
              </a:tr>
              <a:tr h="648393">
                <a:tc>
                  <a:txBody>
                    <a:bodyPr/>
                    <a:lstStyle/>
                    <a:p>
                      <a:pPr algn="ctr"/>
                      <a:r>
                        <a:rPr lang="en-GB" sz="1800" b="1" dirty="0">
                          <a:solidFill>
                            <a:srgbClr val="2E75B6"/>
                          </a:solidFill>
                          <a:latin typeface="Century Gothic" panose="020B0502020202020204" pitchFamily="34" charset="0"/>
                        </a:rPr>
                        <a:t>Address Bus</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800" b="1"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48393">
                <a:tc>
                  <a:txBody>
                    <a:bodyPr/>
                    <a:lstStyle/>
                    <a:p>
                      <a:pPr algn="ctr"/>
                      <a:r>
                        <a:rPr lang="en-GB" sz="1800" b="1" dirty="0">
                          <a:solidFill>
                            <a:srgbClr val="2E75B6"/>
                          </a:solidFill>
                          <a:latin typeface="Century Gothic" panose="020B0502020202020204" pitchFamily="34" charset="0"/>
                        </a:rPr>
                        <a:t>Data</a:t>
                      </a:r>
                      <a:r>
                        <a:rPr lang="en-GB" sz="1800" b="1" baseline="0" dirty="0">
                          <a:solidFill>
                            <a:srgbClr val="2E75B6"/>
                          </a:solidFill>
                          <a:latin typeface="Century Gothic" panose="020B0502020202020204" pitchFamily="34" charset="0"/>
                        </a:rPr>
                        <a:t> Bus</a:t>
                      </a:r>
                      <a:endParaRPr lang="en-GB" sz="1800" b="1"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800" b="1"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8393">
                <a:tc>
                  <a:txBody>
                    <a:bodyPr/>
                    <a:lstStyle/>
                    <a:p>
                      <a:pPr algn="ctr"/>
                      <a:r>
                        <a:rPr lang="en-GB" sz="1800" b="1" dirty="0">
                          <a:solidFill>
                            <a:srgbClr val="2E75B6"/>
                          </a:solidFill>
                          <a:latin typeface="Century Gothic" panose="020B0502020202020204" pitchFamily="34" charset="0"/>
                        </a:rPr>
                        <a:t>Control Bus</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endParaRPr lang="en-GB" sz="1800" b="1"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48061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Activity 1</a:t>
            </a:r>
          </a:p>
        </p:txBody>
      </p:sp>
      <p:sp>
        <p:nvSpPr>
          <p:cNvPr id="3" name="Content Placeholder 2"/>
          <p:cNvSpPr>
            <a:spLocks noGrp="1"/>
          </p:cNvSpPr>
          <p:nvPr>
            <p:ph idx="1"/>
          </p:nvPr>
        </p:nvSpPr>
        <p:spPr>
          <a:xfrm>
            <a:off x="863600" y="1457687"/>
            <a:ext cx="11032565" cy="4381138"/>
          </a:xfrm>
        </p:spPr>
        <p:txBody>
          <a:bodyPr>
            <a:normAutofit/>
          </a:bodyPr>
          <a:lstStyle/>
          <a:p>
            <a:pPr marL="0" indent="0">
              <a:buNone/>
            </a:pPr>
            <a:r>
              <a:rPr lang="en-GB" dirty="0"/>
              <a:t>There are three different buses that are used to transfer different types of data between components. Use the descriptions in the notes section at the bottom of this slide to complete the table.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graphicFrame>
        <p:nvGraphicFramePr>
          <p:cNvPr id="102" name="Table 101"/>
          <p:cNvGraphicFramePr>
            <a:graphicFrameLocks noGrp="1"/>
          </p:cNvGraphicFramePr>
          <p:nvPr>
            <p:extLst>
              <p:ext uri="{D42A27DB-BD31-4B8C-83A1-F6EECF244321}">
                <p14:modId xmlns:p14="http://schemas.microsoft.com/office/powerpoint/2010/main" val="2519890424"/>
              </p:ext>
            </p:extLst>
          </p:nvPr>
        </p:nvGraphicFramePr>
        <p:xfrm>
          <a:off x="977900" y="2859579"/>
          <a:ext cx="10310784" cy="2310939"/>
        </p:xfrm>
        <a:graphic>
          <a:graphicData uri="http://schemas.openxmlformats.org/drawingml/2006/table">
            <a:tbl>
              <a:tblPr firstRow="1">
                <a:tableStyleId>{F5AB1C69-6EDB-4FF4-983F-18BD219EF322}</a:tableStyleId>
              </a:tblPr>
              <a:tblGrid>
                <a:gridCol w="1986697">
                  <a:extLst>
                    <a:ext uri="{9D8B030D-6E8A-4147-A177-3AD203B41FA5}">
                      <a16:colId xmlns:a16="http://schemas.microsoft.com/office/drawing/2014/main" val="20000"/>
                    </a:ext>
                  </a:extLst>
                </a:gridCol>
                <a:gridCol w="8324087">
                  <a:extLst>
                    <a:ext uri="{9D8B030D-6E8A-4147-A177-3AD203B41FA5}">
                      <a16:colId xmlns:a16="http://schemas.microsoft.com/office/drawing/2014/main" val="20001"/>
                    </a:ext>
                  </a:extLst>
                </a:gridCol>
              </a:tblGrid>
              <a:tr h="332508">
                <a:tc>
                  <a:txBody>
                    <a:bodyPr/>
                    <a:lstStyle/>
                    <a:p>
                      <a:pPr algn="ctr"/>
                      <a:r>
                        <a:rPr lang="en-GB" sz="1800" b="1" dirty="0">
                          <a:solidFill>
                            <a:schemeClr val="bg1"/>
                          </a:solidFill>
                          <a:latin typeface="Century Gothic" panose="020B0502020202020204" pitchFamily="34" charset="0"/>
                          <a:cs typeface="Consolas" panose="020B0609020204030204" pitchFamily="49" charset="0"/>
                        </a:rPr>
                        <a:t>Bus</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tc>
                  <a:txBody>
                    <a:bodyPr/>
                    <a:lstStyle/>
                    <a:p>
                      <a:pPr algn="ctr"/>
                      <a:r>
                        <a:rPr lang="en-GB" sz="1800" b="1" dirty="0">
                          <a:solidFill>
                            <a:schemeClr val="bg1"/>
                          </a:solidFill>
                          <a:latin typeface="Century Gothic" panose="020B0502020202020204" pitchFamily="34" charset="0"/>
                          <a:cs typeface="Consolas" panose="020B0609020204030204" pitchFamily="49" charset="0"/>
                        </a:rPr>
                        <a:t>Description</a:t>
                      </a:r>
                    </a:p>
                  </a:txBody>
                  <a:tcP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rgbClr val="2E75B6"/>
                    </a:solidFill>
                  </a:tcPr>
                </a:tc>
                <a:extLst>
                  <a:ext uri="{0D108BD9-81ED-4DB2-BD59-A6C34878D82A}">
                    <a16:rowId xmlns:a16="http://schemas.microsoft.com/office/drawing/2014/main" val="10000"/>
                  </a:ext>
                </a:extLst>
              </a:tr>
              <a:tr h="648393">
                <a:tc>
                  <a:txBody>
                    <a:bodyPr/>
                    <a:lstStyle/>
                    <a:p>
                      <a:pPr algn="ctr"/>
                      <a:r>
                        <a:rPr lang="en-GB" sz="1800" b="1" dirty="0">
                          <a:solidFill>
                            <a:srgbClr val="2E75B6"/>
                          </a:solidFill>
                          <a:latin typeface="Century Gothic" panose="020B0502020202020204" pitchFamily="34" charset="0"/>
                        </a:rPr>
                        <a:t>Address Bus</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r>
                        <a:rPr lang="en-GB" sz="1800" b="1" dirty="0">
                          <a:solidFill>
                            <a:srgbClr val="C00000"/>
                          </a:solidFill>
                          <a:latin typeface="Century Gothic" panose="020B0502020202020204" pitchFamily="34" charset="0"/>
                        </a:rPr>
                        <a:t>Carries the memory address of the next instruction or piece of data to be fetched from RAM.</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48393">
                <a:tc>
                  <a:txBody>
                    <a:bodyPr/>
                    <a:lstStyle/>
                    <a:p>
                      <a:pPr algn="ctr"/>
                      <a:r>
                        <a:rPr lang="en-GB" sz="1800" b="1" dirty="0">
                          <a:solidFill>
                            <a:srgbClr val="2E75B6"/>
                          </a:solidFill>
                          <a:latin typeface="Century Gothic" panose="020B0502020202020204" pitchFamily="34" charset="0"/>
                        </a:rPr>
                        <a:t>Data</a:t>
                      </a:r>
                      <a:r>
                        <a:rPr lang="en-GB" sz="1800" b="1" baseline="0" dirty="0">
                          <a:solidFill>
                            <a:srgbClr val="2E75B6"/>
                          </a:solidFill>
                          <a:latin typeface="Century Gothic" panose="020B0502020202020204" pitchFamily="34" charset="0"/>
                        </a:rPr>
                        <a:t> Bus</a:t>
                      </a:r>
                      <a:endParaRPr lang="en-GB" sz="1800" b="1" dirty="0">
                        <a:solidFill>
                          <a:srgbClr val="2E75B6"/>
                        </a:solidFill>
                        <a:latin typeface="Century Gothic" panose="020B0502020202020204" pitchFamily="34" charset="0"/>
                      </a:endParaRP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r>
                        <a:rPr lang="en-GB" sz="1800" b="1" dirty="0">
                          <a:solidFill>
                            <a:srgbClr val="C00000"/>
                          </a:solidFill>
                          <a:latin typeface="Century Gothic" panose="020B0502020202020204" pitchFamily="34" charset="0"/>
                        </a:rPr>
                        <a:t>Carries data and instructions between the different components (including RAM).</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8393">
                <a:tc>
                  <a:txBody>
                    <a:bodyPr/>
                    <a:lstStyle/>
                    <a:p>
                      <a:pPr algn="ctr"/>
                      <a:r>
                        <a:rPr lang="en-GB" sz="1800" b="1" dirty="0">
                          <a:solidFill>
                            <a:srgbClr val="2E75B6"/>
                          </a:solidFill>
                          <a:latin typeface="Century Gothic" panose="020B0502020202020204" pitchFamily="34" charset="0"/>
                        </a:rPr>
                        <a:t>Control Bus</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tc>
                  <a:txBody>
                    <a:bodyPr/>
                    <a:lstStyle/>
                    <a:p>
                      <a:pPr algn="ctr"/>
                      <a:r>
                        <a:rPr lang="en-GB" sz="1800" b="1" dirty="0">
                          <a:solidFill>
                            <a:srgbClr val="C00000"/>
                          </a:solidFill>
                          <a:latin typeface="Century Gothic" panose="020B0502020202020204" pitchFamily="34" charset="0"/>
                        </a:rPr>
                        <a:t>Carries control signals from the control unit to the other components in the CPU.</a:t>
                      </a:r>
                    </a:p>
                  </a:txBody>
                  <a:tcPr anchor="ctr">
                    <a:lnL w="12700" cap="flat" cmpd="sng" algn="ctr">
                      <a:solidFill>
                        <a:srgbClr val="2E75B6"/>
                      </a:solidFill>
                      <a:prstDash val="solid"/>
                      <a:round/>
                      <a:headEnd type="none" w="med" len="med"/>
                      <a:tailEnd type="none" w="med" len="med"/>
                    </a:lnL>
                    <a:lnR w="12700" cap="flat" cmpd="sng" algn="ctr">
                      <a:solidFill>
                        <a:srgbClr val="2E75B6"/>
                      </a:solidFill>
                      <a:prstDash val="solid"/>
                      <a:round/>
                      <a:headEnd type="none" w="med" len="med"/>
                      <a:tailEnd type="none" w="med" len="med"/>
                    </a:lnR>
                    <a:lnT w="12700" cap="flat" cmpd="sng" algn="ctr">
                      <a:solidFill>
                        <a:srgbClr val="2E75B6"/>
                      </a:solidFill>
                      <a:prstDash val="solid"/>
                      <a:round/>
                      <a:headEnd type="none" w="med" len="med"/>
                      <a:tailEnd type="none" w="med" len="med"/>
                    </a:lnT>
                    <a:lnB w="12700" cap="flat" cmpd="sng" algn="ctr">
                      <a:solidFill>
                        <a:srgbClr val="2E75B6"/>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24357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468406"/>
            <a:ext cx="9015506" cy="1143000"/>
          </a:xfrm>
        </p:spPr>
        <p:txBody>
          <a:bodyPr>
            <a:normAutofit/>
          </a:bodyPr>
          <a:lstStyle/>
          <a:p>
            <a:r>
              <a:rPr lang="en-US" dirty="0"/>
              <a:t>Fetch-Execute Cycle</a:t>
            </a:r>
          </a:p>
        </p:txBody>
      </p:sp>
      <p:sp>
        <p:nvSpPr>
          <p:cNvPr id="3" name="Content Placeholder 2"/>
          <p:cNvSpPr>
            <a:spLocks noGrp="1"/>
          </p:cNvSpPr>
          <p:nvPr>
            <p:ph idx="1"/>
          </p:nvPr>
        </p:nvSpPr>
        <p:spPr>
          <a:xfrm>
            <a:off x="863600" y="1457687"/>
            <a:ext cx="11032565" cy="3594503"/>
          </a:xfrm>
        </p:spPr>
        <p:txBody>
          <a:bodyPr>
            <a:normAutofit/>
          </a:bodyPr>
          <a:lstStyle/>
          <a:p>
            <a:pPr marL="0" indent="0">
              <a:buNone/>
            </a:pPr>
            <a:r>
              <a:rPr lang="en-GB" dirty="0"/>
              <a:t>As soon as a computer is turned on it starts fetching instructions from memory, decoding them and executing them.</a:t>
            </a:r>
          </a:p>
          <a:p>
            <a:pPr marL="0" indent="0">
              <a:buNone/>
            </a:pPr>
            <a:r>
              <a:rPr lang="en-GB" dirty="0"/>
              <a:t>This process is repeated continuously, therefore it is known as the Fetch-Execute Cycle.</a:t>
            </a:r>
          </a:p>
          <a:p>
            <a:pPr marL="0" indent="0">
              <a:buNone/>
            </a:pPr>
            <a:endParaRPr lang="en-GB" dirty="0"/>
          </a:p>
          <a:p>
            <a:pPr marL="0" indent="0">
              <a:buNone/>
            </a:pPr>
            <a:endParaRPr lang="en-GB" dirty="0"/>
          </a:p>
        </p:txBody>
      </p:sp>
      <p:graphicFrame>
        <p:nvGraphicFramePr>
          <p:cNvPr id="10" name="Diagram 9"/>
          <p:cNvGraphicFramePr/>
          <p:nvPr>
            <p:extLst>
              <p:ext uri="{D42A27DB-BD31-4B8C-83A1-F6EECF244321}">
                <p14:modId xmlns:p14="http://schemas.microsoft.com/office/powerpoint/2010/main" val="553229696"/>
              </p:ext>
            </p:extLst>
          </p:nvPr>
        </p:nvGraphicFramePr>
        <p:xfrm>
          <a:off x="863600" y="3429382"/>
          <a:ext cx="3930023" cy="32456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39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graphicEl>
                                              <a:dgm id="{17244A91-B6D5-4487-A964-EDD446959040}"/>
                                            </p:graphicEl>
                                          </p:spTgt>
                                        </p:tgtEl>
                                        <p:attrNameLst>
                                          <p:attrName>style.visibility</p:attrName>
                                        </p:attrNameLst>
                                      </p:cBhvr>
                                      <p:to>
                                        <p:strVal val="visible"/>
                                      </p:to>
                                    </p:set>
                                    <p:animEffect transition="in" filter="fade">
                                      <p:cBhvr>
                                        <p:cTn id="12" dur="500"/>
                                        <p:tgtEl>
                                          <p:spTgt spid="10">
                                            <p:graphicEl>
                                              <a:dgm id="{17244A91-B6D5-4487-A964-EDD446959040}"/>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graphicEl>
                                              <a:dgm id="{B0AA18FC-1E35-4D29-BC02-88AEE5830D46}"/>
                                            </p:graphicEl>
                                          </p:spTgt>
                                        </p:tgtEl>
                                        <p:attrNameLst>
                                          <p:attrName>style.visibility</p:attrName>
                                        </p:attrNameLst>
                                      </p:cBhvr>
                                      <p:to>
                                        <p:strVal val="visible"/>
                                      </p:to>
                                    </p:set>
                                    <p:animEffect transition="in" filter="fade">
                                      <p:cBhvr>
                                        <p:cTn id="15" dur="500"/>
                                        <p:tgtEl>
                                          <p:spTgt spid="10">
                                            <p:graphicEl>
                                              <a:dgm id="{B0AA18FC-1E35-4D29-BC02-88AEE5830D46}"/>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graphicEl>
                                              <a:dgm id="{F3D1895B-830C-4F7B-991D-528530193A0B}"/>
                                            </p:graphicEl>
                                          </p:spTgt>
                                        </p:tgtEl>
                                        <p:attrNameLst>
                                          <p:attrName>style.visibility</p:attrName>
                                        </p:attrNameLst>
                                      </p:cBhvr>
                                      <p:to>
                                        <p:strVal val="visible"/>
                                      </p:to>
                                    </p:set>
                                    <p:animEffect transition="in" filter="fade">
                                      <p:cBhvr>
                                        <p:cTn id="18" dur="500"/>
                                        <p:tgtEl>
                                          <p:spTgt spid="10">
                                            <p:graphicEl>
                                              <a:dgm id="{F3D1895B-830C-4F7B-991D-528530193A0B}"/>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graphicEl>
                                              <a:dgm id="{B98FFDC1-5595-4507-9AD0-728F6A055AE0}"/>
                                            </p:graphicEl>
                                          </p:spTgt>
                                        </p:tgtEl>
                                        <p:attrNameLst>
                                          <p:attrName>style.visibility</p:attrName>
                                        </p:attrNameLst>
                                      </p:cBhvr>
                                      <p:to>
                                        <p:strVal val="visible"/>
                                      </p:to>
                                    </p:set>
                                    <p:animEffect transition="in" filter="fade">
                                      <p:cBhvr>
                                        <p:cTn id="21" dur="500"/>
                                        <p:tgtEl>
                                          <p:spTgt spid="10">
                                            <p:graphicEl>
                                              <a:dgm id="{B98FFDC1-5595-4507-9AD0-728F6A055AE0}"/>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graphicEl>
                                              <a:dgm id="{CC71DE9A-344C-45B2-9BBF-87FA2170748C}"/>
                                            </p:graphicEl>
                                          </p:spTgt>
                                        </p:tgtEl>
                                        <p:attrNameLst>
                                          <p:attrName>style.visibility</p:attrName>
                                        </p:attrNameLst>
                                      </p:cBhvr>
                                      <p:to>
                                        <p:strVal val="visible"/>
                                      </p:to>
                                    </p:set>
                                    <p:animEffect transition="in" filter="fade">
                                      <p:cBhvr>
                                        <p:cTn id="24" dur="500"/>
                                        <p:tgtEl>
                                          <p:spTgt spid="10">
                                            <p:graphicEl>
                                              <a:dgm id="{CC71DE9A-344C-45B2-9BBF-87FA2170748C}"/>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graphicEl>
                                              <a:dgm id="{3594C729-5CE3-4EA0-B091-7C058E16E8EC}"/>
                                            </p:graphicEl>
                                          </p:spTgt>
                                        </p:tgtEl>
                                        <p:attrNameLst>
                                          <p:attrName>style.visibility</p:attrName>
                                        </p:attrNameLst>
                                      </p:cBhvr>
                                      <p:to>
                                        <p:strVal val="visible"/>
                                      </p:to>
                                    </p:set>
                                    <p:animEffect transition="in" filter="fade">
                                      <p:cBhvr>
                                        <p:cTn id="27" dur="500"/>
                                        <p:tgtEl>
                                          <p:spTgt spid="10">
                                            <p:graphicEl>
                                              <a:dgm id="{3594C729-5CE3-4EA0-B091-7C058E16E8EC}"/>
                                            </p:graphicEl>
                                          </p:spTgt>
                                        </p:tgtEl>
                                      </p:cBhvr>
                                    </p:animEffect>
                                  </p:childTnLst>
                                </p:cTn>
                              </p:par>
                            </p:childTnLst>
                          </p:cTn>
                        </p:par>
                        <p:par>
                          <p:cTn id="28" fill="hold">
                            <p:stCondLst>
                              <p:cond delay="500"/>
                            </p:stCondLst>
                            <p:childTnLst>
                              <p:par>
                                <p:cTn id="29" presetID="26" presetClass="emph" presetSubtype="0" fill="hold" grpId="1" nodeType="afterEffect">
                                  <p:stCondLst>
                                    <p:cond delay="0"/>
                                  </p:stCondLst>
                                  <p:childTnLst>
                                    <p:animEffect transition="out" filter="fade">
                                      <p:cBhvr>
                                        <p:cTn id="30" dur="500" tmFilter="0, 0; .2, .5; .8, .5; 1, 0"/>
                                        <p:tgtEl>
                                          <p:spTgt spid="10">
                                            <p:graphicEl>
                                              <a:dgm id="{17244A91-B6D5-4487-A964-EDD446959040}"/>
                                            </p:graphicEl>
                                          </p:spTgt>
                                        </p:tgtEl>
                                      </p:cBhvr>
                                    </p:animEffect>
                                    <p:animScale>
                                      <p:cBhvr>
                                        <p:cTn id="31" dur="250" autoRev="1" fill="hold"/>
                                        <p:tgtEl>
                                          <p:spTgt spid="10">
                                            <p:graphicEl>
                                              <a:dgm id="{17244A91-B6D5-4487-A964-EDD446959040}"/>
                                            </p:graphicEl>
                                          </p:spTgt>
                                        </p:tgtEl>
                                      </p:cBhvr>
                                      <p:by x="105000" y="105000"/>
                                    </p:animScale>
                                  </p:childTnLst>
                                </p:cTn>
                              </p:par>
                            </p:childTnLst>
                          </p:cTn>
                        </p:par>
                        <p:par>
                          <p:cTn id="32" fill="hold">
                            <p:stCondLst>
                              <p:cond delay="1000"/>
                            </p:stCondLst>
                            <p:childTnLst>
                              <p:par>
                                <p:cTn id="33" presetID="26" presetClass="emph" presetSubtype="0" fill="hold" grpId="1" nodeType="afterEffect">
                                  <p:stCondLst>
                                    <p:cond delay="0"/>
                                  </p:stCondLst>
                                  <p:childTnLst>
                                    <p:animEffect transition="out" filter="fade">
                                      <p:cBhvr>
                                        <p:cTn id="34" dur="500" tmFilter="0, 0; .2, .5; .8, .5; 1, 0"/>
                                        <p:tgtEl>
                                          <p:spTgt spid="10">
                                            <p:graphicEl>
                                              <a:dgm id="{B0AA18FC-1E35-4D29-BC02-88AEE5830D46}"/>
                                            </p:graphicEl>
                                          </p:spTgt>
                                        </p:tgtEl>
                                      </p:cBhvr>
                                    </p:animEffect>
                                    <p:animScale>
                                      <p:cBhvr>
                                        <p:cTn id="35" dur="250" autoRev="1" fill="hold"/>
                                        <p:tgtEl>
                                          <p:spTgt spid="10">
                                            <p:graphicEl>
                                              <a:dgm id="{B0AA18FC-1E35-4D29-BC02-88AEE5830D46}"/>
                                            </p:graphicEl>
                                          </p:spTgt>
                                        </p:tgtEl>
                                      </p:cBhvr>
                                      <p:by x="105000" y="105000"/>
                                    </p:animScale>
                                  </p:childTnLst>
                                </p:cTn>
                              </p:par>
                            </p:childTnLst>
                          </p:cTn>
                        </p:par>
                        <p:par>
                          <p:cTn id="36" fill="hold">
                            <p:stCondLst>
                              <p:cond delay="1500"/>
                            </p:stCondLst>
                            <p:childTnLst>
                              <p:par>
                                <p:cTn id="37" presetID="26" presetClass="emph" presetSubtype="0" fill="hold" grpId="1" nodeType="afterEffect">
                                  <p:stCondLst>
                                    <p:cond delay="0"/>
                                  </p:stCondLst>
                                  <p:childTnLst>
                                    <p:animEffect transition="out" filter="fade">
                                      <p:cBhvr>
                                        <p:cTn id="38" dur="500" tmFilter="0, 0; .2, .5; .8, .5; 1, 0"/>
                                        <p:tgtEl>
                                          <p:spTgt spid="10">
                                            <p:graphicEl>
                                              <a:dgm id="{F3D1895B-830C-4F7B-991D-528530193A0B}"/>
                                            </p:graphicEl>
                                          </p:spTgt>
                                        </p:tgtEl>
                                      </p:cBhvr>
                                    </p:animEffect>
                                    <p:animScale>
                                      <p:cBhvr>
                                        <p:cTn id="39" dur="250" autoRev="1" fill="hold"/>
                                        <p:tgtEl>
                                          <p:spTgt spid="10">
                                            <p:graphicEl>
                                              <a:dgm id="{F3D1895B-830C-4F7B-991D-528530193A0B}"/>
                                            </p:graphicEl>
                                          </p:spTgt>
                                        </p:tgtEl>
                                      </p:cBhvr>
                                      <p:by x="105000" y="105000"/>
                                    </p:animScale>
                                  </p:childTnLst>
                                </p:cTn>
                              </p:par>
                            </p:childTnLst>
                          </p:cTn>
                        </p:par>
                        <p:par>
                          <p:cTn id="40" fill="hold">
                            <p:stCondLst>
                              <p:cond delay="2000"/>
                            </p:stCondLst>
                            <p:childTnLst>
                              <p:par>
                                <p:cTn id="41" presetID="26" presetClass="emph" presetSubtype="0" fill="hold" grpId="1" nodeType="afterEffect">
                                  <p:stCondLst>
                                    <p:cond delay="0"/>
                                  </p:stCondLst>
                                  <p:childTnLst>
                                    <p:animEffect transition="out" filter="fade">
                                      <p:cBhvr>
                                        <p:cTn id="42" dur="500" tmFilter="0, 0; .2, .5; .8, .5; 1, 0"/>
                                        <p:tgtEl>
                                          <p:spTgt spid="10">
                                            <p:graphicEl>
                                              <a:dgm id="{B98FFDC1-5595-4507-9AD0-728F6A055AE0}"/>
                                            </p:graphicEl>
                                          </p:spTgt>
                                        </p:tgtEl>
                                      </p:cBhvr>
                                    </p:animEffect>
                                    <p:animScale>
                                      <p:cBhvr>
                                        <p:cTn id="43" dur="250" autoRev="1" fill="hold"/>
                                        <p:tgtEl>
                                          <p:spTgt spid="10">
                                            <p:graphicEl>
                                              <a:dgm id="{B98FFDC1-5595-4507-9AD0-728F6A055AE0}"/>
                                            </p:graphicEl>
                                          </p:spTgt>
                                        </p:tgtEl>
                                      </p:cBhvr>
                                      <p:by x="105000" y="105000"/>
                                    </p:animScale>
                                  </p:childTnLst>
                                </p:cTn>
                              </p:par>
                            </p:childTnLst>
                          </p:cTn>
                        </p:par>
                        <p:par>
                          <p:cTn id="44" fill="hold">
                            <p:stCondLst>
                              <p:cond delay="2500"/>
                            </p:stCondLst>
                            <p:childTnLst>
                              <p:par>
                                <p:cTn id="45" presetID="26" presetClass="emph" presetSubtype="0" fill="hold" grpId="1" nodeType="afterEffect">
                                  <p:stCondLst>
                                    <p:cond delay="0"/>
                                  </p:stCondLst>
                                  <p:childTnLst>
                                    <p:animEffect transition="out" filter="fade">
                                      <p:cBhvr>
                                        <p:cTn id="46" dur="500" tmFilter="0, 0; .2, .5; .8, .5; 1, 0"/>
                                        <p:tgtEl>
                                          <p:spTgt spid="10">
                                            <p:graphicEl>
                                              <a:dgm id="{CC71DE9A-344C-45B2-9BBF-87FA2170748C}"/>
                                            </p:graphicEl>
                                          </p:spTgt>
                                        </p:tgtEl>
                                      </p:cBhvr>
                                    </p:animEffect>
                                    <p:animScale>
                                      <p:cBhvr>
                                        <p:cTn id="47" dur="250" autoRev="1" fill="hold"/>
                                        <p:tgtEl>
                                          <p:spTgt spid="10">
                                            <p:graphicEl>
                                              <a:dgm id="{CC71DE9A-344C-45B2-9BBF-87FA2170748C}"/>
                                            </p:graphicEl>
                                          </p:spTgt>
                                        </p:tgtEl>
                                      </p:cBhvr>
                                      <p:by x="105000" y="105000"/>
                                    </p:animScale>
                                  </p:childTnLst>
                                </p:cTn>
                              </p:par>
                            </p:childTnLst>
                          </p:cTn>
                        </p:par>
                        <p:par>
                          <p:cTn id="48" fill="hold">
                            <p:stCondLst>
                              <p:cond delay="3000"/>
                            </p:stCondLst>
                            <p:childTnLst>
                              <p:par>
                                <p:cTn id="49" presetID="26" presetClass="emph" presetSubtype="0" fill="hold" grpId="1" nodeType="afterEffect">
                                  <p:stCondLst>
                                    <p:cond delay="0"/>
                                  </p:stCondLst>
                                  <p:childTnLst>
                                    <p:animEffect transition="out" filter="fade">
                                      <p:cBhvr>
                                        <p:cTn id="50" dur="500" tmFilter="0, 0; .2, .5; .8, .5; 1, 0"/>
                                        <p:tgtEl>
                                          <p:spTgt spid="10">
                                            <p:graphicEl>
                                              <a:dgm id="{3594C729-5CE3-4EA0-B091-7C058E16E8EC}"/>
                                            </p:graphicEl>
                                          </p:spTgt>
                                        </p:tgtEl>
                                      </p:cBhvr>
                                    </p:animEffect>
                                    <p:animScale>
                                      <p:cBhvr>
                                        <p:cTn id="51" dur="250" autoRev="1" fill="hold"/>
                                        <p:tgtEl>
                                          <p:spTgt spid="10">
                                            <p:graphicEl>
                                              <a:dgm id="{3594C729-5CE3-4EA0-B091-7C058E16E8EC}"/>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p:bldSub>
      </p:bldGraphic>
      <p:bldGraphic spid="10" grpId="1">
        <p:bldSub>
          <a:bldDgm/>
        </p:bldSub>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1753</TotalTime>
  <Words>1521</Words>
  <Application>Microsoft Office PowerPoint</Application>
  <PresentationFormat>Widescreen</PresentationFormat>
  <Paragraphs>228</Paragraphs>
  <Slides>21</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Calibri Light</vt:lpstr>
      <vt:lpstr>Century Gothic</vt:lpstr>
      <vt:lpstr>Consolas</vt:lpstr>
      <vt:lpstr>Ubuntu</vt:lpstr>
      <vt:lpstr>Office Theme</vt:lpstr>
      <vt:lpstr>Teaching Computing to GCSE</vt:lpstr>
      <vt:lpstr>Specification Content</vt:lpstr>
      <vt:lpstr>The CPU</vt:lpstr>
      <vt:lpstr>Stored Program Concept</vt:lpstr>
      <vt:lpstr>CPU Components</vt:lpstr>
      <vt:lpstr>Registers</vt:lpstr>
      <vt:lpstr>Activity 1</vt:lpstr>
      <vt:lpstr>Activity 1</vt:lpstr>
      <vt:lpstr>Fetch-Execute Cycle</vt:lpstr>
      <vt:lpstr>Fetch-Execute Cycle Example</vt:lpstr>
      <vt:lpstr>Activity 2</vt:lpstr>
      <vt:lpstr>Activity 2</vt:lpstr>
      <vt:lpstr>Von Neumann Architecture</vt:lpstr>
      <vt:lpstr>Cache</vt:lpstr>
      <vt:lpstr>Cache Levels</vt:lpstr>
      <vt:lpstr>Cores</vt:lpstr>
      <vt:lpstr>Activity 3</vt:lpstr>
      <vt:lpstr>Activity 3</vt:lpstr>
      <vt:lpstr>Activity 4</vt:lpstr>
      <vt:lpstr>Activity 5</vt:lpstr>
      <vt:lpstr>Break</vt:lpstr>
    </vt:vector>
  </TitlesOfParts>
  <Company>King's College London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Sentance, Sue</dc:creator>
  <cp:lastModifiedBy>Hadwen-Bennett, Alex</cp:lastModifiedBy>
  <cp:revision>131</cp:revision>
  <dcterms:created xsi:type="dcterms:W3CDTF">2016-10-31T22:10:00Z</dcterms:created>
  <dcterms:modified xsi:type="dcterms:W3CDTF">2017-03-27T21:27:36Z</dcterms:modified>
</cp:coreProperties>
</file>