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8" r:id="rId2"/>
    <p:sldId id="280" r:id="rId3"/>
    <p:sldId id="304" r:id="rId4"/>
    <p:sldId id="325" r:id="rId5"/>
    <p:sldId id="308" r:id="rId6"/>
    <p:sldId id="326" r:id="rId7"/>
    <p:sldId id="305" r:id="rId8"/>
    <p:sldId id="309" r:id="rId9"/>
    <p:sldId id="306" r:id="rId10"/>
    <p:sldId id="307" r:id="rId11"/>
    <p:sldId id="321" r:id="rId12"/>
    <p:sldId id="322" r:id="rId13"/>
    <p:sldId id="327" r:id="rId14"/>
    <p:sldId id="310" r:id="rId15"/>
    <p:sldId id="311" r:id="rId16"/>
    <p:sldId id="328" r:id="rId17"/>
    <p:sldId id="312" r:id="rId18"/>
    <p:sldId id="329" r:id="rId19"/>
    <p:sldId id="315" r:id="rId20"/>
    <p:sldId id="330" r:id="rId21"/>
    <p:sldId id="316" r:id="rId22"/>
    <p:sldId id="331" r:id="rId23"/>
    <p:sldId id="317" r:id="rId24"/>
    <p:sldId id="323" r:id="rId25"/>
    <p:sldId id="318" r:id="rId26"/>
    <p:sldId id="319" r:id="rId27"/>
    <p:sldId id="332" r:id="rId28"/>
    <p:sldId id="324" r:id="rId29"/>
    <p:sldId id="333" r:id="rId30"/>
    <p:sldId id="320" r:id="rId31"/>
    <p:sldId id="334" r:id="rId32"/>
    <p:sldId id="285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283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404" autoAdjust="0"/>
    <p:restoredTop sz="86401" autoAdjust="0"/>
  </p:normalViewPr>
  <p:slideViewPr>
    <p:cSldViewPr snapToGrid="0">
      <p:cViewPr varScale="1">
        <p:scale>
          <a:sx n="99" d="100"/>
          <a:sy n="99" d="100"/>
        </p:scale>
        <p:origin x="43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3C87AB-C355-48A0-A222-B0AEC582735C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862AF-DD84-4820-B182-5C327E1627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27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390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074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572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3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35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557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037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942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303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8477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159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994C1-7FA0-4894-B73E-31140D789D3B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63553" y="117014"/>
            <a:ext cx="12240228" cy="6904299"/>
          </a:xfrm>
          <a:prstGeom prst="rect">
            <a:avLst/>
          </a:prstGeom>
          <a:noFill/>
          <a:ln w="228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526" y="5495940"/>
            <a:ext cx="6047525" cy="95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6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classroommultimedia.com/wp-content/uploads/2016/03/truth-tables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logic.l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Session 2</a:t>
            </a:r>
          </a:p>
          <a:p>
            <a:r>
              <a:rPr lang="en-GB" dirty="0"/>
              <a:t>Theory: Truth Tables / Logic Diagrams</a:t>
            </a:r>
          </a:p>
          <a:p>
            <a:r>
              <a:rPr lang="en-GB" dirty="0"/>
              <a:t>Practical: For and While Loops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383175" y="515073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Teaching Computing to GCSE</a:t>
            </a:r>
          </a:p>
        </p:txBody>
      </p:sp>
    </p:spTree>
    <p:extLst>
      <p:ext uri="{BB962C8B-B14F-4D97-AF65-F5344CB8AC3E}">
        <p14:creationId xmlns:p14="http://schemas.microsoft.com/office/powerpoint/2010/main" val="3958456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Complete this </a:t>
            </a:r>
            <a:r>
              <a:rPr lang="en-GB" dirty="0">
                <a:hlinkClick r:id="rId2"/>
              </a:rPr>
              <a:t>interactive truth tables activity</a:t>
            </a:r>
            <a:r>
              <a:rPr lang="en-GB" dirty="0"/>
              <a:t>: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1" name="Picture 10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595" y="2106756"/>
            <a:ext cx="4776811" cy="3448585"/>
          </a:xfrm>
          <a:prstGeom prst="rect">
            <a:avLst/>
          </a:prstGeom>
          <a:ln w="28575">
            <a:solidFill>
              <a:srgbClr val="2E75B6"/>
            </a:solidFill>
          </a:ln>
        </p:spPr>
      </p:pic>
    </p:spTree>
    <p:extLst>
      <p:ext uri="{BB962C8B-B14F-4D97-AF65-F5344CB8AC3E}">
        <p14:creationId xmlns:p14="http://schemas.microsoft.com/office/powerpoint/2010/main" val="3215649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Intermediate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Often truth tables include additional columns to show intermediate results.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009415"/>
              </p:ext>
            </p:extLst>
          </p:nvPr>
        </p:nvGraphicFramePr>
        <p:xfrm>
          <a:off x="1007328" y="3615220"/>
          <a:ext cx="4827752" cy="1849120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1206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938">
                  <a:extLst>
                    <a:ext uri="{9D8B030D-6E8A-4147-A177-3AD203B41FA5}">
                      <a16:colId xmlns:a16="http://schemas.microsoft.com/office/drawing/2014/main" val="2219584933"/>
                    </a:ext>
                  </a:extLst>
                </a:gridCol>
                <a:gridCol w="1206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3588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5" name="Group 24"/>
          <p:cNvGrpSpPr/>
          <p:nvPr/>
        </p:nvGrpSpPr>
        <p:grpSpPr>
          <a:xfrm>
            <a:off x="1007328" y="2544134"/>
            <a:ext cx="3785800" cy="787663"/>
            <a:chOff x="987231" y="2378309"/>
            <a:chExt cx="3785800" cy="787663"/>
          </a:xfrm>
        </p:grpSpPr>
        <p:grpSp>
          <p:nvGrpSpPr>
            <p:cNvPr id="30" name="Group 29"/>
            <p:cNvGrpSpPr/>
            <p:nvPr/>
          </p:nvGrpSpPr>
          <p:grpSpPr>
            <a:xfrm>
              <a:off x="987231" y="2378309"/>
              <a:ext cx="3785800" cy="787663"/>
              <a:chOff x="1044817" y="4030537"/>
              <a:chExt cx="3785800" cy="787663"/>
            </a:xfrm>
          </p:grpSpPr>
          <p:pic>
            <p:nvPicPr>
              <p:cNvPr id="31" name="Picture 6" descr="Or Logic Functions Digital Electronics Clip Art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09"/>
              <a:stretch/>
            </p:blipFill>
            <p:spPr bwMode="auto">
              <a:xfrm>
                <a:off x="1044817" y="4030537"/>
                <a:ext cx="2187910" cy="7876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8" descr="Not Logic Functions Digital Electronics Clip Art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125" r="-1791"/>
              <a:stretch/>
            </p:blipFill>
            <p:spPr bwMode="auto">
              <a:xfrm>
                <a:off x="2918690" y="4107990"/>
                <a:ext cx="1911927" cy="6321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3" name="TextBox 32"/>
            <p:cNvSpPr txBox="1"/>
            <p:nvPr/>
          </p:nvSpPr>
          <p:spPr>
            <a:xfrm>
              <a:off x="2652627" y="2402808"/>
              <a:ext cx="5225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/>
                <a:t>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39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Complete the truth table for this logic diagram: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823"/>
              </p:ext>
            </p:extLst>
          </p:nvPr>
        </p:nvGraphicFramePr>
        <p:xfrm>
          <a:off x="1004381" y="3906751"/>
          <a:ext cx="4827750" cy="1854200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965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550">
                  <a:extLst>
                    <a:ext uri="{9D8B030D-6E8A-4147-A177-3AD203B41FA5}">
                      <a16:colId xmlns:a16="http://schemas.microsoft.com/office/drawing/2014/main" val="2219584933"/>
                    </a:ext>
                  </a:extLst>
                </a:gridCol>
                <a:gridCol w="965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5550">
                  <a:extLst>
                    <a:ext uri="{9D8B030D-6E8A-4147-A177-3AD203B41FA5}">
                      <a16:colId xmlns:a16="http://schemas.microsoft.com/office/drawing/2014/main" val="1488321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790040" y="2029534"/>
            <a:ext cx="5808639" cy="1640630"/>
            <a:chOff x="3796666" y="2206855"/>
            <a:chExt cx="5808639" cy="1640630"/>
          </a:xfrm>
        </p:grpSpPr>
        <p:pic>
          <p:nvPicPr>
            <p:cNvPr id="7" name="Picture 6" descr="Or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95" r="29277"/>
            <a:stretch/>
          </p:blipFill>
          <p:spPr bwMode="auto">
            <a:xfrm>
              <a:off x="4642338" y="2206855"/>
              <a:ext cx="1141996" cy="787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 descr="Not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5" r="6974"/>
            <a:stretch/>
          </p:blipFill>
          <p:spPr bwMode="auto">
            <a:xfrm>
              <a:off x="7533511" y="3162065"/>
              <a:ext cx="1731069" cy="632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Connector: Elbow 10"/>
            <p:cNvCxnSpPr>
              <a:cxnSpLocks/>
            </p:cNvCxnSpPr>
            <p:nvPr/>
          </p:nvCxnSpPr>
          <p:spPr>
            <a:xfrm>
              <a:off x="4642338" y="2803490"/>
              <a:ext cx="1658742" cy="864158"/>
            </a:xfrm>
            <a:prstGeom prst="bentConnector3">
              <a:avLst>
                <a:gd name="adj1" fmla="val 93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4230356" y="2393464"/>
              <a:ext cx="54261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cxnSpLocks/>
            </p:cNvCxnSpPr>
            <p:nvPr/>
          </p:nvCxnSpPr>
          <p:spPr>
            <a:xfrm flipH="1">
              <a:off x="4230356" y="3667648"/>
              <a:ext cx="95459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: Elbow 21"/>
            <p:cNvCxnSpPr>
              <a:cxnSpLocks/>
            </p:cNvCxnSpPr>
            <p:nvPr/>
          </p:nvCxnSpPr>
          <p:spPr>
            <a:xfrm>
              <a:off x="5750967" y="2600686"/>
              <a:ext cx="673915" cy="671427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3796666" y="2222786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A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802219" y="3478153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B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586035" y="2268268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X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55953" y="3115615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Y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082791" y="3287545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Z</a:t>
              </a: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18998" r="4371"/>
          <a:stretch/>
        </p:blipFill>
        <p:spPr>
          <a:xfrm>
            <a:off x="3275835" y="2947919"/>
            <a:ext cx="1546745" cy="72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848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Complete the truth table for this logic diagram: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859371"/>
              </p:ext>
            </p:extLst>
          </p:nvPr>
        </p:nvGraphicFramePr>
        <p:xfrm>
          <a:off x="1004381" y="3906751"/>
          <a:ext cx="4827750" cy="1854200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965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550">
                  <a:extLst>
                    <a:ext uri="{9D8B030D-6E8A-4147-A177-3AD203B41FA5}">
                      <a16:colId xmlns:a16="http://schemas.microsoft.com/office/drawing/2014/main" val="2219584933"/>
                    </a:ext>
                  </a:extLst>
                </a:gridCol>
                <a:gridCol w="965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5550">
                  <a:extLst>
                    <a:ext uri="{9D8B030D-6E8A-4147-A177-3AD203B41FA5}">
                      <a16:colId xmlns:a16="http://schemas.microsoft.com/office/drawing/2014/main" val="1488321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790040" y="2029534"/>
            <a:ext cx="5808639" cy="1640630"/>
            <a:chOff x="3796666" y="2206855"/>
            <a:chExt cx="5808639" cy="1640630"/>
          </a:xfrm>
        </p:grpSpPr>
        <p:pic>
          <p:nvPicPr>
            <p:cNvPr id="7" name="Picture 6" descr="Or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95" r="29277"/>
            <a:stretch/>
          </p:blipFill>
          <p:spPr bwMode="auto">
            <a:xfrm>
              <a:off x="4642338" y="2206855"/>
              <a:ext cx="1141996" cy="787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 descr="Not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5" r="6974"/>
            <a:stretch/>
          </p:blipFill>
          <p:spPr bwMode="auto">
            <a:xfrm>
              <a:off x="7533511" y="3162065"/>
              <a:ext cx="1731069" cy="632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Connector: Elbow 10"/>
            <p:cNvCxnSpPr>
              <a:cxnSpLocks/>
            </p:cNvCxnSpPr>
            <p:nvPr/>
          </p:nvCxnSpPr>
          <p:spPr>
            <a:xfrm>
              <a:off x="4642338" y="2803490"/>
              <a:ext cx="1658742" cy="864158"/>
            </a:xfrm>
            <a:prstGeom prst="bentConnector3">
              <a:avLst>
                <a:gd name="adj1" fmla="val 932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4230356" y="2393464"/>
              <a:ext cx="54261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cxnSpLocks/>
            </p:cNvCxnSpPr>
            <p:nvPr/>
          </p:nvCxnSpPr>
          <p:spPr>
            <a:xfrm flipH="1">
              <a:off x="4230356" y="3667648"/>
              <a:ext cx="95459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: Elbow 21"/>
            <p:cNvCxnSpPr>
              <a:cxnSpLocks/>
            </p:cNvCxnSpPr>
            <p:nvPr/>
          </p:nvCxnSpPr>
          <p:spPr>
            <a:xfrm>
              <a:off x="5750967" y="2600686"/>
              <a:ext cx="673915" cy="671427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3796666" y="2222786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A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802219" y="3478153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B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586035" y="2268268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X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55953" y="3115615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Y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082791" y="3287545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Z</a:t>
              </a: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18998" r="4371"/>
          <a:stretch/>
        </p:blipFill>
        <p:spPr>
          <a:xfrm>
            <a:off x="3275835" y="2947919"/>
            <a:ext cx="1546745" cy="72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43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Logic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Logic diagrams can also be represented using logic statements.</a:t>
            </a:r>
          </a:p>
          <a:p>
            <a:pPr marL="0" indent="0">
              <a:buNone/>
            </a:pPr>
            <a:r>
              <a:rPr lang="en-GB" dirty="0"/>
              <a:t>For example the logic statement for this logic diagram would be: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 AND B is placed in brackets with NOT before it to show that the output of the AND gate is passed through a NOT gate.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163412" y="2714987"/>
            <a:ext cx="3785800" cy="787663"/>
            <a:chOff x="1044817" y="4030537"/>
            <a:chExt cx="3785800" cy="787663"/>
          </a:xfrm>
        </p:grpSpPr>
        <p:pic>
          <p:nvPicPr>
            <p:cNvPr id="9" name="Picture 6" descr="Or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09"/>
            <a:stretch/>
          </p:blipFill>
          <p:spPr bwMode="auto">
            <a:xfrm>
              <a:off x="1044817" y="4030537"/>
              <a:ext cx="2187910" cy="787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8" descr="Not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5" r="-1791"/>
            <a:stretch/>
          </p:blipFill>
          <p:spPr bwMode="auto">
            <a:xfrm>
              <a:off x="2918690" y="4117515"/>
              <a:ext cx="1911927" cy="632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Shape 344"/>
          <p:cNvSpPr txBox="1"/>
          <p:nvPr/>
        </p:nvSpPr>
        <p:spPr>
          <a:xfrm>
            <a:off x="863600" y="3778260"/>
            <a:ext cx="10470941" cy="527699"/>
          </a:xfrm>
          <a:prstGeom prst="rect">
            <a:avLst/>
          </a:prstGeom>
          <a:solidFill>
            <a:srgbClr val="2E75B6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2400" b="1" dirty="0">
                <a:solidFill>
                  <a:schemeClr val="bg1"/>
                </a:solidFill>
                <a:ea typeface="Ubuntu"/>
                <a:cs typeface="Ubuntu"/>
                <a:sym typeface="Ubuntu"/>
              </a:rPr>
              <a:t>Y = NOT(A OR B)</a:t>
            </a:r>
          </a:p>
        </p:txBody>
      </p:sp>
    </p:spTree>
    <p:extLst>
      <p:ext uri="{BB962C8B-B14F-4D97-AF65-F5344CB8AC3E}">
        <p14:creationId xmlns:p14="http://schemas.microsoft.com/office/powerpoint/2010/main" val="226373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Create a logic diagram to represent the logic statement shown below: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1" name="Shape 344"/>
          <p:cNvSpPr txBox="1"/>
          <p:nvPr/>
        </p:nvSpPr>
        <p:spPr>
          <a:xfrm>
            <a:off x="863600" y="2072988"/>
            <a:ext cx="10470941" cy="527699"/>
          </a:xfrm>
          <a:prstGeom prst="rect">
            <a:avLst/>
          </a:prstGeom>
          <a:solidFill>
            <a:srgbClr val="2E75B6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2400" b="1" dirty="0">
                <a:solidFill>
                  <a:schemeClr val="bg1"/>
                </a:solidFill>
                <a:ea typeface="Ubuntu"/>
                <a:cs typeface="Ubuntu"/>
                <a:sym typeface="Ubuntu"/>
              </a:rPr>
              <a:t>Y = NOT(A AND B)</a:t>
            </a:r>
          </a:p>
        </p:txBody>
      </p:sp>
      <p:pic>
        <p:nvPicPr>
          <p:cNvPr id="12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1" r="92051" b="55608"/>
          <a:stretch/>
        </p:blipFill>
        <p:spPr bwMode="auto">
          <a:xfrm>
            <a:off x="863599" y="4741865"/>
            <a:ext cx="211780" cy="29597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3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5" t="57508" r="92144" b="2491"/>
          <a:stretch/>
        </p:blipFill>
        <p:spPr bwMode="auto">
          <a:xfrm>
            <a:off x="1246288" y="4756502"/>
            <a:ext cx="219075" cy="266699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7" t="30821" r="-1569" b="32035"/>
          <a:stretch/>
        </p:blipFill>
        <p:spPr bwMode="auto">
          <a:xfrm>
            <a:off x="1607697" y="4756502"/>
            <a:ext cx="209550" cy="247651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074" y="4714236"/>
            <a:ext cx="1865667" cy="6689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0522" y="4714236"/>
            <a:ext cx="1828844" cy="6689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7147" y="4695825"/>
            <a:ext cx="1693829" cy="705762"/>
          </a:xfrm>
          <a:prstGeom prst="rect">
            <a:avLst/>
          </a:prstGeom>
        </p:spPr>
      </p:pic>
      <p:sp>
        <p:nvSpPr>
          <p:cNvPr id="18" name="Shape 344"/>
          <p:cNvSpPr txBox="1"/>
          <p:nvPr/>
        </p:nvSpPr>
        <p:spPr>
          <a:xfrm>
            <a:off x="863599" y="2781444"/>
            <a:ext cx="10470941" cy="1733624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lang="en-GB" sz="2400" b="1" dirty="0">
              <a:solidFill>
                <a:schemeClr val="bg1"/>
              </a:solidFill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042323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Create a logic diagram to represent the logic statement shown below: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1" name="Shape 344"/>
          <p:cNvSpPr txBox="1"/>
          <p:nvPr/>
        </p:nvSpPr>
        <p:spPr>
          <a:xfrm>
            <a:off x="863600" y="2072988"/>
            <a:ext cx="10470941" cy="527699"/>
          </a:xfrm>
          <a:prstGeom prst="rect">
            <a:avLst/>
          </a:prstGeom>
          <a:solidFill>
            <a:srgbClr val="2E75B6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2400" b="1" dirty="0">
                <a:solidFill>
                  <a:schemeClr val="bg1"/>
                </a:solidFill>
                <a:ea typeface="Ubuntu"/>
                <a:cs typeface="Ubuntu"/>
                <a:sym typeface="Ubuntu"/>
              </a:rPr>
              <a:t>Y = NOT(A AND B)</a:t>
            </a:r>
          </a:p>
        </p:txBody>
      </p:sp>
      <p:pic>
        <p:nvPicPr>
          <p:cNvPr id="12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1" r="92051" b="55608"/>
          <a:stretch/>
        </p:blipFill>
        <p:spPr bwMode="auto">
          <a:xfrm>
            <a:off x="4507159" y="3255498"/>
            <a:ext cx="211780" cy="29597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3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5" t="57508" r="92144" b="2491"/>
          <a:stretch/>
        </p:blipFill>
        <p:spPr bwMode="auto">
          <a:xfrm>
            <a:off x="4499864" y="3648256"/>
            <a:ext cx="219075" cy="266699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7" t="30821" r="-1569" b="32035"/>
          <a:stretch/>
        </p:blipFill>
        <p:spPr bwMode="auto">
          <a:xfrm>
            <a:off x="8152948" y="3466142"/>
            <a:ext cx="209550" cy="247651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866" y="3255498"/>
            <a:ext cx="1865667" cy="6689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295" y="3255504"/>
            <a:ext cx="1828844" cy="668940"/>
          </a:xfrm>
          <a:prstGeom prst="rect">
            <a:avLst/>
          </a:prstGeom>
        </p:spPr>
      </p:pic>
      <p:sp>
        <p:nvSpPr>
          <p:cNvPr id="18" name="Shape 344"/>
          <p:cNvSpPr txBox="1"/>
          <p:nvPr/>
        </p:nvSpPr>
        <p:spPr>
          <a:xfrm>
            <a:off x="863599" y="2781444"/>
            <a:ext cx="10470941" cy="1733624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lang="en-GB" sz="2400" b="1" dirty="0">
              <a:solidFill>
                <a:schemeClr val="bg1"/>
              </a:solidFill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6339457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Create a logic diagram to represent the logic statement shown below: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1" name="Shape 344"/>
          <p:cNvSpPr txBox="1"/>
          <p:nvPr/>
        </p:nvSpPr>
        <p:spPr>
          <a:xfrm>
            <a:off x="863600" y="2072988"/>
            <a:ext cx="10470941" cy="527699"/>
          </a:xfrm>
          <a:prstGeom prst="rect">
            <a:avLst/>
          </a:prstGeom>
          <a:solidFill>
            <a:srgbClr val="2E75B6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-GB" sz="2400" b="1" dirty="0">
                <a:solidFill>
                  <a:schemeClr val="bg1"/>
                </a:solidFill>
                <a:ea typeface="Ubuntu"/>
                <a:cs typeface="Ubuntu"/>
                <a:sym typeface="Ubuntu"/>
              </a:rPr>
              <a:t>Y = (NOT A) AND B</a:t>
            </a:r>
          </a:p>
        </p:txBody>
      </p:sp>
      <p:pic>
        <p:nvPicPr>
          <p:cNvPr id="12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1" r="92051" b="55608"/>
          <a:stretch/>
        </p:blipFill>
        <p:spPr bwMode="auto">
          <a:xfrm>
            <a:off x="863599" y="4741865"/>
            <a:ext cx="211780" cy="29597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3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5" t="57508" r="92144" b="2491"/>
          <a:stretch/>
        </p:blipFill>
        <p:spPr bwMode="auto">
          <a:xfrm>
            <a:off x="1246288" y="4756502"/>
            <a:ext cx="219075" cy="266699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7" t="30821" r="-1569" b="32035"/>
          <a:stretch/>
        </p:blipFill>
        <p:spPr bwMode="auto">
          <a:xfrm>
            <a:off x="1607697" y="4756502"/>
            <a:ext cx="209550" cy="247651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074" y="4714236"/>
            <a:ext cx="1865667" cy="6689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0522" y="4714236"/>
            <a:ext cx="1828844" cy="6689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7147" y="4695825"/>
            <a:ext cx="1693829" cy="705762"/>
          </a:xfrm>
          <a:prstGeom prst="rect">
            <a:avLst/>
          </a:prstGeom>
        </p:spPr>
      </p:pic>
      <p:sp>
        <p:nvSpPr>
          <p:cNvPr id="18" name="Shape 344"/>
          <p:cNvSpPr txBox="1"/>
          <p:nvPr/>
        </p:nvSpPr>
        <p:spPr>
          <a:xfrm>
            <a:off x="863599" y="2781444"/>
            <a:ext cx="10470941" cy="1733624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lang="en-GB" sz="2400" b="1" dirty="0">
              <a:solidFill>
                <a:schemeClr val="bg1"/>
              </a:solidFill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34263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Create a logic diagram to represent the logic statement shown below: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1" name="Shape 344"/>
          <p:cNvSpPr txBox="1"/>
          <p:nvPr/>
        </p:nvSpPr>
        <p:spPr>
          <a:xfrm>
            <a:off x="863600" y="2072988"/>
            <a:ext cx="10470941" cy="527699"/>
          </a:xfrm>
          <a:prstGeom prst="rect">
            <a:avLst/>
          </a:prstGeom>
          <a:solidFill>
            <a:srgbClr val="2E75B6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-GB" sz="2400" b="1" dirty="0">
                <a:solidFill>
                  <a:schemeClr val="bg1"/>
                </a:solidFill>
                <a:ea typeface="Ubuntu"/>
                <a:cs typeface="Ubuntu"/>
                <a:sym typeface="Ubuntu"/>
              </a:rPr>
              <a:t>Y = (NOT A) AND B</a:t>
            </a:r>
          </a:p>
        </p:txBody>
      </p:sp>
      <p:pic>
        <p:nvPicPr>
          <p:cNvPr id="12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1" r="92051" b="55608"/>
          <a:stretch/>
        </p:blipFill>
        <p:spPr bwMode="auto">
          <a:xfrm>
            <a:off x="3952555" y="3384766"/>
            <a:ext cx="211780" cy="29597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3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5" t="57508" r="92144" b="2491"/>
          <a:stretch/>
        </p:blipFill>
        <p:spPr bwMode="auto">
          <a:xfrm>
            <a:off x="5409460" y="3771873"/>
            <a:ext cx="219075" cy="266699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7" t="30821" r="-1569" b="32035"/>
          <a:stretch/>
        </p:blipFill>
        <p:spPr bwMode="auto">
          <a:xfrm>
            <a:off x="7570960" y="3589684"/>
            <a:ext cx="209550" cy="247651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480" y="3379040"/>
            <a:ext cx="1865667" cy="6689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0225" y="3198283"/>
            <a:ext cx="1828844" cy="668940"/>
          </a:xfrm>
          <a:prstGeom prst="rect">
            <a:avLst/>
          </a:prstGeom>
        </p:spPr>
      </p:pic>
      <p:sp>
        <p:nvSpPr>
          <p:cNvPr id="18" name="Shape 344"/>
          <p:cNvSpPr txBox="1"/>
          <p:nvPr/>
        </p:nvSpPr>
        <p:spPr>
          <a:xfrm>
            <a:off x="863599" y="2781444"/>
            <a:ext cx="10470941" cy="1733624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lang="en-GB" sz="2400" b="1" dirty="0">
              <a:solidFill>
                <a:schemeClr val="bg1"/>
              </a:solidFill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5202119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Write the logic statement to represent the logic diagram shown below: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8" name="Shape 344"/>
          <p:cNvSpPr txBox="1"/>
          <p:nvPr/>
        </p:nvSpPr>
        <p:spPr>
          <a:xfrm>
            <a:off x="863600" y="1991491"/>
            <a:ext cx="10470941" cy="1213933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lang="en-GB" sz="2400" b="1" dirty="0">
              <a:solidFill>
                <a:schemeClr val="bg1"/>
              </a:solidFill>
              <a:ea typeface="Ubuntu"/>
              <a:cs typeface="Ubuntu"/>
              <a:sym typeface="Ubuntu"/>
            </a:endParaRPr>
          </a:p>
        </p:txBody>
      </p:sp>
      <p:sp>
        <p:nvSpPr>
          <p:cNvPr id="25" name="Shape 344"/>
          <p:cNvSpPr txBox="1"/>
          <p:nvPr/>
        </p:nvSpPr>
        <p:spPr>
          <a:xfrm>
            <a:off x="849167" y="3370612"/>
            <a:ext cx="10470941" cy="663363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Logic statement: </a:t>
            </a:r>
          </a:p>
        </p:txBody>
      </p:sp>
      <p:pic>
        <p:nvPicPr>
          <p:cNvPr id="12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1" r="92051" b="55608"/>
          <a:stretch/>
        </p:blipFill>
        <p:spPr bwMode="auto">
          <a:xfrm>
            <a:off x="4235729" y="2331693"/>
            <a:ext cx="211780" cy="29597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3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5" t="57508" r="92144" b="2491"/>
          <a:stretch/>
        </p:blipFill>
        <p:spPr bwMode="auto">
          <a:xfrm>
            <a:off x="5666613" y="2712643"/>
            <a:ext cx="219075" cy="266699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7" t="30821" r="-1569" b="32035"/>
          <a:stretch/>
        </p:blipFill>
        <p:spPr bwMode="auto">
          <a:xfrm>
            <a:off x="7705437" y="2526427"/>
            <a:ext cx="209550" cy="247651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r="4871"/>
          <a:stretch/>
        </p:blipFill>
        <p:spPr>
          <a:xfrm>
            <a:off x="4468197" y="2155258"/>
            <a:ext cx="1739752" cy="6689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8648" y="2297372"/>
            <a:ext cx="1693829" cy="70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597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482" y="1473958"/>
            <a:ext cx="10515600" cy="438391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2600" b="1" dirty="0">
                <a:cs typeface="Arial" panose="020B0604020202020204" pitchFamily="34" charset="0"/>
              </a:rPr>
              <a:t>OCR</a:t>
            </a:r>
          </a:p>
          <a:p>
            <a:r>
              <a:rPr lang="en-GB" sz="2600" dirty="0">
                <a:cs typeface="Arial" panose="020B0604020202020204" pitchFamily="34" charset="0"/>
              </a:rPr>
              <a:t>Simple logic diagrams using the operations AND, OR and NOT </a:t>
            </a:r>
          </a:p>
          <a:p>
            <a:r>
              <a:rPr lang="en-GB" sz="2600" dirty="0">
                <a:cs typeface="Arial" panose="020B0604020202020204" pitchFamily="34" charset="0"/>
              </a:rPr>
              <a:t>Truth tables </a:t>
            </a:r>
          </a:p>
          <a:p>
            <a:r>
              <a:rPr lang="en-GB" sz="2600" dirty="0">
                <a:cs typeface="Arial" panose="020B0604020202020204" pitchFamily="34" charset="0"/>
              </a:rPr>
              <a:t>Combining Boolean operators using AND, OR and NOT to two levels </a:t>
            </a:r>
          </a:p>
          <a:p>
            <a:r>
              <a:rPr lang="en-GB" sz="2600" dirty="0">
                <a:cs typeface="Arial" panose="020B0604020202020204" pitchFamily="34" charset="0"/>
              </a:rPr>
              <a:t>Applying logical operators in appropriate truth tables to solve problems. 	</a:t>
            </a:r>
          </a:p>
          <a:p>
            <a:pPr marL="0" indent="0">
              <a:buNone/>
            </a:pPr>
            <a:r>
              <a:rPr lang="en-GB" sz="2600" b="1" dirty="0">
                <a:cs typeface="Arial" panose="020B0604020202020204" pitchFamily="34" charset="0"/>
              </a:rPr>
              <a:t>AQA</a:t>
            </a:r>
          </a:p>
          <a:p>
            <a:r>
              <a:rPr lang="en-GB" sz="2600" dirty="0">
                <a:cs typeface="Arial" panose="020B0604020202020204" pitchFamily="34" charset="0"/>
              </a:rPr>
              <a:t>Be able to construct truth tables for the following logic gates: NOT, AND, OR</a:t>
            </a:r>
          </a:p>
          <a:p>
            <a:r>
              <a:rPr lang="en-GB" sz="2600" dirty="0">
                <a:cs typeface="Arial" panose="020B0604020202020204" pitchFamily="34" charset="0"/>
              </a:rPr>
              <a:t>Construct truth tables for simple logic circuits</a:t>
            </a:r>
          </a:p>
          <a:p>
            <a:r>
              <a:rPr lang="en-GB" sz="2600" dirty="0">
                <a:cs typeface="Arial" panose="020B0604020202020204" pitchFamily="34" charset="0"/>
              </a:rPr>
              <a:t>Interpret the results of simple truth tables</a:t>
            </a:r>
          </a:p>
          <a:p>
            <a:r>
              <a:rPr lang="en-GB" sz="2600" dirty="0">
                <a:cs typeface="Arial" panose="020B0604020202020204" pitchFamily="34" charset="0"/>
              </a:rPr>
              <a:t>Create, modify and interpret simple logic circuit diagrams.</a:t>
            </a:r>
          </a:p>
          <a:p>
            <a:pPr marL="0" indent="0">
              <a:buNone/>
            </a:pPr>
            <a:r>
              <a:rPr lang="en-GB" sz="2600" b="1" dirty="0">
                <a:cs typeface="Arial" panose="020B0604020202020204" pitchFamily="34" charset="0"/>
              </a:rPr>
              <a:t>Edexcel</a:t>
            </a:r>
          </a:p>
          <a:p>
            <a:r>
              <a:rPr lang="en-GB" sz="2600" dirty="0">
                <a:cs typeface="Arial" panose="020B0604020202020204" pitchFamily="34" charset="0"/>
              </a:rPr>
              <a:t>Be able to construct truth tables for a given logic statement (AND, OR, NOT)</a:t>
            </a:r>
          </a:p>
          <a:p>
            <a:r>
              <a:rPr lang="en-GB" sz="2600" dirty="0">
                <a:cs typeface="Arial" panose="020B0604020202020204" pitchFamily="34" charset="0"/>
              </a:rPr>
              <a:t>Be able to produce logic statements for a given problem.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937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Write the logic statement to represent the logic diagram shown below: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8" name="Shape 344"/>
          <p:cNvSpPr txBox="1"/>
          <p:nvPr/>
        </p:nvSpPr>
        <p:spPr>
          <a:xfrm>
            <a:off x="863600" y="1991491"/>
            <a:ext cx="10470941" cy="1213933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lang="en-GB" sz="2400" b="1" dirty="0">
              <a:solidFill>
                <a:schemeClr val="bg1"/>
              </a:solidFill>
              <a:ea typeface="Ubuntu"/>
              <a:cs typeface="Ubuntu"/>
              <a:sym typeface="Ubuntu"/>
            </a:endParaRPr>
          </a:p>
        </p:txBody>
      </p:sp>
      <p:sp>
        <p:nvSpPr>
          <p:cNvPr id="25" name="Shape 344"/>
          <p:cNvSpPr txBox="1"/>
          <p:nvPr/>
        </p:nvSpPr>
        <p:spPr>
          <a:xfrm>
            <a:off x="849167" y="3370612"/>
            <a:ext cx="10470941" cy="663363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Logic statement: </a:t>
            </a:r>
            <a:r>
              <a:rPr lang="en-GB" sz="2400" b="1" dirty="0">
                <a:solidFill>
                  <a:srgbClr val="C00000"/>
                </a:solidFill>
                <a:ea typeface="Ubuntu"/>
                <a:cs typeface="Ubuntu"/>
                <a:sym typeface="Ubuntu"/>
              </a:rPr>
              <a:t>Y = (NOT A) OR B </a:t>
            </a:r>
          </a:p>
        </p:txBody>
      </p:sp>
      <p:pic>
        <p:nvPicPr>
          <p:cNvPr id="12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51" r="92051" b="55608"/>
          <a:stretch/>
        </p:blipFill>
        <p:spPr bwMode="auto">
          <a:xfrm>
            <a:off x="4235729" y="2331693"/>
            <a:ext cx="211780" cy="29597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3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5" t="57508" r="92144" b="2491"/>
          <a:stretch/>
        </p:blipFill>
        <p:spPr bwMode="auto">
          <a:xfrm>
            <a:off x="5666613" y="2712643"/>
            <a:ext cx="219075" cy="266699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Picture 4" descr="And Logic Functions Digital Electronics Clip Ar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7" t="30821" r="-1569" b="32035"/>
          <a:stretch/>
        </p:blipFill>
        <p:spPr bwMode="auto">
          <a:xfrm>
            <a:off x="7705437" y="2526427"/>
            <a:ext cx="209550" cy="247651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r="4871"/>
          <a:stretch/>
        </p:blipFill>
        <p:spPr>
          <a:xfrm>
            <a:off x="4468197" y="2155258"/>
            <a:ext cx="1739752" cy="66894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8648" y="2297372"/>
            <a:ext cx="1693829" cy="70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09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Write the logic statement to represent the logic diagram shown below: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8" name="Shape 344"/>
          <p:cNvSpPr txBox="1"/>
          <p:nvPr/>
        </p:nvSpPr>
        <p:spPr>
          <a:xfrm>
            <a:off x="863600" y="1991492"/>
            <a:ext cx="10470941" cy="2309204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lang="en-GB" sz="2400" b="1" dirty="0">
              <a:solidFill>
                <a:schemeClr val="bg1"/>
              </a:solidFill>
              <a:ea typeface="Ubuntu"/>
              <a:cs typeface="Ubuntu"/>
              <a:sym typeface="Ubuntu"/>
            </a:endParaRPr>
          </a:p>
        </p:txBody>
      </p:sp>
      <p:sp>
        <p:nvSpPr>
          <p:cNvPr id="25" name="Shape 344"/>
          <p:cNvSpPr txBox="1"/>
          <p:nvPr/>
        </p:nvSpPr>
        <p:spPr>
          <a:xfrm>
            <a:off x="863600" y="4473851"/>
            <a:ext cx="10470941" cy="663363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Logic statement: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011817" y="2208721"/>
            <a:ext cx="4174506" cy="1839239"/>
            <a:chOff x="4240988" y="2282052"/>
            <a:chExt cx="4174506" cy="1839239"/>
          </a:xfrm>
        </p:grpSpPr>
        <p:pic>
          <p:nvPicPr>
            <p:cNvPr id="11" name="Picture 4" descr="And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351" r="92051" b="55608"/>
            <a:stretch/>
          </p:blipFill>
          <p:spPr bwMode="auto">
            <a:xfrm>
              <a:off x="4290158" y="2286781"/>
              <a:ext cx="211780" cy="295974"/>
            </a:xfrm>
            <a:prstGeom prst="rect">
              <a:avLst/>
            </a:prstGeom>
            <a:solidFill>
              <a:schemeClr val="bg1"/>
            </a:solidFill>
            <a:extLst/>
          </p:spPr>
        </p:pic>
        <p:pic>
          <p:nvPicPr>
            <p:cNvPr id="17" name="Picture 4" descr="And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765" t="57508" r="92144" b="2491"/>
            <a:stretch/>
          </p:blipFill>
          <p:spPr bwMode="auto">
            <a:xfrm>
              <a:off x="4282863" y="2684162"/>
              <a:ext cx="219075" cy="266699"/>
            </a:xfrm>
            <a:prstGeom prst="rect">
              <a:avLst/>
            </a:prstGeom>
            <a:solidFill>
              <a:schemeClr val="bg1"/>
            </a:solidFill>
            <a:extLst/>
          </p:spPr>
        </p:pic>
        <p:pic>
          <p:nvPicPr>
            <p:cNvPr id="19" name="Picture 4" descr="And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367" t="30821" r="-1569" b="32035"/>
            <a:stretch/>
          </p:blipFill>
          <p:spPr bwMode="auto">
            <a:xfrm>
              <a:off x="8205944" y="3074247"/>
              <a:ext cx="209550" cy="247651"/>
            </a:xfrm>
            <a:prstGeom prst="rect">
              <a:avLst/>
            </a:prstGeom>
            <a:solidFill>
              <a:schemeClr val="bg1"/>
            </a:solidFill>
            <a:extLst/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60277" y="2845192"/>
              <a:ext cx="1693829" cy="705762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94609" y="2282052"/>
              <a:ext cx="1865667" cy="668940"/>
            </a:xfrm>
            <a:prstGeom prst="rect">
              <a:avLst/>
            </a:prstGeom>
          </p:spPr>
        </p:pic>
        <p:cxnSp>
          <p:nvCxnSpPr>
            <p:cNvPr id="22" name="Elbow Connector 21"/>
            <p:cNvCxnSpPr/>
            <p:nvPr/>
          </p:nvCxnSpPr>
          <p:spPr>
            <a:xfrm rot="10800000">
              <a:off x="5979264" y="2619373"/>
              <a:ext cx="962025" cy="396278"/>
            </a:xfrm>
            <a:prstGeom prst="bentConnector3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/>
            <p:nvPr/>
          </p:nvCxnSpPr>
          <p:spPr>
            <a:xfrm rot="10800000" flipV="1">
              <a:off x="5979264" y="3374819"/>
              <a:ext cx="962026" cy="401954"/>
            </a:xfrm>
            <a:prstGeom prst="bentConnector3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94608" y="3452351"/>
              <a:ext cx="1865667" cy="668940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4241189" y="3419273"/>
              <a:ext cx="5086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>
                  <a:latin typeface="+mj-lt"/>
                </a:rPr>
                <a:t>C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240988" y="3779484"/>
              <a:ext cx="5086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>
                  <a:latin typeface="+mj-lt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35628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Write the logic statement to represent the logic diagram shown below: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8" name="Shape 344"/>
          <p:cNvSpPr txBox="1"/>
          <p:nvPr/>
        </p:nvSpPr>
        <p:spPr>
          <a:xfrm>
            <a:off x="863600" y="1991492"/>
            <a:ext cx="10470941" cy="2309204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lang="en-GB" sz="2400" b="1" dirty="0">
              <a:solidFill>
                <a:schemeClr val="bg1"/>
              </a:solidFill>
              <a:ea typeface="Ubuntu"/>
              <a:cs typeface="Ubuntu"/>
              <a:sym typeface="Ubuntu"/>
            </a:endParaRPr>
          </a:p>
        </p:txBody>
      </p:sp>
      <p:sp>
        <p:nvSpPr>
          <p:cNvPr id="25" name="Shape 344"/>
          <p:cNvSpPr txBox="1"/>
          <p:nvPr/>
        </p:nvSpPr>
        <p:spPr>
          <a:xfrm>
            <a:off x="863600" y="4473851"/>
            <a:ext cx="10470941" cy="663363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Logic statement: </a:t>
            </a:r>
            <a:r>
              <a:rPr lang="en-GB" sz="2400" b="1" dirty="0">
                <a:solidFill>
                  <a:srgbClr val="C00000"/>
                </a:solidFill>
                <a:ea typeface="Ubuntu"/>
                <a:cs typeface="Ubuntu"/>
                <a:sym typeface="Ubuntu"/>
              </a:rPr>
              <a:t>Y = (A AND B) OR (C AND D) 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011817" y="2208721"/>
            <a:ext cx="4174506" cy="1839239"/>
            <a:chOff x="4240988" y="2282052"/>
            <a:chExt cx="4174506" cy="1839239"/>
          </a:xfrm>
        </p:grpSpPr>
        <p:pic>
          <p:nvPicPr>
            <p:cNvPr id="11" name="Picture 4" descr="And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351" r="92051" b="55608"/>
            <a:stretch/>
          </p:blipFill>
          <p:spPr bwMode="auto">
            <a:xfrm>
              <a:off x="4290158" y="2286781"/>
              <a:ext cx="211780" cy="295974"/>
            </a:xfrm>
            <a:prstGeom prst="rect">
              <a:avLst/>
            </a:prstGeom>
            <a:solidFill>
              <a:schemeClr val="bg1"/>
            </a:solidFill>
            <a:extLst/>
          </p:spPr>
        </p:pic>
        <p:pic>
          <p:nvPicPr>
            <p:cNvPr id="17" name="Picture 4" descr="And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765" t="57508" r="92144" b="2491"/>
            <a:stretch/>
          </p:blipFill>
          <p:spPr bwMode="auto">
            <a:xfrm>
              <a:off x="4282863" y="2684162"/>
              <a:ext cx="219075" cy="266699"/>
            </a:xfrm>
            <a:prstGeom prst="rect">
              <a:avLst/>
            </a:prstGeom>
            <a:solidFill>
              <a:schemeClr val="bg1"/>
            </a:solidFill>
            <a:extLst/>
          </p:spPr>
        </p:pic>
        <p:pic>
          <p:nvPicPr>
            <p:cNvPr id="19" name="Picture 4" descr="And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367" t="30821" r="-1569" b="32035"/>
            <a:stretch/>
          </p:blipFill>
          <p:spPr bwMode="auto">
            <a:xfrm>
              <a:off x="8205944" y="3074247"/>
              <a:ext cx="209550" cy="247651"/>
            </a:xfrm>
            <a:prstGeom prst="rect">
              <a:avLst/>
            </a:prstGeom>
            <a:solidFill>
              <a:schemeClr val="bg1"/>
            </a:solidFill>
            <a:extLst/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60277" y="2845192"/>
              <a:ext cx="1693829" cy="705762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94609" y="2282052"/>
              <a:ext cx="1865667" cy="668940"/>
            </a:xfrm>
            <a:prstGeom prst="rect">
              <a:avLst/>
            </a:prstGeom>
          </p:spPr>
        </p:pic>
        <p:cxnSp>
          <p:nvCxnSpPr>
            <p:cNvPr id="22" name="Elbow Connector 21"/>
            <p:cNvCxnSpPr/>
            <p:nvPr/>
          </p:nvCxnSpPr>
          <p:spPr>
            <a:xfrm rot="10800000">
              <a:off x="5979264" y="2619373"/>
              <a:ext cx="962025" cy="396278"/>
            </a:xfrm>
            <a:prstGeom prst="bentConnector3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/>
            <p:nvPr/>
          </p:nvCxnSpPr>
          <p:spPr>
            <a:xfrm rot="10800000" flipV="1">
              <a:off x="5979264" y="3374819"/>
              <a:ext cx="962026" cy="401954"/>
            </a:xfrm>
            <a:prstGeom prst="bentConnector3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94608" y="3452351"/>
              <a:ext cx="1865667" cy="668940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4241189" y="3419273"/>
              <a:ext cx="5086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>
                  <a:latin typeface="+mj-lt"/>
                </a:rPr>
                <a:t>C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240988" y="3779484"/>
              <a:ext cx="5086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>
                  <a:latin typeface="+mj-lt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99134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Scenarios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Sometimes students may be asked to produce a logic statement for a specific scenario.</a:t>
            </a:r>
          </a:p>
          <a:p>
            <a:pPr marL="0" indent="0">
              <a:buNone/>
            </a:pP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863598" y="2362067"/>
            <a:ext cx="10470942" cy="2572378"/>
            <a:chOff x="863599" y="3848519"/>
            <a:chExt cx="10470942" cy="2572378"/>
          </a:xfrm>
        </p:grpSpPr>
        <p:sp>
          <p:nvSpPr>
            <p:cNvPr id="11" name="Shape 344"/>
            <p:cNvSpPr txBox="1"/>
            <p:nvPr/>
          </p:nvSpPr>
          <p:spPr>
            <a:xfrm>
              <a:off x="863600" y="3848519"/>
              <a:ext cx="10470941" cy="457440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GB" sz="2400" b="1" dirty="0">
                  <a:solidFill>
                    <a:schemeClr val="bg1"/>
                  </a:solidFill>
                  <a:ea typeface="Ubuntu"/>
                  <a:cs typeface="Ubuntu"/>
                  <a:sym typeface="Ubuntu"/>
                </a:rPr>
                <a:t>Example</a:t>
              </a:r>
            </a:p>
          </p:txBody>
        </p:sp>
        <p:sp>
          <p:nvSpPr>
            <p:cNvPr id="13" name="Shape 344"/>
            <p:cNvSpPr txBox="1"/>
            <p:nvPr/>
          </p:nvSpPr>
          <p:spPr>
            <a:xfrm>
              <a:off x="863599" y="4317328"/>
              <a:ext cx="10470941" cy="2103569"/>
            </a:xfrm>
            <a:prstGeom prst="rect">
              <a:avLst/>
            </a:prstGeom>
            <a:no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/>
              <a:r>
                <a:rPr lang="en-GB" sz="2400" dirty="0">
                  <a:solidFill>
                    <a:srgbClr val="2E75B6"/>
                  </a:solidFill>
                  <a:ea typeface="Ubuntu"/>
                  <a:cs typeface="Ubuntu"/>
                  <a:sym typeface="Ubuntu"/>
                </a:rPr>
                <a:t>A car alarm (</a:t>
              </a:r>
              <a:r>
                <a:rPr lang="en-GB" sz="2400" b="1" dirty="0">
                  <a:solidFill>
                    <a:srgbClr val="2E75B6"/>
                  </a:solidFill>
                  <a:ea typeface="Ubuntu"/>
                  <a:cs typeface="Ubuntu"/>
                  <a:sym typeface="Ubuntu"/>
                </a:rPr>
                <a:t>A</a:t>
              </a:r>
              <a:r>
                <a:rPr lang="en-GB" sz="2400" dirty="0">
                  <a:solidFill>
                    <a:srgbClr val="2E75B6"/>
                  </a:solidFill>
                  <a:ea typeface="Ubuntu"/>
                  <a:cs typeface="Ubuntu"/>
                  <a:sym typeface="Ubuntu"/>
                </a:rPr>
                <a:t>) is set off if a window (</a:t>
              </a:r>
              <a:r>
                <a:rPr lang="en-GB" sz="2400" b="1" dirty="0">
                  <a:solidFill>
                    <a:srgbClr val="2E75B6"/>
                  </a:solidFill>
                  <a:ea typeface="Ubuntu"/>
                  <a:cs typeface="Ubuntu"/>
                  <a:sym typeface="Ubuntu"/>
                </a:rPr>
                <a:t>W</a:t>
              </a:r>
              <a:r>
                <a:rPr lang="en-GB" sz="2400" dirty="0">
                  <a:solidFill>
                    <a:srgbClr val="2E75B6"/>
                  </a:solidFill>
                  <a:ea typeface="Ubuntu"/>
                  <a:cs typeface="Ubuntu"/>
                  <a:sym typeface="Ubuntu"/>
                </a:rPr>
                <a:t>) is broken or if it senses something moving (</a:t>
              </a:r>
              <a:r>
                <a:rPr lang="en-GB" sz="2400" b="1" dirty="0">
                  <a:solidFill>
                    <a:srgbClr val="2E75B6"/>
                  </a:solidFill>
                  <a:ea typeface="Ubuntu"/>
                  <a:cs typeface="Ubuntu"/>
                  <a:sym typeface="Ubuntu"/>
                </a:rPr>
                <a:t>M</a:t>
              </a:r>
              <a:r>
                <a:rPr lang="en-GB" sz="2400" dirty="0">
                  <a:solidFill>
                    <a:srgbClr val="2E75B6"/>
                  </a:solidFill>
                  <a:ea typeface="Ubuntu"/>
                  <a:cs typeface="Ubuntu"/>
                  <a:sym typeface="Ubuntu"/>
                </a:rPr>
                <a:t>) inside the car, and if the alarm is on (</a:t>
              </a:r>
              <a:r>
                <a:rPr lang="en-GB" sz="2400" b="1" dirty="0">
                  <a:solidFill>
                    <a:srgbClr val="2E75B6"/>
                  </a:solidFill>
                  <a:ea typeface="Ubuntu"/>
                  <a:cs typeface="Ubuntu"/>
                  <a:sym typeface="Ubuntu"/>
                </a:rPr>
                <a:t>O</a:t>
              </a:r>
              <a:r>
                <a:rPr lang="en-GB" sz="2400" dirty="0">
                  <a:solidFill>
                    <a:srgbClr val="2E75B6"/>
                  </a:solidFill>
                  <a:ea typeface="Ubuntu"/>
                  <a:cs typeface="Ubuntu"/>
                  <a:sym typeface="Ubuntu"/>
                </a:rPr>
                <a:t>) .</a:t>
              </a:r>
            </a:p>
            <a:p>
              <a:pPr lvl="0" algn="ctr"/>
              <a:endParaRPr lang="en-GB" sz="2400" dirty="0">
                <a:solidFill>
                  <a:srgbClr val="2E75B6"/>
                </a:solidFill>
                <a:ea typeface="Ubuntu"/>
                <a:cs typeface="Ubuntu"/>
                <a:sym typeface="Ubuntu"/>
              </a:endParaRPr>
            </a:p>
            <a:p>
              <a:pPr lvl="0" algn="ctr"/>
              <a:r>
                <a:rPr lang="en-GB" sz="2400" dirty="0">
                  <a:solidFill>
                    <a:srgbClr val="2E75B6"/>
                  </a:solidFill>
                  <a:ea typeface="Ubuntu"/>
                  <a:cs typeface="Ubuntu"/>
                  <a:sym typeface="Ubuntu"/>
                </a:rPr>
                <a:t>Give the logic statement the microcontroller uses to determine if the car alarm should be sounded.</a:t>
              </a:r>
            </a:p>
          </p:txBody>
        </p:sp>
      </p:grpSp>
      <p:sp>
        <p:nvSpPr>
          <p:cNvPr id="14" name="Shape 344"/>
          <p:cNvSpPr txBox="1"/>
          <p:nvPr/>
        </p:nvSpPr>
        <p:spPr>
          <a:xfrm>
            <a:off x="863598" y="5052961"/>
            <a:ext cx="10470941" cy="433439"/>
          </a:xfrm>
          <a:prstGeom prst="rect">
            <a:avLst/>
          </a:prstGeom>
          <a:solidFill>
            <a:srgbClr val="2E75B6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-GB" sz="2400" b="1" dirty="0">
                <a:solidFill>
                  <a:schemeClr val="bg1"/>
                </a:solidFill>
                <a:ea typeface="Ubuntu"/>
                <a:cs typeface="Ubuntu"/>
                <a:sym typeface="Ubuntu"/>
              </a:rPr>
              <a:t>A = (W OR M) AND O</a:t>
            </a:r>
          </a:p>
        </p:txBody>
      </p:sp>
    </p:spTree>
    <p:extLst>
      <p:ext uri="{BB962C8B-B14F-4D97-AF65-F5344CB8AC3E}">
        <p14:creationId xmlns:p14="http://schemas.microsoft.com/office/powerpoint/2010/main" val="353383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Scenarios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Students may also be asked to produce a logic diagram for a specific scenario.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4" name="Shape 344"/>
          <p:cNvSpPr txBox="1"/>
          <p:nvPr/>
        </p:nvSpPr>
        <p:spPr>
          <a:xfrm>
            <a:off x="863599" y="2417282"/>
            <a:ext cx="10470941" cy="433439"/>
          </a:xfrm>
          <a:prstGeom prst="rect">
            <a:avLst/>
          </a:prstGeom>
          <a:solidFill>
            <a:srgbClr val="2E75B6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-GB" sz="2400" b="1" dirty="0">
                <a:solidFill>
                  <a:schemeClr val="bg1"/>
                </a:solidFill>
                <a:ea typeface="Ubuntu"/>
                <a:cs typeface="Ubuntu"/>
                <a:sym typeface="Ubuntu"/>
              </a:rPr>
              <a:t>A = (W OR M) AND O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972465" y="3365607"/>
            <a:ext cx="4253207" cy="979165"/>
            <a:chOff x="3298574" y="2817309"/>
            <a:chExt cx="4253207" cy="979165"/>
          </a:xfrm>
        </p:grpSpPr>
        <p:pic>
          <p:nvPicPr>
            <p:cNvPr id="10" name="Picture 9" descr="Or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19" r="29277"/>
            <a:stretch/>
          </p:blipFill>
          <p:spPr bwMode="auto">
            <a:xfrm>
              <a:off x="3717261" y="2817309"/>
              <a:ext cx="1465154" cy="787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298574" y="2823192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W</a:t>
              </a:r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7775" y="3061785"/>
              <a:ext cx="2021521" cy="724822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3298917" y="3227497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M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725290" y="3427142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O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029267" y="3215808"/>
              <a:ext cx="522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456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Scenarios 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Students could also be asked to produce a truth table for a logic statement that relates to a specific scenario.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4" name="Shape 344"/>
          <p:cNvSpPr txBox="1"/>
          <p:nvPr/>
        </p:nvSpPr>
        <p:spPr>
          <a:xfrm>
            <a:off x="863600" y="2329856"/>
            <a:ext cx="10470941" cy="363102"/>
          </a:xfrm>
          <a:prstGeom prst="rect">
            <a:avLst/>
          </a:prstGeom>
          <a:solidFill>
            <a:srgbClr val="2E75B6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-GB" sz="2000" b="1" dirty="0">
                <a:solidFill>
                  <a:schemeClr val="bg1"/>
                </a:solidFill>
                <a:ea typeface="Ubuntu"/>
                <a:cs typeface="Ubuntu"/>
                <a:sym typeface="Ubuntu"/>
              </a:rPr>
              <a:t>A = (W OR M) AND O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250889"/>
              </p:ext>
            </p:extLst>
          </p:nvPr>
        </p:nvGraphicFramePr>
        <p:xfrm>
          <a:off x="863600" y="2798635"/>
          <a:ext cx="10470940" cy="2743200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26177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7735">
                  <a:extLst>
                    <a:ext uri="{9D8B030D-6E8A-4147-A177-3AD203B41FA5}">
                      <a16:colId xmlns:a16="http://schemas.microsoft.com/office/drawing/2014/main" val="1728048700"/>
                    </a:ext>
                  </a:extLst>
                </a:gridCol>
                <a:gridCol w="2617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3752"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+mn-lt"/>
                          <a:cs typeface="Consolas" panose="020B0609020204030204" pitchFamily="49" charset="0"/>
                        </a:rPr>
                        <a:t>INPUTS</a:t>
                      </a:r>
                    </a:p>
                  </a:txBody>
                  <a:tcPr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+mn-lt"/>
                          <a:cs typeface="Consolas" panose="020B0609020204030204" pitchFamily="49" charset="0"/>
                        </a:rPr>
                        <a:t>OUTPUT</a:t>
                      </a:r>
                    </a:p>
                  </a:txBody>
                  <a:tcPr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366884"/>
                  </a:ext>
                </a:extLst>
              </a:tr>
              <a:tr h="26375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073763"/>
                          </a:solidFill>
                          <a:latin typeface="+mn-lt"/>
                          <a:cs typeface="Consolas" panose="020B0609020204030204" pitchFamily="49" charset="0"/>
                        </a:rPr>
                        <a:t>W</a:t>
                      </a:r>
                    </a:p>
                  </a:txBody>
                  <a:tcPr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073763"/>
                          </a:solidFill>
                          <a:latin typeface="+mn-lt"/>
                          <a:cs typeface="Consolas" panose="020B0609020204030204" pitchFamily="49" charset="0"/>
                        </a:rPr>
                        <a:t>M</a:t>
                      </a:r>
                    </a:p>
                  </a:txBody>
                  <a:tcPr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073763"/>
                          </a:solidFill>
                          <a:latin typeface="+mn-lt"/>
                          <a:cs typeface="Consolas" panose="020B0609020204030204" pitchFamily="49" charset="0"/>
                        </a:rPr>
                        <a:t>O</a:t>
                      </a:r>
                    </a:p>
                  </a:txBody>
                  <a:tcPr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073763"/>
                          </a:solidFill>
                          <a:latin typeface="+mn-lt"/>
                          <a:cs typeface="Consolas" panose="020B0609020204030204" pitchFamily="49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75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75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75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75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75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282247"/>
                  </a:ext>
                </a:extLst>
              </a:tr>
              <a:tr h="26375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255601"/>
                  </a:ext>
                </a:extLst>
              </a:tr>
              <a:tr h="26375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597840"/>
                  </a:ext>
                </a:extLst>
              </a:tr>
              <a:tr h="263752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rgbClr val="336699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870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279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4a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Write the logic statement for this scenario: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8" name="Shape 344"/>
          <p:cNvSpPr txBox="1"/>
          <p:nvPr/>
        </p:nvSpPr>
        <p:spPr>
          <a:xfrm>
            <a:off x="863599" y="2124349"/>
            <a:ext cx="10470941" cy="1287655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-GB" sz="2400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An automated weather station monitors rain fall (</a:t>
            </a: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R</a:t>
            </a:r>
            <a:r>
              <a:rPr lang="en-GB" sz="2400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), wind speed (</a:t>
            </a: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S</a:t>
            </a:r>
            <a:r>
              <a:rPr lang="en-GB" sz="2400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) and temperature (</a:t>
            </a: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T</a:t>
            </a:r>
            <a:r>
              <a:rPr lang="en-GB" sz="2400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). It generates a warning (</a:t>
            </a: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W</a:t>
            </a:r>
            <a:r>
              <a:rPr lang="en-GB" sz="2400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) if any of the readings are outside set limits.</a:t>
            </a:r>
          </a:p>
        </p:txBody>
      </p:sp>
      <p:sp>
        <p:nvSpPr>
          <p:cNvPr id="25" name="Shape 344"/>
          <p:cNvSpPr txBox="1"/>
          <p:nvPr/>
        </p:nvSpPr>
        <p:spPr>
          <a:xfrm>
            <a:off x="863599" y="3593265"/>
            <a:ext cx="10470941" cy="663363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Logic statement:</a:t>
            </a:r>
          </a:p>
        </p:txBody>
      </p:sp>
    </p:spTree>
    <p:extLst>
      <p:ext uri="{BB962C8B-B14F-4D97-AF65-F5344CB8AC3E}">
        <p14:creationId xmlns:p14="http://schemas.microsoft.com/office/powerpoint/2010/main" val="35556775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4a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Write the logic statement for this scenario: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8" name="Shape 344"/>
          <p:cNvSpPr txBox="1"/>
          <p:nvPr/>
        </p:nvSpPr>
        <p:spPr>
          <a:xfrm>
            <a:off x="863599" y="2124349"/>
            <a:ext cx="10470941" cy="1287655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-GB" sz="2400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An automated weather station monitors rain fall (</a:t>
            </a: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R</a:t>
            </a:r>
            <a:r>
              <a:rPr lang="en-GB" sz="2400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), wind speed (</a:t>
            </a: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S</a:t>
            </a:r>
            <a:r>
              <a:rPr lang="en-GB" sz="2400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) and temperature (</a:t>
            </a: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T</a:t>
            </a:r>
            <a:r>
              <a:rPr lang="en-GB" sz="2400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). It generates a warning (</a:t>
            </a: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W</a:t>
            </a:r>
            <a:r>
              <a:rPr lang="en-GB" sz="2400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) if any of the readings are outside set limits.</a:t>
            </a:r>
          </a:p>
        </p:txBody>
      </p:sp>
      <p:sp>
        <p:nvSpPr>
          <p:cNvPr id="25" name="Shape 344"/>
          <p:cNvSpPr txBox="1"/>
          <p:nvPr/>
        </p:nvSpPr>
        <p:spPr>
          <a:xfrm>
            <a:off x="863599" y="3593265"/>
            <a:ext cx="10470941" cy="663363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Logic statement: </a:t>
            </a:r>
            <a:r>
              <a:rPr lang="en-GB" sz="2400" b="1" dirty="0">
                <a:solidFill>
                  <a:srgbClr val="C00000"/>
                </a:solidFill>
                <a:ea typeface="Ubuntu"/>
                <a:cs typeface="Ubuntu"/>
                <a:sym typeface="Ubuntu"/>
              </a:rPr>
              <a:t>W = R OR S OR T</a:t>
            </a:r>
          </a:p>
        </p:txBody>
      </p:sp>
    </p:spTree>
    <p:extLst>
      <p:ext uri="{BB962C8B-B14F-4D97-AF65-F5344CB8AC3E}">
        <p14:creationId xmlns:p14="http://schemas.microsoft.com/office/powerpoint/2010/main" val="24288709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4b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Complete the logic diagram for the logic statement you created in activity 4a:</a:t>
            </a:r>
          </a:p>
        </p:txBody>
      </p:sp>
      <p:sp>
        <p:nvSpPr>
          <p:cNvPr id="25" name="Shape 344"/>
          <p:cNvSpPr txBox="1"/>
          <p:nvPr/>
        </p:nvSpPr>
        <p:spPr>
          <a:xfrm>
            <a:off x="863600" y="2387463"/>
            <a:ext cx="10470941" cy="2857777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Logic diagram: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25462" y="3107939"/>
            <a:ext cx="52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25462" y="3472802"/>
            <a:ext cx="52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25462" y="3832086"/>
            <a:ext cx="52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05657" y="3463590"/>
            <a:ext cx="52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W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0" y="5414270"/>
            <a:ext cx="1865667" cy="66894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274" y="5414270"/>
            <a:ext cx="1828844" cy="66894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6867" y="6021297"/>
            <a:ext cx="1693829" cy="70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6302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4b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Complete the logic diagram for the logic statement you created in activity 4a:</a:t>
            </a:r>
          </a:p>
        </p:txBody>
      </p:sp>
      <p:sp>
        <p:nvSpPr>
          <p:cNvPr id="25" name="Shape 344"/>
          <p:cNvSpPr txBox="1"/>
          <p:nvPr/>
        </p:nvSpPr>
        <p:spPr>
          <a:xfrm>
            <a:off x="863600" y="2387463"/>
            <a:ext cx="10470941" cy="2857777"/>
          </a:xfrm>
          <a:prstGeom prst="rect">
            <a:avLst/>
          </a:prstGeom>
          <a:noFill/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400" b="1" dirty="0">
                <a:solidFill>
                  <a:srgbClr val="2E75B6"/>
                </a:solidFill>
                <a:ea typeface="Ubuntu"/>
                <a:cs typeface="Ubuntu"/>
                <a:sym typeface="Ubuntu"/>
              </a:rPr>
              <a:t>Logic diagram: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25462" y="3107939"/>
            <a:ext cx="52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25462" y="3472802"/>
            <a:ext cx="52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25462" y="3860961"/>
            <a:ext cx="52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92659" y="3491629"/>
            <a:ext cx="522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W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118" y="3136372"/>
            <a:ext cx="1693829" cy="70576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688" y="3316014"/>
            <a:ext cx="1693829" cy="705762"/>
          </a:xfrm>
          <a:prstGeom prst="rect">
            <a:avLst/>
          </a:prstGeom>
        </p:spPr>
      </p:pic>
      <p:cxnSp>
        <p:nvCxnSpPr>
          <p:cNvPr id="5" name="Connector: Elbow 4"/>
          <p:cNvCxnSpPr>
            <a:cxnSpLocks/>
          </p:cNvCxnSpPr>
          <p:nvPr/>
        </p:nvCxnSpPr>
        <p:spPr>
          <a:xfrm rot="10800000" flipV="1">
            <a:off x="4617132" y="3841690"/>
            <a:ext cx="1467556" cy="189287"/>
          </a:xfrm>
          <a:prstGeom prst="bentConnector3">
            <a:avLst>
              <a:gd name="adj1" fmla="val 2114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22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Starter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Match the symbol and description to the logic gate:</a:t>
            </a:r>
          </a:p>
        </p:txBody>
      </p:sp>
      <p:graphicFrame>
        <p:nvGraphicFramePr>
          <p:cNvPr id="24" name="Shape 304"/>
          <p:cNvGraphicFramePr/>
          <p:nvPr>
            <p:extLst>
              <p:ext uri="{D42A27DB-BD31-4B8C-83A1-F6EECF244321}">
                <p14:modId xmlns:p14="http://schemas.microsoft.com/office/powerpoint/2010/main" val="3900019122"/>
              </p:ext>
            </p:extLst>
          </p:nvPr>
        </p:nvGraphicFramePr>
        <p:xfrm>
          <a:off x="863600" y="2195859"/>
          <a:ext cx="6908800" cy="329326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86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9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2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2313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 dirty="0">
                          <a:solidFill>
                            <a:srgbClr val="FFFFFF"/>
                          </a:solidFill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Gate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 dirty="0">
                          <a:solidFill>
                            <a:srgbClr val="FFFFFF"/>
                          </a:solidFill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Symbol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 dirty="0">
                          <a:solidFill>
                            <a:srgbClr val="FFFFFF"/>
                          </a:solidFill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Description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364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dirty="0"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NOT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 dirty="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 dirty="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364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dirty="0"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AND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 dirty="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5364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dirty="0"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OR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 dirty="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 dirty="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Shape 288"/>
          <p:cNvSpPr txBox="1"/>
          <p:nvPr/>
        </p:nvSpPr>
        <p:spPr>
          <a:xfrm>
            <a:off x="7967991" y="5114475"/>
            <a:ext cx="3960380" cy="374646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2000" dirty="0">
                <a:solidFill>
                  <a:schemeClr val="dk1"/>
                </a:solidFill>
                <a:ea typeface="Ubuntu"/>
                <a:cs typeface="Ubuntu"/>
                <a:sym typeface="Ubuntu"/>
              </a:rPr>
              <a:t>Reverses the input.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9868016" y="2918727"/>
            <a:ext cx="2046600" cy="776605"/>
            <a:chOff x="2326836" y="2197472"/>
            <a:chExt cx="2046600" cy="776605"/>
          </a:xfrm>
          <a:solidFill>
            <a:schemeClr val="bg1"/>
          </a:solidFill>
        </p:grpSpPr>
        <p:sp>
          <p:nvSpPr>
            <p:cNvPr id="27" name="Shape 287"/>
            <p:cNvSpPr txBox="1"/>
            <p:nvPr/>
          </p:nvSpPr>
          <p:spPr>
            <a:xfrm>
              <a:off x="2326836" y="2197472"/>
              <a:ext cx="2046600" cy="776605"/>
            </a:xfrm>
            <a:prstGeom prst="rect">
              <a:avLst/>
            </a:prstGeom>
            <a:grp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-GB" sz="2200" dirty="0">
                <a:solidFill>
                  <a:schemeClr val="dk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endParaRPr>
            </a:p>
          </p:txBody>
        </p:sp>
        <p:pic>
          <p:nvPicPr>
            <p:cNvPr id="28" name="Picture 4" descr="And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48" r="6875"/>
            <a:stretch/>
          </p:blipFill>
          <p:spPr bwMode="auto">
            <a:xfrm>
              <a:off x="2380318" y="2265748"/>
              <a:ext cx="1939636" cy="666736"/>
            </a:xfrm>
            <a:prstGeom prst="rect">
              <a:avLst/>
            </a:prstGeom>
            <a:grpFill/>
            <a:extLst/>
          </p:spPr>
        </p:pic>
      </p:grpSp>
      <p:grpSp>
        <p:nvGrpSpPr>
          <p:cNvPr id="29" name="Group 28"/>
          <p:cNvGrpSpPr/>
          <p:nvPr/>
        </p:nvGrpSpPr>
        <p:grpSpPr>
          <a:xfrm>
            <a:off x="9046637" y="2601984"/>
            <a:ext cx="2046600" cy="769909"/>
            <a:chOff x="2326836" y="3114901"/>
            <a:chExt cx="2046600" cy="776605"/>
          </a:xfrm>
          <a:solidFill>
            <a:schemeClr val="bg1"/>
          </a:solidFill>
        </p:grpSpPr>
        <p:sp>
          <p:nvSpPr>
            <p:cNvPr id="30" name="Shape 287"/>
            <p:cNvSpPr txBox="1"/>
            <p:nvPr/>
          </p:nvSpPr>
          <p:spPr>
            <a:xfrm>
              <a:off x="2326836" y="3114901"/>
              <a:ext cx="2046600" cy="776605"/>
            </a:xfrm>
            <a:prstGeom prst="rect">
              <a:avLst/>
            </a:prstGeom>
            <a:grp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-GB" sz="2200" dirty="0">
                <a:solidFill>
                  <a:schemeClr val="dk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endParaRPr>
            </a:p>
          </p:txBody>
        </p:sp>
        <p:pic>
          <p:nvPicPr>
            <p:cNvPr id="31" name="Picture 8" descr="Not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0" r="8197"/>
            <a:stretch/>
          </p:blipFill>
          <p:spPr bwMode="auto">
            <a:xfrm>
              <a:off x="2415008" y="3156512"/>
              <a:ext cx="1874981" cy="693382"/>
            </a:xfrm>
            <a:prstGeom prst="rect">
              <a:avLst/>
            </a:prstGeom>
            <a:grpFill/>
            <a:extLst/>
          </p:spPr>
        </p:pic>
      </p:grpSp>
      <p:grpSp>
        <p:nvGrpSpPr>
          <p:cNvPr id="32" name="Group 31"/>
          <p:cNvGrpSpPr/>
          <p:nvPr/>
        </p:nvGrpSpPr>
        <p:grpSpPr>
          <a:xfrm>
            <a:off x="7958714" y="2195859"/>
            <a:ext cx="2046600" cy="776605"/>
            <a:chOff x="2141302" y="4446667"/>
            <a:chExt cx="2046600" cy="776605"/>
          </a:xfrm>
          <a:solidFill>
            <a:schemeClr val="bg1"/>
          </a:solidFill>
        </p:grpSpPr>
        <p:sp>
          <p:nvSpPr>
            <p:cNvPr id="33" name="Shape 287"/>
            <p:cNvSpPr txBox="1"/>
            <p:nvPr/>
          </p:nvSpPr>
          <p:spPr>
            <a:xfrm>
              <a:off x="2141302" y="4446667"/>
              <a:ext cx="2046600" cy="776605"/>
            </a:xfrm>
            <a:prstGeom prst="rect">
              <a:avLst/>
            </a:prstGeom>
            <a:grp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-GB" sz="2200" dirty="0">
                <a:solidFill>
                  <a:schemeClr val="dk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endParaRPr>
            </a:p>
          </p:txBody>
        </p:sp>
        <p:pic>
          <p:nvPicPr>
            <p:cNvPr id="34" name="Picture 6" descr="Or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45" r="8770"/>
            <a:stretch/>
          </p:blipFill>
          <p:spPr bwMode="auto">
            <a:xfrm>
              <a:off x="2331456" y="4485973"/>
              <a:ext cx="1727200" cy="697992"/>
            </a:xfrm>
            <a:prstGeom prst="rect">
              <a:avLst/>
            </a:prstGeom>
            <a:grpFill/>
            <a:extLst/>
          </p:spPr>
        </p:pic>
      </p:grpSp>
      <p:sp>
        <p:nvSpPr>
          <p:cNvPr id="35" name="Shape 288"/>
          <p:cNvSpPr txBox="1"/>
          <p:nvPr/>
        </p:nvSpPr>
        <p:spPr>
          <a:xfrm>
            <a:off x="7958466" y="4255817"/>
            <a:ext cx="3961158" cy="778291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2000" dirty="0">
                <a:solidFill>
                  <a:schemeClr val="dk1"/>
                </a:solidFill>
                <a:ea typeface="Ubuntu"/>
                <a:cs typeface="Ubuntu"/>
                <a:sym typeface="Ubuntu"/>
              </a:rPr>
              <a:t>Outputs 1 if one or both of the inputs is 1.</a:t>
            </a:r>
          </a:p>
        </p:txBody>
      </p:sp>
      <p:sp>
        <p:nvSpPr>
          <p:cNvPr id="36" name="Shape 288"/>
          <p:cNvSpPr txBox="1"/>
          <p:nvPr/>
        </p:nvSpPr>
        <p:spPr>
          <a:xfrm>
            <a:off x="7958466" y="3789307"/>
            <a:ext cx="3959602" cy="38159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2000" dirty="0">
                <a:solidFill>
                  <a:schemeClr val="dk1"/>
                </a:solidFill>
                <a:ea typeface="Ubuntu"/>
                <a:cs typeface="Ubuntu"/>
                <a:sym typeface="Ubuntu"/>
              </a:rPr>
              <a:t>Outputs 1 if both of the inputs are 1.</a:t>
            </a:r>
          </a:p>
        </p:txBody>
      </p:sp>
    </p:spTree>
    <p:extLst>
      <p:ext uri="{BB962C8B-B14F-4D97-AF65-F5344CB8AC3E}">
        <p14:creationId xmlns:p14="http://schemas.microsoft.com/office/powerpoint/2010/main" val="33825007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4c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Complete the truth table for the logic diagram you created in activity 4b: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129214"/>
              </p:ext>
            </p:extLst>
          </p:nvPr>
        </p:nvGraphicFramePr>
        <p:xfrm>
          <a:off x="940554" y="2300852"/>
          <a:ext cx="9781036" cy="3352800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2445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5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5259">
                  <a:extLst>
                    <a:ext uri="{9D8B030D-6E8A-4147-A177-3AD203B41FA5}">
                      <a16:colId xmlns:a16="http://schemas.microsoft.com/office/drawing/2014/main" val="815716148"/>
                    </a:ext>
                  </a:extLst>
                </a:gridCol>
                <a:gridCol w="24452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550">
                <a:tc gridSpan="3"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+mn-lt"/>
                          <a:cs typeface="Consolas" panose="020B0609020204030204" pitchFamily="49" charset="0"/>
                        </a:rPr>
                        <a:t>INPUTS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BC1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BC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+mn-lt"/>
                          <a:cs typeface="Consolas" panose="020B0609020204030204" pitchFamily="49" charset="0"/>
                        </a:rPr>
                        <a:t>OUTPUT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3431020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2E75B6"/>
                          </a:solidFill>
                          <a:latin typeface="+mn-lt"/>
                          <a:cs typeface="Consolas" panose="020B0609020204030204" pitchFamily="49" charset="0"/>
                        </a:rPr>
                        <a:t>R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2E75B6"/>
                          </a:solidFill>
                          <a:latin typeface="+mn-lt"/>
                          <a:cs typeface="Consolas" panose="020B0609020204030204" pitchFamily="49" charset="0"/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2E75B6"/>
                          </a:solidFill>
                          <a:latin typeface="+mn-lt"/>
                          <a:cs typeface="Consolas" panose="020B0609020204030204" pitchFamily="49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2E75B6"/>
                          </a:solidFill>
                          <a:latin typeface="+mn-lt"/>
                          <a:cs typeface="Consolas" panose="020B0609020204030204" pitchFamily="49" charset="0"/>
                        </a:rPr>
                        <a:t>W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869406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2703938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0388845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66BC1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973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08998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4c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0470941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Complete the truth table for the logic diagram you created in activity 4b: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494939"/>
              </p:ext>
            </p:extLst>
          </p:nvPr>
        </p:nvGraphicFramePr>
        <p:xfrm>
          <a:off x="940554" y="2300852"/>
          <a:ext cx="9781036" cy="3352800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2445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5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5259">
                  <a:extLst>
                    <a:ext uri="{9D8B030D-6E8A-4147-A177-3AD203B41FA5}">
                      <a16:colId xmlns:a16="http://schemas.microsoft.com/office/drawing/2014/main" val="815716148"/>
                    </a:ext>
                  </a:extLst>
                </a:gridCol>
                <a:gridCol w="24452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550">
                <a:tc gridSpan="3"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+mn-lt"/>
                          <a:cs typeface="Consolas" panose="020B0609020204030204" pitchFamily="49" charset="0"/>
                        </a:rPr>
                        <a:t>INPUTS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BC1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BC1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BC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+mn-lt"/>
                          <a:cs typeface="Consolas" panose="020B0609020204030204" pitchFamily="49" charset="0"/>
                        </a:rPr>
                        <a:t>OUTPUT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3431020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2E75B6"/>
                          </a:solidFill>
                          <a:latin typeface="+mn-lt"/>
                          <a:cs typeface="Consolas" panose="020B0609020204030204" pitchFamily="49" charset="0"/>
                        </a:rPr>
                        <a:t>R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2E75B6"/>
                          </a:solidFill>
                          <a:latin typeface="+mn-lt"/>
                          <a:cs typeface="Consolas" panose="020B0609020204030204" pitchFamily="49" charset="0"/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2E75B6"/>
                          </a:solidFill>
                          <a:latin typeface="+mn-lt"/>
                          <a:cs typeface="Consolas" panose="020B0609020204030204" pitchFamily="49" charset="0"/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2E75B6"/>
                          </a:solidFill>
                          <a:latin typeface="+mn-lt"/>
                          <a:cs typeface="Consolas" panose="020B0609020204030204" pitchFamily="49" charset="0"/>
                        </a:rPr>
                        <a:t>W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869406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2703938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0388845"/>
                  </a:ext>
                </a:extLst>
              </a:tr>
              <a:tr h="31755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C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973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65163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Break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After the break we will look at For and While loops in Python.</a:t>
            </a:r>
          </a:p>
        </p:txBody>
      </p:sp>
    </p:spTree>
    <p:extLst>
      <p:ext uri="{BB962C8B-B14F-4D97-AF65-F5344CB8AC3E}">
        <p14:creationId xmlns:p14="http://schemas.microsoft.com/office/powerpoint/2010/main" val="1787834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Starter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Match the symbol and description to the logic gate:</a:t>
            </a:r>
          </a:p>
        </p:txBody>
      </p:sp>
      <p:graphicFrame>
        <p:nvGraphicFramePr>
          <p:cNvPr id="24" name="Shape 304"/>
          <p:cNvGraphicFramePr/>
          <p:nvPr>
            <p:extLst/>
          </p:nvPr>
        </p:nvGraphicFramePr>
        <p:xfrm>
          <a:off x="863600" y="2195859"/>
          <a:ext cx="6908800" cy="329326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86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9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2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2313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 dirty="0">
                          <a:solidFill>
                            <a:srgbClr val="FFFFFF"/>
                          </a:solidFill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Gate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 dirty="0">
                          <a:solidFill>
                            <a:srgbClr val="FFFFFF"/>
                          </a:solidFill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Symbol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 dirty="0">
                          <a:solidFill>
                            <a:srgbClr val="FFFFFF"/>
                          </a:solidFill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Description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364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dirty="0"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NOT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 dirty="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 dirty="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364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dirty="0"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AND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 dirty="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5364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800" dirty="0">
                          <a:latin typeface="+mn-lt"/>
                          <a:ea typeface="Questrial"/>
                          <a:cs typeface="Questrial"/>
                          <a:sym typeface="Questrial"/>
                        </a:rPr>
                        <a:t>OR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 dirty="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800" dirty="0">
                        <a:latin typeface="+mn-lt"/>
                        <a:ea typeface="Questrial"/>
                        <a:cs typeface="Questrial"/>
                        <a:sym typeface="Questrial"/>
                      </a:endParaRP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Shape 288"/>
          <p:cNvSpPr txBox="1"/>
          <p:nvPr/>
        </p:nvSpPr>
        <p:spPr>
          <a:xfrm>
            <a:off x="3708267" y="2923152"/>
            <a:ext cx="3960380" cy="374646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2000" dirty="0">
                <a:solidFill>
                  <a:schemeClr val="dk1"/>
                </a:solidFill>
                <a:ea typeface="Ubuntu"/>
                <a:cs typeface="Ubuntu"/>
                <a:sym typeface="Ubuntu"/>
              </a:rPr>
              <a:t>Reverses the input.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557914" y="3689074"/>
            <a:ext cx="2046600" cy="776605"/>
            <a:chOff x="2326836" y="2197472"/>
            <a:chExt cx="2046600" cy="776605"/>
          </a:xfrm>
          <a:solidFill>
            <a:schemeClr val="bg1"/>
          </a:solidFill>
        </p:grpSpPr>
        <p:sp>
          <p:nvSpPr>
            <p:cNvPr id="27" name="Shape 287"/>
            <p:cNvSpPr txBox="1"/>
            <p:nvPr/>
          </p:nvSpPr>
          <p:spPr>
            <a:xfrm>
              <a:off x="2326836" y="2197472"/>
              <a:ext cx="2046600" cy="776605"/>
            </a:xfrm>
            <a:prstGeom prst="rect">
              <a:avLst/>
            </a:prstGeom>
            <a:grp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-GB" sz="2200" dirty="0">
                <a:solidFill>
                  <a:schemeClr val="dk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endParaRPr>
            </a:p>
          </p:txBody>
        </p:sp>
        <p:pic>
          <p:nvPicPr>
            <p:cNvPr id="28" name="Picture 4" descr="And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48" r="6875"/>
            <a:stretch/>
          </p:blipFill>
          <p:spPr bwMode="auto">
            <a:xfrm>
              <a:off x="2380318" y="2265748"/>
              <a:ext cx="1939636" cy="666736"/>
            </a:xfrm>
            <a:prstGeom prst="rect">
              <a:avLst/>
            </a:prstGeom>
            <a:grpFill/>
            <a:extLst/>
          </p:spPr>
        </p:pic>
      </p:grpSp>
      <p:grpSp>
        <p:nvGrpSpPr>
          <p:cNvPr id="29" name="Group 28"/>
          <p:cNvGrpSpPr/>
          <p:nvPr/>
        </p:nvGrpSpPr>
        <p:grpSpPr>
          <a:xfrm>
            <a:off x="1557914" y="2725521"/>
            <a:ext cx="2046600" cy="769909"/>
            <a:chOff x="2326836" y="3114901"/>
            <a:chExt cx="2046600" cy="776605"/>
          </a:xfrm>
          <a:solidFill>
            <a:schemeClr val="bg1"/>
          </a:solidFill>
        </p:grpSpPr>
        <p:sp>
          <p:nvSpPr>
            <p:cNvPr id="30" name="Shape 287"/>
            <p:cNvSpPr txBox="1"/>
            <p:nvPr/>
          </p:nvSpPr>
          <p:spPr>
            <a:xfrm>
              <a:off x="2326836" y="3114901"/>
              <a:ext cx="2046600" cy="776605"/>
            </a:xfrm>
            <a:prstGeom prst="rect">
              <a:avLst/>
            </a:prstGeom>
            <a:grp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-GB" sz="2200" dirty="0">
                <a:solidFill>
                  <a:schemeClr val="dk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endParaRPr>
            </a:p>
          </p:txBody>
        </p:sp>
        <p:pic>
          <p:nvPicPr>
            <p:cNvPr id="31" name="Picture 8" descr="Not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0" r="8197"/>
            <a:stretch/>
          </p:blipFill>
          <p:spPr bwMode="auto">
            <a:xfrm>
              <a:off x="2415008" y="3156512"/>
              <a:ext cx="1874981" cy="693382"/>
            </a:xfrm>
            <a:prstGeom prst="rect">
              <a:avLst/>
            </a:prstGeom>
            <a:grpFill/>
            <a:extLst/>
          </p:spPr>
        </p:pic>
      </p:grpSp>
      <p:grpSp>
        <p:nvGrpSpPr>
          <p:cNvPr id="32" name="Group 31"/>
          <p:cNvGrpSpPr/>
          <p:nvPr/>
        </p:nvGrpSpPr>
        <p:grpSpPr>
          <a:xfrm>
            <a:off x="1557914" y="4626555"/>
            <a:ext cx="2046600" cy="776605"/>
            <a:chOff x="2141302" y="4446667"/>
            <a:chExt cx="2046600" cy="776605"/>
          </a:xfrm>
          <a:solidFill>
            <a:schemeClr val="bg1"/>
          </a:solidFill>
        </p:grpSpPr>
        <p:sp>
          <p:nvSpPr>
            <p:cNvPr id="33" name="Shape 287"/>
            <p:cNvSpPr txBox="1"/>
            <p:nvPr/>
          </p:nvSpPr>
          <p:spPr>
            <a:xfrm>
              <a:off x="2141302" y="4446667"/>
              <a:ext cx="2046600" cy="776605"/>
            </a:xfrm>
            <a:prstGeom prst="rect">
              <a:avLst/>
            </a:prstGeom>
            <a:grp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-GB" sz="2200" dirty="0">
                <a:solidFill>
                  <a:schemeClr val="dk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endParaRPr>
            </a:p>
          </p:txBody>
        </p:sp>
        <p:pic>
          <p:nvPicPr>
            <p:cNvPr id="34" name="Picture 6" descr="Or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45" r="8770"/>
            <a:stretch/>
          </p:blipFill>
          <p:spPr bwMode="auto">
            <a:xfrm>
              <a:off x="2331456" y="4485973"/>
              <a:ext cx="1727200" cy="697992"/>
            </a:xfrm>
            <a:prstGeom prst="rect">
              <a:avLst/>
            </a:prstGeom>
            <a:grpFill/>
            <a:extLst/>
          </p:spPr>
        </p:pic>
      </p:grpSp>
      <p:sp>
        <p:nvSpPr>
          <p:cNvPr id="35" name="Shape 288"/>
          <p:cNvSpPr txBox="1"/>
          <p:nvPr/>
        </p:nvSpPr>
        <p:spPr>
          <a:xfrm>
            <a:off x="3707878" y="4624869"/>
            <a:ext cx="3961158" cy="778291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2000" dirty="0">
                <a:solidFill>
                  <a:schemeClr val="dk1"/>
                </a:solidFill>
                <a:ea typeface="Ubuntu"/>
                <a:cs typeface="Ubuntu"/>
                <a:sym typeface="Ubuntu"/>
              </a:rPr>
              <a:t>Outputs 1 if one or both of the inputs is 1.</a:t>
            </a:r>
          </a:p>
        </p:txBody>
      </p:sp>
      <p:sp>
        <p:nvSpPr>
          <p:cNvPr id="36" name="Shape 288"/>
          <p:cNvSpPr txBox="1"/>
          <p:nvPr/>
        </p:nvSpPr>
        <p:spPr>
          <a:xfrm>
            <a:off x="3708656" y="3899920"/>
            <a:ext cx="3959602" cy="38159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2E75B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2000" dirty="0">
                <a:solidFill>
                  <a:schemeClr val="dk1"/>
                </a:solidFill>
                <a:ea typeface="Ubuntu"/>
                <a:cs typeface="Ubuntu"/>
                <a:sym typeface="Ubuntu"/>
              </a:rPr>
              <a:t>Outputs 1 if both of the inputs are 1.</a:t>
            </a:r>
          </a:p>
        </p:txBody>
      </p:sp>
    </p:spTree>
    <p:extLst>
      <p:ext uri="{BB962C8B-B14F-4D97-AF65-F5344CB8AC3E}">
        <p14:creationId xmlns:p14="http://schemas.microsoft.com/office/powerpoint/2010/main" val="3648424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What’s the Output?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30500" y="1800049"/>
            <a:ext cx="4873431" cy="1128490"/>
            <a:chOff x="1030500" y="1800049"/>
            <a:chExt cx="4873431" cy="1128490"/>
          </a:xfrm>
        </p:grpSpPr>
        <p:sp>
          <p:nvSpPr>
            <p:cNvPr id="22" name="Shape 319"/>
            <p:cNvSpPr txBox="1"/>
            <p:nvPr/>
          </p:nvSpPr>
          <p:spPr>
            <a:xfrm>
              <a:off x="1628353" y="1804299"/>
              <a:ext cx="4275578" cy="1124240"/>
            </a:xfrm>
            <a:prstGeom prst="rect">
              <a:avLst/>
            </a:prstGeom>
            <a:no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lang="en-GB" sz="2200" dirty="0">
                <a:latin typeface="Ubuntu"/>
                <a:ea typeface="Ubuntu"/>
                <a:cs typeface="Ubuntu"/>
                <a:sym typeface="Ubuntu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703747" y="1897473"/>
              <a:ext cx="4124443" cy="899767"/>
              <a:chOff x="403473" y="976048"/>
              <a:chExt cx="3376842" cy="736674"/>
            </a:xfrm>
          </p:grpSpPr>
          <p:pic>
            <p:nvPicPr>
              <p:cNvPr id="23" name="Picture 4" descr="And Logic Functions Digital Electronics Clip Art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806" y="1018713"/>
                <a:ext cx="2368169" cy="6933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422586" y="976048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13252" y="1343390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432268" y="1179374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0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441987" y="1192645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?</a:t>
                </a: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403473" y="1005240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0</a:t>
                </a: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410601" y="1372127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cxnSp>
            <p:nvCxnSpPr>
              <p:cNvPr id="43" name="Straight Arrow Connector 42"/>
              <p:cNvCxnSpPr/>
              <p:nvPr/>
            </p:nvCxnSpPr>
            <p:spPr>
              <a:xfrm>
                <a:off x="656187" y="1170195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>
                <a:off x="665697" y="1542596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/>
              <p:nvPr/>
            </p:nvCxnSpPr>
            <p:spPr>
              <a:xfrm>
                <a:off x="3303078" y="1367850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Shape 319"/>
            <p:cNvSpPr txBox="1"/>
            <p:nvPr/>
          </p:nvSpPr>
          <p:spPr>
            <a:xfrm>
              <a:off x="1030500" y="1800049"/>
              <a:ext cx="586624" cy="1128490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GB" sz="2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Ubuntu"/>
                  <a:cs typeface="Ubuntu"/>
                  <a:sym typeface="Ubuntu"/>
                </a:rPr>
                <a:t>A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23812" y="3205385"/>
            <a:ext cx="4872690" cy="1126365"/>
            <a:chOff x="1023812" y="3205385"/>
            <a:chExt cx="4872690" cy="1126365"/>
          </a:xfrm>
        </p:grpSpPr>
        <p:sp>
          <p:nvSpPr>
            <p:cNvPr id="50" name="Shape 319"/>
            <p:cNvSpPr txBox="1"/>
            <p:nvPr/>
          </p:nvSpPr>
          <p:spPr>
            <a:xfrm>
              <a:off x="1620924" y="3205385"/>
              <a:ext cx="4275578" cy="1126365"/>
            </a:xfrm>
            <a:prstGeom prst="rect">
              <a:avLst/>
            </a:prstGeom>
            <a:no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lang="en-GB" sz="2200" dirty="0">
                <a:latin typeface="Ubuntu"/>
                <a:ea typeface="Ubuntu"/>
                <a:cs typeface="Ubuntu"/>
                <a:sym typeface="Ubuntu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1727921" y="3285592"/>
              <a:ext cx="4090545" cy="962044"/>
              <a:chOff x="423265" y="2112555"/>
              <a:chExt cx="3349088" cy="787663"/>
            </a:xfrm>
          </p:grpSpPr>
          <p:pic>
            <p:nvPicPr>
              <p:cNvPr id="51" name="Picture 6" descr="Or Logic Functions Digital Electronics Clip Art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4910" y="2112555"/>
                <a:ext cx="2362988" cy="7876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TextBox 51"/>
              <p:cNvSpPr txBox="1"/>
              <p:nvPr/>
            </p:nvSpPr>
            <p:spPr>
              <a:xfrm>
                <a:off x="435250" y="2124216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425916" y="2491558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425662" y="2153120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0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23265" y="2526366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cxnSp>
            <p:nvCxnSpPr>
              <p:cNvPr id="56" name="Straight Arrow Connector 55"/>
              <p:cNvCxnSpPr/>
              <p:nvPr/>
            </p:nvCxnSpPr>
            <p:spPr>
              <a:xfrm>
                <a:off x="668851" y="2318363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Arrow Connector 56"/>
              <p:cNvCxnSpPr/>
              <p:nvPr/>
            </p:nvCxnSpPr>
            <p:spPr>
              <a:xfrm>
                <a:off x="678361" y="2690764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57"/>
              <p:cNvSpPr txBox="1"/>
              <p:nvPr/>
            </p:nvSpPr>
            <p:spPr>
              <a:xfrm>
                <a:off x="3434025" y="2322964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?</a:t>
                </a:r>
              </a:p>
            </p:txBody>
          </p:sp>
          <p:cxnSp>
            <p:nvCxnSpPr>
              <p:cNvPr id="59" name="Straight Arrow Connector 58"/>
              <p:cNvCxnSpPr/>
              <p:nvPr/>
            </p:nvCxnSpPr>
            <p:spPr>
              <a:xfrm>
                <a:off x="3314166" y="2498170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Shape 319"/>
            <p:cNvSpPr txBox="1"/>
            <p:nvPr/>
          </p:nvSpPr>
          <p:spPr>
            <a:xfrm>
              <a:off x="1023812" y="3205385"/>
              <a:ext cx="586624" cy="1126365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GB" sz="2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Ubuntu"/>
                  <a:cs typeface="Ubuntu"/>
                  <a:sym typeface="Ubuntu"/>
                </a:rPr>
                <a:t>B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340172" y="1796569"/>
            <a:ext cx="4855386" cy="1131971"/>
            <a:chOff x="4656089" y="891694"/>
            <a:chExt cx="3975292" cy="926789"/>
          </a:xfrm>
        </p:grpSpPr>
        <p:sp>
          <p:nvSpPr>
            <p:cNvPr id="61" name="Shape 319"/>
            <p:cNvSpPr txBox="1"/>
            <p:nvPr/>
          </p:nvSpPr>
          <p:spPr>
            <a:xfrm>
              <a:off x="5130799" y="896284"/>
              <a:ext cx="3500582" cy="922199"/>
            </a:xfrm>
            <a:prstGeom prst="rect">
              <a:avLst/>
            </a:prstGeom>
            <a:no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lang="en-GB" sz="2200" dirty="0">
                <a:latin typeface="Ubuntu"/>
                <a:ea typeface="Ubuntu"/>
                <a:cs typeface="Ubuntu"/>
                <a:sym typeface="Ubuntu"/>
              </a:endParaRP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5185801" y="998556"/>
              <a:ext cx="3359995" cy="725602"/>
              <a:chOff x="410601" y="3272370"/>
              <a:chExt cx="3359995" cy="725602"/>
            </a:xfrm>
          </p:grpSpPr>
          <p:pic>
            <p:nvPicPr>
              <p:cNvPr id="64" name="Picture 8" descr="Not Logic Functions Digital Electronics Clip Art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806" y="3272370"/>
                <a:ext cx="2368169" cy="7256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5" name="TextBox 64"/>
              <p:cNvSpPr txBox="1"/>
              <p:nvPr/>
            </p:nvSpPr>
            <p:spPr>
              <a:xfrm>
                <a:off x="413252" y="3432615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410601" y="3478675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cxnSp>
            <p:nvCxnSpPr>
              <p:cNvPr id="67" name="Straight Arrow Connector 66"/>
              <p:cNvCxnSpPr/>
              <p:nvPr/>
            </p:nvCxnSpPr>
            <p:spPr>
              <a:xfrm>
                <a:off x="665697" y="3631821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67"/>
              <p:cNvSpPr txBox="1"/>
              <p:nvPr/>
            </p:nvSpPr>
            <p:spPr>
              <a:xfrm>
                <a:off x="3432268" y="3467000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?</a:t>
                </a:r>
              </a:p>
            </p:txBody>
          </p:sp>
          <p:cxnSp>
            <p:nvCxnSpPr>
              <p:cNvPr id="69" name="Straight Arrow Connector 68"/>
              <p:cNvCxnSpPr/>
              <p:nvPr/>
            </p:nvCxnSpPr>
            <p:spPr>
              <a:xfrm>
                <a:off x="3312409" y="3626608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Shape 319"/>
            <p:cNvSpPr txBox="1"/>
            <p:nvPr/>
          </p:nvSpPr>
          <p:spPr>
            <a:xfrm>
              <a:off x="4656089" y="891694"/>
              <a:ext cx="480292" cy="926788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GB" sz="2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Ubuntu"/>
                  <a:cs typeface="Ubuntu"/>
                  <a:sym typeface="Ubuntu"/>
                </a:rPr>
                <a:t>C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0172" y="3207510"/>
            <a:ext cx="4855383" cy="1124442"/>
            <a:chOff x="6340172" y="3207510"/>
            <a:chExt cx="4855383" cy="1124442"/>
          </a:xfrm>
        </p:grpSpPr>
        <p:sp>
          <p:nvSpPr>
            <p:cNvPr id="72" name="Shape 319"/>
            <p:cNvSpPr txBox="1"/>
            <p:nvPr/>
          </p:nvSpPr>
          <p:spPr>
            <a:xfrm>
              <a:off x="6919977" y="3207511"/>
              <a:ext cx="4275578" cy="1124240"/>
            </a:xfrm>
            <a:prstGeom prst="rect">
              <a:avLst/>
            </a:prstGeom>
            <a:no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lang="en-GB" sz="2200" dirty="0">
                <a:latin typeface="Ubuntu"/>
                <a:ea typeface="Ubuntu"/>
                <a:cs typeface="Ubuntu"/>
                <a:sym typeface="Ubuntu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7005832" y="3349585"/>
              <a:ext cx="4103867" cy="852147"/>
              <a:chOff x="410601" y="1015038"/>
              <a:chExt cx="3359995" cy="697684"/>
            </a:xfrm>
          </p:grpSpPr>
          <p:pic>
            <p:nvPicPr>
              <p:cNvPr id="74" name="Picture 4" descr="And Logic Functions Digital Electronics Clip Art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806" y="1018713"/>
                <a:ext cx="2368169" cy="6933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5" name="TextBox 74"/>
              <p:cNvSpPr txBox="1"/>
              <p:nvPr/>
            </p:nvSpPr>
            <p:spPr>
              <a:xfrm>
                <a:off x="422586" y="1015038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13252" y="1343390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3432268" y="1179374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0</a:t>
                </a: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3422937" y="1208242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?</a:t>
                </a: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410601" y="1387724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cxnSp>
            <p:nvCxnSpPr>
              <p:cNvPr id="81" name="Straight Arrow Connector 80"/>
              <p:cNvCxnSpPr/>
              <p:nvPr/>
            </p:nvCxnSpPr>
            <p:spPr>
              <a:xfrm>
                <a:off x="656187" y="1170195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Arrow Connector 81"/>
              <p:cNvCxnSpPr/>
              <p:nvPr/>
            </p:nvCxnSpPr>
            <p:spPr>
              <a:xfrm>
                <a:off x="665697" y="1542596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/>
              <p:cNvCxnSpPr/>
              <p:nvPr/>
            </p:nvCxnSpPr>
            <p:spPr>
              <a:xfrm>
                <a:off x="3303078" y="1367850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Shape 319"/>
            <p:cNvSpPr txBox="1"/>
            <p:nvPr/>
          </p:nvSpPr>
          <p:spPr>
            <a:xfrm>
              <a:off x="6340172" y="3207510"/>
              <a:ext cx="586624" cy="1124442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GB" sz="2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Ubuntu"/>
                  <a:cs typeface="Ubuntu"/>
                  <a:sym typeface="Ubuntu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448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What’s the Output?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30500" y="1800049"/>
            <a:ext cx="4873431" cy="1128490"/>
            <a:chOff x="1030500" y="1800049"/>
            <a:chExt cx="4873431" cy="1128490"/>
          </a:xfrm>
        </p:grpSpPr>
        <p:sp>
          <p:nvSpPr>
            <p:cNvPr id="22" name="Shape 319"/>
            <p:cNvSpPr txBox="1"/>
            <p:nvPr/>
          </p:nvSpPr>
          <p:spPr>
            <a:xfrm>
              <a:off x="1628353" y="1804299"/>
              <a:ext cx="4275578" cy="1124240"/>
            </a:xfrm>
            <a:prstGeom prst="rect">
              <a:avLst/>
            </a:prstGeom>
            <a:no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lang="en-GB" sz="2200" dirty="0">
                <a:latin typeface="Ubuntu"/>
                <a:ea typeface="Ubuntu"/>
                <a:cs typeface="Ubuntu"/>
                <a:sym typeface="Ubuntu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703747" y="1897473"/>
              <a:ext cx="4124443" cy="899767"/>
              <a:chOff x="403473" y="976048"/>
              <a:chExt cx="3376842" cy="736674"/>
            </a:xfrm>
          </p:grpSpPr>
          <p:pic>
            <p:nvPicPr>
              <p:cNvPr id="23" name="Picture 4" descr="And Logic Functions Digital Electronics Clip Art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806" y="1018713"/>
                <a:ext cx="2368169" cy="6933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422586" y="976048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13252" y="1343390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432268" y="1179374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0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441987" y="1208406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0</a:t>
                </a: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403473" y="1005240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0</a:t>
                </a: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410601" y="1372127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cxnSp>
            <p:nvCxnSpPr>
              <p:cNvPr id="43" name="Straight Arrow Connector 42"/>
              <p:cNvCxnSpPr/>
              <p:nvPr/>
            </p:nvCxnSpPr>
            <p:spPr>
              <a:xfrm>
                <a:off x="656187" y="1170195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>
                <a:off x="665697" y="1542596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/>
              <p:nvPr/>
            </p:nvCxnSpPr>
            <p:spPr>
              <a:xfrm>
                <a:off x="3303078" y="1367850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Shape 319"/>
            <p:cNvSpPr txBox="1"/>
            <p:nvPr/>
          </p:nvSpPr>
          <p:spPr>
            <a:xfrm>
              <a:off x="1030500" y="1800049"/>
              <a:ext cx="586624" cy="1128490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GB" sz="2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Ubuntu"/>
                  <a:cs typeface="Ubuntu"/>
                  <a:sym typeface="Ubuntu"/>
                </a:rPr>
                <a:t>A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23812" y="3205385"/>
            <a:ext cx="4872690" cy="1126365"/>
            <a:chOff x="1023812" y="3205385"/>
            <a:chExt cx="4872690" cy="1126365"/>
          </a:xfrm>
        </p:grpSpPr>
        <p:sp>
          <p:nvSpPr>
            <p:cNvPr id="50" name="Shape 319"/>
            <p:cNvSpPr txBox="1"/>
            <p:nvPr/>
          </p:nvSpPr>
          <p:spPr>
            <a:xfrm>
              <a:off x="1620924" y="3205385"/>
              <a:ext cx="4275578" cy="1126365"/>
            </a:xfrm>
            <a:prstGeom prst="rect">
              <a:avLst/>
            </a:prstGeom>
            <a:no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lang="en-GB" sz="2200" dirty="0">
                <a:latin typeface="Ubuntu"/>
                <a:ea typeface="Ubuntu"/>
                <a:cs typeface="Ubuntu"/>
                <a:sym typeface="Ubuntu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1727921" y="3285592"/>
              <a:ext cx="4090545" cy="962044"/>
              <a:chOff x="423265" y="2112555"/>
              <a:chExt cx="3349088" cy="787663"/>
            </a:xfrm>
          </p:grpSpPr>
          <p:pic>
            <p:nvPicPr>
              <p:cNvPr id="51" name="Picture 6" descr="Or Logic Functions Digital Electronics Clip Art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4910" y="2112555"/>
                <a:ext cx="2362988" cy="7876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TextBox 51"/>
              <p:cNvSpPr txBox="1"/>
              <p:nvPr/>
            </p:nvSpPr>
            <p:spPr>
              <a:xfrm>
                <a:off x="435250" y="2124216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425916" y="2491558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425662" y="2153120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0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23265" y="2526366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cxnSp>
            <p:nvCxnSpPr>
              <p:cNvPr id="56" name="Straight Arrow Connector 55"/>
              <p:cNvCxnSpPr/>
              <p:nvPr/>
            </p:nvCxnSpPr>
            <p:spPr>
              <a:xfrm>
                <a:off x="668851" y="2318363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Arrow Connector 56"/>
              <p:cNvCxnSpPr/>
              <p:nvPr/>
            </p:nvCxnSpPr>
            <p:spPr>
              <a:xfrm>
                <a:off x="678361" y="2690764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57"/>
              <p:cNvSpPr txBox="1"/>
              <p:nvPr/>
            </p:nvSpPr>
            <p:spPr>
              <a:xfrm>
                <a:off x="3434025" y="2338725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cxnSp>
            <p:nvCxnSpPr>
              <p:cNvPr id="59" name="Straight Arrow Connector 58"/>
              <p:cNvCxnSpPr/>
              <p:nvPr/>
            </p:nvCxnSpPr>
            <p:spPr>
              <a:xfrm>
                <a:off x="3314166" y="2498170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Shape 319"/>
            <p:cNvSpPr txBox="1"/>
            <p:nvPr/>
          </p:nvSpPr>
          <p:spPr>
            <a:xfrm>
              <a:off x="1023812" y="3205385"/>
              <a:ext cx="586624" cy="1126365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GB" sz="2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Ubuntu"/>
                  <a:cs typeface="Ubuntu"/>
                  <a:sym typeface="Ubuntu"/>
                </a:rPr>
                <a:t>B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340172" y="1796569"/>
            <a:ext cx="4855386" cy="1131971"/>
            <a:chOff x="4656089" y="891694"/>
            <a:chExt cx="3975292" cy="926789"/>
          </a:xfrm>
        </p:grpSpPr>
        <p:sp>
          <p:nvSpPr>
            <p:cNvPr id="61" name="Shape 319"/>
            <p:cNvSpPr txBox="1"/>
            <p:nvPr/>
          </p:nvSpPr>
          <p:spPr>
            <a:xfrm>
              <a:off x="5130799" y="896284"/>
              <a:ext cx="3500582" cy="922199"/>
            </a:xfrm>
            <a:prstGeom prst="rect">
              <a:avLst/>
            </a:prstGeom>
            <a:no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lang="en-GB" sz="2200" dirty="0">
                <a:latin typeface="Ubuntu"/>
                <a:ea typeface="Ubuntu"/>
                <a:cs typeface="Ubuntu"/>
                <a:sym typeface="Ubuntu"/>
              </a:endParaRP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5185801" y="998556"/>
              <a:ext cx="3359995" cy="725602"/>
              <a:chOff x="410601" y="3272370"/>
              <a:chExt cx="3359995" cy="725602"/>
            </a:xfrm>
          </p:grpSpPr>
          <p:pic>
            <p:nvPicPr>
              <p:cNvPr id="64" name="Picture 8" descr="Not Logic Functions Digital Electronics Clip Art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806" y="3272370"/>
                <a:ext cx="2368169" cy="7256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5" name="TextBox 64"/>
              <p:cNvSpPr txBox="1"/>
              <p:nvPr/>
            </p:nvSpPr>
            <p:spPr>
              <a:xfrm>
                <a:off x="413252" y="3432615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410601" y="3478675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cxnSp>
            <p:nvCxnSpPr>
              <p:cNvPr id="67" name="Straight Arrow Connector 66"/>
              <p:cNvCxnSpPr/>
              <p:nvPr/>
            </p:nvCxnSpPr>
            <p:spPr>
              <a:xfrm>
                <a:off x="665697" y="3631821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67"/>
              <p:cNvSpPr txBox="1"/>
              <p:nvPr/>
            </p:nvSpPr>
            <p:spPr>
              <a:xfrm>
                <a:off x="3432268" y="3467000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0</a:t>
                </a:r>
              </a:p>
            </p:txBody>
          </p:sp>
          <p:cxnSp>
            <p:nvCxnSpPr>
              <p:cNvPr id="69" name="Straight Arrow Connector 68"/>
              <p:cNvCxnSpPr/>
              <p:nvPr/>
            </p:nvCxnSpPr>
            <p:spPr>
              <a:xfrm>
                <a:off x="3312409" y="3626608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Shape 319"/>
            <p:cNvSpPr txBox="1"/>
            <p:nvPr/>
          </p:nvSpPr>
          <p:spPr>
            <a:xfrm>
              <a:off x="4656089" y="891694"/>
              <a:ext cx="480292" cy="926788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GB" sz="2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Ubuntu"/>
                  <a:cs typeface="Ubuntu"/>
                  <a:sym typeface="Ubuntu"/>
                </a:rPr>
                <a:t>C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0172" y="3207510"/>
            <a:ext cx="4855383" cy="1124442"/>
            <a:chOff x="6340172" y="3207510"/>
            <a:chExt cx="4855383" cy="1124442"/>
          </a:xfrm>
        </p:grpSpPr>
        <p:sp>
          <p:nvSpPr>
            <p:cNvPr id="72" name="Shape 319"/>
            <p:cNvSpPr txBox="1"/>
            <p:nvPr/>
          </p:nvSpPr>
          <p:spPr>
            <a:xfrm>
              <a:off x="6919977" y="3207511"/>
              <a:ext cx="4275578" cy="1124240"/>
            </a:xfrm>
            <a:prstGeom prst="rect">
              <a:avLst/>
            </a:prstGeom>
            <a:noFill/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lang="en-GB" sz="2200" dirty="0">
                <a:latin typeface="Ubuntu"/>
                <a:ea typeface="Ubuntu"/>
                <a:cs typeface="Ubuntu"/>
                <a:sym typeface="Ubuntu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7005832" y="3349585"/>
              <a:ext cx="4103867" cy="852147"/>
              <a:chOff x="410601" y="1015038"/>
              <a:chExt cx="3359995" cy="697684"/>
            </a:xfrm>
          </p:grpSpPr>
          <p:pic>
            <p:nvPicPr>
              <p:cNvPr id="74" name="Picture 4" descr="And Logic Functions Digital Electronics Clip Art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806" y="1018713"/>
                <a:ext cx="2368169" cy="6933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5" name="TextBox 74"/>
              <p:cNvSpPr txBox="1"/>
              <p:nvPr/>
            </p:nvSpPr>
            <p:spPr>
              <a:xfrm>
                <a:off x="422586" y="1015038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13252" y="1343390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3432268" y="1179374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0</a:t>
                </a: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3422937" y="1216123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C0000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410601" y="1387724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cxnSp>
            <p:nvCxnSpPr>
              <p:cNvPr id="81" name="Straight Arrow Connector 80"/>
              <p:cNvCxnSpPr/>
              <p:nvPr/>
            </p:nvCxnSpPr>
            <p:spPr>
              <a:xfrm>
                <a:off x="656187" y="1170195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Arrow Connector 81"/>
              <p:cNvCxnSpPr/>
              <p:nvPr/>
            </p:nvCxnSpPr>
            <p:spPr>
              <a:xfrm>
                <a:off x="665697" y="1542596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/>
              <p:cNvCxnSpPr/>
              <p:nvPr/>
            </p:nvCxnSpPr>
            <p:spPr>
              <a:xfrm>
                <a:off x="3303078" y="1367850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Shape 319"/>
            <p:cNvSpPr txBox="1"/>
            <p:nvPr/>
          </p:nvSpPr>
          <p:spPr>
            <a:xfrm>
              <a:off x="6340172" y="3207510"/>
              <a:ext cx="586624" cy="1124442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-GB" sz="2200" b="1" dirty="0">
                  <a:solidFill>
                    <a:schemeClr val="bg1"/>
                  </a:solidFill>
                  <a:latin typeface="Century Gothic" panose="020B0502020202020204" pitchFamily="34" charset="0"/>
                  <a:ea typeface="Ubuntu"/>
                  <a:cs typeface="Ubuntu"/>
                  <a:sym typeface="Ubuntu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530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Combining Logic Gates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5908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We combine logic gates in order to build logic circuits.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For example:</a:t>
            </a:r>
          </a:p>
          <a:p>
            <a:pPr marL="0" indent="0">
              <a:buNone/>
            </a:pPr>
            <a:endParaRPr lang="en-GB" dirty="0"/>
          </a:p>
        </p:txBody>
      </p:sp>
      <p:grpSp>
        <p:nvGrpSpPr>
          <p:cNvPr id="22" name="Group 21"/>
          <p:cNvGrpSpPr/>
          <p:nvPr/>
        </p:nvGrpSpPr>
        <p:grpSpPr>
          <a:xfrm>
            <a:off x="936989" y="3499838"/>
            <a:ext cx="3785800" cy="787663"/>
            <a:chOff x="1044817" y="4030537"/>
            <a:chExt cx="3785800" cy="787663"/>
          </a:xfrm>
        </p:grpSpPr>
        <p:pic>
          <p:nvPicPr>
            <p:cNvPr id="25" name="Picture 6" descr="Or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09"/>
            <a:stretch/>
          </p:blipFill>
          <p:spPr bwMode="auto">
            <a:xfrm>
              <a:off x="1044817" y="4030537"/>
              <a:ext cx="2187910" cy="787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8" descr="Not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5" r="-1791"/>
            <a:stretch/>
          </p:blipFill>
          <p:spPr bwMode="auto">
            <a:xfrm>
              <a:off x="2918690" y="4107990"/>
              <a:ext cx="1911927" cy="632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0" name="Group 49"/>
          <p:cNvGrpSpPr/>
          <p:nvPr/>
        </p:nvGrpSpPr>
        <p:grpSpPr>
          <a:xfrm>
            <a:off x="5827042" y="3536691"/>
            <a:ext cx="3771146" cy="693382"/>
            <a:chOff x="6703342" y="3064216"/>
            <a:chExt cx="3771146" cy="693382"/>
          </a:xfrm>
        </p:grpSpPr>
        <p:pic>
          <p:nvPicPr>
            <p:cNvPr id="41" name="Picture 8" descr="Not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5" r="-1791"/>
            <a:stretch/>
          </p:blipFill>
          <p:spPr bwMode="auto">
            <a:xfrm>
              <a:off x="8562561" y="3093884"/>
              <a:ext cx="1911927" cy="632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4" descr="And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191"/>
            <a:stretch/>
          </p:blipFill>
          <p:spPr bwMode="auto">
            <a:xfrm>
              <a:off x="6703342" y="3064216"/>
              <a:ext cx="2150506" cy="693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5519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5908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Predict what you think the outputs of these logic diagrams will be: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Build these circuits in the </a:t>
            </a:r>
            <a:r>
              <a:rPr lang="en-GB" dirty="0">
                <a:hlinkClick r:id="rId2"/>
              </a:rPr>
              <a:t>logic.ly</a:t>
            </a:r>
            <a:r>
              <a:rPr lang="en-GB" dirty="0"/>
              <a:t> simulator to test your predictions. An example of the first circuit is show here: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863600" y="2090018"/>
            <a:ext cx="4567278" cy="787663"/>
            <a:chOff x="478225" y="4030537"/>
            <a:chExt cx="4567278" cy="787663"/>
          </a:xfrm>
        </p:grpSpPr>
        <p:pic>
          <p:nvPicPr>
            <p:cNvPr id="14" name="Picture 6" descr="Or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09"/>
            <a:stretch/>
          </p:blipFill>
          <p:spPr bwMode="auto">
            <a:xfrm>
              <a:off x="1044817" y="4030537"/>
              <a:ext cx="2187910" cy="787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8" descr="Not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5" r="-1791"/>
            <a:stretch/>
          </p:blipFill>
          <p:spPr bwMode="auto">
            <a:xfrm>
              <a:off x="2918690" y="4117615"/>
              <a:ext cx="1911927" cy="632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518785" y="4051218"/>
              <a:ext cx="3383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rgbClr val="0070C0"/>
                  </a:solidFill>
                  <a:latin typeface="Century Gothic" panose="020B0502020202020204" pitchFamily="34" charset="0"/>
                </a:rPr>
                <a:t>1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9451" y="4418560"/>
              <a:ext cx="3383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rgbClr val="0070C0"/>
                  </a:solidFill>
                  <a:latin typeface="Century Gothic" panose="020B0502020202020204" pitchFamily="34" charset="0"/>
                </a:rPr>
                <a:t>1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80622" y="4039403"/>
              <a:ext cx="3383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rgbClr val="0070C0"/>
                  </a:solidFill>
                  <a:latin typeface="Century Gothic" panose="020B0502020202020204" pitchFamily="34" charset="0"/>
                </a:rPr>
                <a:t>0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8225" y="4414376"/>
              <a:ext cx="33832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rgbClr val="0070C0"/>
                  </a:solidFill>
                  <a:latin typeface="Century Gothic" panose="020B0502020202020204" pitchFamily="34" charset="0"/>
                </a:rPr>
                <a:t>1</a:t>
              </a:r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>
              <a:off x="752386" y="4245365"/>
              <a:ext cx="209454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761896" y="4617766"/>
              <a:ext cx="209454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4836049" y="4431926"/>
              <a:ext cx="209454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865997" y="3096074"/>
            <a:ext cx="4564881" cy="738964"/>
            <a:chOff x="2090226" y="5063943"/>
            <a:chExt cx="4564881" cy="738964"/>
          </a:xfrm>
        </p:grpSpPr>
        <p:grpSp>
          <p:nvGrpSpPr>
            <p:cNvPr id="31" name="Group 30"/>
            <p:cNvGrpSpPr/>
            <p:nvPr/>
          </p:nvGrpSpPr>
          <p:grpSpPr>
            <a:xfrm>
              <a:off x="2090226" y="5063943"/>
              <a:ext cx="4564881" cy="738964"/>
              <a:chOff x="480622" y="4048928"/>
              <a:chExt cx="4564881" cy="738964"/>
            </a:xfrm>
          </p:grpSpPr>
          <p:pic>
            <p:nvPicPr>
              <p:cNvPr id="33" name="Picture 8" descr="Not Logic Functions Digital Electronics Clip Art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125" r="-1791"/>
              <a:stretch/>
            </p:blipFill>
            <p:spPr bwMode="auto">
              <a:xfrm>
                <a:off x="2918690" y="4117515"/>
                <a:ext cx="1911927" cy="6321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518785" y="4051218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09451" y="4418560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80622" y="4048928"/>
                <a:ext cx="33832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0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487750" y="4404851"/>
                <a:ext cx="338328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1</a:t>
                </a:r>
              </a:p>
            </p:txBody>
          </p:sp>
          <p:cxnSp>
            <p:nvCxnSpPr>
              <p:cNvPr id="38" name="Straight Arrow Connector 37"/>
              <p:cNvCxnSpPr/>
              <p:nvPr/>
            </p:nvCxnSpPr>
            <p:spPr>
              <a:xfrm>
                <a:off x="752386" y="4245365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/>
              <p:nvPr/>
            </p:nvCxnSpPr>
            <p:spPr>
              <a:xfrm>
                <a:off x="761896" y="4617766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/>
              <p:nvPr/>
            </p:nvCxnSpPr>
            <p:spPr>
              <a:xfrm>
                <a:off x="4836049" y="4431926"/>
                <a:ext cx="209454" cy="0"/>
              </a:xfrm>
              <a:prstGeom prst="straightConnector1">
                <a:avLst/>
              </a:prstGeom>
              <a:ln w="19050"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2" name="Picture 4" descr="And Logic Functions Digital Electronics Clip Art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191"/>
            <a:stretch/>
          </p:blipFill>
          <p:spPr bwMode="auto">
            <a:xfrm>
              <a:off x="2669075" y="5102862"/>
              <a:ext cx="2150506" cy="693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Rectangle 3"/>
          <p:cNvSpPr/>
          <p:nvPr/>
        </p:nvSpPr>
        <p:spPr>
          <a:xfrm>
            <a:off x="5491975" y="2305206"/>
            <a:ext cx="2314575" cy="372401"/>
          </a:xfrm>
          <a:prstGeom prst="rect">
            <a:avLst/>
          </a:prstGeom>
          <a:solidFill>
            <a:schemeClr val="bg1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rgbClr val="2E75B6"/>
                </a:solidFill>
              </a:rPr>
              <a:t>Prediction: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491975" y="3288172"/>
            <a:ext cx="2314575" cy="372401"/>
          </a:xfrm>
          <a:prstGeom prst="rect">
            <a:avLst/>
          </a:prstGeom>
          <a:solidFill>
            <a:schemeClr val="bg1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rgbClr val="2E75B6"/>
                </a:solidFill>
              </a:rPr>
              <a:t>Prediction: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160" y="4913102"/>
            <a:ext cx="4019550" cy="1524000"/>
          </a:xfrm>
          <a:prstGeom prst="rect">
            <a:avLst/>
          </a:prstGeom>
          <a:ln w="28575">
            <a:solidFill>
              <a:srgbClr val="2E75B6"/>
            </a:solidFill>
          </a:ln>
        </p:spPr>
      </p:pic>
    </p:spTree>
    <p:extLst>
      <p:ext uri="{BB962C8B-B14F-4D97-AF65-F5344CB8AC3E}">
        <p14:creationId xmlns:p14="http://schemas.microsoft.com/office/powerpoint/2010/main" val="3336348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Truth Tables Recap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57687"/>
            <a:ext cx="11032565" cy="4381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All the possible outcomes of a logic diagram or logic statement can be represented using a truth table.</a:t>
            </a:r>
          </a:p>
          <a:p>
            <a:pPr marL="0" indent="0">
              <a:buNone/>
            </a:pPr>
            <a:r>
              <a:rPr lang="en-GB" dirty="0"/>
              <a:t>Examples: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102" name="Table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879473"/>
              </p:ext>
            </p:extLst>
          </p:nvPr>
        </p:nvGraphicFramePr>
        <p:xfrm>
          <a:off x="977900" y="3286849"/>
          <a:ext cx="4827750" cy="1854200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160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Input</a:t>
                      </a:r>
                      <a:r>
                        <a:rPr lang="en-GB" sz="1800" b="1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 1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Input</a:t>
                      </a:r>
                      <a:r>
                        <a:rPr lang="en-GB" sz="1800" b="1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 2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Output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3" name="Table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251950"/>
              </p:ext>
            </p:extLst>
          </p:nvPr>
        </p:nvGraphicFramePr>
        <p:xfrm>
          <a:off x="6169025" y="3286487"/>
          <a:ext cx="4827750" cy="1854200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160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Input</a:t>
                      </a:r>
                      <a:r>
                        <a:rPr lang="en-GB" sz="1800" b="1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 1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Input</a:t>
                      </a:r>
                      <a:r>
                        <a:rPr lang="en-GB" sz="1800" b="1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 2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Output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4" name="TextBox 103"/>
          <p:cNvSpPr txBox="1"/>
          <p:nvPr/>
        </p:nvSpPr>
        <p:spPr>
          <a:xfrm>
            <a:off x="977900" y="2824821"/>
            <a:ext cx="482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E75B6"/>
                </a:solidFill>
              </a:rPr>
              <a:t>OR Gate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6169025" y="2824822"/>
            <a:ext cx="482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E75B6"/>
                </a:solidFill>
              </a:rPr>
              <a:t>AND Gate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269370"/>
              </p:ext>
            </p:extLst>
          </p:nvPr>
        </p:nvGraphicFramePr>
        <p:xfrm>
          <a:off x="977900" y="3286486"/>
          <a:ext cx="4827750" cy="1854200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160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Input</a:t>
                      </a:r>
                      <a:r>
                        <a:rPr lang="en-GB" sz="1800" b="1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 1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Input</a:t>
                      </a:r>
                      <a:r>
                        <a:rPr lang="en-GB" sz="1800" b="1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 2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Output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623349"/>
              </p:ext>
            </p:extLst>
          </p:nvPr>
        </p:nvGraphicFramePr>
        <p:xfrm>
          <a:off x="6169025" y="3286486"/>
          <a:ext cx="4827750" cy="1854200"/>
        </p:xfrm>
        <a:graphic>
          <a:graphicData uri="http://schemas.openxmlformats.org/drawingml/2006/table">
            <a:tbl>
              <a:tblPr firstRow="1">
                <a:tableStyleId>{F5AB1C69-6EDB-4FF4-983F-18BD219EF322}</a:tableStyleId>
              </a:tblPr>
              <a:tblGrid>
                <a:gridCol w="160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Input</a:t>
                      </a:r>
                      <a:r>
                        <a:rPr lang="en-GB" sz="1800" b="1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 1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Input</a:t>
                      </a:r>
                      <a:r>
                        <a:rPr lang="en-GB" sz="1800" b="1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 2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Consolas" panose="020B0609020204030204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Consolas" panose="020B0609020204030204" pitchFamily="49" charset="0"/>
                        </a:rPr>
                        <a:t>Output</a:t>
                      </a:r>
                    </a:p>
                  </a:txBody>
                  <a:tcPr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FALSE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2E75B6"/>
                          </a:solidFill>
                          <a:latin typeface="Century Gothic" panose="020B0502020202020204" pitchFamily="34" charset="0"/>
                        </a:rPr>
                        <a:t>TRUE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806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1603</TotalTime>
  <Words>1149</Words>
  <Application>Microsoft Office PowerPoint</Application>
  <PresentationFormat>Widescreen</PresentationFormat>
  <Paragraphs>442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Calibri</vt:lpstr>
      <vt:lpstr>Calibri Light</vt:lpstr>
      <vt:lpstr>Century Gothic</vt:lpstr>
      <vt:lpstr>Consolas</vt:lpstr>
      <vt:lpstr>Questrial</vt:lpstr>
      <vt:lpstr>Ubuntu</vt:lpstr>
      <vt:lpstr>Office Theme</vt:lpstr>
      <vt:lpstr>Teaching Computing to GCSE</vt:lpstr>
      <vt:lpstr>Specification Content</vt:lpstr>
      <vt:lpstr>Starter</vt:lpstr>
      <vt:lpstr>Starter</vt:lpstr>
      <vt:lpstr>What’s the Output?</vt:lpstr>
      <vt:lpstr>What’s the Output?</vt:lpstr>
      <vt:lpstr>Combining Logic Gates</vt:lpstr>
      <vt:lpstr>Activity 1</vt:lpstr>
      <vt:lpstr>Truth Tables Recap</vt:lpstr>
      <vt:lpstr>Activity 2</vt:lpstr>
      <vt:lpstr>Intermediate Results</vt:lpstr>
      <vt:lpstr>Activity 3</vt:lpstr>
      <vt:lpstr>Activity 3</vt:lpstr>
      <vt:lpstr>Logic Statements</vt:lpstr>
      <vt:lpstr>Activity 3a</vt:lpstr>
      <vt:lpstr>Activity 3a</vt:lpstr>
      <vt:lpstr>Activity 3b</vt:lpstr>
      <vt:lpstr>Activity 3b</vt:lpstr>
      <vt:lpstr>Activity 3c</vt:lpstr>
      <vt:lpstr>Activity 3c</vt:lpstr>
      <vt:lpstr>Activity 3d</vt:lpstr>
      <vt:lpstr>Activity 3d</vt:lpstr>
      <vt:lpstr>Scenarios (1)</vt:lpstr>
      <vt:lpstr>Scenarios (2)</vt:lpstr>
      <vt:lpstr>Scenarios (3)</vt:lpstr>
      <vt:lpstr>Activity 4a</vt:lpstr>
      <vt:lpstr>Activity 4a</vt:lpstr>
      <vt:lpstr>Activity 4b</vt:lpstr>
      <vt:lpstr>Activity 4b</vt:lpstr>
      <vt:lpstr>Activity 4c</vt:lpstr>
      <vt:lpstr>Activity 4c</vt:lpstr>
      <vt:lpstr>Break</vt:lpstr>
    </vt:vector>
  </TitlesOfParts>
  <Company>King's College London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Sentance, Sue</dc:creator>
  <cp:lastModifiedBy>Alex Hadwen-Bennett</cp:lastModifiedBy>
  <cp:revision>103</cp:revision>
  <dcterms:created xsi:type="dcterms:W3CDTF">2016-10-31T22:10:00Z</dcterms:created>
  <dcterms:modified xsi:type="dcterms:W3CDTF">2017-03-18T21:38:18Z</dcterms:modified>
</cp:coreProperties>
</file>