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8" r:id="rId2"/>
    <p:sldId id="313" r:id="rId3"/>
    <p:sldId id="280" r:id="rId4"/>
    <p:sldId id="304" r:id="rId5"/>
    <p:sldId id="260" r:id="rId6"/>
    <p:sldId id="288" r:id="rId7"/>
    <p:sldId id="289" r:id="rId8"/>
    <p:sldId id="290" r:id="rId9"/>
    <p:sldId id="305" r:id="rId10"/>
    <p:sldId id="291" r:id="rId11"/>
    <p:sldId id="306" r:id="rId12"/>
    <p:sldId id="292" r:id="rId13"/>
    <p:sldId id="293" r:id="rId14"/>
    <p:sldId id="294" r:id="rId15"/>
    <p:sldId id="295" r:id="rId16"/>
    <p:sldId id="307" r:id="rId17"/>
    <p:sldId id="296" r:id="rId18"/>
    <p:sldId id="308" r:id="rId19"/>
    <p:sldId id="297" r:id="rId20"/>
    <p:sldId id="298" r:id="rId21"/>
    <p:sldId id="309" r:id="rId22"/>
    <p:sldId id="299" r:id="rId23"/>
    <p:sldId id="310" r:id="rId24"/>
    <p:sldId id="300" r:id="rId25"/>
    <p:sldId id="301" r:id="rId26"/>
    <p:sldId id="302" r:id="rId27"/>
    <p:sldId id="311" r:id="rId28"/>
    <p:sldId id="303" r:id="rId29"/>
    <p:sldId id="312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283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81" autoAdjust="0"/>
    <p:restoredTop sz="86401" autoAdjust="0"/>
  </p:normalViewPr>
  <p:slideViewPr>
    <p:cSldViewPr snapToGrid="0">
      <p:cViewPr varScale="1">
        <p:scale>
          <a:sx n="63" d="100"/>
          <a:sy n="63" d="100"/>
        </p:scale>
        <p:origin x="66" y="8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3C87AB-C355-48A0-A222-B0AEC582735C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862AF-DD84-4820-B182-5C327E1627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27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94</a:t>
            </a:r>
          </a:p>
          <a:p>
            <a:r>
              <a:rPr lang="en-GB" dirty="0"/>
              <a:t>86</a:t>
            </a:r>
          </a:p>
          <a:p>
            <a:r>
              <a:rPr lang="en-GB" dirty="0"/>
              <a:t>36</a:t>
            </a:r>
          </a:p>
          <a:p>
            <a:r>
              <a:rPr lang="en-GB" dirty="0"/>
              <a:t>216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862AF-DD84-4820-B182-5C327E1627B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1323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390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074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572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3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35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7557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037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942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303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8477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159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994C1-7FA0-4894-B73E-31140D789D3B}" type="datetimeFigureOut">
              <a:rPr lang="en-GB" smtClean="0"/>
              <a:t>24/02/2017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CE1EE-7BC0-4847-9915-B5F33783511D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63553" y="117014"/>
            <a:ext cx="12240228" cy="6904299"/>
          </a:xfrm>
          <a:prstGeom prst="rect">
            <a:avLst/>
          </a:prstGeom>
          <a:noFill/>
          <a:ln w="2286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526" y="5495940"/>
            <a:ext cx="6047525" cy="95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6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Session 1</a:t>
            </a:r>
          </a:p>
          <a:p>
            <a:r>
              <a:rPr lang="en-GB" dirty="0"/>
              <a:t>Introduction</a:t>
            </a:r>
          </a:p>
          <a:p>
            <a:r>
              <a:rPr lang="en-GB" dirty="0"/>
              <a:t>Theory: Binary Arithmetic</a:t>
            </a:r>
          </a:p>
          <a:p>
            <a:r>
              <a:rPr lang="en-GB" dirty="0"/>
              <a:t>Practical: KS3 Python Programming Recap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383175" y="515073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Teaching Computing to GCSE</a:t>
            </a:r>
          </a:p>
        </p:txBody>
      </p:sp>
    </p:spTree>
    <p:extLst>
      <p:ext uri="{BB962C8B-B14F-4D97-AF65-F5344CB8AC3E}">
        <p14:creationId xmlns:p14="http://schemas.microsoft.com/office/powerpoint/2010/main" val="3958456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1b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991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Convert the following decimal numbers to binary numbers that use sign and magnitude representation to decimal. Use paper for working out.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4276454558"/>
              </p:ext>
            </p:extLst>
          </p:nvPr>
        </p:nvGraphicFramePr>
        <p:xfrm>
          <a:off x="863599" y="2460171"/>
          <a:ext cx="10370460" cy="27813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053772">
                  <a:extLst>
                    <a:ext uri="{9D8B030D-6E8A-4147-A177-3AD203B41FA5}">
                      <a16:colId xmlns:a16="http://schemas.microsoft.com/office/drawing/2014/main" val="1990484490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Sign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7111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-73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-91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  <a:tr h="5562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40875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102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52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7596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1b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991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Convert the following decimal numbers to binary numbers that use sign and magnitude representation to decimal. Use paper for working out.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/>
          </p:nvPr>
        </p:nvGraphicFramePr>
        <p:xfrm>
          <a:off x="863599" y="2460171"/>
          <a:ext cx="10370460" cy="27813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053772">
                  <a:extLst>
                    <a:ext uri="{9D8B030D-6E8A-4147-A177-3AD203B41FA5}">
                      <a16:colId xmlns:a16="http://schemas.microsoft.com/office/drawing/2014/main" val="1990484490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Sign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7111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-73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-91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  <a:tr h="5562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40875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102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52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6429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The Problem with Sign and Magnitude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664684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Sign and magnitude might be simple, however it causes problems when performing binary addition.</a:t>
            </a:r>
          </a:p>
          <a:p>
            <a:pPr marL="0" indent="0">
              <a:buNone/>
            </a:pPr>
            <a:r>
              <a:rPr lang="en-GB" dirty="0"/>
              <a:t>Two’s complement is an alternative method of representing negative binary numbers that works with binary addition.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36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Two’s Complement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 two’s complement the sign bit is a negative number.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Just like a normal binary number, we convert it to decimal by adding the place values together.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3239596408"/>
              </p:ext>
            </p:extLst>
          </p:nvPr>
        </p:nvGraphicFramePr>
        <p:xfrm>
          <a:off x="854207" y="2198901"/>
          <a:ext cx="10379848" cy="11125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974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54207" y="4478472"/>
            <a:ext cx="750602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-128 + 64 + 32 + 8 + 4 = -20</a:t>
            </a:r>
          </a:p>
        </p:txBody>
      </p:sp>
    </p:spTree>
    <p:extLst>
      <p:ext uri="{BB962C8B-B14F-4D97-AF65-F5344CB8AC3E}">
        <p14:creationId xmlns:p14="http://schemas.microsoft.com/office/powerpoint/2010/main" val="21750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Flipping the Bits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4379163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dirty="0"/>
              <a:t>We can easily work out the positive equivalent of a negative two’s complement number using the ‘flipping the bits’ method.</a:t>
            </a:r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  <a:p>
            <a:pPr marL="0" indent="0">
              <a:lnSpc>
                <a:spcPct val="100000"/>
              </a:lnSpc>
              <a:buNone/>
            </a:pPr>
            <a:r>
              <a:rPr lang="en-GB" dirty="0"/>
              <a:t>Finally we add a minus sign, as the original number is negative.</a:t>
            </a:r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3204073376"/>
              </p:ext>
            </p:extLst>
          </p:nvPr>
        </p:nvGraphicFramePr>
        <p:xfrm>
          <a:off x="778543" y="2430278"/>
          <a:ext cx="10370458" cy="222504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815770">
                  <a:extLst>
                    <a:ext uri="{9D8B030D-6E8A-4147-A177-3AD203B41FA5}">
                      <a16:colId xmlns:a16="http://schemas.microsoft.com/office/drawing/2014/main" val="1524413447"/>
                    </a:ext>
                  </a:extLst>
                </a:gridCol>
                <a:gridCol w="944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4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43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43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3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43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443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 Number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Flip the bits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04908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Add 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532876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441913" y="2316021"/>
            <a:ext cx="7903029" cy="660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547799" y="3555285"/>
            <a:ext cx="9932255" cy="553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1412687" y="4105302"/>
            <a:ext cx="9932255" cy="553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3561907" y="4673145"/>
            <a:ext cx="7622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= 20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42026" y="4673145"/>
            <a:ext cx="762279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= -20</a:t>
            </a:r>
          </a:p>
        </p:txBody>
      </p:sp>
    </p:spTree>
    <p:extLst>
      <p:ext uri="{BB962C8B-B14F-4D97-AF65-F5344CB8AC3E}">
        <p14:creationId xmlns:p14="http://schemas.microsoft.com/office/powerpoint/2010/main" val="190023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2a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991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Convert the following binary numbers that use two’s complement representation to decimal.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2984299808"/>
              </p:ext>
            </p:extLst>
          </p:nvPr>
        </p:nvGraphicFramePr>
        <p:xfrm>
          <a:off x="863599" y="2460171"/>
          <a:ext cx="10762344" cy="27813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40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Sign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40875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52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10877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2a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991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Convert the following binary numbers that use two’s complement representation to decimal.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/>
          </p:nvPr>
        </p:nvGraphicFramePr>
        <p:xfrm>
          <a:off x="863599" y="2460171"/>
          <a:ext cx="10762344" cy="27813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40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Sign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73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-70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40875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52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792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2b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991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Convert the following decimal numbers to binary numbers that use two’s complement representation to decimal. Use paper for working out.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77706893"/>
              </p:ext>
            </p:extLst>
          </p:nvPr>
        </p:nvGraphicFramePr>
        <p:xfrm>
          <a:off x="863599" y="2460171"/>
          <a:ext cx="10370460" cy="27813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053772">
                  <a:extLst>
                    <a:ext uri="{9D8B030D-6E8A-4147-A177-3AD203B41FA5}">
                      <a16:colId xmlns:a16="http://schemas.microsoft.com/office/drawing/2014/main" val="1990484490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Sign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7111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-73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-91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  <a:tr h="5562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40875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102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52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05246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2b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991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Convert the following decimal numbers to binary numbers that use two’s complement representation to decimal. Use paper for working out.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/>
          </p:nvPr>
        </p:nvGraphicFramePr>
        <p:xfrm>
          <a:off x="863599" y="2460171"/>
          <a:ext cx="10370460" cy="27813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053772">
                  <a:extLst>
                    <a:ext uri="{9D8B030D-6E8A-4147-A177-3AD203B41FA5}">
                      <a16:colId xmlns:a16="http://schemas.microsoft.com/office/drawing/2014/main" val="1990484490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39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Sign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7111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-73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-91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  <a:tr h="5562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40875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102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52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0306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2583711895"/>
              </p:ext>
            </p:extLst>
          </p:nvPr>
        </p:nvGraphicFramePr>
        <p:xfrm>
          <a:off x="854207" y="3779433"/>
          <a:ext cx="10379848" cy="11125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974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Shape 530"/>
          <p:cNvGraphicFramePr/>
          <p:nvPr>
            <p:extLst>
              <p:ext uri="{D42A27DB-BD31-4B8C-83A1-F6EECF244321}">
                <p14:modId xmlns:p14="http://schemas.microsoft.com/office/powerpoint/2010/main" val="3849345814"/>
              </p:ext>
            </p:extLst>
          </p:nvPr>
        </p:nvGraphicFramePr>
        <p:xfrm>
          <a:off x="855222" y="4342481"/>
          <a:ext cx="10379848" cy="5562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974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Logical Shift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5"/>
            <a:ext cx="11032565" cy="233772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Logical shift can be used to easily multiply and divide number by powers of 2.</a:t>
            </a:r>
          </a:p>
          <a:p>
            <a:pPr marL="0" indent="0">
              <a:buNone/>
            </a:pPr>
            <a:r>
              <a:rPr lang="en-GB" dirty="0"/>
              <a:t>A logical left shift of 1 multiplies the number by 2.</a:t>
            </a:r>
          </a:p>
          <a:p>
            <a:pPr marL="0" indent="0">
              <a:buNone/>
            </a:pPr>
            <a:r>
              <a:rPr lang="en-GB" dirty="0"/>
              <a:t>A logical right shift of 1 divides the number by 2.</a:t>
            </a:r>
          </a:p>
          <a:p>
            <a:pPr marL="0" indent="0">
              <a:buNone/>
            </a:pPr>
            <a:r>
              <a:rPr lang="en-GB" dirty="0"/>
              <a:t>We pad out any empty places with 0s.</a:t>
            </a:r>
          </a:p>
        </p:txBody>
      </p:sp>
      <p:graphicFrame>
        <p:nvGraphicFramePr>
          <p:cNvPr id="6" name="Shape 530"/>
          <p:cNvGraphicFramePr/>
          <p:nvPr>
            <p:extLst>
              <p:ext uri="{D42A27DB-BD31-4B8C-83A1-F6EECF244321}">
                <p14:modId xmlns:p14="http://schemas.microsoft.com/office/powerpoint/2010/main" val="2163718817"/>
              </p:ext>
            </p:extLst>
          </p:nvPr>
        </p:nvGraphicFramePr>
        <p:xfrm>
          <a:off x="854207" y="4905528"/>
          <a:ext cx="10379848" cy="5562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974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562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Shape 530"/>
          <p:cNvGraphicFramePr/>
          <p:nvPr>
            <p:extLst>
              <p:ext uri="{D42A27DB-BD31-4B8C-83A1-F6EECF244321}">
                <p14:modId xmlns:p14="http://schemas.microsoft.com/office/powerpoint/2010/main" val="1420687317"/>
              </p:ext>
            </p:extLst>
          </p:nvPr>
        </p:nvGraphicFramePr>
        <p:xfrm>
          <a:off x="849952" y="4335693"/>
          <a:ext cx="10379848" cy="5562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974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Shape 530"/>
          <p:cNvGraphicFramePr/>
          <p:nvPr>
            <p:extLst>
              <p:ext uri="{D42A27DB-BD31-4B8C-83A1-F6EECF244321}">
                <p14:modId xmlns:p14="http://schemas.microsoft.com/office/powerpoint/2010/main" val="1071920521"/>
              </p:ext>
            </p:extLst>
          </p:nvPr>
        </p:nvGraphicFramePr>
        <p:xfrm>
          <a:off x="848099" y="4903602"/>
          <a:ext cx="10379848" cy="5562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974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74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562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56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-0.10625 0.0835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0.10612 0.0819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Outline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750794" y="1483983"/>
          <a:ext cx="10690412" cy="406131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47467">
                  <a:extLst>
                    <a:ext uri="{9D8B030D-6E8A-4147-A177-3AD203B41FA5}">
                      <a16:colId xmlns:a16="http://schemas.microsoft.com/office/drawing/2014/main" val="2912592664"/>
                    </a:ext>
                  </a:extLst>
                </a:gridCol>
                <a:gridCol w="3252039">
                  <a:extLst>
                    <a:ext uri="{9D8B030D-6E8A-4147-A177-3AD203B41FA5}">
                      <a16:colId xmlns:a16="http://schemas.microsoft.com/office/drawing/2014/main" val="1522030354"/>
                    </a:ext>
                  </a:extLst>
                </a:gridCol>
                <a:gridCol w="4990906">
                  <a:extLst>
                    <a:ext uri="{9D8B030D-6E8A-4147-A177-3AD203B41FA5}">
                      <a16:colId xmlns:a16="http://schemas.microsoft.com/office/drawing/2014/main" val="1932443530"/>
                    </a:ext>
                  </a:extLst>
                </a:gridCol>
              </a:tblGrid>
              <a:tr h="4360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Week No.</a:t>
                      </a:r>
                      <a:endParaRPr lang="en-GB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Computing Theory (5:00 – 6:00)</a:t>
                      </a:r>
                      <a:endParaRPr lang="en-GB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</a:rPr>
                        <a:t>Programming in Python (6:00 – 7:30)</a:t>
                      </a:r>
                      <a:endParaRPr lang="en-GB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7561520"/>
                  </a:ext>
                </a:extLst>
              </a:tr>
              <a:tr h="349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24</a:t>
                      </a:r>
                      <a:r>
                        <a:rPr lang="en-GB" sz="1600" baseline="30000" dirty="0">
                          <a:effectLst/>
                        </a:rPr>
                        <a:t>th</a:t>
                      </a:r>
                      <a:r>
                        <a:rPr lang="en-GB" sz="1600" dirty="0">
                          <a:effectLst/>
                        </a:rPr>
                        <a:t> April</a:t>
                      </a:r>
                      <a:endParaRPr lang="en-GB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Binary arithmetic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Python programming KS3 recap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831"/>
                  </a:ext>
                </a:extLst>
              </a:tr>
              <a:tr h="349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600" b="0" baseline="30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GB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May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Truth tables/logic diagrams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For loops and while loops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86225"/>
                  </a:ext>
                </a:extLst>
              </a:tr>
              <a:tr h="349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600" b="0" baseline="30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May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CPU Architecture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1-D &amp; 2-D arrays (lists)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8833848"/>
                  </a:ext>
                </a:extLst>
              </a:tr>
              <a:tr h="349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15</a:t>
                      </a:r>
                      <a:r>
                        <a:rPr lang="en-GB" sz="1600" baseline="30000" dirty="0">
                          <a:effectLst/>
                        </a:rPr>
                        <a:t>th</a:t>
                      </a:r>
                      <a:r>
                        <a:rPr lang="en-GB" sz="1600" dirty="0">
                          <a:effectLst/>
                        </a:rPr>
                        <a:t> May</a:t>
                      </a:r>
                      <a:endParaRPr lang="en-GB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The internet &amp; protocols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Tracing and pseudocode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8758760"/>
                  </a:ext>
                </a:extLst>
              </a:tr>
              <a:tr h="349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22</a:t>
                      </a:r>
                      <a:r>
                        <a:rPr lang="en-GB" sz="1600" baseline="30000" dirty="0">
                          <a:effectLst/>
                        </a:rPr>
                        <a:t>nd</a:t>
                      </a:r>
                      <a:r>
                        <a:rPr lang="en-GB" sz="1600" dirty="0">
                          <a:effectLst/>
                        </a:rPr>
                        <a:t> May</a:t>
                      </a:r>
                      <a:endParaRPr lang="en-GB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Cybersecurity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Functions &amp; parameters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574352"/>
                  </a:ext>
                </a:extLst>
              </a:tr>
              <a:tr h="349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5</a:t>
                      </a:r>
                      <a:r>
                        <a:rPr lang="en-GB" sz="1600" baseline="30000" dirty="0">
                          <a:effectLst/>
                        </a:rPr>
                        <a:t>th</a:t>
                      </a:r>
                      <a:r>
                        <a:rPr lang="en-GB" sz="1600" dirty="0">
                          <a:effectLst/>
                        </a:rPr>
                        <a:t> June</a:t>
                      </a:r>
                      <a:endParaRPr lang="en-GB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Searching algorithms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Exception handling and debugging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529566"/>
                  </a:ext>
                </a:extLst>
              </a:tr>
              <a:tr h="3494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GB" sz="1600" b="0" baseline="30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6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June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Sorting algorithms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Testing programs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00758"/>
                  </a:ext>
                </a:extLst>
              </a:tr>
              <a:tr h="349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19</a:t>
                      </a:r>
                      <a:r>
                        <a:rPr lang="en-GB" sz="1600" baseline="30000" dirty="0">
                          <a:effectLst/>
                        </a:rPr>
                        <a:t>th</a:t>
                      </a:r>
                      <a:r>
                        <a:rPr lang="en-GB" sz="1600" dirty="0">
                          <a:effectLst/>
                        </a:rPr>
                        <a:t> June</a:t>
                      </a:r>
                      <a:endParaRPr lang="en-GB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High level/low level languages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File handling &amp; CSV files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421575"/>
                  </a:ext>
                </a:extLst>
              </a:tr>
              <a:tr h="349461">
                <a:tc>
                  <a:txBody>
                    <a:bodyPr/>
                    <a:lstStyle/>
                    <a:p>
                      <a:r>
                        <a:rPr lang="en-GB" sz="1600" dirty="0"/>
                        <a:t>26</a:t>
                      </a:r>
                      <a:r>
                        <a:rPr lang="en-GB" sz="1600" baseline="30000" dirty="0"/>
                        <a:t>th</a:t>
                      </a:r>
                      <a:r>
                        <a:rPr lang="en-GB" sz="1600" dirty="0"/>
                        <a:t> June</a:t>
                      </a:r>
                      <a:endParaRPr lang="en-GB" sz="1600" b="0" dirty="0"/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Consolidation: Programming for GCSE with longer tasks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4250009"/>
                  </a:ext>
                </a:extLst>
              </a:tr>
              <a:tr h="349461">
                <a:tc>
                  <a:txBody>
                    <a:bodyPr/>
                    <a:lstStyle/>
                    <a:p>
                      <a:r>
                        <a:rPr lang="en-GB" sz="1600" dirty="0"/>
                        <a:t>3</a:t>
                      </a:r>
                      <a:r>
                        <a:rPr lang="en-GB" sz="1600" baseline="30000" dirty="0"/>
                        <a:t>rd</a:t>
                      </a:r>
                      <a:r>
                        <a:rPr lang="en-GB" sz="1600" dirty="0"/>
                        <a:t> July</a:t>
                      </a:r>
                      <a:endParaRPr lang="en-GB" sz="1600" b="0" dirty="0"/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Consolidation: Programming for GCSE with longer tasks 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1835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92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295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a) Perform a logical left shift of 1 on this number.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a) Perform a logical left shift of 2 on this number.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972455642"/>
              </p:ext>
            </p:extLst>
          </p:nvPr>
        </p:nvGraphicFramePr>
        <p:xfrm>
          <a:off x="863600" y="1964457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  <p:graphicFrame>
        <p:nvGraphicFramePr>
          <p:cNvPr id="5" name="Shape 530"/>
          <p:cNvGraphicFramePr/>
          <p:nvPr>
            <p:extLst>
              <p:ext uri="{D42A27DB-BD31-4B8C-83A1-F6EECF244321}">
                <p14:modId xmlns:p14="http://schemas.microsoft.com/office/powerpoint/2010/main" val="1692908503"/>
              </p:ext>
            </p:extLst>
          </p:nvPr>
        </p:nvGraphicFramePr>
        <p:xfrm>
          <a:off x="863599" y="4001346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8145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295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a) Perform a logical left shift of 1 on this number.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a) Perform a logical left shift of 2 on this number.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/>
          </p:nvPr>
        </p:nvGraphicFramePr>
        <p:xfrm>
          <a:off x="863600" y="1964457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  <p:graphicFrame>
        <p:nvGraphicFramePr>
          <p:cNvPr id="5" name="Shape 530"/>
          <p:cNvGraphicFramePr/>
          <p:nvPr>
            <p:extLst/>
          </p:nvPr>
        </p:nvGraphicFramePr>
        <p:xfrm>
          <a:off x="863599" y="4001346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9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99164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295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a) Perform a logical right shift of 1 on this number.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a) Perform a logical right shift of 2 on this number.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2805136124"/>
              </p:ext>
            </p:extLst>
          </p:nvPr>
        </p:nvGraphicFramePr>
        <p:xfrm>
          <a:off x="863600" y="1964457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  <p:graphicFrame>
        <p:nvGraphicFramePr>
          <p:cNvPr id="5" name="Shape 530"/>
          <p:cNvGraphicFramePr/>
          <p:nvPr>
            <p:extLst>
              <p:ext uri="{D42A27DB-BD31-4B8C-83A1-F6EECF244321}">
                <p14:modId xmlns:p14="http://schemas.microsoft.com/office/powerpoint/2010/main" val="4183439948"/>
              </p:ext>
            </p:extLst>
          </p:nvPr>
        </p:nvGraphicFramePr>
        <p:xfrm>
          <a:off x="863599" y="4001346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5664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295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a) Perform a logical right shift of 1 on this number.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a) Perform a logical right shift of 2 on this number.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/>
          </p:nvPr>
        </p:nvGraphicFramePr>
        <p:xfrm>
          <a:off x="863600" y="1964457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  <p:graphicFrame>
        <p:nvGraphicFramePr>
          <p:cNvPr id="5" name="Shape 530"/>
          <p:cNvGraphicFramePr/>
          <p:nvPr>
            <p:extLst/>
          </p:nvPr>
        </p:nvGraphicFramePr>
        <p:xfrm>
          <a:off x="863599" y="4001346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136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88027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879104" y="3904377"/>
            <a:ext cx="188050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= -112</a:t>
            </a:r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2299704522"/>
              </p:ext>
            </p:extLst>
          </p:nvPr>
        </p:nvGraphicFramePr>
        <p:xfrm>
          <a:off x="863600" y="3376632"/>
          <a:ext cx="9015504" cy="11125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26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Shifting Signed Integers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5"/>
            <a:ext cx="11032565" cy="23377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Logical shift won’t work with negative numbers represented in two’s complement binary.</a:t>
            </a:r>
          </a:p>
          <a:p>
            <a:pPr marL="0" indent="0">
              <a:buNone/>
            </a:pPr>
            <a:r>
              <a:rPr lang="en-GB" dirty="0"/>
              <a:t>When we shift the number to the right we loose the sign bit, giving us the wrong result.</a:t>
            </a:r>
          </a:p>
        </p:txBody>
      </p:sp>
      <p:graphicFrame>
        <p:nvGraphicFramePr>
          <p:cNvPr id="6" name="Shape 530"/>
          <p:cNvGraphicFramePr/>
          <p:nvPr>
            <p:extLst>
              <p:ext uri="{D42A27DB-BD31-4B8C-83A1-F6EECF244321}">
                <p14:modId xmlns:p14="http://schemas.microsoft.com/office/powerpoint/2010/main" val="2452034677"/>
              </p:ext>
            </p:extLst>
          </p:nvPr>
        </p:nvGraphicFramePr>
        <p:xfrm>
          <a:off x="863600" y="4489152"/>
          <a:ext cx="9015504" cy="5562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26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562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Shape 530"/>
          <p:cNvGraphicFramePr/>
          <p:nvPr>
            <p:extLst>
              <p:ext uri="{D42A27DB-BD31-4B8C-83A1-F6EECF244321}">
                <p14:modId xmlns:p14="http://schemas.microsoft.com/office/powerpoint/2010/main" val="2524895051"/>
              </p:ext>
            </p:extLst>
          </p:nvPr>
        </p:nvGraphicFramePr>
        <p:xfrm>
          <a:off x="863600" y="3932892"/>
          <a:ext cx="9015504" cy="5562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26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562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879103" y="4460637"/>
            <a:ext cx="188050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= 72</a:t>
            </a:r>
          </a:p>
        </p:txBody>
      </p:sp>
    </p:spTree>
    <p:extLst>
      <p:ext uri="{BB962C8B-B14F-4D97-AF65-F5344CB8AC3E}">
        <p14:creationId xmlns:p14="http://schemas.microsoft.com/office/powerpoint/2010/main" val="79992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111E-6 L 0.09323 0.082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61" y="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879104" y="3936276"/>
            <a:ext cx="188050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= -112</a:t>
            </a:r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3842099550"/>
              </p:ext>
            </p:extLst>
          </p:nvPr>
        </p:nvGraphicFramePr>
        <p:xfrm>
          <a:off x="863600" y="3408531"/>
          <a:ext cx="9015504" cy="11125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26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Arithmetic Shift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43578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Arithmetic shift solves the problem of shifting a negative two’s complement to the right.</a:t>
            </a:r>
          </a:p>
          <a:p>
            <a:pPr marL="0" indent="0">
              <a:buNone/>
            </a:pPr>
            <a:r>
              <a:rPr lang="en-GB" dirty="0"/>
              <a:t>With arithmetic shift, when shifting a number to the right we pad out the empty spaces with a copy of the sign bit.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When shifting to the left we still fill the empty places with 0s.</a:t>
            </a:r>
          </a:p>
        </p:txBody>
      </p:sp>
      <p:graphicFrame>
        <p:nvGraphicFramePr>
          <p:cNvPr id="6" name="Shape 530"/>
          <p:cNvGraphicFramePr/>
          <p:nvPr>
            <p:extLst>
              <p:ext uri="{D42A27DB-BD31-4B8C-83A1-F6EECF244321}">
                <p14:modId xmlns:p14="http://schemas.microsoft.com/office/powerpoint/2010/main" val="3978197166"/>
              </p:ext>
            </p:extLst>
          </p:nvPr>
        </p:nvGraphicFramePr>
        <p:xfrm>
          <a:off x="863600" y="4521051"/>
          <a:ext cx="9015504" cy="5562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26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562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879103" y="4492536"/>
            <a:ext cx="188050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= -56</a:t>
            </a:r>
          </a:p>
        </p:txBody>
      </p:sp>
      <p:sp>
        <p:nvSpPr>
          <p:cNvPr id="7" name="Rectangle 6"/>
          <p:cNvSpPr/>
          <p:nvPr/>
        </p:nvSpPr>
        <p:spPr>
          <a:xfrm>
            <a:off x="1222744" y="4618957"/>
            <a:ext cx="489098" cy="303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0" name="Shape 530"/>
          <p:cNvGraphicFramePr/>
          <p:nvPr>
            <p:extLst>
              <p:ext uri="{D42A27DB-BD31-4B8C-83A1-F6EECF244321}">
                <p14:modId xmlns:p14="http://schemas.microsoft.com/office/powerpoint/2010/main" val="1854124597"/>
              </p:ext>
            </p:extLst>
          </p:nvPr>
        </p:nvGraphicFramePr>
        <p:xfrm>
          <a:off x="863600" y="3964791"/>
          <a:ext cx="9015504" cy="5562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26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69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562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Shape 530"/>
          <p:cNvGraphicFramePr/>
          <p:nvPr>
            <p:extLst>
              <p:ext uri="{D42A27DB-BD31-4B8C-83A1-F6EECF244321}">
                <p14:modId xmlns:p14="http://schemas.microsoft.com/office/powerpoint/2010/main" val="2659363930"/>
              </p:ext>
            </p:extLst>
          </p:nvPr>
        </p:nvGraphicFramePr>
        <p:xfrm>
          <a:off x="1986368" y="4521051"/>
          <a:ext cx="1126938" cy="5562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26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626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271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0.09323 0.082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61" y="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48148E-6 L -0.09296 -0.000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295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a) Perform an right arithmetic shift of 1 on this two’s complement number.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a) Perform a right arithmetic shift of 2 on this two’s complement number.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2775986295"/>
              </p:ext>
            </p:extLst>
          </p:nvPr>
        </p:nvGraphicFramePr>
        <p:xfrm>
          <a:off x="863600" y="1964457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  <p:graphicFrame>
        <p:nvGraphicFramePr>
          <p:cNvPr id="5" name="Shape 530"/>
          <p:cNvGraphicFramePr/>
          <p:nvPr>
            <p:extLst>
              <p:ext uri="{D42A27DB-BD31-4B8C-83A1-F6EECF244321}">
                <p14:modId xmlns:p14="http://schemas.microsoft.com/office/powerpoint/2010/main" val="699262314"/>
              </p:ext>
            </p:extLst>
          </p:nvPr>
        </p:nvGraphicFramePr>
        <p:xfrm>
          <a:off x="863599" y="4001346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9530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805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295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a) Perform an right arithmetic shift of 1 on this two’s complement number.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a) Perform a right arithmetic shift of 2 on this two’s complement number.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/>
          </p:nvPr>
        </p:nvGraphicFramePr>
        <p:xfrm>
          <a:off x="863600" y="1964457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-80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-40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  <p:graphicFrame>
        <p:nvGraphicFramePr>
          <p:cNvPr id="5" name="Shape 530"/>
          <p:cNvGraphicFramePr/>
          <p:nvPr>
            <p:extLst/>
          </p:nvPr>
        </p:nvGraphicFramePr>
        <p:xfrm>
          <a:off x="863599" y="4001346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30264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295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a) Perform an left arithmetic shift of 1 on this two’s complement number.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a) Perform a left arithmetic shift of 2 on this two’s complement number.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2550102366"/>
              </p:ext>
            </p:extLst>
          </p:nvPr>
        </p:nvGraphicFramePr>
        <p:xfrm>
          <a:off x="863600" y="1964457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  <p:graphicFrame>
        <p:nvGraphicFramePr>
          <p:cNvPr id="5" name="Shape 530"/>
          <p:cNvGraphicFramePr/>
          <p:nvPr>
            <p:extLst>
              <p:ext uri="{D42A27DB-BD31-4B8C-83A1-F6EECF244321}">
                <p14:modId xmlns:p14="http://schemas.microsoft.com/office/powerpoint/2010/main" val="3078110977"/>
              </p:ext>
            </p:extLst>
          </p:nvPr>
        </p:nvGraphicFramePr>
        <p:xfrm>
          <a:off x="863599" y="4001346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84718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295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a) Perform an left arithmetic shift of 1 on this two’s complement number.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a) Perform a left arithmetic shift of 2 on this two’s complement number.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/>
          </p:nvPr>
        </p:nvGraphicFramePr>
        <p:xfrm>
          <a:off x="863600" y="1964457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  <p:graphicFrame>
        <p:nvGraphicFramePr>
          <p:cNvPr id="5" name="Shape 530"/>
          <p:cNvGraphicFramePr/>
          <p:nvPr>
            <p:extLst/>
          </p:nvPr>
        </p:nvGraphicFramePr>
        <p:xfrm>
          <a:off x="863599" y="4001346"/>
          <a:ext cx="10762347" cy="14859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6950">
                  <a:extLst>
                    <a:ext uri="{9D8B030D-6E8A-4147-A177-3AD203B41FA5}">
                      <a16:colId xmlns:a16="http://schemas.microsoft.com/office/drawing/2014/main" val="506715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5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14109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0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Original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27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Shifted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0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108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1080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Specification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482" y="1473958"/>
            <a:ext cx="10515600" cy="449980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sz="2600" b="1" dirty="0">
                <a:cs typeface="Arial" panose="020B0604020202020204" pitchFamily="34" charset="0"/>
              </a:rPr>
              <a:t>OCR</a:t>
            </a:r>
          </a:p>
          <a:p>
            <a:r>
              <a:rPr lang="en-GB" sz="2600" dirty="0">
                <a:cs typeface="Arial" panose="020B0604020202020204" pitchFamily="34" charset="0"/>
              </a:rPr>
              <a:t>How to add two 8 bit binary numbers and explain overflow errors which may occur</a:t>
            </a:r>
          </a:p>
          <a:p>
            <a:r>
              <a:rPr lang="en-GB" sz="2600" dirty="0">
                <a:cs typeface="Arial" panose="020B0604020202020204" pitchFamily="34" charset="0"/>
              </a:rPr>
              <a:t>Binary shifts</a:t>
            </a:r>
          </a:p>
          <a:p>
            <a:pPr marL="0" indent="0">
              <a:buNone/>
            </a:pPr>
            <a:r>
              <a:rPr lang="en-GB" sz="2600" b="1" dirty="0">
                <a:cs typeface="Arial" panose="020B0604020202020204" pitchFamily="34" charset="0"/>
              </a:rPr>
              <a:t>AQA</a:t>
            </a:r>
          </a:p>
          <a:p>
            <a:r>
              <a:rPr lang="en-GB" sz="2600" dirty="0">
                <a:cs typeface="Arial" panose="020B0604020202020204" pitchFamily="34" charset="0"/>
              </a:rPr>
              <a:t>Be able to add together up to three binary numbers</a:t>
            </a:r>
          </a:p>
          <a:p>
            <a:r>
              <a:rPr lang="en-GB" sz="2600" dirty="0">
                <a:cs typeface="Arial" panose="020B0604020202020204" pitchFamily="34" charset="0"/>
              </a:rPr>
              <a:t>Be able to apply a binary shift to a binary number</a:t>
            </a:r>
          </a:p>
          <a:p>
            <a:r>
              <a:rPr lang="en-GB" sz="2600" dirty="0">
                <a:cs typeface="Arial" panose="020B0604020202020204" pitchFamily="34" charset="0"/>
              </a:rPr>
              <a:t>Describe situations where binary shifts can be used</a:t>
            </a:r>
          </a:p>
          <a:p>
            <a:pPr marL="0" indent="0">
              <a:buNone/>
            </a:pPr>
            <a:r>
              <a:rPr lang="en-GB" sz="2600" b="1" dirty="0">
                <a:cs typeface="Arial" panose="020B0604020202020204" pitchFamily="34" charset="0"/>
              </a:rPr>
              <a:t>Edexcel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how computers represent and manipulate numbers (unsigned integers, signed integers (sign and magnitude, two’s complement))</a:t>
            </a:r>
          </a:p>
          <a:p>
            <a:r>
              <a:rPr lang="en-GB" sz="2600" dirty="0">
                <a:cs typeface="Arial" panose="020B0604020202020204" pitchFamily="34" charset="0"/>
              </a:rPr>
              <a:t>Understand how to perform binary arithmetic (add, shifts (logical and arithmetic)) and understand the concept of overflow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9375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Break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After the break we will recap Python Programming for KS3</a:t>
            </a:r>
          </a:p>
        </p:txBody>
      </p:sp>
    </p:spTree>
    <p:extLst>
      <p:ext uri="{BB962C8B-B14F-4D97-AF65-F5344CB8AC3E}">
        <p14:creationId xmlns:p14="http://schemas.microsoft.com/office/powerpoint/2010/main" val="1787834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Binary Recap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9337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Each place in a binary number has a value. These values go up in multiples of 2.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We convert a binary number to decimal (aka denary) by adding the place values of the columns that contain a 1.</a:t>
            </a:r>
          </a:p>
        </p:txBody>
      </p:sp>
      <p:graphicFrame>
        <p:nvGraphicFramePr>
          <p:cNvPr id="4" name="Shape 530"/>
          <p:cNvGraphicFramePr/>
          <p:nvPr>
            <p:extLst/>
          </p:nvPr>
        </p:nvGraphicFramePr>
        <p:xfrm>
          <a:off x="863599" y="2937475"/>
          <a:ext cx="8441768" cy="11125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55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467179" y="3201347"/>
            <a:ext cx="248534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16 + 4 = 20</a:t>
            </a:r>
          </a:p>
        </p:txBody>
      </p:sp>
    </p:spTree>
    <p:extLst>
      <p:ext uri="{BB962C8B-B14F-4D97-AF65-F5344CB8AC3E}">
        <p14:creationId xmlns:p14="http://schemas.microsoft.com/office/powerpoint/2010/main" val="338250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Binary Addition Recap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611406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For the AQA specification you need to be able to add together up to three binary numbers.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2450835393"/>
              </p:ext>
            </p:extLst>
          </p:nvPr>
        </p:nvGraphicFramePr>
        <p:xfrm>
          <a:off x="7447014" y="2291445"/>
          <a:ext cx="4133400" cy="27813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16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6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6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6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66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66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66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2E75B6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2E75B6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606204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0107703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646294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30027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97880" y="2663102"/>
            <a:ext cx="6649134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Rules:</a:t>
            </a:r>
          </a:p>
          <a:p>
            <a:r>
              <a:rPr lang="en-GB" sz="2800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0+1 = 1</a:t>
            </a:r>
          </a:p>
          <a:p>
            <a:r>
              <a:rPr lang="en-GB" sz="2800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1+1 = </a:t>
            </a:r>
            <a:r>
              <a:rPr lang="en-GB" sz="28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en-GB" sz="2800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 </a:t>
            </a:r>
            <a:r>
              <a:rPr lang="en-GB" sz="2000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(write down 0, carry 1)</a:t>
            </a:r>
          </a:p>
          <a:p>
            <a:r>
              <a:rPr lang="en-GB" sz="2800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1+1+1 = </a:t>
            </a:r>
            <a:r>
              <a:rPr lang="en-GB" sz="28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en-GB" sz="2800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 </a:t>
            </a:r>
            <a:r>
              <a:rPr lang="en-GB" sz="2000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(write down 1, carry 1)</a:t>
            </a:r>
          </a:p>
          <a:p>
            <a:r>
              <a:rPr lang="en-GB" sz="2800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1+1+1+1 = </a:t>
            </a:r>
            <a:r>
              <a:rPr lang="en-GB" sz="28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</a:t>
            </a:r>
            <a:r>
              <a:rPr lang="en-GB" sz="2800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 </a:t>
            </a:r>
            <a:r>
              <a:rPr lang="en-GB" sz="2000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(write down 0, carry 0, carry 1)</a:t>
            </a:r>
            <a:endParaRPr lang="en-GB" sz="2800" dirty="0">
              <a:solidFill>
                <a:srgbClr val="2E75B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090968" y="4544702"/>
            <a:ext cx="436728" cy="464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0601522" y="4544702"/>
            <a:ext cx="436728" cy="464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10112076" y="4544702"/>
            <a:ext cx="436728" cy="464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9544756" y="4544702"/>
            <a:ext cx="436728" cy="464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9076986" y="4544702"/>
            <a:ext cx="436728" cy="464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8500702" y="4544702"/>
            <a:ext cx="436728" cy="464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8032307" y="4544702"/>
            <a:ext cx="436728" cy="464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521296" y="4570860"/>
            <a:ext cx="436728" cy="411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7958024" y="2352857"/>
            <a:ext cx="436728" cy="411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8561181" y="2451879"/>
            <a:ext cx="436728" cy="411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9108028" y="2352857"/>
            <a:ext cx="436728" cy="411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10123895" y="2360575"/>
            <a:ext cx="436728" cy="411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9675348" y="2409237"/>
            <a:ext cx="436728" cy="411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7616520" y="2474029"/>
            <a:ext cx="436728" cy="411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2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Negative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4" y="1933731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There are two different methods of representing negative numbers in binary: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In both systems the most significant bit is known as the ‘sign bit’.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788894" y="3222170"/>
            <a:ext cx="5297714" cy="1306285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latin typeface="Century Gothic" panose="020B0502020202020204" pitchFamily="34" charset="0"/>
              </a:rPr>
              <a:t>Sign and Magnitude</a:t>
            </a:r>
          </a:p>
        </p:txBody>
      </p:sp>
      <p:sp>
        <p:nvSpPr>
          <p:cNvPr id="7" name="Rectangle 6"/>
          <p:cNvSpPr/>
          <p:nvPr/>
        </p:nvSpPr>
        <p:spPr>
          <a:xfrm>
            <a:off x="6267823" y="3222170"/>
            <a:ext cx="5297714" cy="1306285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latin typeface="Century Gothic" panose="020B0502020202020204" pitchFamily="34" charset="0"/>
              </a:rPr>
              <a:t>Two’s Complement</a:t>
            </a:r>
          </a:p>
        </p:txBody>
      </p:sp>
    </p:spTree>
    <p:extLst>
      <p:ext uri="{BB962C8B-B14F-4D97-AF65-F5344CB8AC3E}">
        <p14:creationId xmlns:p14="http://schemas.microsoft.com/office/powerpoint/2010/main" val="61077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Sign and Magnitude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3594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Sign and magnitude is the simplest way of representing negative numbers in binary.</a:t>
            </a:r>
          </a:p>
          <a:p>
            <a:pPr marL="0" indent="0">
              <a:buNone/>
            </a:pPr>
            <a:r>
              <a:rPr lang="en-GB" dirty="0"/>
              <a:t>In sign and magnitude the sign bit doesn’t have a value, it simply tells us whether the number is positive or negative.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4118907713"/>
              </p:ext>
            </p:extLst>
          </p:nvPr>
        </p:nvGraphicFramePr>
        <p:xfrm>
          <a:off x="788894" y="4484895"/>
          <a:ext cx="8441768" cy="11125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55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522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Sign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410825" y="4748767"/>
            <a:ext cx="248534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2E75B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= -20</a:t>
            </a:r>
          </a:p>
        </p:txBody>
      </p:sp>
      <p:sp>
        <p:nvSpPr>
          <p:cNvPr id="6" name="Rectangle 5"/>
          <p:cNvSpPr/>
          <p:nvPr/>
        </p:nvSpPr>
        <p:spPr>
          <a:xfrm>
            <a:off x="788894" y="3393260"/>
            <a:ext cx="5297714" cy="886277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latin typeface="Century Gothic" panose="020B0502020202020204" pitchFamily="34" charset="0"/>
              </a:rPr>
              <a:t>0 = plus (+)</a:t>
            </a:r>
          </a:p>
        </p:txBody>
      </p:sp>
      <p:sp>
        <p:nvSpPr>
          <p:cNvPr id="7" name="Rectangle 6"/>
          <p:cNvSpPr/>
          <p:nvPr/>
        </p:nvSpPr>
        <p:spPr>
          <a:xfrm>
            <a:off x="6267823" y="3393260"/>
            <a:ext cx="5297714" cy="886277"/>
          </a:xfrm>
          <a:prstGeom prst="rect">
            <a:avLst/>
          </a:prstGeom>
          <a:solidFill>
            <a:srgbClr val="2E75B6"/>
          </a:solidFill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 dirty="0">
                <a:latin typeface="Century Gothic" panose="020B0502020202020204" pitchFamily="34" charset="0"/>
              </a:rPr>
              <a:t>1 = minus (-)</a:t>
            </a:r>
          </a:p>
        </p:txBody>
      </p:sp>
    </p:spTree>
    <p:extLst>
      <p:ext uri="{BB962C8B-B14F-4D97-AF65-F5344CB8AC3E}">
        <p14:creationId xmlns:p14="http://schemas.microsoft.com/office/powerpoint/2010/main" val="4048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1a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991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Convert the following binary numbers that use sign and magnitude representation to decimal.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>
              <p:ext uri="{D42A27DB-BD31-4B8C-83A1-F6EECF244321}">
                <p14:modId xmlns:p14="http://schemas.microsoft.com/office/powerpoint/2010/main" val="1534261376"/>
              </p:ext>
            </p:extLst>
          </p:nvPr>
        </p:nvGraphicFramePr>
        <p:xfrm>
          <a:off x="863599" y="2460171"/>
          <a:ext cx="10762344" cy="27813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40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Sign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40875"/>
                  </a:ext>
                </a:extLst>
              </a:tr>
              <a:tr h="29457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2400" b="1" dirty="0">
                        <a:solidFill>
                          <a:srgbClr val="C00000"/>
                        </a:solidFill>
                        <a:latin typeface="Segoe UI" panose="020B0502040204020203" pitchFamily="34" charset="0"/>
                        <a:ea typeface="Ubuntu"/>
                        <a:cs typeface="Segoe UI" panose="020B0502040204020203" pitchFamily="34" charset="0"/>
                        <a:sym typeface="Ubuntu"/>
                      </a:endParaRP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52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6147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3600" y="468406"/>
            <a:ext cx="9015506" cy="1143000"/>
          </a:xfrm>
        </p:spPr>
        <p:txBody>
          <a:bodyPr>
            <a:normAutofit/>
          </a:bodyPr>
          <a:lstStyle/>
          <a:p>
            <a:r>
              <a:rPr lang="en-US" dirty="0"/>
              <a:t>Activity 1a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3600" y="1468744"/>
            <a:ext cx="11032565" cy="991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Convert the following binary numbers that use sign and magnitude representation to decimal.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Shape 530"/>
          <p:cNvGraphicFramePr/>
          <p:nvPr>
            <p:extLst/>
          </p:nvPr>
        </p:nvGraphicFramePr>
        <p:xfrm>
          <a:off x="863599" y="2460171"/>
          <a:ext cx="10762344" cy="27813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40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404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781646989"/>
                    </a:ext>
                  </a:extLst>
                </a:gridCol>
              </a:tblGrid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Sign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32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16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2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Decimal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-64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65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505788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-58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840875"/>
                  </a:ext>
                </a:extLst>
              </a:tr>
              <a:tr h="43064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0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2E75B6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2400" b="1" dirty="0">
                          <a:solidFill>
                            <a:srgbClr val="C00000"/>
                          </a:solidFill>
                          <a:latin typeface="Segoe UI" panose="020B0502040204020203" pitchFamily="34" charset="0"/>
                          <a:ea typeface="Ubuntu"/>
                          <a:cs typeface="Segoe UI" panose="020B0502040204020203" pitchFamily="34" charset="0"/>
                          <a:sym typeface="Ubuntu"/>
                        </a:rPr>
                        <a:t>127</a:t>
                      </a:r>
                    </a:p>
                  </a:txBody>
                  <a:tcPr marL="95250" marR="95250" marT="95250" marB="95250" anchor="ctr">
                    <a:lnL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E75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52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716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1388</TotalTime>
  <Words>2056</Words>
  <Application>Microsoft Office PowerPoint</Application>
  <PresentationFormat>Widescreen</PresentationFormat>
  <Paragraphs>1096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Century Gothic</vt:lpstr>
      <vt:lpstr>Segoe UI</vt:lpstr>
      <vt:lpstr>Times New Roman</vt:lpstr>
      <vt:lpstr>Ubuntu</vt:lpstr>
      <vt:lpstr>Office Theme</vt:lpstr>
      <vt:lpstr>Teaching Computing to GCSE</vt:lpstr>
      <vt:lpstr>Course Outline</vt:lpstr>
      <vt:lpstr>Specification Content</vt:lpstr>
      <vt:lpstr>Binary Recap</vt:lpstr>
      <vt:lpstr>Binary Addition Recap</vt:lpstr>
      <vt:lpstr>Negative Numbers</vt:lpstr>
      <vt:lpstr>Sign and Magnitude</vt:lpstr>
      <vt:lpstr>Activity 1a</vt:lpstr>
      <vt:lpstr>Activity 1a</vt:lpstr>
      <vt:lpstr>Activity 1b</vt:lpstr>
      <vt:lpstr>Activity 1b</vt:lpstr>
      <vt:lpstr>The Problem with Sign and Magnitude</vt:lpstr>
      <vt:lpstr>Two’s Complement</vt:lpstr>
      <vt:lpstr>Flipping the Bits</vt:lpstr>
      <vt:lpstr>Activity 2a</vt:lpstr>
      <vt:lpstr>Activity 2a</vt:lpstr>
      <vt:lpstr>Activity 2b</vt:lpstr>
      <vt:lpstr>Activity 2b</vt:lpstr>
      <vt:lpstr>Logical Shift</vt:lpstr>
      <vt:lpstr>Activity 3</vt:lpstr>
      <vt:lpstr>Activity 3</vt:lpstr>
      <vt:lpstr>Activity 4</vt:lpstr>
      <vt:lpstr>Activity 4</vt:lpstr>
      <vt:lpstr>Shifting Signed Integers</vt:lpstr>
      <vt:lpstr>Arithmetic Shift</vt:lpstr>
      <vt:lpstr>Activity 5</vt:lpstr>
      <vt:lpstr>Activity 5</vt:lpstr>
      <vt:lpstr>Activity 6</vt:lpstr>
      <vt:lpstr>Activity 6</vt:lpstr>
      <vt:lpstr>Break</vt:lpstr>
    </vt:vector>
  </TitlesOfParts>
  <Company>King's College London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Sentance, Sue</dc:creator>
  <cp:lastModifiedBy>Alex Hadwen-Bennett</cp:lastModifiedBy>
  <cp:revision>64</cp:revision>
  <dcterms:created xsi:type="dcterms:W3CDTF">2016-10-31T22:10:00Z</dcterms:created>
  <dcterms:modified xsi:type="dcterms:W3CDTF">2017-02-24T19:18:01Z</dcterms:modified>
</cp:coreProperties>
</file>