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8" r:id="rId2"/>
    <p:sldId id="390" r:id="rId3"/>
    <p:sldId id="392" r:id="rId4"/>
    <p:sldId id="415" r:id="rId5"/>
    <p:sldId id="406" r:id="rId6"/>
    <p:sldId id="417" r:id="rId7"/>
    <p:sldId id="422" r:id="rId8"/>
    <p:sldId id="416" r:id="rId9"/>
    <p:sldId id="431" r:id="rId10"/>
    <p:sldId id="421" r:id="rId11"/>
    <p:sldId id="423" r:id="rId12"/>
    <p:sldId id="408" r:id="rId13"/>
    <p:sldId id="425" r:id="rId14"/>
    <p:sldId id="427" r:id="rId15"/>
    <p:sldId id="413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61" d="100"/>
          <a:sy n="61" d="100"/>
        </p:scale>
        <p:origin x="222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r">
              <a:defRPr sz="1200"/>
            </a:lvl1pPr>
          </a:lstStyle>
          <a:p>
            <a:fld id="{2A30AEA7-6696-4F3C-B7C5-4AA04601F8B5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r">
              <a:defRPr sz="1200"/>
            </a:lvl1pPr>
          </a:lstStyle>
          <a:p>
            <a:fld id="{96C3537F-AE22-410D-8B6F-A82F58648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254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0" tIns="46555" rIns="93110" bIns="4655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3110" tIns="46555" rIns="93110" bIns="46555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83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3835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</a:t>
            </a:r>
            <a:r>
              <a:rPr lang="en-GB" baseline="0" dirty="0" smtClean="0"/>
              <a:t> other OOP languages </a:t>
            </a:r>
          </a:p>
          <a:p>
            <a:r>
              <a:rPr lang="en-GB" dirty="0" smtClean="0"/>
              <a:t>A </a:t>
            </a:r>
            <a:r>
              <a:rPr lang="en-GB" b="1" dirty="0" smtClean="0"/>
              <a:t>private</a:t>
            </a:r>
            <a:r>
              <a:rPr lang="en-GB" dirty="0" smtClean="0"/>
              <a:t> member is </a:t>
            </a:r>
            <a:r>
              <a:rPr lang="en-GB" i="1" dirty="0" smtClean="0"/>
              <a:t>only</a:t>
            </a:r>
            <a:r>
              <a:rPr lang="en-GB" dirty="0" smtClean="0"/>
              <a:t> accessible within the same class as it is declared.</a:t>
            </a:r>
          </a:p>
          <a:p>
            <a:r>
              <a:rPr lang="en-GB" dirty="0" smtClean="0"/>
              <a:t>A </a:t>
            </a:r>
            <a:r>
              <a:rPr lang="en-GB" b="1" dirty="0" smtClean="0"/>
              <a:t>protected</a:t>
            </a:r>
            <a:r>
              <a:rPr lang="en-GB" dirty="0" smtClean="0"/>
              <a:t> member is accessible within all classes in the same package </a:t>
            </a:r>
            <a:r>
              <a:rPr lang="en-GB" i="1" dirty="0" smtClean="0"/>
              <a:t>and</a:t>
            </a:r>
            <a:r>
              <a:rPr lang="en-GB" dirty="0" smtClean="0"/>
              <a:t> within subclasses in other packages.</a:t>
            </a:r>
          </a:p>
          <a:p>
            <a:r>
              <a:rPr lang="en-GB" dirty="0" smtClean="0"/>
              <a:t>A </a:t>
            </a:r>
            <a:r>
              <a:rPr lang="en-GB" b="1" dirty="0" smtClean="0"/>
              <a:t>public</a:t>
            </a:r>
            <a:r>
              <a:rPr lang="en-GB" dirty="0" smtClean="0"/>
              <a:t> member is accessible to all classes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882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aqa.org.uk/resources/computer-science-and-it/as-and-a-level/computer-science-7516-7517/teach/subject-specific-vocabular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Session 4</a:t>
            </a:r>
          </a:p>
          <a:p>
            <a:r>
              <a:rPr lang="en-GB" dirty="0" smtClean="0"/>
              <a:t>Class Diagrams, Composition and Aggregation</a:t>
            </a:r>
            <a:endParaRPr lang="en-GB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Object-oriented programming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3581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Course Outline</a:t>
            </a:r>
            <a:endParaRPr lang="en-US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039080"/>
              </p:ext>
            </p:extLst>
          </p:nvPr>
        </p:nvGraphicFramePr>
        <p:xfrm>
          <a:off x="228599" y="1324302"/>
          <a:ext cx="11734800" cy="4013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6569">
                  <a:extLst>
                    <a:ext uri="{9D8B030D-6E8A-4147-A177-3AD203B41FA5}">
                      <a16:colId xmlns:a16="http://schemas.microsoft.com/office/drawing/2014/main" xmlns="" val="2912592664"/>
                    </a:ext>
                  </a:extLst>
                </a:gridCol>
                <a:gridCol w="4551166">
                  <a:extLst>
                    <a:ext uri="{9D8B030D-6E8A-4147-A177-3AD203B41FA5}">
                      <a16:colId xmlns:a16="http://schemas.microsoft.com/office/drawing/2014/main" xmlns="" val="1522030354"/>
                    </a:ext>
                  </a:extLst>
                </a:gridCol>
                <a:gridCol w="4497065">
                  <a:extLst>
                    <a:ext uri="{9D8B030D-6E8A-4147-A177-3AD203B41FA5}">
                      <a16:colId xmlns:a16="http://schemas.microsoft.com/office/drawing/2014/main" xmlns="" val="1932443530"/>
                    </a:ext>
                  </a:extLst>
                </a:gridCol>
              </a:tblGrid>
              <a:tr h="613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No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Understanding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Developing programming </a:t>
                      </a: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skills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197561520"/>
                  </a:ext>
                </a:extLst>
              </a:tr>
              <a:tr h="5300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Week-1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1 – Introduction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to </a:t>
                      </a: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Classes and Objects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1 – OOP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Programming basics </a:t>
                      </a:r>
                      <a:endParaRPr lang="en-GB" sz="1600" b="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799831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Week-2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2 – Variables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 objects, </a:t>
                      </a: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Python Modules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GB" sz="1600" b="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2- Creating and using </a:t>
                      </a:r>
                      <a:r>
                        <a:rPr lang="en-GB" sz="16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Python modules</a:t>
                      </a:r>
                      <a:endParaRPr lang="en-GB" sz="1600" b="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828758760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Week-3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3 – Inheritance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3 – Programming using Inheritance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2927574352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Week-4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4 – Class Diagrams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4 –  Composition and Aggregation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353529566"/>
                  </a:ext>
                </a:extLst>
              </a:tr>
              <a:tr h="613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Week-5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5 - Polymorphism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Week 5 - Consolidation</a:t>
                      </a:r>
                      <a:endParaRPr lang="en-GB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41110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66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Session 4 Outline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33406" cy="435133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To be able to read and draw class diagrams</a:t>
            </a:r>
          </a:p>
          <a:p>
            <a:r>
              <a:rPr lang="en-GB" sz="2400" dirty="0" smtClean="0"/>
              <a:t>To understand the difference between private, public and protected attributes</a:t>
            </a:r>
          </a:p>
          <a:p>
            <a:r>
              <a:rPr lang="en-GB" sz="2400" dirty="0" smtClean="0"/>
              <a:t>To be able to implement a “has-a” relationship (aggregation/ composition)</a:t>
            </a:r>
          </a:p>
          <a:p>
            <a:r>
              <a:rPr lang="en-GB" sz="2400" dirty="0" smtClean="0"/>
              <a:t>To understand the encapsulation principle</a:t>
            </a:r>
          </a:p>
          <a:p>
            <a:r>
              <a:rPr lang="en-GB" sz="2400" dirty="0" smtClean="0"/>
              <a:t>To consolidate understanding of inheritance</a:t>
            </a:r>
          </a:p>
          <a:p>
            <a:pPr marL="457200" lvl="1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5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Specification check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412" y="152979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From AQA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From CIE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From OCR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97" y="2095623"/>
            <a:ext cx="9769977" cy="9001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27" y="3785907"/>
            <a:ext cx="8074073" cy="11143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1975" y="1027906"/>
            <a:ext cx="2784827" cy="25826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527" y="5552195"/>
            <a:ext cx="5480237" cy="12455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5795" y="1594977"/>
            <a:ext cx="226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 plus other details … 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711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Recap: Inheritance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838199" y="1690688"/>
            <a:ext cx="10659036" cy="4114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GB" altLang="en-US" dirty="0"/>
              <a:t>One class can inherit methods and variables from another class</a:t>
            </a:r>
          </a:p>
          <a:p>
            <a:pPr>
              <a:defRPr/>
            </a:pPr>
            <a:r>
              <a:rPr lang="en-GB" altLang="en-US" dirty="0"/>
              <a:t>This is called </a:t>
            </a:r>
            <a:r>
              <a:rPr lang="en-GB" altLang="en-US" u="sng" dirty="0"/>
              <a:t>inheritance</a:t>
            </a:r>
          </a:p>
          <a:p>
            <a:pPr>
              <a:defRPr/>
            </a:pPr>
            <a:r>
              <a:rPr lang="en-GB" altLang="en-US" dirty="0"/>
              <a:t>For example, in a system for a </a:t>
            </a:r>
            <a:r>
              <a:rPr lang="en-GB" altLang="en-US" dirty="0" smtClean="0"/>
              <a:t>school, </a:t>
            </a:r>
            <a:r>
              <a:rPr lang="en-GB" altLang="en-US" dirty="0"/>
              <a:t>there may be a Student class and a Staff class (enabling you to create Student and Staff objects)</a:t>
            </a:r>
          </a:p>
          <a:p>
            <a:pPr>
              <a:defRPr/>
            </a:pPr>
            <a:r>
              <a:rPr lang="en-GB" altLang="en-US" dirty="0"/>
              <a:t>There also may be </a:t>
            </a:r>
            <a:r>
              <a:rPr lang="en-GB" altLang="en-US" dirty="0" err="1"/>
              <a:t>TeachingStaff</a:t>
            </a:r>
            <a:r>
              <a:rPr lang="en-GB" altLang="en-US" dirty="0"/>
              <a:t>, </a:t>
            </a:r>
            <a:r>
              <a:rPr lang="en-GB" altLang="en-US" dirty="0" err="1"/>
              <a:t>SupportStaff</a:t>
            </a:r>
            <a:r>
              <a:rPr lang="en-GB" altLang="en-US" dirty="0"/>
              <a:t>, </a:t>
            </a:r>
            <a:r>
              <a:rPr lang="en-GB" altLang="en-US" dirty="0" err="1"/>
              <a:t>ManagementStaff</a:t>
            </a:r>
            <a:r>
              <a:rPr lang="en-GB" altLang="en-US" dirty="0"/>
              <a:t> classes.</a:t>
            </a:r>
          </a:p>
          <a:p>
            <a:pPr>
              <a:defRPr/>
            </a:pPr>
            <a:r>
              <a:rPr lang="en-GB" altLang="en-US" dirty="0"/>
              <a:t>These could inherit methods and variables from the Staff object</a:t>
            </a:r>
            <a:r>
              <a:rPr lang="en-GB" altLang="en-US" dirty="0" smtClean="0"/>
              <a:t>.</a:t>
            </a:r>
          </a:p>
          <a:p>
            <a:pPr>
              <a:defRPr/>
            </a:pPr>
            <a:r>
              <a:rPr lang="en-GB" altLang="en-US" dirty="0" smtClean="0"/>
              <a:t>In this case Staff is the super class and </a:t>
            </a:r>
            <a:r>
              <a:rPr lang="en-GB" altLang="en-US" dirty="0" err="1" smtClean="0"/>
              <a:t>TeachingStaff</a:t>
            </a:r>
            <a:r>
              <a:rPr lang="en-GB" altLang="en-US" dirty="0" smtClean="0"/>
              <a:t> is the sub class (or child class)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093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Private, public &amp; protected</a:t>
            </a:r>
            <a:endParaRPr lang="en-GB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70131"/>
            <a:ext cx="10515600" cy="4351338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0488" tIns="44450" rIns="90488" bIns="44450" rtlCol="0"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GB" altLang="en-US" dirty="0" smtClean="0"/>
              <a:t>Theoretically, the </a:t>
            </a:r>
            <a:r>
              <a:rPr lang="en-GB" altLang="en-US" dirty="0"/>
              <a:t>parts of a class declaration are declared to be </a:t>
            </a:r>
          </a:p>
          <a:p>
            <a:pPr lvl="2" eaLnBrk="1" hangingPunct="1"/>
            <a:r>
              <a:rPr lang="en-GB" altLang="en-US" sz="2800" dirty="0" smtClean="0">
                <a:solidFill>
                  <a:srgbClr val="FF0000"/>
                </a:solidFill>
              </a:rPr>
              <a:t>private </a:t>
            </a:r>
            <a:r>
              <a:rPr lang="en-GB" altLang="en-US" sz="2800" dirty="0" smtClean="0"/>
              <a:t>OR</a:t>
            </a:r>
            <a:endParaRPr lang="en-GB" altLang="en-US" sz="2800" dirty="0"/>
          </a:p>
          <a:p>
            <a:pPr lvl="2" eaLnBrk="1" hangingPunct="1"/>
            <a:r>
              <a:rPr lang="en-GB" altLang="en-US" sz="2800" dirty="0">
                <a:solidFill>
                  <a:srgbClr val="FF0000"/>
                </a:solidFill>
              </a:rPr>
              <a:t>public </a:t>
            </a:r>
          </a:p>
          <a:p>
            <a:pPr eaLnBrk="1" hangingPunct="1"/>
            <a:r>
              <a:rPr lang="en-GB" altLang="en-US" dirty="0"/>
              <a:t>a private section for the </a:t>
            </a:r>
            <a:r>
              <a:rPr lang="en-GB" altLang="en-US" u="sng" dirty="0"/>
              <a:t>state</a:t>
            </a:r>
            <a:r>
              <a:rPr lang="en-GB" altLang="en-US" dirty="0"/>
              <a:t> (</a:t>
            </a:r>
            <a:r>
              <a:rPr lang="en-GB" altLang="en-US" sz="2400" dirty="0"/>
              <a:t>member </a:t>
            </a:r>
            <a:r>
              <a:rPr lang="en-GB" altLang="en-US" sz="2400" dirty="0" smtClean="0"/>
              <a:t>data – </a:t>
            </a:r>
            <a:r>
              <a:rPr lang="en-GB" altLang="en-US" sz="2400" dirty="0" err="1" smtClean="0"/>
              <a:t>ie</a:t>
            </a:r>
            <a:r>
              <a:rPr lang="en-GB" altLang="en-US" sz="2400" dirty="0" smtClean="0"/>
              <a:t> attributes</a:t>
            </a:r>
            <a:r>
              <a:rPr lang="en-GB" altLang="en-US" dirty="0" smtClean="0"/>
              <a:t>)</a:t>
            </a:r>
            <a:endParaRPr lang="en-GB" altLang="en-US" dirty="0"/>
          </a:p>
          <a:p>
            <a:pPr eaLnBrk="1" hangingPunct="1"/>
            <a:r>
              <a:rPr lang="en-GB" altLang="en-US" dirty="0"/>
              <a:t>a public section for the </a:t>
            </a:r>
            <a:r>
              <a:rPr lang="en-GB" altLang="en-US" u="sng" dirty="0"/>
              <a:t>behaviour</a:t>
            </a:r>
            <a:r>
              <a:rPr lang="en-GB" altLang="en-US" dirty="0"/>
              <a:t>(</a:t>
            </a:r>
            <a:r>
              <a:rPr lang="en-GB" altLang="en-US" sz="2400" dirty="0"/>
              <a:t>operations, member functions)</a:t>
            </a:r>
          </a:p>
          <a:p>
            <a:r>
              <a:rPr lang="en-GB" altLang="en-US" sz="2400" dirty="0"/>
              <a:t>The keywords “private” and “public” control the accessibility of the member data and </a:t>
            </a:r>
            <a:r>
              <a:rPr lang="en-GB" altLang="en-US" sz="2400" dirty="0" smtClean="0"/>
              <a:t>functions</a:t>
            </a:r>
          </a:p>
          <a:p>
            <a:r>
              <a:rPr lang="en-GB" altLang="en-US" sz="2400" dirty="0" smtClean="0"/>
              <a:t>Private or protected attributes cannot be accessed outside of the class</a:t>
            </a:r>
          </a:p>
          <a:p>
            <a:r>
              <a:rPr lang="en-GB" altLang="en-US" sz="2400" dirty="0" smtClean="0"/>
              <a:t>Public methods can be accessed outside the class</a:t>
            </a:r>
          </a:p>
          <a:p>
            <a:r>
              <a:rPr lang="en-GB" altLang="en-US" sz="2400" dirty="0" smtClean="0"/>
              <a:t>Private and public are not implemented in Python but are needed for examination answers</a:t>
            </a:r>
          </a:p>
        </p:txBody>
      </p:sp>
    </p:spTree>
    <p:extLst>
      <p:ext uri="{BB962C8B-B14F-4D97-AF65-F5344CB8AC3E}">
        <p14:creationId xmlns:p14="http://schemas.microsoft.com/office/powerpoint/2010/main" val="116833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Encapsulation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This is an important principle of OOP, associated with abstraction or information hiding</a:t>
            </a:r>
          </a:p>
          <a:p>
            <a:r>
              <a:rPr lang="en-GB" dirty="0" smtClean="0"/>
              <a:t>Encapsulation means that the internal representation of an object cannot be seen from outside of the object’s definition</a:t>
            </a:r>
          </a:p>
          <a:p>
            <a:r>
              <a:rPr lang="en-GB" dirty="0" smtClean="0"/>
              <a:t>It is achieved by making attributes </a:t>
            </a:r>
            <a:r>
              <a:rPr lang="en-GB" dirty="0" smtClean="0">
                <a:solidFill>
                  <a:srgbClr val="0070C0"/>
                </a:solidFill>
              </a:rPr>
              <a:t>private</a:t>
            </a:r>
            <a:r>
              <a:rPr lang="en-GB" dirty="0" smtClean="0"/>
              <a:t> (or protected).</a:t>
            </a:r>
          </a:p>
          <a:p>
            <a:r>
              <a:rPr lang="en-GB" dirty="0" smtClean="0"/>
              <a:t>The attributes are only accessed through methods (</a:t>
            </a:r>
            <a:r>
              <a:rPr lang="en-GB" dirty="0" smtClean="0">
                <a:solidFill>
                  <a:srgbClr val="0070C0"/>
                </a:solidFill>
              </a:rPr>
              <a:t>public</a:t>
            </a:r>
            <a:r>
              <a:rPr lang="en-GB" dirty="0" smtClean="0"/>
              <a:t>)</a:t>
            </a:r>
          </a:p>
          <a:p>
            <a:r>
              <a:rPr lang="en-GB" dirty="0" smtClean="0"/>
              <a:t>Get and set methods are written to access the data</a:t>
            </a:r>
          </a:p>
          <a:p>
            <a:r>
              <a:rPr lang="en-GB" dirty="0" smtClean="0"/>
              <a:t>This protects the object from being changed in an irregular way and allows groups of developers to all access the same class, via the methods.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955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 Diagrams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347" y="807354"/>
            <a:ext cx="6829566" cy="45630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2823" y="5218155"/>
            <a:ext cx="1752596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3200" dirty="0" smtClean="0"/>
              <a:t>-   private</a:t>
            </a:r>
          </a:p>
          <a:p>
            <a:r>
              <a:rPr lang="en-GB" sz="3200" dirty="0" smtClean="0"/>
              <a:t>+  public</a:t>
            </a:r>
            <a:endParaRPr lang="en-GB" sz="3200" dirty="0"/>
          </a:p>
        </p:txBody>
      </p:sp>
      <p:sp>
        <p:nvSpPr>
          <p:cNvPr id="10" name="Right Arrow 9"/>
          <p:cNvSpPr/>
          <p:nvPr/>
        </p:nvSpPr>
        <p:spPr>
          <a:xfrm>
            <a:off x="3812231" y="3960165"/>
            <a:ext cx="1109383" cy="2554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 flipV="1">
            <a:off x="3812231" y="4473023"/>
            <a:ext cx="1109383" cy="2241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2336445" y="3903246"/>
            <a:ext cx="1100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attributes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378796" y="4400415"/>
            <a:ext cx="1015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310733" y="3481204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class name</a:t>
            </a:r>
            <a:endParaRPr lang="en-GB" dirty="0"/>
          </a:p>
        </p:txBody>
      </p:sp>
      <p:sp>
        <p:nvSpPr>
          <p:cNvPr id="16" name="Right Arrow 15"/>
          <p:cNvSpPr/>
          <p:nvPr/>
        </p:nvSpPr>
        <p:spPr>
          <a:xfrm flipV="1">
            <a:off x="3812231" y="3553812"/>
            <a:ext cx="1109383" cy="2241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4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Composition and aggregation </a:t>
            </a:r>
            <a:r>
              <a:rPr lang="en-GB" dirty="0" err="1" smtClean="0"/>
              <a:t>contd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Composition is where one object is composed (or made up of) two or more existing objects and is entirely dependent on those objects for its own </a:t>
            </a:r>
            <a:r>
              <a:rPr lang="en-GB" dirty="0" smtClean="0"/>
              <a:t>existence</a:t>
            </a:r>
            <a:r>
              <a:rPr lang="en-GB" dirty="0"/>
              <a:t> </a:t>
            </a:r>
            <a:r>
              <a:rPr lang="en-GB" dirty="0" smtClean="0"/>
              <a:t>(from Hodder AQA materials)</a:t>
            </a:r>
            <a:endParaRPr lang="en-GB" dirty="0"/>
          </a:p>
          <a:p>
            <a:r>
              <a:rPr lang="en-GB" dirty="0"/>
              <a:t>Association aggregation is where an object is made up of one or more objects but is not entirely dependent on those objects for its own </a:t>
            </a:r>
            <a:r>
              <a:rPr lang="en-GB" dirty="0" smtClean="0"/>
              <a:t>existence (from Hodder’s AQA materials)</a:t>
            </a:r>
            <a:endParaRPr lang="en-GB" dirty="0"/>
          </a:p>
          <a:p>
            <a:r>
              <a:rPr lang="en-GB" dirty="0">
                <a:solidFill>
                  <a:srgbClr val="0070C0"/>
                </a:solidFill>
              </a:rPr>
              <a:t>For example, a teaching group is made up of students: this is aggregation as the students will belong to other teaching groups too. </a:t>
            </a:r>
          </a:p>
          <a:p>
            <a:r>
              <a:rPr lang="en-GB" dirty="0">
                <a:solidFill>
                  <a:srgbClr val="0070C0"/>
                </a:solidFill>
              </a:rPr>
              <a:t>A teaching group also has to have a teacher.  This can be argued to be </a:t>
            </a:r>
            <a:r>
              <a:rPr lang="en-GB" dirty="0" smtClean="0">
                <a:solidFill>
                  <a:srgbClr val="0070C0"/>
                </a:solidFill>
              </a:rPr>
              <a:t>the stronger </a:t>
            </a:r>
            <a:r>
              <a:rPr lang="en-GB" dirty="0">
                <a:solidFill>
                  <a:srgbClr val="0070C0"/>
                </a:solidFill>
              </a:rPr>
              <a:t>case of composition. </a:t>
            </a:r>
          </a:p>
          <a:p>
            <a:endParaRPr lang="en-GB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02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Composition &amp; Aggregation (association)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012" y="1563408"/>
            <a:ext cx="10721788" cy="4407086"/>
          </a:xfrm>
        </p:spPr>
        <p:txBody>
          <a:bodyPr>
            <a:normAutofit/>
          </a:bodyPr>
          <a:lstStyle/>
          <a:p>
            <a:r>
              <a:rPr lang="en-GB" dirty="0" smtClean="0"/>
              <a:t>Composition and aggregation are both “has-a” relationships that can be hard to distinguish.</a:t>
            </a:r>
          </a:p>
          <a:p>
            <a:r>
              <a:rPr lang="en-GB" dirty="0"/>
              <a:t>The strongest relationship is composition, then aggregation and then association. AQA </a:t>
            </a:r>
            <a:r>
              <a:rPr lang="en-GB" dirty="0" smtClean="0"/>
              <a:t>talk about all three in their </a:t>
            </a:r>
            <a:r>
              <a:rPr lang="en-GB" dirty="0" smtClean="0">
                <a:hlinkClick r:id="rId2"/>
              </a:rPr>
              <a:t>resources</a:t>
            </a:r>
            <a:r>
              <a:rPr lang="en-GB" dirty="0" smtClean="0"/>
              <a:t> but the spec mentions </a:t>
            </a:r>
            <a:r>
              <a:rPr lang="en-GB" i="1" dirty="0" smtClean="0"/>
              <a:t>composition </a:t>
            </a:r>
            <a:r>
              <a:rPr lang="en-GB" i="1" dirty="0"/>
              <a:t>aggregation </a:t>
            </a:r>
            <a:r>
              <a:rPr lang="en-GB" dirty="0"/>
              <a:t>and </a:t>
            </a:r>
            <a:r>
              <a:rPr lang="en-GB" i="1" dirty="0"/>
              <a:t>association aggregation</a:t>
            </a:r>
            <a:r>
              <a:rPr lang="en-GB" dirty="0"/>
              <a:t>. 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95" y="3852582"/>
            <a:ext cx="4324352" cy="28085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218" y="3959221"/>
            <a:ext cx="5002866" cy="133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5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458" y="14906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Edit the class diagram to include a Teaching group – add the attributes name, room number and subject and </a:t>
            </a:r>
            <a:r>
              <a:rPr lang="en-GB" dirty="0" err="1" smtClean="0"/>
              <a:t>student_list</a:t>
            </a:r>
            <a:r>
              <a:rPr lang="en-GB" dirty="0" smtClean="0"/>
              <a:t> and two methods to a) add a student to the teaching group and b) return the room number, name and subject of the teaching group</a:t>
            </a:r>
          </a:p>
          <a:p>
            <a:endParaRPr lang="en-GB" dirty="0" smtClean="0"/>
          </a:p>
          <a:p>
            <a:endParaRPr lang="en-GB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21976" y="3610535"/>
            <a:ext cx="3422277" cy="6724"/>
          </a:xfrm>
          <a:prstGeom prst="line">
            <a:avLst/>
          </a:prstGeom>
          <a:ln w="6032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amond 7"/>
          <p:cNvSpPr/>
          <p:nvPr/>
        </p:nvSpPr>
        <p:spPr>
          <a:xfrm>
            <a:off x="4376058" y="3331509"/>
            <a:ext cx="734786" cy="5715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53781" y="4489557"/>
            <a:ext cx="3422277" cy="6724"/>
          </a:xfrm>
          <a:prstGeom prst="line">
            <a:avLst/>
          </a:prstGeom>
          <a:ln w="6032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iamond 9"/>
          <p:cNvSpPr/>
          <p:nvPr/>
        </p:nvSpPr>
        <p:spPr>
          <a:xfrm>
            <a:off x="4376058" y="4203807"/>
            <a:ext cx="734786" cy="571500"/>
          </a:xfrm>
          <a:prstGeom prst="diamond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412329" y="3533677"/>
            <a:ext cx="4772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Composition aggregation (for AQA examinations)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412329" y="4304891"/>
            <a:ext cx="4649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Association aggregation (for AQA examinations)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56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106" y="200342"/>
            <a:ext cx="4096870" cy="1077129"/>
          </a:xfrm>
        </p:spPr>
        <p:txBody>
          <a:bodyPr/>
          <a:lstStyle/>
          <a:p>
            <a:r>
              <a:rPr lang="en-GB" dirty="0" smtClean="0"/>
              <a:t>Possible answer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17712" y="6202156"/>
            <a:ext cx="893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Gliffy</a:t>
            </a:r>
            <a:r>
              <a:rPr lang="en-GB" dirty="0" smtClean="0"/>
              <a:t> can be used to create Class Diagrams (14 day free trial) – or just do them in </a:t>
            </a:r>
            <a:r>
              <a:rPr lang="en-GB" dirty="0" err="1" smtClean="0"/>
              <a:t>powerpoint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408" y="738906"/>
            <a:ext cx="6591852" cy="492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Difference between Python &amp; pseudocode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7" y="1269207"/>
            <a:ext cx="5157787" cy="823912"/>
          </a:xfrm>
        </p:spPr>
        <p:txBody>
          <a:bodyPr/>
          <a:lstStyle/>
          <a:p>
            <a:r>
              <a:rPr lang="en-GB" dirty="0" smtClean="0"/>
              <a:t>Python	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69207"/>
            <a:ext cx="5183188" cy="823912"/>
          </a:xfrm>
        </p:spPr>
        <p:txBody>
          <a:bodyPr/>
          <a:lstStyle/>
          <a:p>
            <a:r>
              <a:rPr lang="en-GB" dirty="0" smtClean="0"/>
              <a:t>Pseudocode (exam questions)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85188" y="2093119"/>
            <a:ext cx="5706836" cy="40671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class Pet </a:t>
            </a:r>
          </a:p>
          <a:p>
            <a:pPr marL="0" indent="0">
              <a:buNone/>
            </a:pPr>
            <a:r>
              <a:rPr lang="en-GB" dirty="0" smtClean="0"/>
              <a:t>	private name</a:t>
            </a:r>
          </a:p>
          <a:p>
            <a:pPr marL="0" indent="0">
              <a:buNone/>
            </a:pPr>
            <a:r>
              <a:rPr lang="en-GB" dirty="0" smtClean="0"/>
              <a:t>	public </a:t>
            </a:r>
            <a:r>
              <a:rPr lang="en-GB" dirty="0"/>
              <a:t>procedure new(</a:t>
            </a:r>
            <a:r>
              <a:rPr lang="en-GB" dirty="0" err="1"/>
              <a:t>givenName</a:t>
            </a:r>
            <a:r>
              <a:rPr lang="en-GB" dirty="0"/>
              <a:t>) </a:t>
            </a:r>
            <a:r>
              <a:rPr lang="en-GB" dirty="0" smtClean="0"/>
              <a:t>			name=</a:t>
            </a:r>
            <a:r>
              <a:rPr lang="en-GB" dirty="0" err="1" smtClean="0"/>
              <a:t>givenName</a:t>
            </a:r>
            <a:r>
              <a:rPr lang="en-GB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	</a:t>
            </a:r>
            <a:r>
              <a:rPr lang="en-GB" dirty="0" err="1" smtClean="0"/>
              <a:t>endprocedure</a:t>
            </a:r>
            <a:r>
              <a:rPr lang="en-GB" dirty="0" smtClean="0"/>
              <a:t> 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endclass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class Dog inherits Pet </a:t>
            </a:r>
          </a:p>
          <a:p>
            <a:pPr marL="0" indent="0">
              <a:buNone/>
            </a:pPr>
            <a:r>
              <a:rPr lang="en-GB" dirty="0" smtClean="0"/>
              <a:t>	private </a:t>
            </a:r>
            <a:r>
              <a:rPr lang="en-GB" dirty="0"/>
              <a:t>breed </a:t>
            </a:r>
          </a:p>
          <a:p>
            <a:pPr marL="0" indent="0">
              <a:buNone/>
            </a:pPr>
            <a:r>
              <a:rPr lang="en-GB" dirty="0" smtClean="0"/>
              <a:t>	public </a:t>
            </a:r>
            <a:r>
              <a:rPr lang="en-GB" dirty="0"/>
              <a:t>procedure new(</a:t>
            </a:r>
            <a:r>
              <a:rPr lang="en-GB" dirty="0" err="1"/>
              <a:t>givenName</a:t>
            </a:r>
            <a:r>
              <a:rPr lang="en-GB" dirty="0"/>
              <a:t>, </a:t>
            </a:r>
            <a:r>
              <a:rPr lang="en-GB" dirty="0" err="1"/>
              <a:t>givenBreed</a:t>
            </a:r>
            <a:r>
              <a:rPr lang="en-GB" dirty="0"/>
              <a:t>)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	</a:t>
            </a:r>
            <a:r>
              <a:rPr lang="en-GB" dirty="0" err="1" smtClean="0"/>
              <a:t>super.new</a:t>
            </a:r>
            <a:r>
              <a:rPr lang="en-GB" dirty="0" smtClean="0"/>
              <a:t>(</a:t>
            </a:r>
            <a:r>
              <a:rPr lang="en-GB" dirty="0" err="1" smtClean="0"/>
              <a:t>givenName</a:t>
            </a:r>
            <a:r>
              <a:rPr lang="en-GB" dirty="0"/>
              <a:t>)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	breed=</a:t>
            </a:r>
            <a:r>
              <a:rPr lang="en-GB" dirty="0" err="1" smtClean="0"/>
              <a:t>givenBreed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	</a:t>
            </a:r>
            <a:r>
              <a:rPr lang="en-GB" dirty="0" err="1" smtClean="0"/>
              <a:t>endprocedure</a:t>
            </a:r>
            <a:r>
              <a:rPr lang="en-GB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 smtClean="0"/>
              <a:t>endclass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097588" y="6270171"/>
            <a:ext cx="4554901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This is OCR pseudocode but they are all similar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72" y="2431596"/>
            <a:ext cx="5733016" cy="20915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87879" y="5264063"/>
            <a:ext cx="4033157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Note that Python does not mention private and public</a:t>
            </a:r>
            <a:endParaRPr lang="en-GB" dirty="0"/>
          </a:p>
        </p:txBody>
      </p:sp>
      <p:cxnSp>
        <p:nvCxnSpPr>
          <p:cNvPr id="13" name="Straight Connector 12"/>
          <p:cNvCxnSpPr>
            <a:stCxn id="5" idx="1"/>
          </p:cNvCxnSpPr>
          <p:nvPr/>
        </p:nvCxnSpPr>
        <p:spPr>
          <a:xfrm>
            <a:off x="6172200" y="1681163"/>
            <a:ext cx="0" cy="41154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74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Activity: Past paper 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Answer examination question</a:t>
            </a:r>
          </a:p>
          <a:p>
            <a:pPr marL="0" indent="0">
              <a:buNone/>
            </a:pPr>
            <a:r>
              <a:rPr lang="en-GB" dirty="0" smtClean="0"/>
              <a:t>June 2015 AQA Comp 3</a:t>
            </a:r>
          </a:p>
          <a:p>
            <a:pPr marL="0" indent="0">
              <a:buNone/>
            </a:pPr>
            <a:r>
              <a:rPr lang="en-GB" dirty="0" smtClean="0"/>
              <a:t>See handout</a:t>
            </a:r>
          </a:p>
          <a:p>
            <a:pPr>
              <a:buFontTx/>
              <a:buChar char="-"/>
            </a:pPr>
            <a:r>
              <a:rPr lang="en-GB" dirty="0" smtClean="0"/>
              <a:t>Draw an inheritance diagram</a:t>
            </a:r>
          </a:p>
          <a:p>
            <a:pPr>
              <a:buFontTx/>
              <a:buChar char="-"/>
            </a:pPr>
            <a:r>
              <a:rPr lang="en-GB" dirty="0" smtClean="0"/>
              <a:t>Write a class definition in pseudocode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41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Let us continue after break</a:t>
            </a:r>
            <a:endParaRPr lang="en-GB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71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</TotalTime>
  <Words>795</Words>
  <Application>Microsoft Office PowerPoint</Application>
  <PresentationFormat>Widescreen</PresentationFormat>
  <Paragraphs>113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Office Theme</vt:lpstr>
      <vt:lpstr>Object-oriented programming</vt:lpstr>
      <vt:lpstr>Course Outline</vt:lpstr>
      <vt:lpstr>Session 4 Outline</vt:lpstr>
      <vt:lpstr>Specification check</vt:lpstr>
      <vt:lpstr>Recap: Inheritance</vt:lpstr>
      <vt:lpstr>Private, public &amp; protected</vt:lpstr>
      <vt:lpstr>Encapsulation</vt:lpstr>
      <vt:lpstr>Class Diagrams</vt:lpstr>
      <vt:lpstr>Composition and aggregation contd</vt:lpstr>
      <vt:lpstr>Composition &amp; Aggregation (association)</vt:lpstr>
      <vt:lpstr>Activity 1</vt:lpstr>
      <vt:lpstr>Possible answer</vt:lpstr>
      <vt:lpstr>Difference between Python &amp; pseudocode</vt:lpstr>
      <vt:lpstr>Activity: Past paper question</vt:lpstr>
      <vt:lpstr>Let us continue after break</vt:lpstr>
    </vt:vector>
  </TitlesOfParts>
  <Company>King's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Sai Arunkumar</cp:lastModifiedBy>
  <cp:revision>116</cp:revision>
  <cp:lastPrinted>2017-03-06T13:34:20Z</cp:lastPrinted>
  <dcterms:created xsi:type="dcterms:W3CDTF">2016-10-31T22:10:00Z</dcterms:created>
  <dcterms:modified xsi:type="dcterms:W3CDTF">2017-06-28T12:32:52Z</dcterms:modified>
</cp:coreProperties>
</file>