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8" r:id="rId2"/>
    <p:sldId id="390" r:id="rId3"/>
    <p:sldId id="392" r:id="rId4"/>
    <p:sldId id="396" r:id="rId5"/>
    <p:sldId id="398" r:id="rId6"/>
    <p:sldId id="399" r:id="rId7"/>
    <p:sldId id="416" r:id="rId8"/>
    <p:sldId id="406" r:id="rId9"/>
    <p:sldId id="407" r:id="rId10"/>
    <p:sldId id="394" r:id="rId11"/>
    <p:sldId id="409" r:id="rId12"/>
    <p:sldId id="410" r:id="rId13"/>
    <p:sldId id="411" r:id="rId14"/>
    <p:sldId id="415" r:id="rId15"/>
    <p:sldId id="413" r:id="rId16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3" autoAdjust="0"/>
    <p:restoredTop sz="86401" autoAdjust="0"/>
  </p:normalViewPr>
  <p:slideViewPr>
    <p:cSldViewPr snapToGrid="0">
      <p:cViewPr varScale="1">
        <p:scale>
          <a:sx n="61" d="100"/>
          <a:sy n="61" d="100"/>
        </p:scale>
        <p:origin x="222" y="4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3110" tIns="46555" rIns="93110" bIns="4655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3110" tIns="46555" rIns="93110" bIns="46555" rtlCol="0"/>
          <a:lstStyle>
            <a:lvl1pPr algn="r">
              <a:defRPr sz="1200"/>
            </a:lvl1pPr>
          </a:lstStyle>
          <a:p>
            <a:fld id="{2A30AEA7-6696-4F3C-B7C5-4AA04601F8B5}" type="datetimeFigureOut">
              <a:rPr lang="en-GB" smtClean="0"/>
              <a:t>21/06/2017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5"/>
            <a:ext cx="2945659" cy="498054"/>
          </a:xfrm>
          <a:prstGeom prst="rect">
            <a:avLst/>
          </a:prstGeom>
        </p:spPr>
        <p:txBody>
          <a:bodyPr vert="horz" lIns="93110" tIns="46555" rIns="93110" bIns="4655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5"/>
            <a:ext cx="2945659" cy="498054"/>
          </a:xfrm>
          <a:prstGeom prst="rect">
            <a:avLst/>
          </a:prstGeom>
        </p:spPr>
        <p:txBody>
          <a:bodyPr vert="horz" lIns="93110" tIns="46555" rIns="93110" bIns="46555" rtlCol="0" anchor="b"/>
          <a:lstStyle>
            <a:lvl1pPr algn="r">
              <a:defRPr sz="1200"/>
            </a:lvl1pPr>
          </a:lstStyle>
          <a:p>
            <a:fld id="{96C3537F-AE22-410D-8B6F-A82F58648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82543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3110" tIns="46555" rIns="93110" bIns="4655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3110" tIns="46555" rIns="93110" bIns="46555" rtlCol="0"/>
          <a:lstStyle>
            <a:lvl1pPr algn="r">
              <a:defRPr sz="1200"/>
            </a:lvl1pPr>
          </a:lstStyle>
          <a:p>
            <a:fld id="{A93C87AB-C355-48A0-A222-B0AEC582735C}" type="datetimeFigureOut">
              <a:rPr lang="en-GB" smtClean="0"/>
              <a:t>21/06/2017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10" tIns="46555" rIns="93110" bIns="46555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3110" tIns="46555" rIns="93110" bIns="46555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8054"/>
          </a:xfrm>
          <a:prstGeom prst="rect">
            <a:avLst/>
          </a:prstGeom>
        </p:spPr>
        <p:txBody>
          <a:bodyPr vert="horz" lIns="93110" tIns="46555" rIns="93110" bIns="4655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4"/>
          </a:xfrm>
          <a:prstGeom prst="rect">
            <a:avLst/>
          </a:prstGeom>
        </p:spPr>
        <p:txBody>
          <a:bodyPr vert="horz" lIns="93110" tIns="46555" rIns="93110" bIns="46555" rtlCol="0" anchor="b"/>
          <a:lstStyle>
            <a:lvl1pPr algn="r">
              <a:defRPr sz="12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83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2476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75645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36848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3835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11595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21/06/2017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21/06/2017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21/06/2017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21/06/2017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21/06/2017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21/06/2017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21/06/2017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21/06/2017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21/06/2017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21/06/2017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21/06/2017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21/06/2017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526" y="5495940"/>
            <a:ext cx="6047525" cy="95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cronaldo@gmail.com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Session 3</a:t>
            </a:r>
          </a:p>
          <a:p>
            <a:r>
              <a:rPr lang="en-GB" dirty="0" smtClean="0"/>
              <a:t>Inheritance</a:t>
            </a:r>
            <a:endParaRPr lang="en-GB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Object-oriented programming</a:t>
            </a:r>
          </a:p>
        </p:txBody>
      </p:sp>
    </p:spTree>
    <p:extLst>
      <p:ext uri="{BB962C8B-B14F-4D97-AF65-F5344CB8AC3E}">
        <p14:creationId xmlns:p14="http://schemas.microsoft.com/office/powerpoint/2010/main" val="395845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63581"/>
            <a:ext cx="10515600" cy="132556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Course Outline</a:t>
            </a:r>
            <a:endParaRPr lang="en-US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76520"/>
              </p:ext>
            </p:extLst>
          </p:nvPr>
        </p:nvGraphicFramePr>
        <p:xfrm>
          <a:off x="228599" y="1324302"/>
          <a:ext cx="11734800" cy="40130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86569">
                  <a:extLst>
                    <a:ext uri="{9D8B030D-6E8A-4147-A177-3AD203B41FA5}">
                      <a16:colId xmlns="" xmlns:a16="http://schemas.microsoft.com/office/drawing/2014/main" val="2912592664"/>
                    </a:ext>
                  </a:extLst>
                </a:gridCol>
                <a:gridCol w="4551166">
                  <a:extLst>
                    <a:ext uri="{9D8B030D-6E8A-4147-A177-3AD203B41FA5}">
                      <a16:colId xmlns="" xmlns:a16="http://schemas.microsoft.com/office/drawing/2014/main" val="1522030354"/>
                    </a:ext>
                  </a:extLst>
                </a:gridCol>
                <a:gridCol w="4497065">
                  <a:extLst>
                    <a:ext uri="{9D8B030D-6E8A-4147-A177-3AD203B41FA5}">
                      <a16:colId xmlns="" xmlns:a16="http://schemas.microsoft.com/office/drawing/2014/main" val="1932443530"/>
                    </a:ext>
                  </a:extLst>
                </a:gridCol>
              </a:tblGrid>
              <a:tr h="6137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 No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Understanding</a:t>
                      </a:r>
                      <a:endParaRPr lang="en-GB" sz="16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Developing programming </a:t>
                      </a: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skills</a:t>
                      </a:r>
                      <a:endParaRPr lang="en-GB" sz="16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="" xmlns:a16="http://schemas.microsoft.com/office/drawing/2014/main" val="3197561520"/>
                  </a:ext>
                </a:extLst>
              </a:tr>
              <a:tr h="5300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Week-1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 1 – Introduction</a:t>
                      </a:r>
                      <a:r>
                        <a:rPr lang="en-GB" sz="1600" b="0" baseline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to </a:t>
                      </a: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Classes and Objects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 1 – OOP</a:t>
                      </a:r>
                      <a:r>
                        <a:rPr lang="en-GB" sz="1600" b="0" baseline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Programming basics </a:t>
                      </a:r>
                      <a:endParaRPr lang="en-GB" sz="1600" b="0" dirty="0" smtClean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="" xmlns:a16="http://schemas.microsoft.com/office/drawing/2014/main" val="3799831"/>
                  </a:ext>
                </a:extLst>
              </a:tr>
              <a:tr h="7518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Week-2</a:t>
                      </a:r>
                      <a:endParaRPr lang="en-GB" sz="16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 2 – Variables</a:t>
                      </a:r>
                      <a:r>
                        <a:rPr lang="en-GB" sz="1600" b="0" baseline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and objects, </a:t>
                      </a: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Python Modules</a:t>
                      </a:r>
                      <a:r>
                        <a:rPr lang="en-GB" sz="1600" b="0" baseline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n-GB" sz="1600" b="0" dirty="0" smtClean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 2- Creating and using </a:t>
                      </a:r>
                      <a:r>
                        <a:rPr lang="en-GB" sz="1600" b="0" baseline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Python modules</a:t>
                      </a:r>
                      <a:endParaRPr lang="en-GB" sz="1600" b="0" dirty="0" smtClean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="" xmlns:a16="http://schemas.microsoft.com/office/drawing/2014/main" val="828758760"/>
                  </a:ext>
                </a:extLst>
              </a:tr>
              <a:tr h="7518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Week-3</a:t>
                      </a:r>
                      <a:endParaRPr lang="en-GB" sz="16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 3 – Inheritance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 3 – Programming using Inheritance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="" xmlns:a16="http://schemas.microsoft.com/office/drawing/2014/main" val="2927574352"/>
                  </a:ext>
                </a:extLst>
              </a:tr>
              <a:tr h="7518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Week-4</a:t>
                      </a:r>
                      <a:endParaRPr lang="en-GB" sz="16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 4 – Polymorphism and Overriding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 4 –  Programming using different kinds of Polymorphism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="" xmlns:a16="http://schemas.microsoft.com/office/drawing/2014/main" val="3353529566"/>
                  </a:ext>
                </a:extLst>
              </a:tr>
              <a:tr h="6137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Week-5</a:t>
                      </a:r>
                      <a:endParaRPr lang="en-GB" sz="16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 5 - Consolidation</a:t>
                      </a:r>
                      <a:endParaRPr lang="en-GB" sz="16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 5 - Consolidation</a:t>
                      </a:r>
                      <a:endParaRPr lang="en-GB" sz="16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="" xmlns:a16="http://schemas.microsoft.com/office/drawing/2014/main" val="411100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166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rgbClr val="C00000"/>
                </a:solidFill>
              </a:rPr>
              <a:t>Session 3 Outline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133406" cy="4351338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To understand the inheritance relationship</a:t>
            </a:r>
          </a:p>
          <a:p>
            <a:r>
              <a:rPr lang="en-GB" dirty="0" smtClean="0"/>
              <a:t>Create </a:t>
            </a:r>
            <a:r>
              <a:rPr lang="en-GB" dirty="0" smtClean="0"/>
              <a:t>and use inheritance</a:t>
            </a:r>
          </a:p>
          <a:p>
            <a:r>
              <a:rPr lang="en-GB" dirty="0" smtClean="0"/>
              <a:t>Examples Used: </a:t>
            </a:r>
          </a:p>
          <a:p>
            <a:pPr lvl="1"/>
            <a:r>
              <a:rPr lang="en-GB" sz="2800" dirty="0" smtClean="0"/>
              <a:t>Person </a:t>
            </a:r>
          </a:p>
          <a:p>
            <a:pPr lvl="1"/>
            <a:r>
              <a:rPr lang="en-GB" sz="2800" dirty="0" smtClean="0"/>
              <a:t>Students</a:t>
            </a:r>
          </a:p>
          <a:p>
            <a:pPr lvl="1"/>
            <a:r>
              <a:rPr lang="en-GB" sz="2800" dirty="0" smtClean="0"/>
              <a:t>Teacher</a:t>
            </a:r>
          </a:p>
          <a:p>
            <a:pPr lvl="1"/>
            <a:r>
              <a:rPr lang="en-GB" sz="2800" dirty="0" smtClean="0"/>
              <a:t>HOD</a:t>
            </a:r>
          </a:p>
          <a:p>
            <a:pPr marL="457200" lvl="1" indent="0">
              <a:buNone/>
            </a:pPr>
            <a:endParaRPr lang="en-GB" dirty="0" smtClean="0"/>
          </a:p>
          <a:p>
            <a:pPr lvl="1"/>
            <a:endParaRPr lang="en-GB" dirty="0" smtClean="0"/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		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05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Recap: Classes and Objects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0302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OOP a</a:t>
            </a:r>
            <a:r>
              <a:rPr lang="en-GB" altLang="en-US" dirty="0" smtClean="0"/>
              <a:t>ttempts </a:t>
            </a:r>
            <a:r>
              <a:rPr lang="en-GB" altLang="en-US" dirty="0"/>
              <a:t>to simulate the real world by means of objects which have characteristics and </a:t>
            </a:r>
            <a:r>
              <a:rPr lang="en-GB" altLang="en-US" dirty="0" smtClean="0"/>
              <a:t>functions</a:t>
            </a:r>
          </a:p>
          <a:p>
            <a:r>
              <a:rPr lang="en-GB" altLang="en-US" dirty="0" smtClean="0"/>
              <a:t>A class is </a:t>
            </a:r>
            <a:r>
              <a:rPr lang="en-GB" altLang="en-US" dirty="0"/>
              <a:t>a combination of </a:t>
            </a:r>
            <a:r>
              <a:rPr lang="en-GB" altLang="en-US" dirty="0" smtClean="0"/>
              <a:t>variables, called attributes, and </a:t>
            </a:r>
            <a:r>
              <a:rPr lang="en-GB" altLang="en-US" dirty="0"/>
              <a:t>procedures, called methods, forming a self-contained programming </a:t>
            </a:r>
            <a:r>
              <a:rPr lang="en-GB" altLang="en-US" dirty="0" smtClean="0"/>
              <a:t>entity</a:t>
            </a:r>
          </a:p>
          <a:p>
            <a:r>
              <a:rPr lang="en-GB" altLang="en-US" dirty="0" smtClean="0"/>
              <a:t>An object is one instance of the class definition.</a:t>
            </a:r>
          </a:p>
          <a:p>
            <a:r>
              <a:rPr lang="en-GB" altLang="en-US" dirty="0" smtClean="0"/>
              <a:t>The class definition is the blueprint or template that we use</a:t>
            </a:r>
          </a:p>
          <a:p>
            <a:r>
              <a:rPr lang="en-GB" altLang="en-US" dirty="0" smtClean="0"/>
              <a:t>Classes are accessed via their methods, not directly.</a:t>
            </a:r>
          </a:p>
          <a:p>
            <a:r>
              <a:rPr lang="en-GB" altLang="en-US" dirty="0" smtClean="0"/>
              <a:t>This means that OOP classes can be reused in many different programs without us needing to know how they work. </a:t>
            </a:r>
          </a:p>
          <a:p>
            <a:endParaRPr lang="en-GB" altLang="en-US" dirty="0" smtClean="0"/>
          </a:p>
          <a:p>
            <a:pPr marL="0" indent="0">
              <a:buNone/>
            </a:pPr>
            <a:endParaRPr lang="en-GB" altLang="en-US" dirty="0"/>
          </a:p>
          <a:p>
            <a:endParaRPr lang="en-GB" alt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476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Class example : video</a:t>
            </a:r>
          </a:p>
        </p:txBody>
      </p:sp>
      <p:sp>
        <p:nvSpPr>
          <p:cNvPr id="9219" name="Oval 3"/>
          <p:cNvSpPr>
            <a:spLocks noChangeArrowheads="1"/>
          </p:cNvSpPr>
          <p:nvPr/>
        </p:nvSpPr>
        <p:spPr bwMode="auto">
          <a:xfrm>
            <a:off x="4191000" y="2438400"/>
            <a:ext cx="3429000" cy="2209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5400">
              <a:solidFill>
                <a:srgbClr val="000000"/>
              </a:solidFill>
            </a:endParaRPr>
          </a:p>
        </p:txBody>
      </p:sp>
      <p:sp>
        <p:nvSpPr>
          <p:cNvPr id="9220" name="Text Box 5"/>
          <p:cNvSpPr txBox="1">
            <a:spLocks noChangeArrowheads="1"/>
          </p:cNvSpPr>
          <p:nvPr/>
        </p:nvSpPr>
        <p:spPr bwMode="auto">
          <a:xfrm>
            <a:off x="838200" y="1910301"/>
            <a:ext cx="3024352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GB" altLang="en-US" sz="2400" u="sng" dirty="0" smtClean="0"/>
              <a:t>Properties (attributes)</a:t>
            </a:r>
            <a:endParaRPr lang="en-GB" altLang="en-US" sz="2400" u="sng" dirty="0"/>
          </a:p>
          <a:p>
            <a:pPr eaLnBrk="1" hangingPunct="1">
              <a:buFontTx/>
              <a:buChar char="•"/>
            </a:pPr>
            <a:r>
              <a:rPr lang="en-GB" altLang="en-US" sz="2400" dirty="0"/>
              <a:t>  Title</a:t>
            </a:r>
          </a:p>
          <a:p>
            <a:pPr eaLnBrk="1" hangingPunct="1">
              <a:buFontTx/>
              <a:buChar char="•"/>
            </a:pPr>
            <a:r>
              <a:rPr lang="en-GB" altLang="en-US" sz="2400" dirty="0"/>
              <a:t>  Year</a:t>
            </a:r>
          </a:p>
          <a:p>
            <a:pPr eaLnBrk="1" hangingPunct="1">
              <a:buFontTx/>
              <a:buChar char="•"/>
            </a:pPr>
            <a:r>
              <a:rPr lang="en-GB" altLang="en-US" sz="2400" dirty="0"/>
              <a:t>  Certificate</a:t>
            </a:r>
          </a:p>
          <a:p>
            <a:pPr eaLnBrk="1" hangingPunct="1">
              <a:buFontTx/>
              <a:buChar char="•"/>
            </a:pPr>
            <a:r>
              <a:rPr lang="en-GB" altLang="en-US" sz="2400" dirty="0"/>
              <a:t>  Genre</a:t>
            </a:r>
          </a:p>
          <a:p>
            <a:pPr eaLnBrk="1" hangingPunct="1">
              <a:buFontTx/>
              <a:buChar char="•"/>
            </a:pPr>
            <a:r>
              <a:rPr lang="en-GB" altLang="en-US" sz="2400" dirty="0"/>
              <a:t>  </a:t>
            </a:r>
            <a:r>
              <a:rPr lang="en-GB" altLang="en-US" sz="2400" dirty="0" err="1"/>
              <a:t>VideoID</a:t>
            </a:r>
            <a:endParaRPr lang="en-GB" altLang="en-US" sz="2400" dirty="0"/>
          </a:p>
          <a:p>
            <a:pPr eaLnBrk="1" hangingPunct="1">
              <a:buFontTx/>
              <a:buChar char="•"/>
            </a:pPr>
            <a:r>
              <a:rPr lang="en-GB" altLang="en-US" sz="2400" dirty="0"/>
              <a:t>  </a:t>
            </a:r>
            <a:r>
              <a:rPr lang="en-GB" altLang="en-US" sz="2400" dirty="0" err="1"/>
              <a:t>HirePrice</a:t>
            </a:r>
            <a:endParaRPr lang="en-GB" altLang="en-US" sz="2400" dirty="0"/>
          </a:p>
        </p:txBody>
      </p:sp>
      <p:sp>
        <p:nvSpPr>
          <p:cNvPr id="9221" name="Text Box 6"/>
          <p:cNvSpPr txBox="1">
            <a:spLocks noChangeArrowheads="1"/>
          </p:cNvSpPr>
          <p:nvPr/>
        </p:nvSpPr>
        <p:spPr bwMode="auto">
          <a:xfrm>
            <a:off x="7800975" y="2209800"/>
            <a:ext cx="2974469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GB" altLang="en-US" sz="2400" u="sng" dirty="0"/>
              <a:t>Methods (procedures)</a:t>
            </a:r>
          </a:p>
          <a:p>
            <a:pPr eaLnBrk="1" hangingPunct="1">
              <a:buFontTx/>
              <a:buChar char="•"/>
            </a:pPr>
            <a:r>
              <a:rPr lang="en-GB" altLang="en-US" sz="2400" dirty="0"/>
              <a:t>  </a:t>
            </a:r>
            <a:r>
              <a:rPr lang="en-GB" altLang="en-US" sz="2400" dirty="0" err="1"/>
              <a:t>GetVideoDetails</a:t>
            </a:r>
            <a:endParaRPr lang="en-GB" altLang="en-US" sz="2400" dirty="0"/>
          </a:p>
          <a:p>
            <a:pPr eaLnBrk="1" hangingPunct="1">
              <a:buFontTx/>
              <a:buChar char="•"/>
            </a:pPr>
            <a:r>
              <a:rPr lang="en-GB" altLang="en-US" sz="2400" dirty="0"/>
              <a:t>  </a:t>
            </a:r>
            <a:r>
              <a:rPr lang="en-GB" altLang="en-US" sz="2400" dirty="0" err="1"/>
              <a:t>UpdateHirePrice</a:t>
            </a:r>
            <a:endParaRPr lang="en-GB" altLang="en-US" sz="2400" dirty="0"/>
          </a:p>
          <a:p>
            <a:pPr eaLnBrk="1" hangingPunct="1">
              <a:buFontTx/>
              <a:buChar char="•"/>
            </a:pPr>
            <a:r>
              <a:rPr lang="en-GB" altLang="en-US" sz="2400" dirty="0"/>
              <a:t>  </a:t>
            </a:r>
            <a:r>
              <a:rPr lang="en-GB" altLang="en-US" sz="2400" dirty="0" err="1"/>
              <a:t>SetGenre</a:t>
            </a:r>
            <a:endParaRPr lang="en-GB" altLang="en-US" sz="2400" dirty="0"/>
          </a:p>
          <a:p>
            <a:pPr eaLnBrk="1" hangingPunct="1"/>
            <a:r>
              <a:rPr lang="en-GB" altLang="en-US" sz="2400" dirty="0"/>
              <a:t>  </a:t>
            </a:r>
          </a:p>
        </p:txBody>
      </p:sp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5181600" y="2590801"/>
            <a:ext cx="16764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4800">
                <a:solidFill>
                  <a:srgbClr val="000000"/>
                </a:solidFill>
              </a:rPr>
              <a:t>Video</a:t>
            </a:r>
          </a:p>
        </p:txBody>
      </p:sp>
      <p:pic>
        <p:nvPicPr>
          <p:cNvPr id="9223" name="Picture 9" descr="hh01541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352800"/>
            <a:ext cx="1862138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692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Object example : car</a:t>
            </a:r>
          </a:p>
        </p:txBody>
      </p:sp>
      <p:sp>
        <p:nvSpPr>
          <p:cNvPr id="11267" name="Oval 3"/>
          <p:cNvSpPr>
            <a:spLocks noChangeArrowheads="1"/>
          </p:cNvSpPr>
          <p:nvPr/>
        </p:nvSpPr>
        <p:spPr bwMode="auto">
          <a:xfrm>
            <a:off x="4191000" y="2438400"/>
            <a:ext cx="3429000" cy="2209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5400">
              <a:solidFill>
                <a:srgbClr val="000000"/>
              </a:solidFill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1736726" y="2251075"/>
            <a:ext cx="184807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GB" altLang="en-US" sz="2400" u="sng"/>
              <a:t>Properties</a:t>
            </a:r>
          </a:p>
          <a:p>
            <a:pPr eaLnBrk="1" hangingPunct="1">
              <a:buFontTx/>
              <a:buChar char="•"/>
            </a:pPr>
            <a:r>
              <a:rPr lang="en-GB" altLang="en-US" sz="2400"/>
              <a:t>  Make</a:t>
            </a:r>
          </a:p>
          <a:p>
            <a:pPr eaLnBrk="1" hangingPunct="1">
              <a:buFontTx/>
              <a:buChar char="•"/>
            </a:pPr>
            <a:r>
              <a:rPr lang="en-GB" altLang="en-US" sz="2400"/>
              <a:t>  Model</a:t>
            </a:r>
          </a:p>
          <a:p>
            <a:pPr eaLnBrk="1" hangingPunct="1">
              <a:buFontTx/>
              <a:buChar char="•"/>
            </a:pPr>
            <a:r>
              <a:rPr lang="en-GB" altLang="en-US" sz="2400"/>
              <a:t>  Mpg</a:t>
            </a:r>
          </a:p>
          <a:p>
            <a:pPr eaLnBrk="1" hangingPunct="1">
              <a:buFontTx/>
              <a:buChar char="•"/>
            </a:pPr>
            <a:r>
              <a:rPr lang="en-GB" altLang="en-US" sz="2400"/>
              <a:t>  Engine size</a:t>
            </a:r>
          </a:p>
          <a:p>
            <a:pPr eaLnBrk="1" hangingPunct="1">
              <a:buFontTx/>
              <a:buChar char="•"/>
            </a:pPr>
            <a:r>
              <a:rPr lang="en-GB" altLang="en-US" sz="2400"/>
              <a:t>  Year of reg</a:t>
            </a:r>
          </a:p>
          <a:p>
            <a:pPr eaLnBrk="1" hangingPunct="1">
              <a:buFontTx/>
              <a:buChar char="•"/>
            </a:pPr>
            <a:r>
              <a:rPr lang="en-GB" altLang="en-US" sz="2400"/>
              <a:t>  Mileage</a:t>
            </a:r>
          </a:p>
          <a:p>
            <a:pPr eaLnBrk="1" hangingPunct="1">
              <a:buFontTx/>
              <a:buChar char="•"/>
            </a:pPr>
            <a:r>
              <a:rPr lang="en-GB" altLang="en-US" sz="2400"/>
              <a:t>  Car Reg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7800975" y="2209800"/>
            <a:ext cx="3442353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GB" altLang="en-US" sz="2800" u="sng" dirty="0"/>
              <a:t>Methods (procedures)</a:t>
            </a:r>
          </a:p>
          <a:p>
            <a:pPr eaLnBrk="1" hangingPunct="1">
              <a:buFontTx/>
              <a:buChar char="•"/>
            </a:pPr>
            <a:r>
              <a:rPr lang="en-GB" altLang="en-US" sz="2800" dirty="0"/>
              <a:t>  </a:t>
            </a:r>
            <a:r>
              <a:rPr lang="en-GB" altLang="en-US" sz="2800" dirty="0" err="1"/>
              <a:t>GetCarDetails</a:t>
            </a:r>
            <a:endParaRPr lang="en-GB" altLang="en-US" sz="2800" dirty="0"/>
          </a:p>
          <a:p>
            <a:pPr eaLnBrk="1" hangingPunct="1">
              <a:buFontTx/>
              <a:buChar char="•"/>
            </a:pPr>
            <a:r>
              <a:rPr lang="en-GB" altLang="en-US" sz="2800" dirty="0"/>
              <a:t>  </a:t>
            </a:r>
            <a:r>
              <a:rPr lang="en-GB" altLang="en-US" sz="2800" dirty="0" err="1"/>
              <a:t>UpdateMileage</a:t>
            </a:r>
            <a:endParaRPr lang="en-GB" altLang="en-US" sz="2800" dirty="0"/>
          </a:p>
          <a:p>
            <a:pPr eaLnBrk="1" hangingPunct="1">
              <a:buFontTx/>
              <a:buChar char="•"/>
            </a:pPr>
            <a:r>
              <a:rPr lang="en-GB" altLang="en-US" sz="2800" dirty="0"/>
              <a:t>  </a:t>
            </a:r>
            <a:r>
              <a:rPr lang="en-GB" altLang="en-US" sz="2800" dirty="0" err="1"/>
              <a:t>CalculateAge</a:t>
            </a:r>
            <a:endParaRPr lang="en-GB" altLang="en-US" sz="2800" dirty="0"/>
          </a:p>
          <a:p>
            <a:pPr eaLnBrk="1" hangingPunct="1"/>
            <a:r>
              <a:rPr lang="en-GB" altLang="en-US" sz="2800" dirty="0"/>
              <a:t>  </a:t>
            </a:r>
          </a:p>
        </p:txBody>
      </p:sp>
      <p:pic>
        <p:nvPicPr>
          <p:cNvPr id="11270" name="Picture 6" descr="tn00332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1" y="3429001"/>
            <a:ext cx="1681163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5181600" y="2590801"/>
            <a:ext cx="16764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4800">
                <a:solidFill>
                  <a:srgbClr val="000000"/>
                </a:solidFill>
              </a:rPr>
              <a:t>Car</a:t>
            </a:r>
          </a:p>
        </p:txBody>
      </p:sp>
    </p:spTree>
    <p:extLst>
      <p:ext uri="{BB962C8B-B14F-4D97-AF65-F5344CB8AC3E}">
        <p14:creationId xmlns:p14="http://schemas.microsoft.com/office/powerpoint/2010/main" val="345300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Python </a:t>
            </a:r>
            <a:r>
              <a:rPr lang="en-GB" dirty="0"/>
              <a:t>S</a:t>
            </a:r>
            <a:r>
              <a:rPr lang="en-GB" dirty="0" smtClean="0"/>
              <a:t>tandard practice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1072055" y="1690687"/>
            <a:ext cx="9979573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3200" dirty="0" smtClean="0"/>
              <a:t>Include the constructor __</a:t>
            </a:r>
            <a:r>
              <a:rPr lang="en-GB" sz="3200" dirty="0" err="1" smtClean="0"/>
              <a:t>init</a:t>
            </a:r>
            <a:r>
              <a:rPr lang="en-GB" sz="3200" dirty="0" smtClean="0"/>
              <a:t>__ () for all classes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3200" dirty="0" smtClean="0"/>
              <a:t>In every class all methods other than the constructor will return a value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3200" dirty="0" smtClean="0"/>
              <a:t>All input statements will be used outside the class  and the values will be passed as parameters when instantiating.</a:t>
            </a:r>
          </a:p>
          <a:p>
            <a:r>
              <a:rPr lang="en-GB" dirty="0" smtClean="0"/>
              <a:t> </a:t>
            </a:r>
          </a:p>
          <a:p>
            <a:pPr marL="342900" indent="-342900">
              <a:buFont typeface="+mj-lt"/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9008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Inheritance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>
          <a:xfrm>
            <a:off x="838199" y="1690688"/>
            <a:ext cx="10659036" cy="41148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GB" altLang="en-US" dirty="0"/>
              <a:t>One class can inherit methods and variables from another class</a:t>
            </a:r>
          </a:p>
          <a:p>
            <a:pPr>
              <a:defRPr/>
            </a:pPr>
            <a:r>
              <a:rPr lang="en-GB" altLang="en-US" dirty="0"/>
              <a:t>This is called </a:t>
            </a:r>
            <a:r>
              <a:rPr lang="en-GB" altLang="en-US" u="sng" dirty="0"/>
              <a:t>inheritance</a:t>
            </a:r>
          </a:p>
          <a:p>
            <a:pPr>
              <a:defRPr/>
            </a:pPr>
            <a:r>
              <a:rPr lang="en-GB" altLang="en-US" dirty="0"/>
              <a:t>For example, in a system for a </a:t>
            </a:r>
            <a:r>
              <a:rPr lang="en-GB" altLang="en-US" dirty="0" smtClean="0"/>
              <a:t>school, </a:t>
            </a:r>
            <a:r>
              <a:rPr lang="en-GB" altLang="en-US" dirty="0"/>
              <a:t>there may be a Student class and a Staff class (enabling you to create Student and Staff objects)</a:t>
            </a:r>
          </a:p>
          <a:p>
            <a:pPr>
              <a:defRPr/>
            </a:pPr>
            <a:r>
              <a:rPr lang="en-GB" altLang="en-US" dirty="0"/>
              <a:t>There also may be </a:t>
            </a:r>
            <a:r>
              <a:rPr lang="en-GB" altLang="en-US" dirty="0" err="1"/>
              <a:t>TeachingStaff</a:t>
            </a:r>
            <a:r>
              <a:rPr lang="en-GB" altLang="en-US" dirty="0"/>
              <a:t>, </a:t>
            </a:r>
            <a:r>
              <a:rPr lang="en-GB" altLang="en-US" dirty="0" err="1"/>
              <a:t>SupportStaff</a:t>
            </a:r>
            <a:r>
              <a:rPr lang="en-GB" altLang="en-US" dirty="0"/>
              <a:t>, </a:t>
            </a:r>
            <a:r>
              <a:rPr lang="en-GB" altLang="en-US" dirty="0" err="1"/>
              <a:t>ManagementStaff</a:t>
            </a:r>
            <a:r>
              <a:rPr lang="en-GB" altLang="en-US" dirty="0"/>
              <a:t> classes.</a:t>
            </a:r>
          </a:p>
          <a:p>
            <a:pPr>
              <a:defRPr/>
            </a:pPr>
            <a:r>
              <a:rPr lang="en-GB" altLang="en-US" dirty="0"/>
              <a:t>These could inherit methods and variables from the Staff object</a:t>
            </a:r>
            <a:r>
              <a:rPr lang="en-GB" altLang="en-US" dirty="0" smtClean="0"/>
              <a:t>.</a:t>
            </a:r>
          </a:p>
          <a:p>
            <a:pPr>
              <a:defRPr/>
            </a:pPr>
            <a:r>
              <a:rPr lang="en-GB" altLang="en-US" dirty="0" smtClean="0"/>
              <a:t>In this case Staff is the super class and </a:t>
            </a:r>
            <a:r>
              <a:rPr lang="en-GB" altLang="en-US" dirty="0" err="1" smtClean="0"/>
              <a:t>TeachingStaff</a:t>
            </a:r>
            <a:r>
              <a:rPr lang="en-GB" altLang="en-US" dirty="0" smtClean="0"/>
              <a:t> is the sub class (or child class)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10939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623" y="493711"/>
            <a:ext cx="7772400" cy="1143001"/>
          </a:xfrm>
        </p:spPr>
        <p:txBody>
          <a:bodyPr/>
          <a:lstStyle/>
          <a:p>
            <a:r>
              <a:rPr lang="en-GB" altLang="en-US" dirty="0" smtClean="0"/>
              <a:t>Inheritance</a:t>
            </a:r>
          </a:p>
        </p:txBody>
      </p:sp>
      <p:grpSp>
        <p:nvGrpSpPr>
          <p:cNvPr id="27651" name="Group 13"/>
          <p:cNvGrpSpPr>
            <a:grpSpLocks/>
          </p:cNvGrpSpPr>
          <p:nvPr/>
        </p:nvGrpSpPr>
        <p:grpSpPr bwMode="auto">
          <a:xfrm>
            <a:off x="4267200" y="2362200"/>
            <a:ext cx="4267200" cy="3341688"/>
            <a:chOff x="96" y="1632"/>
            <a:chExt cx="2688" cy="2105"/>
          </a:xfrm>
        </p:grpSpPr>
        <p:sp>
          <p:nvSpPr>
            <p:cNvPr id="27654" name="Text Box 4"/>
            <p:cNvSpPr txBox="1">
              <a:spLocks noChangeArrowheads="1"/>
            </p:cNvSpPr>
            <p:nvPr/>
          </p:nvSpPr>
          <p:spPr bwMode="auto">
            <a:xfrm>
              <a:off x="1008" y="1632"/>
              <a:ext cx="1152" cy="23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en-US"/>
                <a:t>Staff</a:t>
              </a:r>
            </a:p>
          </p:txBody>
        </p:sp>
        <p:sp>
          <p:nvSpPr>
            <p:cNvPr id="27655" name="Text Box 6"/>
            <p:cNvSpPr txBox="1">
              <a:spLocks noChangeArrowheads="1"/>
            </p:cNvSpPr>
            <p:nvPr/>
          </p:nvSpPr>
          <p:spPr bwMode="auto">
            <a:xfrm>
              <a:off x="1632" y="2640"/>
              <a:ext cx="1152" cy="23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en-US"/>
                <a:t>SupportStaff</a:t>
              </a:r>
            </a:p>
          </p:txBody>
        </p:sp>
        <p:sp>
          <p:nvSpPr>
            <p:cNvPr id="27656" name="Text Box 7"/>
            <p:cNvSpPr txBox="1">
              <a:spLocks noChangeArrowheads="1"/>
            </p:cNvSpPr>
            <p:nvPr/>
          </p:nvSpPr>
          <p:spPr bwMode="auto">
            <a:xfrm>
              <a:off x="96" y="2640"/>
              <a:ext cx="1248" cy="23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en-US"/>
                <a:t>TeachingStaff</a:t>
              </a:r>
            </a:p>
          </p:txBody>
        </p:sp>
        <p:sp>
          <p:nvSpPr>
            <p:cNvPr id="27657" name="Line 8"/>
            <p:cNvSpPr>
              <a:spLocks noChangeShapeType="1"/>
            </p:cNvSpPr>
            <p:nvPr/>
          </p:nvSpPr>
          <p:spPr bwMode="auto">
            <a:xfrm flipV="1">
              <a:off x="720" y="1968"/>
              <a:ext cx="624" cy="62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  <p:sp>
          <p:nvSpPr>
            <p:cNvPr id="27658" name="Line 9"/>
            <p:cNvSpPr>
              <a:spLocks noChangeShapeType="1"/>
            </p:cNvSpPr>
            <p:nvPr/>
          </p:nvSpPr>
          <p:spPr bwMode="auto">
            <a:xfrm flipH="1" flipV="1">
              <a:off x="1728" y="1968"/>
              <a:ext cx="336" cy="67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  <p:sp>
          <p:nvSpPr>
            <p:cNvPr id="27659" name="Text Box 10"/>
            <p:cNvSpPr txBox="1">
              <a:spLocks noChangeArrowheads="1"/>
            </p:cNvSpPr>
            <p:nvPr/>
          </p:nvSpPr>
          <p:spPr bwMode="auto">
            <a:xfrm>
              <a:off x="1008" y="3504"/>
              <a:ext cx="1776" cy="23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en-US"/>
                <a:t>ManagementStaff</a:t>
              </a:r>
            </a:p>
          </p:txBody>
        </p:sp>
        <p:sp>
          <p:nvSpPr>
            <p:cNvPr id="27660" name="Line 11"/>
            <p:cNvSpPr>
              <a:spLocks noChangeShapeType="1"/>
            </p:cNvSpPr>
            <p:nvPr/>
          </p:nvSpPr>
          <p:spPr bwMode="auto">
            <a:xfrm flipV="1">
              <a:off x="1488" y="1968"/>
              <a:ext cx="0" cy="148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</p:grpSp>
      <p:sp>
        <p:nvSpPr>
          <p:cNvPr id="27652" name="AutoShape 14"/>
          <p:cNvSpPr>
            <a:spLocks noChangeArrowheads="1"/>
          </p:cNvSpPr>
          <p:nvPr/>
        </p:nvSpPr>
        <p:spPr bwMode="auto">
          <a:xfrm>
            <a:off x="1936750" y="1905000"/>
            <a:ext cx="2514600" cy="914400"/>
          </a:xfrm>
          <a:prstGeom prst="wedgeRoundRectCallout">
            <a:avLst>
              <a:gd name="adj1" fmla="val 98153"/>
              <a:gd name="adj2" fmla="val 28310"/>
              <a:gd name="adj3" fmla="val 16667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GB" altLang="en-US" sz="2000" dirty="0"/>
              <a:t>Attributes: name, address, email</a:t>
            </a:r>
          </a:p>
        </p:txBody>
      </p:sp>
      <p:sp>
        <p:nvSpPr>
          <p:cNvPr id="27653" name="AutoShape 15"/>
          <p:cNvSpPr>
            <a:spLocks noChangeArrowheads="1"/>
          </p:cNvSpPr>
          <p:nvPr/>
        </p:nvSpPr>
        <p:spPr bwMode="auto">
          <a:xfrm>
            <a:off x="1631950" y="4868863"/>
            <a:ext cx="3066174" cy="1143000"/>
          </a:xfrm>
          <a:prstGeom prst="wedgeRoundRectCallout">
            <a:avLst>
              <a:gd name="adj1" fmla="val 64620"/>
              <a:gd name="adj2" fmla="val -83157"/>
              <a:gd name="adj3" fmla="val 16667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GB" altLang="en-US" sz="2000" dirty="0"/>
              <a:t>Attributes as above PLUS department, </a:t>
            </a:r>
            <a:r>
              <a:rPr lang="en-GB" altLang="en-US" sz="2000" dirty="0" err="1" smtClean="0"/>
              <a:t>gradelevel</a:t>
            </a:r>
            <a:r>
              <a:rPr lang="en-GB" altLang="en-US" sz="2000" dirty="0" smtClean="0"/>
              <a:t>, </a:t>
            </a:r>
            <a:r>
              <a:rPr lang="en-GB" altLang="en-US" sz="2000" dirty="0"/>
              <a:t>contact hours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380483" y="3470701"/>
            <a:ext cx="2490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</a:rPr>
              <a:t>Please complete </a:t>
            </a:r>
            <a:r>
              <a:rPr lang="en-GB" sz="2400" dirty="0">
                <a:solidFill>
                  <a:srgbClr val="C00000"/>
                </a:solidFill>
              </a:rPr>
              <a:t>d</a:t>
            </a:r>
            <a:r>
              <a:rPr lang="en-GB" sz="2400" dirty="0" smtClean="0">
                <a:solidFill>
                  <a:srgbClr val="C00000"/>
                </a:solidFill>
              </a:rPr>
              <a:t>iagram exercises</a:t>
            </a:r>
            <a:endParaRPr lang="en-GB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60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rgbClr val="C00000"/>
                </a:solidFill>
              </a:rPr>
              <a:t>Inheritance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90688"/>
            <a:ext cx="9946341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>
                <a:solidFill>
                  <a:srgbClr val="C00000"/>
                </a:solidFill>
              </a:rPr>
              <a:t>Inheritance</a:t>
            </a:r>
            <a:r>
              <a:rPr lang="en-GB" sz="2400" dirty="0">
                <a:solidFill>
                  <a:srgbClr val="C00000"/>
                </a:solidFill>
              </a:rPr>
              <a:t>: </a:t>
            </a:r>
            <a:r>
              <a:rPr lang="en-GB" sz="2400" dirty="0"/>
              <a:t>In OOP inheritance is the process whereby a class inherits methods and attributes from a base/parent/superclass</a:t>
            </a:r>
            <a:r>
              <a:rPr lang="en-GB" sz="2400" dirty="0" smtClean="0"/>
              <a:t>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A class which inherits from a superclass is called a subclass or child class. Inheriting class may override some of the methods and attributes and </a:t>
            </a:r>
            <a:r>
              <a:rPr lang="en-GB" sz="2400" dirty="0" smtClean="0"/>
              <a:t>may also </a:t>
            </a:r>
            <a:r>
              <a:rPr lang="en-GB" sz="2400" dirty="0"/>
              <a:t>have extra methods/ attributes on its own.</a:t>
            </a:r>
          </a:p>
          <a:p>
            <a:pPr marL="0" indent="0">
              <a:buNone/>
            </a:pPr>
            <a:endParaRPr lang="en-GB" sz="2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sz="2400" dirty="0" smtClean="0">
                <a:solidFill>
                  <a:srgbClr val="FF0000"/>
                </a:solidFill>
              </a:rPr>
              <a:t>Composition : </a:t>
            </a:r>
            <a:r>
              <a:rPr lang="en-GB" sz="2400" dirty="0" smtClean="0"/>
              <a:t>We can consider composition when we look at polymorphism (week 4)</a:t>
            </a:r>
          </a:p>
          <a:p>
            <a:pPr marL="0" indent="0">
              <a:buNone/>
            </a:pPr>
            <a:endParaRPr lang="en-GB" sz="2200" dirty="0" smtClean="0"/>
          </a:p>
          <a:p>
            <a:pPr marL="0" indent="0">
              <a:buNone/>
            </a:pPr>
            <a:endParaRPr lang="en-GB" sz="2200" dirty="0" smtClean="0"/>
          </a:p>
          <a:p>
            <a:pPr marL="0" indent="0">
              <a:buNone/>
            </a:pPr>
            <a:endParaRPr lang="en-GB" sz="2200" dirty="0" smtClean="0"/>
          </a:p>
          <a:p>
            <a:pPr marL="0" indent="0">
              <a:buNone/>
            </a:pPr>
            <a:endParaRPr lang="en-GB" sz="2200" dirty="0" smtClean="0"/>
          </a:p>
          <a:p>
            <a:endParaRPr lang="en-GB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688016" y="1690688"/>
            <a:ext cx="5323449" cy="36831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1834647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Inheritance in Python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5796"/>
            <a:ext cx="10847294" cy="48219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Before writing classes in Python, ensure that you have written all the methods and attributes you will need on paper.</a:t>
            </a:r>
          </a:p>
          <a:p>
            <a:pPr marL="0" indent="0">
              <a:buNone/>
            </a:pPr>
            <a:r>
              <a:rPr lang="en-GB" dirty="0" smtClean="0"/>
              <a:t>An example: a Student is a type of Person so can inherit from the Person class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Attributes and methods in red are inherited </a:t>
            </a:r>
          </a:p>
          <a:p>
            <a:pPr marL="0" indent="0">
              <a:buNone/>
            </a:pPr>
            <a:r>
              <a:rPr lang="en-GB" dirty="0" smtClean="0"/>
              <a:t>so don’t need to be repeated.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010589"/>
              </p:ext>
            </p:extLst>
          </p:nvPr>
        </p:nvGraphicFramePr>
        <p:xfrm>
          <a:off x="838200" y="3261160"/>
          <a:ext cx="9337488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2496">
                  <a:extLst>
                    <a:ext uri="{9D8B030D-6E8A-4147-A177-3AD203B41FA5}">
                      <a16:colId xmlns="" xmlns:a16="http://schemas.microsoft.com/office/drawing/2014/main" val="2118801695"/>
                    </a:ext>
                  </a:extLst>
                </a:gridCol>
                <a:gridCol w="3112496">
                  <a:extLst>
                    <a:ext uri="{9D8B030D-6E8A-4147-A177-3AD203B41FA5}">
                      <a16:colId xmlns="" xmlns:a16="http://schemas.microsoft.com/office/drawing/2014/main" val="607954720"/>
                    </a:ext>
                  </a:extLst>
                </a:gridCol>
                <a:gridCol w="3112496">
                  <a:extLst>
                    <a:ext uri="{9D8B030D-6E8A-4147-A177-3AD203B41FA5}">
                      <a16:colId xmlns="" xmlns:a16="http://schemas.microsoft.com/office/drawing/2014/main" val="2261860895"/>
                    </a:ext>
                  </a:extLst>
                </a:gridCol>
              </a:tblGrid>
              <a:tr h="362788">
                <a:tc>
                  <a:txBody>
                    <a:bodyPr/>
                    <a:lstStyle/>
                    <a:p>
                      <a:r>
                        <a:rPr lang="en-GB" dirty="0" smtClean="0"/>
                        <a:t>Class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Attributes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Methods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24682821"/>
                  </a:ext>
                </a:extLst>
              </a:tr>
              <a:tr h="362788">
                <a:tc>
                  <a:txBody>
                    <a:bodyPr/>
                    <a:lstStyle/>
                    <a:p>
                      <a:r>
                        <a:rPr lang="en-GB" dirty="0" smtClean="0"/>
                        <a:t>Person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firstname</a:t>
                      </a:r>
                      <a:r>
                        <a:rPr lang="en-GB" dirty="0" smtClean="0"/>
                        <a:t>, </a:t>
                      </a:r>
                      <a:r>
                        <a:rPr lang="en-GB" dirty="0" err="1" smtClean="0"/>
                        <a:t>lastname</a:t>
                      </a:r>
                      <a:r>
                        <a:rPr lang="en-GB" dirty="0" smtClean="0"/>
                        <a:t>, email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Fullname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25288818"/>
                  </a:ext>
                </a:extLst>
              </a:tr>
              <a:tr h="894546">
                <a:tc>
                  <a:txBody>
                    <a:bodyPr/>
                    <a:lstStyle/>
                    <a:p>
                      <a:r>
                        <a:rPr lang="en-GB" dirty="0" smtClean="0"/>
                        <a:t>Student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>
                          <a:solidFill>
                            <a:srgbClr val="FF0000"/>
                          </a:solidFill>
                        </a:rPr>
                        <a:t>Firstname</a:t>
                      </a:r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en-GB" dirty="0" err="1" smtClean="0">
                          <a:solidFill>
                            <a:srgbClr val="FF0000"/>
                          </a:solidFill>
                        </a:rPr>
                        <a:t>lastname</a:t>
                      </a:r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>, email, </a:t>
                      </a:r>
                      <a:r>
                        <a:rPr lang="en-GB" dirty="0" smtClean="0"/>
                        <a:t>tutor</a:t>
                      </a:r>
                      <a:r>
                        <a:rPr lang="en-GB" baseline="0" dirty="0" smtClean="0"/>
                        <a:t> group, year group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Studentdetails</a:t>
                      </a:r>
                      <a:endParaRPr lang="en-GB" dirty="0" smtClean="0"/>
                    </a:p>
                    <a:p>
                      <a:r>
                        <a:rPr lang="en-GB" dirty="0" err="1" smtClean="0">
                          <a:solidFill>
                            <a:srgbClr val="FF0000"/>
                          </a:solidFill>
                        </a:rPr>
                        <a:t>Fullname</a:t>
                      </a:r>
                      <a:endParaRPr lang="en-GB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35375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0798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Person and Student class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4412" y="1391425"/>
            <a:ext cx="10515600" cy="34716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923" y="4768916"/>
            <a:ext cx="10864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Q: write the code to create an actual person </a:t>
            </a:r>
            <a:r>
              <a:rPr lang="en-GB" dirty="0"/>
              <a:t>called Cristiano </a:t>
            </a:r>
            <a:r>
              <a:rPr lang="en-GB" dirty="0" smtClean="0"/>
              <a:t>Ronaldo with the email address </a:t>
            </a:r>
            <a:r>
              <a:rPr lang="en-GB" dirty="0" smtClean="0">
                <a:hlinkClick r:id="rId3"/>
              </a:rPr>
              <a:t>cronaldo@gmail.com</a:t>
            </a:r>
            <a:endParaRPr lang="en-GB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609923" y="5068179"/>
            <a:ext cx="80313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A: </a:t>
            </a:r>
            <a:r>
              <a:rPr lang="en-GB" dirty="0">
                <a:latin typeface="Consolas" panose="020B0609020204030204" pitchFamily="49" charset="0"/>
              </a:rPr>
              <a:t>person1 = Person(“Cristiano”, “Ronaldo”, </a:t>
            </a:r>
            <a:r>
              <a:rPr lang="en-GB" dirty="0">
                <a:latin typeface="Consolas" panose="020B0609020204030204" pitchFamily="49" charset="0"/>
                <a:hlinkClick r:id="rId3"/>
              </a:rPr>
              <a:t>cronaldo@gmail.com</a:t>
            </a:r>
            <a:r>
              <a:rPr lang="en-GB" dirty="0">
                <a:latin typeface="Consolas" panose="020B0609020204030204" pitchFamily="49" charset="0"/>
              </a:rPr>
              <a:t>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6599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Person and Student Classes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6805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 smtClean="0"/>
              <a:t>The sub-class Student is defined as follows:</a:t>
            </a:r>
          </a:p>
          <a:p>
            <a:pPr marL="514350" indent="-514350">
              <a:buAutoNum type="arabicPeriod"/>
            </a:pPr>
            <a:r>
              <a:rPr lang="en-GB" dirty="0" smtClean="0"/>
              <a:t>The Superclass is given in brackets – </a:t>
            </a:r>
            <a:r>
              <a:rPr lang="en-GB" dirty="0" err="1" smtClean="0"/>
              <a:t>eg</a:t>
            </a:r>
            <a:r>
              <a:rPr lang="en-GB" dirty="0" smtClean="0"/>
              <a:t> </a:t>
            </a:r>
            <a:r>
              <a:rPr lang="en-GB" sz="3800" dirty="0" smtClean="0">
                <a:latin typeface="Consolas" panose="020B0609020204030204" pitchFamily="49" charset="0"/>
              </a:rPr>
              <a:t>class Student(Person) </a:t>
            </a:r>
          </a:p>
          <a:p>
            <a:pPr marL="514350" indent="-514350">
              <a:buAutoNum type="arabicPeriod"/>
            </a:pPr>
            <a:r>
              <a:rPr lang="en-GB" dirty="0" smtClean="0"/>
              <a:t>The line </a:t>
            </a:r>
            <a:r>
              <a:rPr lang="en-GB" dirty="0"/>
              <a:t>of code </a:t>
            </a:r>
            <a:r>
              <a:rPr lang="en-GB" dirty="0" smtClean="0"/>
              <a:t>  </a:t>
            </a:r>
            <a:r>
              <a:rPr lang="en-GB" sz="3600" dirty="0" smtClean="0">
                <a:latin typeface="Consolas" panose="020B0609020204030204" pitchFamily="49" charset="0"/>
              </a:rPr>
              <a:t>super</a:t>
            </a:r>
            <a:r>
              <a:rPr lang="en-GB" sz="3600" dirty="0">
                <a:latin typeface="Consolas" panose="020B0609020204030204" pitchFamily="49" charset="0"/>
              </a:rPr>
              <a:t>().__</a:t>
            </a:r>
            <a:r>
              <a:rPr lang="en-GB" sz="3600" dirty="0" err="1">
                <a:latin typeface="Consolas" panose="020B0609020204030204" pitchFamily="49" charset="0"/>
              </a:rPr>
              <a:t>init</a:t>
            </a:r>
            <a:r>
              <a:rPr lang="en-GB" sz="3600" dirty="0">
                <a:latin typeface="Consolas" panose="020B0609020204030204" pitchFamily="49" charset="0"/>
              </a:rPr>
              <a:t>__(</a:t>
            </a:r>
            <a:r>
              <a:rPr lang="en-GB" sz="3600" dirty="0" err="1">
                <a:latin typeface="Consolas" panose="020B0609020204030204" pitchFamily="49" charset="0"/>
              </a:rPr>
              <a:t>firstname,lastname,email_address</a:t>
            </a:r>
            <a:r>
              <a:rPr lang="en-GB" sz="3600" dirty="0" smtClean="0">
                <a:latin typeface="Consolas" panose="020B0609020204030204" pitchFamily="49" charset="0"/>
              </a:rPr>
              <a:t>) </a:t>
            </a:r>
            <a:r>
              <a:rPr lang="en-GB" dirty="0" smtClean="0"/>
              <a:t>is included in the constructor</a:t>
            </a:r>
          </a:p>
          <a:p>
            <a:pPr marL="514350" indent="-514350">
              <a:buAutoNum type="arabicPeriod"/>
            </a:pP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358" y="3488801"/>
            <a:ext cx="9026278" cy="21488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8358" y="5833241"/>
            <a:ext cx="5144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Please work on </a:t>
            </a:r>
            <a:r>
              <a:rPr lang="en-GB" sz="2400" dirty="0">
                <a:solidFill>
                  <a:srgbClr val="C00000"/>
                </a:solidFill>
              </a:rPr>
              <a:t>A</a:t>
            </a:r>
            <a:r>
              <a:rPr lang="en-GB" sz="2400" dirty="0" smtClean="0">
                <a:solidFill>
                  <a:srgbClr val="C00000"/>
                </a:solidFill>
              </a:rPr>
              <a:t>ctivity1</a:t>
            </a:r>
            <a:endParaRPr lang="en-GB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562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4047" y="0"/>
            <a:ext cx="10515600" cy="1325563"/>
          </a:xfrm>
        </p:spPr>
        <p:txBody>
          <a:bodyPr/>
          <a:lstStyle/>
          <a:p>
            <a:r>
              <a:rPr lang="en-GB" dirty="0"/>
              <a:t>More classes in this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9448" y="1325563"/>
            <a:ext cx="10976046" cy="477805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Work in pairs to identify attributes and methods for these classes– </a:t>
            </a:r>
            <a:r>
              <a:rPr lang="en-GB" dirty="0">
                <a:solidFill>
                  <a:srgbClr val="C00000"/>
                </a:solidFill>
              </a:rPr>
              <a:t>Activity -2</a:t>
            </a:r>
          </a:p>
          <a:p>
            <a:pPr marL="0" indent="0">
              <a:buNone/>
            </a:pPr>
            <a:r>
              <a:rPr lang="en-GB" dirty="0" smtClean="0"/>
              <a:t>Sub classes : Teacher , HOD  both inherit methods and attributes from Person superclass. 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Attributes and methods in red are inherited so don’t need </a:t>
            </a:r>
          </a:p>
          <a:p>
            <a:pPr marL="0" indent="0">
              <a:buNone/>
            </a:pPr>
            <a:r>
              <a:rPr lang="en-GB" dirty="0" smtClean="0"/>
              <a:t>to be repeated.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022637"/>
              </p:ext>
            </p:extLst>
          </p:nvPr>
        </p:nvGraphicFramePr>
        <p:xfrm>
          <a:off x="649322" y="2651126"/>
          <a:ext cx="11225049" cy="2560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1683">
                  <a:extLst>
                    <a:ext uri="{9D8B030D-6E8A-4147-A177-3AD203B41FA5}">
                      <a16:colId xmlns="" xmlns:a16="http://schemas.microsoft.com/office/drawing/2014/main" val="2118801695"/>
                    </a:ext>
                  </a:extLst>
                </a:gridCol>
                <a:gridCol w="3741683">
                  <a:extLst>
                    <a:ext uri="{9D8B030D-6E8A-4147-A177-3AD203B41FA5}">
                      <a16:colId xmlns="" xmlns:a16="http://schemas.microsoft.com/office/drawing/2014/main" val="607954720"/>
                    </a:ext>
                  </a:extLst>
                </a:gridCol>
                <a:gridCol w="3741683">
                  <a:extLst>
                    <a:ext uri="{9D8B030D-6E8A-4147-A177-3AD203B41FA5}">
                      <a16:colId xmlns="" xmlns:a16="http://schemas.microsoft.com/office/drawing/2014/main" val="2261860895"/>
                    </a:ext>
                  </a:extLst>
                </a:gridCol>
              </a:tblGrid>
              <a:tr h="309796">
                <a:tc>
                  <a:txBody>
                    <a:bodyPr/>
                    <a:lstStyle/>
                    <a:p>
                      <a:r>
                        <a:rPr lang="en-GB" dirty="0" smtClean="0"/>
                        <a:t>Class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Attributes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Methods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24682821"/>
                  </a:ext>
                </a:extLst>
              </a:tr>
              <a:tr h="309796">
                <a:tc>
                  <a:txBody>
                    <a:bodyPr/>
                    <a:lstStyle/>
                    <a:p>
                      <a:r>
                        <a:rPr lang="en-GB" dirty="0" smtClean="0"/>
                        <a:t>Person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firstname</a:t>
                      </a:r>
                      <a:r>
                        <a:rPr lang="en-GB" dirty="0" smtClean="0"/>
                        <a:t>, </a:t>
                      </a:r>
                      <a:r>
                        <a:rPr lang="en-GB" dirty="0" err="1" smtClean="0"/>
                        <a:t>lastname</a:t>
                      </a:r>
                      <a:r>
                        <a:rPr lang="en-GB" dirty="0" smtClean="0"/>
                        <a:t>, email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Fullname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25288818"/>
                  </a:ext>
                </a:extLst>
              </a:tr>
              <a:tr h="774490">
                <a:tc>
                  <a:txBody>
                    <a:bodyPr/>
                    <a:lstStyle/>
                    <a:p>
                      <a:r>
                        <a:rPr lang="en-GB" dirty="0" smtClean="0"/>
                        <a:t>Student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>
                          <a:solidFill>
                            <a:srgbClr val="FF0000"/>
                          </a:solidFill>
                        </a:rPr>
                        <a:t>Firstname</a:t>
                      </a:r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en-GB" dirty="0" err="1" smtClean="0">
                          <a:solidFill>
                            <a:srgbClr val="FF0000"/>
                          </a:solidFill>
                        </a:rPr>
                        <a:t>lastname</a:t>
                      </a:r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>, email, </a:t>
                      </a:r>
                      <a:r>
                        <a:rPr lang="en-GB" dirty="0" smtClean="0"/>
                        <a:t>tutor</a:t>
                      </a:r>
                      <a:r>
                        <a:rPr lang="en-GB" baseline="0" dirty="0" smtClean="0"/>
                        <a:t> group, year group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Studentdetails</a:t>
                      </a:r>
                      <a:endParaRPr lang="en-GB" dirty="0" smtClean="0"/>
                    </a:p>
                    <a:p>
                      <a:r>
                        <a:rPr lang="en-GB" dirty="0" err="1" smtClean="0">
                          <a:solidFill>
                            <a:srgbClr val="FF0000"/>
                          </a:solidFill>
                        </a:rPr>
                        <a:t>Fullname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35375735"/>
                  </a:ext>
                </a:extLst>
              </a:tr>
              <a:tr h="527000">
                <a:tc>
                  <a:txBody>
                    <a:bodyPr/>
                    <a:lstStyle/>
                    <a:p>
                      <a:r>
                        <a:rPr lang="en-GB" dirty="0" smtClean="0"/>
                        <a:t>Teacher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527000">
                <a:tc>
                  <a:txBody>
                    <a:bodyPr/>
                    <a:lstStyle/>
                    <a:p>
                      <a:r>
                        <a:rPr lang="en-GB" dirty="0" smtClean="0"/>
                        <a:t>HOD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6854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85443"/>
          </a:xfrm>
        </p:spPr>
        <p:txBody>
          <a:bodyPr/>
          <a:lstStyle/>
          <a:p>
            <a:r>
              <a:rPr lang="en-GB" dirty="0" smtClean="0">
                <a:latin typeface="+mn-lt"/>
              </a:rPr>
              <a:t>Let us continue after break</a:t>
            </a:r>
            <a:endParaRPr lang="en-GB" dirty="0">
              <a:latin typeface="+mn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71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1456</TotalTime>
  <Words>732</Words>
  <Application>Microsoft Office PowerPoint</Application>
  <PresentationFormat>Widescreen</PresentationFormat>
  <Paragraphs>153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Consolas</vt:lpstr>
      <vt:lpstr>Tahoma</vt:lpstr>
      <vt:lpstr>Office Theme</vt:lpstr>
      <vt:lpstr>Object-oriented programming</vt:lpstr>
      <vt:lpstr>Course Outline</vt:lpstr>
      <vt:lpstr>Session 3 Outline</vt:lpstr>
      <vt:lpstr>Recap: Classes and Objects</vt:lpstr>
      <vt:lpstr>Class example : video</vt:lpstr>
      <vt:lpstr>Object example : car</vt:lpstr>
      <vt:lpstr>Python Standard practice</vt:lpstr>
      <vt:lpstr>Inheritance</vt:lpstr>
      <vt:lpstr>Inheritance</vt:lpstr>
      <vt:lpstr>Inheritance</vt:lpstr>
      <vt:lpstr>Inheritance in Python</vt:lpstr>
      <vt:lpstr>Person and Student class</vt:lpstr>
      <vt:lpstr>Person and Student Classes</vt:lpstr>
      <vt:lpstr>More classes in this example</vt:lpstr>
      <vt:lpstr>Let us continue after break</vt:lpstr>
    </vt:vector>
  </TitlesOfParts>
  <Company>King's College London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Sai Arunkumar</cp:lastModifiedBy>
  <cp:revision>115</cp:revision>
  <cp:lastPrinted>2017-03-06T13:34:20Z</cp:lastPrinted>
  <dcterms:created xsi:type="dcterms:W3CDTF">2016-10-31T22:10:00Z</dcterms:created>
  <dcterms:modified xsi:type="dcterms:W3CDTF">2017-06-21T11:49:57Z</dcterms:modified>
</cp:coreProperties>
</file>