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8" r:id="rId2"/>
    <p:sldId id="259" r:id="rId3"/>
    <p:sldId id="314" r:id="rId4"/>
    <p:sldId id="260" r:id="rId5"/>
    <p:sldId id="321" r:id="rId6"/>
    <p:sldId id="322" r:id="rId7"/>
    <p:sldId id="315" r:id="rId8"/>
    <p:sldId id="316" r:id="rId9"/>
    <p:sldId id="318" r:id="rId10"/>
    <p:sldId id="320" r:id="rId11"/>
    <p:sldId id="30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30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221" autoAdjust="0"/>
    <p:restoredTop sz="86401" autoAdjust="0"/>
  </p:normalViewPr>
  <p:slideViewPr>
    <p:cSldViewPr snapToGrid="0">
      <p:cViewPr varScale="1">
        <p:scale>
          <a:sx n="68" d="100"/>
          <a:sy n="68" d="100"/>
        </p:scale>
        <p:origin x="84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3C87AB-C355-48A0-A222-B0AEC582735C}" type="datetimeFigureOut">
              <a:rPr lang="en-GB" smtClean="0"/>
              <a:t>13/06/2017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862AF-DD84-4820-B182-5C327E1627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7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704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521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995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703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13/06/2017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39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  <a:lvl2pPr>
              <a:defRPr>
                <a:latin typeface="Consolas" panose="020B0609020204030204" pitchFamily="49" charset="0"/>
              </a:defRPr>
            </a:lvl2pPr>
            <a:lvl3pPr>
              <a:defRPr>
                <a:latin typeface="Consolas" panose="020B0609020204030204" pitchFamily="49" charset="0"/>
              </a:defRPr>
            </a:lvl3pPr>
            <a:lvl4pPr>
              <a:defRPr>
                <a:latin typeface="Consolas" panose="020B0609020204030204" pitchFamily="49" charset="0"/>
              </a:defRPr>
            </a:lvl4pPr>
            <a:lvl5pPr>
              <a:defRPr>
                <a:latin typeface="Consolas" panose="020B0609020204030204" pitchFamily="49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13/06/2017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3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Consolas" panose="020B0609020204030204" pitchFamily="49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Consolas" panose="020B0609020204030204" pitchFamily="49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13/06/2017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35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  <a:lvl2pPr>
              <a:defRPr>
                <a:latin typeface="Consolas" panose="020B0609020204030204" pitchFamily="49" charset="0"/>
              </a:defRPr>
            </a:lvl2pPr>
            <a:lvl3pPr>
              <a:defRPr>
                <a:latin typeface="Consolas" panose="020B0609020204030204" pitchFamily="49" charset="0"/>
              </a:defRPr>
            </a:lvl3pPr>
            <a:lvl4pPr>
              <a:defRPr>
                <a:latin typeface="Consolas" panose="020B0609020204030204" pitchFamily="49" charset="0"/>
              </a:defRPr>
            </a:lvl4pPr>
            <a:lvl5pPr>
              <a:defRPr>
                <a:latin typeface="Consolas" panose="020B0609020204030204" pitchFamily="49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  <a:lvl2pPr>
              <a:defRPr>
                <a:latin typeface="Consolas" panose="020B0609020204030204" pitchFamily="49" charset="0"/>
              </a:defRPr>
            </a:lvl2pPr>
            <a:lvl3pPr>
              <a:defRPr>
                <a:latin typeface="Consolas" panose="020B0609020204030204" pitchFamily="49" charset="0"/>
              </a:defRPr>
            </a:lvl3pPr>
            <a:lvl4pPr>
              <a:defRPr>
                <a:latin typeface="Consolas" panose="020B0609020204030204" pitchFamily="49" charset="0"/>
              </a:defRPr>
            </a:lvl4pPr>
            <a:lvl5pPr>
              <a:defRPr>
                <a:latin typeface="Consolas" panose="020B0609020204030204" pitchFamily="49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13/06/2017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557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onsolas" panose="020B0609020204030204" pitchFamily="49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  <a:lvl2pPr>
              <a:defRPr>
                <a:latin typeface="Consolas" panose="020B0609020204030204" pitchFamily="49" charset="0"/>
              </a:defRPr>
            </a:lvl2pPr>
            <a:lvl3pPr>
              <a:defRPr>
                <a:latin typeface="Consolas" panose="020B0609020204030204" pitchFamily="49" charset="0"/>
              </a:defRPr>
            </a:lvl3pPr>
            <a:lvl4pPr>
              <a:defRPr>
                <a:latin typeface="Consolas" panose="020B0609020204030204" pitchFamily="49" charset="0"/>
              </a:defRPr>
            </a:lvl4pPr>
            <a:lvl5pPr>
              <a:defRPr>
                <a:latin typeface="Consolas" panose="020B0609020204030204" pitchFamily="49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onsolas" panose="020B0609020204030204" pitchFamily="49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  <a:lvl2pPr>
              <a:defRPr>
                <a:latin typeface="Consolas" panose="020B0609020204030204" pitchFamily="49" charset="0"/>
              </a:defRPr>
            </a:lvl2pPr>
            <a:lvl3pPr>
              <a:defRPr>
                <a:latin typeface="Consolas" panose="020B0609020204030204" pitchFamily="49" charset="0"/>
              </a:defRPr>
            </a:lvl3pPr>
            <a:lvl4pPr>
              <a:defRPr>
                <a:latin typeface="Consolas" panose="020B0609020204030204" pitchFamily="49" charset="0"/>
              </a:defRPr>
            </a:lvl4pPr>
            <a:lvl5pPr>
              <a:defRPr>
                <a:latin typeface="Consolas" panose="020B0609020204030204" pitchFamily="49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fld id="{37A994C1-7FA0-4894-B73E-31140D789D3B}" type="datetimeFigureOut">
              <a:rPr lang="en-GB" smtClean="0"/>
              <a:pPr/>
              <a:t>13/06/2017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fld id="{60FCE1EE-7BC0-4847-9915-B5F3378351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37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13/06/2017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4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13/06/2017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303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Consolas" panose="020B0609020204030204" pitchFamily="49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Consolas" panose="020B0609020204030204" pitchFamily="49" charset="0"/>
              </a:defRPr>
            </a:lvl1pPr>
            <a:lvl2pPr>
              <a:defRPr sz="2800">
                <a:latin typeface="Consolas" panose="020B0609020204030204" pitchFamily="49" charset="0"/>
              </a:defRPr>
            </a:lvl2pPr>
            <a:lvl3pPr>
              <a:defRPr sz="2400">
                <a:latin typeface="Consolas" panose="020B0609020204030204" pitchFamily="49" charset="0"/>
              </a:defRPr>
            </a:lvl3pPr>
            <a:lvl4pPr>
              <a:defRPr sz="2000">
                <a:latin typeface="Consolas" panose="020B0609020204030204" pitchFamily="49" charset="0"/>
              </a:defRPr>
            </a:lvl4pPr>
            <a:lvl5pPr>
              <a:defRPr sz="2000">
                <a:latin typeface="Consolas" panose="020B0609020204030204" pitchFamily="49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Consolas" panose="020B0609020204030204" pitchFamily="49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fld id="{37A994C1-7FA0-4894-B73E-31140D789D3B}" type="datetimeFigureOut">
              <a:rPr lang="en-GB" smtClean="0"/>
              <a:pPr/>
              <a:t>13/06/2017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fld id="{60FCE1EE-7BC0-4847-9915-B5F3378351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7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Consolas" panose="020B0609020204030204" pitchFamily="49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Consolas" panose="020B0609020204030204" pitchFamily="49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Consolas" panose="020B0609020204030204" pitchFamily="49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fld id="{37A994C1-7FA0-4894-B73E-31140D789D3B}" type="datetimeFigureOut">
              <a:rPr lang="en-GB" smtClean="0"/>
              <a:pPr/>
              <a:t>13/06/2017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fld id="{60FCE1EE-7BC0-4847-9915-B5F3378351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15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Consolas" panose="020B0609020204030204" pitchFamily="49" charset="0"/>
              </a:defRPr>
            </a:lvl1pPr>
            <a:lvl2pPr>
              <a:defRPr>
                <a:latin typeface="Consolas" panose="020B0609020204030204" pitchFamily="49" charset="0"/>
              </a:defRPr>
            </a:lvl2pPr>
            <a:lvl3pPr>
              <a:defRPr>
                <a:latin typeface="Consolas" panose="020B0609020204030204" pitchFamily="49" charset="0"/>
              </a:defRPr>
            </a:lvl3pPr>
            <a:lvl4pPr>
              <a:defRPr>
                <a:latin typeface="Consolas" panose="020B0609020204030204" pitchFamily="49" charset="0"/>
              </a:defRPr>
            </a:lvl4pPr>
            <a:lvl5pPr>
              <a:defRPr>
                <a:latin typeface="Consolas" panose="020B0609020204030204" pitchFamily="49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fld id="{37A994C1-7FA0-4894-B73E-31140D789D3B}" type="datetimeFigureOut">
              <a:rPr lang="en-GB" smtClean="0"/>
              <a:pPr/>
              <a:t>13/06/2017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fld id="{60FCE1EE-7BC0-4847-9915-B5F3378351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07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Consolas" panose="020B0609020204030204" pitchFamily="49" charset="0"/>
              </a:defRPr>
            </a:lvl1pPr>
            <a:lvl2pPr>
              <a:defRPr>
                <a:latin typeface="Consolas" panose="020B0609020204030204" pitchFamily="49" charset="0"/>
              </a:defRPr>
            </a:lvl2pPr>
            <a:lvl3pPr>
              <a:defRPr>
                <a:latin typeface="Consolas" panose="020B0609020204030204" pitchFamily="49" charset="0"/>
              </a:defRPr>
            </a:lvl3pPr>
            <a:lvl4pPr>
              <a:defRPr>
                <a:latin typeface="Consolas" panose="020B0609020204030204" pitchFamily="49" charset="0"/>
              </a:defRPr>
            </a:lvl4pPr>
            <a:lvl5pPr>
              <a:defRPr>
                <a:latin typeface="Consolas" panose="020B0609020204030204" pitchFamily="49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fld id="{37A994C1-7FA0-4894-B73E-31140D789D3B}" type="datetimeFigureOut">
              <a:rPr lang="en-GB" smtClean="0"/>
              <a:pPr/>
              <a:t>13/06/2017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fld id="{60FCE1EE-7BC0-4847-9915-B5F3378351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72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994C1-7FA0-4894-B73E-31140D789D3B}" type="datetimeFigureOut">
              <a:rPr lang="en-GB" smtClean="0"/>
              <a:t>13/06/2017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63553" y="117014"/>
            <a:ext cx="12240228" cy="6904299"/>
          </a:xfrm>
          <a:prstGeom prst="rect">
            <a:avLst/>
          </a:prstGeom>
          <a:noFill/>
          <a:ln w="2286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526" y="5495940"/>
            <a:ext cx="6047525" cy="95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6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onsolas" panose="020B0609020204030204" pitchFamily="49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onsolas" panose="020B0609020204030204" pitchFamily="49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onsolas" panose="020B0609020204030204" pitchFamily="49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onsolas" panose="020B0609020204030204" pitchFamily="49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onsolas" panose="020B0609020204030204" pitchFamily="49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Consolas" panose="020B0609020204030204" pitchFamily="49" charset="0"/>
              </a:rPr>
              <a:t>Session 2</a:t>
            </a:r>
          </a:p>
          <a:p>
            <a:r>
              <a:rPr lang="en-GB" dirty="0" smtClean="0">
                <a:latin typeface="Consolas" panose="020B0609020204030204" pitchFamily="49" charset="0"/>
              </a:rPr>
              <a:t>Theory: Variables, objects</a:t>
            </a:r>
            <a:r>
              <a:rPr lang="en-GB" dirty="0"/>
              <a:t> </a:t>
            </a:r>
            <a:r>
              <a:rPr lang="en-GB" dirty="0" smtClean="0"/>
              <a:t>and</a:t>
            </a:r>
            <a:r>
              <a:rPr lang="en-GB" dirty="0" smtClean="0">
                <a:latin typeface="Consolas" panose="020B0609020204030204" pitchFamily="49" charset="0"/>
              </a:rPr>
              <a:t> Modules</a:t>
            </a:r>
          </a:p>
          <a:p>
            <a:r>
              <a:rPr lang="en-GB" dirty="0" smtClean="0">
                <a:latin typeface="Consolas" panose="020B0609020204030204" pitchFamily="49" charset="0"/>
              </a:rPr>
              <a:t>Practical: Creating and using Python modules</a:t>
            </a:r>
            <a:endParaRPr lang="en-GB" dirty="0">
              <a:latin typeface="Consolas" panose="020B0609020204030204" pitchFamily="49" charset="0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83175" y="5194668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>
              <a:latin typeface="Consolas" panose="020B0609020204030204" pitchFamily="49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Consolas" panose="020B0609020204030204" pitchFamily="49" charset="0"/>
              </a:rPr>
              <a:t>Teach A-Level Computer Science: </a:t>
            </a:r>
            <a:r>
              <a:rPr lang="en-GB" dirty="0" smtClean="0">
                <a:latin typeface="Consolas" panose="020B0609020204030204" pitchFamily="49" charset="0"/>
              </a:rPr>
              <a:t/>
            </a:r>
            <a:br>
              <a:rPr lang="en-GB" dirty="0" smtClean="0">
                <a:latin typeface="Consolas" panose="020B0609020204030204" pitchFamily="49" charset="0"/>
              </a:rPr>
            </a:br>
            <a:r>
              <a:rPr lang="en-GB" dirty="0" smtClean="0">
                <a:latin typeface="Consolas" panose="020B0609020204030204" pitchFamily="49" charset="0"/>
              </a:rPr>
              <a:t>Object-Oriented </a:t>
            </a:r>
            <a:r>
              <a:rPr lang="en-GB" dirty="0">
                <a:latin typeface="Consolas" panose="020B0609020204030204" pitchFamily="49" charset="0"/>
              </a:rPr>
              <a:t>Programming in Python</a:t>
            </a:r>
            <a:endParaRPr 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45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63581"/>
            <a:ext cx="10515600" cy="1325563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Course Outline</a:t>
            </a:r>
            <a:endParaRPr lang="en-US" dirty="0">
              <a:solidFill>
                <a:srgbClr val="C0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8547734"/>
              </p:ext>
            </p:extLst>
          </p:nvPr>
        </p:nvGraphicFramePr>
        <p:xfrm>
          <a:off x="228599" y="1236896"/>
          <a:ext cx="11734800" cy="41161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86569">
                  <a:extLst>
                    <a:ext uri="{9D8B030D-6E8A-4147-A177-3AD203B41FA5}">
                      <a16:colId xmlns:a16="http://schemas.microsoft.com/office/drawing/2014/main" xmlns="" val="2912592664"/>
                    </a:ext>
                  </a:extLst>
                </a:gridCol>
                <a:gridCol w="4551166">
                  <a:extLst>
                    <a:ext uri="{9D8B030D-6E8A-4147-A177-3AD203B41FA5}">
                      <a16:colId xmlns:a16="http://schemas.microsoft.com/office/drawing/2014/main" xmlns="" val="1522030354"/>
                    </a:ext>
                  </a:extLst>
                </a:gridCol>
                <a:gridCol w="4497065">
                  <a:extLst>
                    <a:ext uri="{9D8B030D-6E8A-4147-A177-3AD203B41FA5}">
                      <a16:colId xmlns:a16="http://schemas.microsoft.com/office/drawing/2014/main" xmlns="" val="1932443530"/>
                    </a:ext>
                  </a:extLst>
                </a:gridCol>
              </a:tblGrid>
              <a:tr h="6137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>
                          <a:effectLst/>
                          <a:latin typeface="Consolas" panose="020B0609020204030204" pitchFamily="49" charset="0"/>
                        </a:rPr>
                        <a:t>Week No</a:t>
                      </a:r>
                      <a:endParaRPr lang="en-GB" sz="1600" b="0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>
                          <a:effectLst/>
                          <a:latin typeface="Consolas" panose="020B0609020204030204" pitchFamily="49" charset="0"/>
                        </a:rPr>
                        <a:t>Understanding computers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>
                          <a:effectLst/>
                          <a:latin typeface="Consolas" panose="020B0609020204030204" pitchFamily="49" charset="0"/>
                        </a:rPr>
                        <a:t>(</a:t>
                      </a: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</a:rPr>
                        <a:t>5:30– 6:30)</a:t>
                      </a:r>
                      <a:endParaRPr lang="en-GB" sz="1600" b="0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>
                          <a:effectLst/>
                          <a:latin typeface="Consolas" panose="020B0609020204030204" pitchFamily="49" charset="0"/>
                        </a:rPr>
                        <a:t>Developing programming skills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</a:rPr>
                        <a:t>(7:00 -8:00</a:t>
                      </a:r>
                      <a:r>
                        <a:rPr lang="en-GB" sz="1600" b="0" dirty="0">
                          <a:effectLst/>
                          <a:latin typeface="Consolas" panose="020B0609020204030204" pitchFamily="49" charset="0"/>
                        </a:rPr>
                        <a:t>)</a:t>
                      </a:r>
                      <a:endParaRPr lang="en-GB" sz="1600" b="0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xmlns="" val="3197561520"/>
                  </a:ext>
                </a:extLst>
              </a:tr>
              <a:tr h="5300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Week-1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</a:rPr>
                        <a:t>Week 1 – Introduction</a:t>
                      </a:r>
                      <a:r>
                        <a:rPr lang="en-GB" sz="1600" b="0" baseline="0" dirty="0" smtClean="0">
                          <a:effectLst/>
                          <a:latin typeface="Consolas" panose="020B0609020204030204" pitchFamily="49" charset="0"/>
                        </a:rPr>
                        <a:t> to </a:t>
                      </a: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</a:rPr>
                        <a:t>Classes and Objects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</a:rPr>
                        <a:t>Week 1 – OOP</a:t>
                      </a:r>
                      <a:r>
                        <a:rPr lang="en-GB" sz="1600" b="0" baseline="0" dirty="0" smtClean="0">
                          <a:effectLst/>
                          <a:latin typeface="Consolas" panose="020B0609020204030204" pitchFamily="49" charset="0"/>
                        </a:rPr>
                        <a:t> Programming basics </a:t>
                      </a:r>
                      <a:endParaRPr lang="en-GB" sz="1600" b="0" dirty="0" smtClean="0"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xmlns="" val="3799831"/>
                  </a:ext>
                </a:extLst>
              </a:tr>
              <a:tr h="7518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Week-2</a:t>
                      </a:r>
                      <a:endParaRPr lang="en-GB" sz="1600" b="0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</a:rPr>
                        <a:t>Week 2 – Variables</a:t>
                      </a:r>
                      <a:r>
                        <a:rPr lang="en-GB" sz="1600" b="0" baseline="0" dirty="0" smtClean="0">
                          <a:effectLst/>
                          <a:latin typeface="Consolas" panose="020B0609020204030204" pitchFamily="49" charset="0"/>
                        </a:rPr>
                        <a:t> and objects, </a:t>
                      </a: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</a:rPr>
                        <a:t>Python Modules</a:t>
                      </a:r>
                      <a:r>
                        <a:rPr lang="en-GB" sz="1600" b="0" baseline="0" dirty="0" smtClean="0"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endParaRPr lang="en-GB" sz="1600" b="0" dirty="0" smtClean="0"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</a:rPr>
                        <a:t>Week 2- Creating and using </a:t>
                      </a:r>
                      <a:r>
                        <a:rPr lang="en-GB" sz="1600" b="0" baseline="0" dirty="0" smtClean="0">
                          <a:effectLst/>
                          <a:latin typeface="Consolas" panose="020B0609020204030204" pitchFamily="49" charset="0"/>
                        </a:rPr>
                        <a:t>Python modules</a:t>
                      </a:r>
                      <a:endParaRPr lang="en-GB" sz="1600" b="0" dirty="0" smtClean="0"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xmlns="" val="828758760"/>
                  </a:ext>
                </a:extLst>
              </a:tr>
              <a:tr h="7518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Week-3</a:t>
                      </a:r>
                      <a:endParaRPr lang="en-GB" sz="1600" b="0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</a:rPr>
                        <a:t>Week 3 –  Encapsulation and Inheritance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</a:rPr>
                        <a:t>Week 3 – Programming using Inheritance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</a:rPr>
                        <a:t>Composition vs Inheritance </a:t>
                      </a:r>
                      <a:endParaRPr lang="en-GB" sz="1600" b="0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xmlns="" val="2927574352"/>
                  </a:ext>
                </a:extLst>
              </a:tr>
              <a:tr h="7518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Week-4</a:t>
                      </a:r>
                      <a:endParaRPr lang="en-GB" sz="1600" b="0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</a:rPr>
                        <a:t>Week 4 - Polymorphism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</a:rPr>
                        <a:t> 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</a:rPr>
                        <a:t>Week 4 –  Different kinds of Polymorphism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xmlns="" val="3353529566"/>
                  </a:ext>
                </a:extLst>
              </a:tr>
              <a:tr h="6137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Week-5</a:t>
                      </a:r>
                      <a:endParaRPr lang="en-GB" sz="1600" b="0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</a:rPr>
                        <a:t>Week 5 - Consolidation</a:t>
                      </a:r>
                      <a:endParaRPr lang="en-GB" sz="1600" b="0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</a:rPr>
                        <a:t>Week 5 - Consolidation</a:t>
                      </a:r>
                      <a:endParaRPr lang="en-GB" sz="1600" b="0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xmlns="" val="411100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838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0089" y="0"/>
            <a:ext cx="10515600" cy="1325563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rgbClr val="C00000"/>
                </a:solidFill>
              </a:rPr>
              <a:t>Session -2  Outline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0089" y="1856545"/>
            <a:ext cx="10515600" cy="4499805"/>
          </a:xfrm>
        </p:spPr>
        <p:txBody>
          <a:bodyPr>
            <a:normAutofit/>
          </a:bodyPr>
          <a:lstStyle/>
          <a:p>
            <a:r>
              <a:rPr lang="en-GB" sz="2600" dirty="0" smtClean="0">
                <a:cs typeface="Arial" panose="020B0604020202020204" pitchFamily="34" charset="0"/>
              </a:rPr>
              <a:t>Variables and Objects</a:t>
            </a:r>
          </a:p>
          <a:p>
            <a:r>
              <a:rPr lang="en-GB" sz="2600" dirty="0" smtClean="0">
                <a:cs typeface="Arial" panose="020B0604020202020204" pitchFamily="34" charset="0"/>
              </a:rPr>
              <a:t>Understanding why we use Python Modules </a:t>
            </a:r>
          </a:p>
          <a:p>
            <a:r>
              <a:rPr lang="en-GB" sz="2600" dirty="0" smtClean="0">
                <a:cs typeface="Arial" panose="020B0604020202020204" pitchFamily="34" charset="0"/>
              </a:rPr>
              <a:t>Creating and importing Python modules </a:t>
            </a:r>
          </a:p>
          <a:p>
            <a:r>
              <a:rPr lang="en-GB" sz="2600" dirty="0" smtClean="0">
                <a:cs typeface="Arial" panose="020B0604020202020204" pitchFamily="34" charset="0"/>
              </a:rPr>
              <a:t>Example1</a:t>
            </a:r>
            <a:r>
              <a:rPr lang="en-GB" sz="2600" dirty="0">
                <a:cs typeface="Arial" panose="020B0604020202020204" pitchFamily="34" charset="0"/>
              </a:rPr>
              <a:t>: Shopping list </a:t>
            </a:r>
            <a:endParaRPr lang="en-GB" sz="2600" dirty="0" smtClean="0">
              <a:cs typeface="Arial" panose="020B0604020202020204" pitchFamily="34" charset="0"/>
            </a:endParaRPr>
          </a:p>
          <a:p>
            <a:r>
              <a:rPr lang="en-GB" sz="2600" dirty="0" smtClean="0">
                <a:cs typeface="Arial" panose="020B0604020202020204" pitchFamily="34" charset="0"/>
              </a:rPr>
              <a:t>Example2: Student </a:t>
            </a:r>
            <a:r>
              <a:rPr lang="en-GB" sz="2600" dirty="0">
                <a:cs typeface="Arial" panose="020B0604020202020204" pitchFamily="34" charset="0"/>
              </a:rPr>
              <a:t>report </a:t>
            </a:r>
            <a:endParaRPr lang="en-GB" sz="2600" dirty="0" smtClean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2600" dirty="0" smtClean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2600" dirty="0" smtClean="0">
              <a:cs typeface="Arial" panose="020B0604020202020204" pitchFamily="34" charset="0"/>
            </a:endParaRPr>
          </a:p>
          <a:p>
            <a:endParaRPr lang="en-GB" sz="2600" dirty="0" smtClean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2600" dirty="0" smtClean="0">
              <a:cs typeface="Arial" panose="020B0604020202020204" pitchFamily="34" charset="0"/>
            </a:endParaRPr>
          </a:p>
          <a:p>
            <a:endParaRPr lang="en-GB" sz="2600" dirty="0" smtClean="0">
              <a:cs typeface="Arial" panose="020B0604020202020204" pitchFamily="34" charset="0"/>
            </a:endParaRPr>
          </a:p>
          <a:p>
            <a:endParaRPr lang="en-GB" sz="2600" dirty="0" smtClean="0">
              <a:cs typeface="Arial" panose="020B0604020202020204" pitchFamily="34" charset="0"/>
            </a:endParaRPr>
          </a:p>
          <a:p>
            <a:endParaRPr lang="en-GB" sz="2600" dirty="0" smtClean="0">
              <a:cs typeface="Arial" panose="020B0604020202020204" pitchFamily="34" charset="0"/>
            </a:endParaRPr>
          </a:p>
          <a:p>
            <a:endParaRPr lang="en-GB" sz="2600" dirty="0"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06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876" y="0"/>
            <a:ext cx="9015506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Consolas" panose="020B0609020204030204" pitchFamily="49" charset="0"/>
              </a:rPr>
              <a:t>Variables and Objects</a:t>
            </a:r>
            <a:endParaRPr lang="en-US" dirty="0">
              <a:solidFill>
                <a:srgbClr val="C00000"/>
              </a:solidFill>
              <a:latin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994" y="1061470"/>
            <a:ext cx="4301772" cy="2706489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200" dirty="0" smtClean="0"/>
              <a:t>Are variables and objects the same? Variables </a:t>
            </a:r>
            <a:r>
              <a:rPr lang="en-GB" sz="2200" dirty="0"/>
              <a:t>we use do not contain </a:t>
            </a:r>
            <a:r>
              <a:rPr lang="en-GB" sz="2200" dirty="0" smtClean="0"/>
              <a:t>any objects but they are pointers to objects in memory. Let us look at an example to understand this. </a:t>
            </a:r>
            <a:endParaRPr lang="en-US" sz="220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8365" y="1143000"/>
            <a:ext cx="6407041" cy="28166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4507"/>
          <a:stretch/>
        </p:blipFill>
        <p:spPr>
          <a:xfrm>
            <a:off x="285994" y="4639002"/>
            <a:ext cx="6193775" cy="1411014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4256690" y="4887310"/>
            <a:ext cx="2223079" cy="4571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4256690" y="5546984"/>
            <a:ext cx="2223079" cy="4571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1651876" y="4925410"/>
            <a:ext cx="1059793" cy="4190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1741446" y="5621869"/>
            <a:ext cx="1059793" cy="4190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Straight Arrow Connector 12"/>
          <p:cNvCxnSpPr>
            <a:endCxn id="18" idx="1"/>
          </p:cNvCxnSpPr>
          <p:nvPr/>
        </p:nvCxnSpPr>
        <p:spPr>
          <a:xfrm flipV="1">
            <a:off x="6479769" y="4647343"/>
            <a:ext cx="673087" cy="4685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6479769" y="4970508"/>
            <a:ext cx="819102" cy="8050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152856" y="4324177"/>
            <a:ext cx="4808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nsolas" panose="020B0609020204030204" pitchFamily="49" charset="0"/>
              </a:rPr>
              <a:t> Points to memory location of an object</a:t>
            </a:r>
            <a:endParaRPr lang="en-GB" dirty="0">
              <a:latin typeface="Consolas" panose="020B0609020204030204" pitchFamily="49" charset="0"/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2436880" y="6050016"/>
            <a:ext cx="274789" cy="4337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762160" y="6379138"/>
            <a:ext cx="6794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nsolas" panose="020B0609020204030204" pitchFamily="49" charset="0"/>
              </a:rPr>
              <a:t> denotes both the objects are part of Dice class</a:t>
            </a:r>
            <a:endParaRPr lang="en-GB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24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8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841" y="365125"/>
            <a:ext cx="11713779" cy="1325563"/>
          </a:xfrm>
        </p:spPr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C00000"/>
                </a:solidFill>
              </a:rPr>
              <a:t>Understanding the use of 1D Python list</a:t>
            </a:r>
            <a:endParaRPr lang="en-GB" sz="4000" dirty="0">
              <a:solidFill>
                <a:srgbClr val="C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4635" b="7649"/>
          <a:stretch/>
        </p:blipFill>
        <p:spPr>
          <a:xfrm>
            <a:off x="2273612" y="1690688"/>
            <a:ext cx="8290974" cy="26374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841" y="4879839"/>
            <a:ext cx="6166906" cy="15476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86271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571" y="365125"/>
            <a:ext cx="11544299" cy="1325563"/>
          </a:xfrm>
        </p:spPr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C00000"/>
                </a:solidFill>
              </a:rPr>
              <a:t>Understanding the use of 2D python list</a:t>
            </a:r>
            <a:endParaRPr lang="en-GB" sz="4000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807" y="2028825"/>
            <a:ext cx="6904322" cy="11581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07" y="4001293"/>
            <a:ext cx="7057629" cy="10086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5052" y="3870664"/>
            <a:ext cx="1421947" cy="15641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7336" y="1651521"/>
            <a:ext cx="554493" cy="15813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23028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rgbClr val="C00000"/>
                </a:solidFill>
              </a:rPr>
              <a:t>Python Modules 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086" y="1690688"/>
            <a:ext cx="5668737" cy="4070678"/>
          </a:xfrm>
        </p:spPr>
        <p:txBody>
          <a:bodyPr>
            <a:normAutofit/>
          </a:bodyPr>
          <a:lstStyle/>
          <a:p>
            <a:r>
              <a:rPr lang="en-GB" sz="2400" dirty="0" smtClean="0"/>
              <a:t>Python module is a single Python file </a:t>
            </a:r>
            <a:r>
              <a:rPr lang="en-GB" sz="2400" dirty="0"/>
              <a:t>that </a:t>
            </a:r>
            <a:r>
              <a:rPr lang="en-GB" sz="2400" dirty="0" smtClean="0"/>
              <a:t>can </a:t>
            </a:r>
            <a:r>
              <a:rPr lang="en-GB" sz="2400" dirty="0"/>
              <a:t>contain executable </a:t>
            </a:r>
            <a:r>
              <a:rPr lang="en-GB" sz="2400" dirty="0" smtClean="0"/>
              <a:t>statements, classes, attributes </a:t>
            </a:r>
            <a:r>
              <a:rPr lang="en-GB" sz="2400" dirty="0"/>
              <a:t>as well as </a:t>
            </a:r>
            <a:r>
              <a:rPr lang="en-GB" sz="2400" dirty="0" smtClean="0"/>
              <a:t>methods. Definitions </a:t>
            </a:r>
            <a:r>
              <a:rPr lang="en-GB" sz="2400" dirty="0"/>
              <a:t>from a module can be imported into other modules or into the main </a:t>
            </a:r>
            <a:r>
              <a:rPr lang="en-GB" sz="2400" dirty="0" smtClean="0"/>
              <a:t>module. Let us use an example to understand this.</a:t>
            </a:r>
            <a:endParaRPr lang="en-GB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7296421" y="3263705"/>
            <a:ext cx="1377043" cy="9233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nsolas" panose="020B0609020204030204" pitchFamily="49" charset="0"/>
              </a:rPr>
              <a:t>Products and prices</a:t>
            </a:r>
            <a:endParaRPr lang="en-GB" dirty="0">
              <a:latin typeface="Consolas" panose="020B0609020204030204" pitchFamily="49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764485" y="3263705"/>
            <a:ext cx="1970315" cy="9233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nsolas" panose="020B0609020204030204" pitchFamily="49" charset="0"/>
              </a:rPr>
              <a:t>Customer details and payment method</a:t>
            </a:r>
            <a:endParaRPr lang="en-GB" dirty="0">
              <a:latin typeface="Consolas" panose="020B0609020204030204" pitchFamily="49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175170" y="1690688"/>
            <a:ext cx="3178630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nsolas" panose="020B0609020204030204" pitchFamily="49" charset="0"/>
              </a:rPr>
              <a:t>Invoice Main Module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8153400" y="2060020"/>
            <a:ext cx="1020534" cy="120368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25" idx="0"/>
            <a:endCxn id="26" idx="2"/>
          </p:cNvCxnSpPr>
          <p:nvPr/>
        </p:nvCxnSpPr>
        <p:spPr>
          <a:xfrm flipH="1" flipV="1">
            <a:off x="9764485" y="2060020"/>
            <a:ext cx="985158" cy="120368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8644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5269" y="85450"/>
            <a:ext cx="10515600" cy="1325563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rgbClr val="C00000"/>
                </a:solidFill>
              </a:rPr>
              <a:t>Creating our First module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357" y="4724300"/>
            <a:ext cx="5900058" cy="25382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 smtClean="0">
                <a:solidFill>
                  <a:srgbClr val="C00000"/>
                </a:solidFill>
              </a:rPr>
              <a:t>customerdetails.py</a:t>
            </a:r>
            <a:r>
              <a:rPr lang="en-GB" sz="2000" dirty="0" smtClean="0"/>
              <a:t> is our first module has</a:t>
            </a:r>
          </a:p>
          <a:p>
            <a:pPr lvl="1"/>
            <a:r>
              <a:rPr lang="en-GB" sz="2000" dirty="0" smtClean="0"/>
              <a:t>Class Customer</a:t>
            </a:r>
          </a:p>
          <a:p>
            <a:pPr lvl="1"/>
            <a:r>
              <a:rPr lang="en-GB" sz="2000" dirty="0" smtClean="0"/>
              <a:t>Methods </a:t>
            </a:r>
            <a:r>
              <a:rPr lang="en-GB" sz="2000" dirty="0" err="1" smtClean="0"/>
              <a:t>customerdet</a:t>
            </a:r>
            <a:r>
              <a:rPr lang="en-GB" sz="2000" dirty="0"/>
              <a:t> </a:t>
            </a:r>
            <a:r>
              <a:rPr lang="en-GB" sz="2000" dirty="0" smtClean="0"/>
              <a:t>and </a:t>
            </a:r>
            <a:r>
              <a:rPr lang="en-GB" sz="2000" dirty="0" err="1" smtClean="0"/>
              <a:t>cashmethod</a:t>
            </a:r>
            <a:endParaRPr lang="en-GB" sz="2000" dirty="0" smtClean="0"/>
          </a:p>
          <a:p>
            <a:pPr lvl="1"/>
            <a:r>
              <a:rPr lang="en-GB" sz="2000" dirty="0" smtClean="0"/>
              <a:t>Attributes </a:t>
            </a:r>
            <a:r>
              <a:rPr lang="en-GB" sz="2000" dirty="0" err="1" smtClean="0"/>
              <a:t>self.customer,self.payment</a:t>
            </a:r>
            <a:r>
              <a:rPr lang="en-GB" sz="2000" dirty="0" smtClean="0"/>
              <a:t> and </a:t>
            </a:r>
            <a:r>
              <a:rPr lang="en-GB" sz="2000" dirty="0" err="1" smtClean="0"/>
              <a:t>self.money</a:t>
            </a:r>
            <a:endParaRPr lang="en-GB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451415" y="4724300"/>
            <a:ext cx="5490214" cy="4754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000" dirty="0" smtClean="0">
                <a:solidFill>
                  <a:srgbClr val="C00000"/>
                </a:solidFill>
              </a:rPr>
              <a:t>Activity1: Worksheet page1 </a:t>
            </a:r>
            <a:endParaRPr lang="en-GB" sz="2000" dirty="0">
              <a:solidFill>
                <a:srgbClr val="C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3044"/>
          <a:stretch/>
        </p:blipFill>
        <p:spPr>
          <a:xfrm>
            <a:off x="1377311" y="1192159"/>
            <a:ext cx="9072975" cy="33464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91548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955" y="-28263"/>
            <a:ext cx="10515600" cy="1325563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rgbClr val="C00000"/>
                </a:solidFill>
              </a:rPr>
              <a:t>Creating our Second module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764" y="4532020"/>
            <a:ext cx="6098065" cy="23259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200" dirty="0" smtClean="0">
                <a:solidFill>
                  <a:srgbClr val="C00000"/>
                </a:solidFill>
              </a:rPr>
              <a:t>productsnew.py</a:t>
            </a:r>
            <a:r>
              <a:rPr lang="en-GB" sz="2200" dirty="0" smtClean="0"/>
              <a:t> is our second module has</a:t>
            </a:r>
          </a:p>
          <a:p>
            <a:pPr lvl="1"/>
            <a:r>
              <a:rPr lang="en-GB" sz="2200" dirty="0" smtClean="0"/>
              <a:t>Class Products</a:t>
            </a:r>
          </a:p>
          <a:p>
            <a:pPr lvl="1"/>
            <a:r>
              <a:rPr lang="en-GB" sz="2200" dirty="0" smtClean="0"/>
              <a:t>Methods </a:t>
            </a:r>
            <a:r>
              <a:rPr lang="en-GB" sz="2200" dirty="0" err="1" smtClean="0"/>
              <a:t>getproducts</a:t>
            </a:r>
            <a:r>
              <a:rPr lang="en-GB" sz="2200" dirty="0" smtClean="0"/>
              <a:t>() </a:t>
            </a:r>
          </a:p>
          <a:p>
            <a:pPr lvl="1"/>
            <a:r>
              <a:rPr lang="en-GB" sz="2200" dirty="0" smtClean="0"/>
              <a:t>Attributes (</a:t>
            </a:r>
            <a:r>
              <a:rPr lang="en-GB" sz="2200" dirty="0" err="1" smtClean="0"/>
              <a:t>self.prodlist</a:t>
            </a:r>
            <a:r>
              <a:rPr lang="en-GB" sz="2200" dirty="0" smtClean="0"/>
              <a:t>, </a:t>
            </a:r>
            <a:r>
              <a:rPr lang="en-GB" sz="2200" dirty="0" err="1" smtClean="0"/>
              <a:t>self.product</a:t>
            </a:r>
            <a:r>
              <a:rPr lang="en-GB" sz="2200" dirty="0" smtClean="0"/>
              <a:t> and </a:t>
            </a:r>
            <a:r>
              <a:rPr lang="en-GB" sz="2200" dirty="0" err="1" smtClean="0"/>
              <a:t>self.item</a:t>
            </a:r>
            <a:r>
              <a:rPr lang="en-GB" sz="2200" dirty="0" smtClean="0"/>
              <a:t>)</a:t>
            </a:r>
            <a:endParaRPr lang="en-GB" sz="2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r="1194"/>
          <a:stretch/>
        </p:blipFill>
        <p:spPr>
          <a:xfrm>
            <a:off x="1133240" y="1297300"/>
            <a:ext cx="9888545" cy="30158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6451415" y="4724300"/>
            <a:ext cx="5490214" cy="4754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000" dirty="0" smtClean="0">
                <a:solidFill>
                  <a:srgbClr val="C00000"/>
                </a:solidFill>
              </a:rPr>
              <a:t>Activity2: Worksheet page2 </a:t>
            </a:r>
            <a:endParaRPr lang="en-GB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79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5269" y="85450"/>
            <a:ext cx="10515600" cy="1325563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rgbClr val="C00000"/>
                </a:solidFill>
              </a:rPr>
              <a:t>Creating our main program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222336" y="1411013"/>
            <a:ext cx="2328533" cy="7488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200" dirty="0" smtClean="0"/>
              <a:t>from </a:t>
            </a:r>
            <a:r>
              <a:rPr lang="en-GB" sz="2200" dirty="0" smtClean="0">
                <a:solidFill>
                  <a:srgbClr val="C00000"/>
                </a:solidFill>
              </a:rPr>
              <a:t>filename </a:t>
            </a:r>
            <a:r>
              <a:rPr lang="en-GB" sz="2200" dirty="0" smtClean="0"/>
              <a:t>import </a:t>
            </a:r>
            <a:r>
              <a:rPr lang="en-GB" sz="2200" dirty="0" smtClean="0">
                <a:solidFill>
                  <a:srgbClr val="C00000"/>
                </a:solidFill>
              </a:rPr>
              <a:t>class</a:t>
            </a:r>
            <a:endParaRPr lang="en-GB" sz="2200" dirty="0">
              <a:solidFill>
                <a:srgbClr val="C00000"/>
              </a:solidFill>
            </a:endParaRPr>
          </a:p>
        </p:txBody>
      </p:sp>
      <p:sp>
        <p:nvSpPr>
          <p:cNvPr id="18" name="Content Placeholder 4"/>
          <p:cNvSpPr txBox="1">
            <a:spLocks/>
          </p:cNvSpPr>
          <p:nvPr/>
        </p:nvSpPr>
        <p:spPr>
          <a:xfrm>
            <a:off x="8954814" y="4108154"/>
            <a:ext cx="2827281" cy="57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200" dirty="0">
                <a:solidFill>
                  <a:srgbClr val="C00000"/>
                </a:solidFill>
              </a:rPr>
              <a:t>i</a:t>
            </a:r>
            <a:r>
              <a:rPr lang="en-GB" sz="2200" dirty="0" smtClean="0">
                <a:solidFill>
                  <a:srgbClr val="C00000"/>
                </a:solidFill>
              </a:rPr>
              <a:t>nvoicenew.py</a:t>
            </a:r>
            <a:endParaRPr lang="en-GB" sz="2200" dirty="0">
              <a:solidFill>
                <a:srgbClr val="C00000"/>
              </a:solidFill>
            </a:endParaRPr>
          </a:p>
        </p:txBody>
      </p:sp>
      <p:sp>
        <p:nvSpPr>
          <p:cNvPr id="19" name="Content Placeholder 4"/>
          <p:cNvSpPr txBox="1">
            <a:spLocks/>
          </p:cNvSpPr>
          <p:nvPr/>
        </p:nvSpPr>
        <p:spPr>
          <a:xfrm>
            <a:off x="8954813" y="4888322"/>
            <a:ext cx="3237187" cy="7936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200" dirty="0" smtClean="0">
                <a:solidFill>
                  <a:srgbClr val="C00000"/>
                </a:solidFill>
              </a:rPr>
              <a:t>Activity 3: Worksheet page 3</a:t>
            </a:r>
            <a:endParaRPr lang="en-GB" sz="2200" dirty="0">
              <a:solidFill>
                <a:srgbClr val="C0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200" dirty="0">
              <a:solidFill>
                <a:srgbClr val="C00000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417" y="1113889"/>
            <a:ext cx="7181040" cy="56071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Straight Arrow Connector 11"/>
          <p:cNvCxnSpPr/>
          <p:nvPr/>
        </p:nvCxnSpPr>
        <p:spPr>
          <a:xfrm>
            <a:off x="4824248" y="1785444"/>
            <a:ext cx="413056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39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85443"/>
          </a:xfrm>
        </p:spPr>
        <p:txBody>
          <a:bodyPr/>
          <a:lstStyle/>
          <a:p>
            <a:r>
              <a:rPr lang="en-GB" dirty="0" smtClean="0">
                <a:latin typeface="Consolas" panose="020B0609020204030204" pitchFamily="49" charset="0"/>
              </a:rPr>
              <a:t>Let us continue after break</a:t>
            </a:r>
            <a:endParaRPr lang="en-GB" dirty="0">
              <a:latin typeface="Consolas" panose="020B0609020204030204" pitchFamily="49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294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3435</TotalTime>
  <Words>339</Words>
  <Application>Microsoft Office PowerPoint</Application>
  <PresentationFormat>Widescreen</PresentationFormat>
  <Paragraphs>71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Consolas</vt:lpstr>
      <vt:lpstr>Times New Roman</vt:lpstr>
      <vt:lpstr>Office Theme</vt:lpstr>
      <vt:lpstr>Teach A-Level Computer Science:  Object-Oriented Programming in Python</vt:lpstr>
      <vt:lpstr>Course Outline</vt:lpstr>
      <vt:lpstr>Session -2  Outline</vt:lpstr>
      <vt:lpstr>Variables and Objects</vt:lpstr>
      <vt:lpstr>Understanding the use of 1D Python list</vt:lpstr>
      <vt:lpstr>Understanding the use of 2D python list</vt:lpstr>
      <vt:lpstr>Python Modules </vt:lpstr>
      <vt:lpstr>Creating our First module</vt:lpstr>
      <vt:lpstr>Creating our Second module</vt:lpstr>
      <vt:lpstr>Creating our main program</vt:lpstr>
      <vt:lpstr>Let us continue after break</vt:lpstr>
    </vt:vector>
  </TitlesOfParts>
  <Company>King's College London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Sentance, Sue</dc:creator>
  <cp:lastModifiedBy>Sai Arunkumar</cp:lastModifiedBy>
  <cp:revision>330</cp:revision>
  <dcterms:created xsi:type="dcterms:W3CDTF">2016-10-31T22:10:00Z</dcterms:created>
  <dcterms:modified xsi:type="dcterms:W3CDTF">2017-06-13T19:45:12Z</dcterms:modified>
</cp:coreProperties>
</file>