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8" r:id="rId2"/>
    <p:sldId id="259" r:id="rId3"/>
    <p:sldId id="314" r:id="rId4"/>
    <p:sldId id="260" r:id="rId5"/>
    <p:sldId id="322" r:id="rId6"/>
    <p:sldId id="316" r:id="rId7"/>
    <p:sldId id="319" r:id="rId8"/>
    <p:sldId id="292" r:id="rId9"/>
    <p:sldId id="320" r:id="rId10"/>
    <p:sldId id="321" r:id="rId11"/>
    <p:sldId id="293" r:id="rId12"/>
    <p:sldId id="30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30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3" autoAdjust="0"/>
    <p:restoredTop sz="86401" autoAdjust="0"/>
  </p:normalViewPr>
  <p:slideViewPr>
    <p:cSldViewPr snapToGrid="0">
      <p:cViewPr varScale="1">
        <p:scale>
          <a:sx n="61" d="100"/>
          <a:sy n="61" d="100"/>
        </p:scale>
        <p:origin x="222" y="4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3C87AB-C355-48A0-A222-B0AEC582735C}" type="datetimeFigureOut">
              <a:rPr lang="en-GB" smtClean="0"/>
              <a:t>07/06/2017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862AF-DD84-4820-B182-5C327E1627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7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704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Python will use our class Staff() to create a new instance of staff. staff1 is the variable</a:t>
            </a:r>
            <a:r>
              <a:rPr lang="en-GB" baseline="0" dirty="0" smtClean="0"/>
              <a:t> used to make a reference to the first instance of class Staff(). Now we can use staff1 to call all methods defined in class Staff()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131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 smtClean="0"/>
              <a:t>Instantiation </a:t>
            </a:r>
            <a:r>
              <a:rPr lang="en-GB" b="0" dirty="0" smtClean="0"/>
              <a:t>refers to the process of crating an instance of a class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604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07/06/2017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39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  <a:lvl2pPr>
              <a:defRPr>
                <a:latin typeface="Consolas" panose="020B0609020204030204" pitchFamily="49" charset="0"/>
              </a:defRPr>
            </a:lvl2pPr>
            <a:lvl3pPr>
              <a:defRPr>
                <a:latin typeface="Consolas" panose="020B0609020204030204" pitchFamily="49" charset="0"/>
              </a:defRPr>
            </a:lvl3pPr>
            <a:lvl4pPr>
              <a:defRPr>
                <a:latin typeface="Consolas" panose="020B0609020204030204" pitchFamily="49" charset="0"/>
              </a:defRPr>
            </a:lvl4pPr>
            <a:lvl5pPr>
              <a:defRPr>
                <a:latin typeface="Consolas" panose="020B0609020204030204" pitchFamily="49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07/06/2017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3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Consolas" panose="020B0609020204030204" pitchFamily="49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Consolas" panose="020B0609020204030204" pitchFamily="49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07/06/2017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35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  <a:lvl2pPr>
              <a:defRPr>
                <a:latin typeface="Consolas" panose="020B0609020204030204" pitchFamily="49" charset="0"/>
              </a:defRPr>
            </a:lvl2pPr>
            <a:lvl3pPr>
              <a:defRPr>
                <a:latin typeface="Consolas" panose="020B0609020204030204" pitchFamily="49" charset="0"/>
              </a:defRPr>
            </a:lvl3pPr>
            <a:lvl4pPr>
              <a:defRPr>
                <a:latin typeface="Consolas" panose="020B0609020204030204" pitchFamily="49" charset="0"/>
              </a:defRPr>
            </a:lvl4pPr>
            <a:lvl5pPr>
              <a:defRPr>
                <a:latin typeface="Consolas" panose="020B0609020204030204" pitchFamily="49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  <a:lvl2pPr>
              <a:defRPr>
                <a:latin typeface="Consolas" panose="020B0609020204030204" pitchFamily="49" charset="0"/>
              </a:defRPr>
            </a:lvl2pPr>
            <a:lvl3pPr>
              <a:defRPr>
                <a:latin typeface="Consolas" panose="020B0609020204030204" pitchFamily="49" charset="0"/>
              </a:defRPr>
            </a:lvl3pPr>
            <a:lvl4pPr>
              <a:defRPr>
                <a:latin typeface="Consolas" panose="020B0609020204030204" pitchFamily="49" charset="0"/>
              </a:defRPr>
            </a:lvl4pPr>
            <a:lvl5pPr>
              <a:defRPr>
                <a:latin typeface="Consolas" panose="020B0609020204030204" pitchFamily="49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07/06/2017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557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onsolas" panose="020B0609020204030204" pitchFamily="49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  <a:lvl2pPr>
              <a:defRPr>
                <a:latin typeface="Consolas" panose="020B0609020204030204" pitchFamily="49" charset="0"/>
              </a:defRPr>
            </a:lvl2pPr>
            <a:lvl3pPr>
              <a:defRPr>
                <a:latin typeface="Consolas" panose="020B0609020204030204" pitchFamily="49" charset="0"/>
              </a:defRPr>
            </a:lvl3pPr>
            <a:lvl4pPr>
              <a:defRPr>
                <a:latin typeface="Consolas" panose="020B0609020204030204" pitchFamily="49" charset="0"/>
              </a:defRPr>
            </a:lvl4pPr>
            <a:lvl5pPr>
              <a:defRPr>
                <a:latin typeface="Consolas" panose="020B0609020204030204" pitchFamily="49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onsolas" panose="020B0609020204030204" pitchFamily="49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  <a:lvl2pPr>
              <a:defRPr>
                <a:latin typeface="Consolas" panose="020B0609020204030204" pitchFamily="49" charset="0"/>
              </a:defRPr>
            </a:lvl2pPr>
            <a:lvl3pPr>
              <a:defRPr>
                <a:latin typeface="Consolas" panose="020B0609020204030204" pitchFamily="49" charset="0"/>
              </a:defRPr>
            </a:lvl3pPr>
            <a:lvl4pPr>
              <a:defRPr>
                <a:latin typeface="Consolas" panose="020B0609020204030204" pitchFamily="49" charset="0"/>
              </a:defRPr>
            </a:lvl4pPr>
            <a:lvl5pPr>
              <a:defRPr>
                <a:latin typeface="Consolas" panose="020B0609020204030204" pitchFamily="49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fld id="{37A994C1-7FA0-4894-B73E-31140D789D3B}" type="datetimeFigureOut">
              <a:rPr lang="en-GB" smtClean="0"/>
              <a:pPr/>
              <a:t>07/06/2017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fld id="{60FCE1EE-7BC0-4847-9915-B5F3378351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37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07/06/2017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4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07/06/2017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303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Consolas" panose="020B0609020204030204" pitchFamily="49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Consolas" panose="020B0609020204030204" pitchFamily="49" charset="0"/>
              </a:defRPr>
            </a:lvl1pPr>
            <a:lvl2pPr>
              <a:defRPr sz="2800">
                <a:latin typeface="Consolas" panose="020B0609020204030204" pitchFamily="49" charset="0"/>
              </a:defRPr>
            </a:lvl2pPr>
            <a:lvl3pPr>
              <a:defRPr sz="2400">
                <a:latin typeface="Consolas" panose="020B0609020204030204" pitchFamily="49" charset="0"/>
              </a:defRPr>
            </a:lvl3pPr>
            <a:lvl4pPr>
              <a:defRPr sz="2000">
                <a:latin typeface="Consolas" panose="020B0609020204030204" pitchFamily="49" charset="0"/>
              </a:defRPr>
            </a:lvl4pPr>
            <a:lvl5pPr>
              <a:defRPr sz="2000">
                <a:latin typeface="Consolas" panose="020B0609020204030204" pitchFamily="49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Consolas" panose="020B0609020204030204" pitchFamily="49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fld id="{37A994C1-7FA0-4894-B73E-31140D789D3B}" type="datetimeFigureOut">
              <a:rPr lang="en-GB" smtClean="0"/>
              <a:pPr/>
              <a:t>07/06/2017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fld id="{60FCE1EE-7BC0-4847-9915-B5F3378351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7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Consolas" panose="020B0609020204030204" pitchFamily="49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Consolas" panose="020B0609020204030204" pitchFamily="49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Consolas" panose="020B0609020204030204" pitchFamily="49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fld id="{37A994C1-7FA0-4894-B73E-31140D789D3B}" type="datetimeFigureOut">
              <a:rPr lang="en-GB" smtClean="0"/>
              <a:pPr/>
              <a:t>07/06/2017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fld id="{60FCE1EE-7BC0-4847-9915-B5F3378351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15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Consolas" panose="020B0609020204030204" pitchFamily="49" charset="0"/>
              </a:defRPr>
            </a:lvl1pPr>
            <a:lvl2pPr>
              <a:defRPr>
                <a:latin typeface="Consolas" panose="020B0609020204030204" pitchFamily="49" charset="0"/>
              </a:defRPr>
            </a:lvl2pPr>
            <a:lvl3pPr>
              <a:defRPr>
                <a:latin typeface="Consolas" panose="020B0609020204030204" pitchFamily="49" charset="0"/>
              </a:defRPr>
            </a:lvl3pPr>
            <a:lvl4pPr>
              <a:defRPr>
                <a:latin typeface="Consolas" panose="020B0609020204030204" pitchFamily="49" charset="0"/>
              </a:defRPr>
            </a:lvl4pPr>
            <a:lvl5pPr>
              <a:defRPr>
                <a:latin typeface="Consolas" panose="020B0609020204030204" pitchFamily="49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fld id="{37A994C1-7FA0-4894-B73E-31140D789D3B}" type="datetimeFigureOut">
              <a:rPr lang="en-GB" smtClean="0"/>
              <a:pPr/>
              <a:t>07/06/2017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fld id="{60FCE1EE-7BC0-4847-9915-B5F3378351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07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Consolas" panose="020B0609020204030204" pitchFamily="49" charset="0"/>
              </a:defRPr>
            </a:lvl1pPr>
            <a:lvl2pPr>
              <a:defRPr>
                <a:latin typeface="Consolas" panose="020B0609020204030204" pitchFamily="49" charset="0"/>
              </a:defRPr>
            </a:lvl2pPr>
            <a:lvl3pPr>
              <a:defRPr>
                <a:latin typeface="Consolas" panose="020B0609020204030204" pitchFamily="49" charset="0"/>
              </a:defRPr>
            </a:lvl3pPr>
            <a:lvl4pPr>
              <a:defRPr>
                <a:latin typeface="Consolas" panose="020B0609020204030204" pitchFamily="49" charset="0"/>
              </a:defRPr>
            </a:lvl4pPr>
            <a:lvl5pPr>
              <a:defRPr>
                <a:latin typeface="Consolas" panose="020B0609020204030204" pitchFamily="49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fld id="{37A994C1-7FA0-4894-B73E-31140D789D3B}" type="datetimeFigureOut">
              <a:rPr lang="en-GB" smtClean="0"/>
              <a:pPr/>
              <a:t>07/06/2017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fld id="{60FCE1EE-7BC0-4847-9915-B5F3378351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72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994C1-7FA0-4894-B73E-31140D789D3B}" type="datetimeFigureOut">
              <a:rPr lang="en-GB" smtClean="0"/>
              <a:t>07/06/2017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63553" y="117014"/>
            <a:ext cx="12240228" cy="6904299"/>
          </a:xfrm>
          <a:prstGeom prst="rect">
            <a:avLst/>
          </a:prstGeom>
          <a:noFill/>
          <a:ln w="2286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526" y="5495940"/>
            <a:ext cx="6047525" cy="95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6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onsolas" panose="020B0609020204030204" pitchFamily="49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onsolas" panose="020B0609020204030204" pitchFamily="49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onsolas" panose="020B0609020204030204" pitchFamily="49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onsolas" panose="020B0609020204030204" pitchFamily="49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onsolas" panose="020B0609020204030204" pitchFamily="49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>
                <a:latin typeface="Consolas" panose="020B0609020204030204" pitchFamily="49" charset="0"/>
              </a:rPr>
              <a:t>Session 1</a:t>
            </a:r>
          </a:p>
          <a:p>
            <a:r>
              <a:rPr lang="en-GB" dirty="0" smtClean="0">
                <a:latin typeface="Consolas" panose="020B0609020204030204" pitchFamily="49" charset="0"/>
              </a:rPr>
              <a:t>Introduction</a:t>
            </a:r>
          </a:p>
          <a:p>
            <a:r>
              <a:rPr lang="en-GB" dirty="0" smtClean="0">
                <a:latin typeface="Consolas" panose="020B0609020204030204" pitchFamily="49" charset="0"/>
              </a:rPr>
              <a:t>Theory: Classes and Objects</a:t>
            </a:r>
          </a:p>
          <a:p>
            <a:r>
              <a:rPr lang="en-GB" dirty="0" smtClean="0">
                <a:latin typeface="Consolas" panose="020B0609020204030204" pitchFamily="49" charset="0"/>
              </a:rPr>
              <a:t>Practical: OOP programming basics in Python</a:t>
            </a:r>
            <a:endParaRPr lang="en-GB" dirty="0">
              <a:latin typeface="Consolas" panose="020B0609020204030204" pitchFamily="49" charset="0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83175" y="5194668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>
              <a:latin typeface="Consolas" panose="020B0609020204030204" pitchFamily="49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Consolas" panose="020B0609020204030204" pitchFamily="49" charset="0"/>
              </a:rPr>
              <a:t>Teach A-Level Computer Science: </a:t>
            </a:r>
            <a:r>
              <a:rPr lang="en-GB" dirty="0" smtClean="0">
                <a:latin typeface="Consolas" panose="020B0609020204030204" pitchFamily="49" charset="0"/>
              </a:rPr>
              <a:t/>
            </a:r>
            <a:br>
              <a:rPr lang="en-GB" dirty="0" smtClean="0">
                <a:latin typeface="Consolas" panose="020B0609020204030204" pitchFamily="49" charset="0"/>
              </a:rPr>
            </a:br>
            <a:r>
              <a:rPr lang="en-GB" dirty="0" smtClean="0">
                <a:latin typeface="Consolas" panose="020B0609020204030204" pitchFamily="49" charset="0"/>
              </a:rPr>
              <a:t>Object-Oriented </a:t>
            </a:r>
            <a:r>
              <a:rPr lang="en-GB" dirty="0">
                <a:latin typeface="Consolas" panose="020B0609020204030204" pitchFamily="49" charset="0"/>
              </a:rPr>
              <a:t>Programming in Python</a:t>
            </a:r>
            <a:endParaRPr 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45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63581"/>
            <a:ext cx="10515600" cy="1325563"/>
          </a:xfrm>
        </p:spPr>
        <p:txBody>
          <a:bodyPr/>
          <a:lstStyle/>
          <a:p>
            <a:pPr algn="ctr"/>
            <a:r>
              <a:rPr lang="en-US" dirty="0" smtClean="0"/>
              <a:t>Course Outline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809917"/>
              </p:ext>
            </p:extLst>
          </p:nvPr>
        </p:nvGraphicFramePr>
        <p:xfrm>
          <a:off x="228599" y="1236896"/>
          <a:ext cx="11734800" cy="41161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86569">
                  <a:extLst>
                    <a:ext uri="{9D8B030D-6E8A-4147-A177-3AD203B41FA5}">
                      <a16:colId xmlns="" xmlns:a16="http://schemas.microsoft.com/office/drawing/2014/main" val="2912592664"/>
                    </a:ext>
                  </a:extLst>
                </a:gridCol>
                <a:gridCol w="4551166">
                  <a:extLst>
                    <a:ext uri="{9D8B030D-6E8A-4147-A177-3AD203B41FA5}">
                      <a16:colId xmlns="" xmlns:a16="http://schemas.microsoft.com/office/drawing/2014/main" val="1522030354"/>
                    </a:ext>
                  </a:extLst>
                </a:gridCol>
                <a:gridCol w="4497065">
                  <a:extLst>
                    <a:ext uri="{9D8B030D-6E8A-4147-A177-3AD203B41FA5}">
                      <a16:colId xmlns="" xmlns:a16="http://schemas.microsoft.com/office/drawing/2014/main" val="1932443530"/>
                    </a:ext>
                  </a:extLst>
                </a:gridCol>
              </a:tblGrid>
              <a:tr h="6137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>
                          <a:effectLst/>
                          <a:latin typeface="Consolas" panose="020B0609020204030204" pitchFamily="49" charset="0"/>
                        </a:rPr>
                        <a:t>Week No</a:t>
                      </a:r>
                      <a:endParaRPr lang="en-GB" sz="1600" b="0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>
                          <a:effectLst/>
                          <a:latin typeface="Consolas" panose="020B0609020204030204" pitchFamily="49" charset="0"/>
                        </a:rPr>
                        <a:t>Understanding computers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>
                          <a:effectLst/>
                          <a:latin typeface="Consolas" panose="020B0609020204030204" pitchFamily="49" charset="0"/>
                        </a:rPr>
                        <a:t>(</a:t>
                      </a: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</a:rPr>
                        <a:t>5:30– 6:30)</a:t>
                      </a:r>
                      <a:endParaRPr lang="en-GB" sz="1600" b="0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>
                          <a:effectLst/>
                          <a:latin typeface="Consolas" panose="020B0609020204030204" pitchFamily="49" charset="0"/>
                        </a:rPr>
                        <a:t>Developing programming skills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</a:rPr>
                        <a:t>(7:00 -8:00</a:t>
                      </a:r>
                      <a:r>
                        <a:rPr lang="en-GB" sz="1600" b="0" dirty="0">
                          <a:effectLst/>
                          <a:latin typeface="Consolas" panose="020B0609020204030204" pitchFamily="49" charset="0"/>
                        </a:rPr>
                        <a:t>)</a:t>
                      </a:r>
                      <a:endParaRPr lang="en-GB" sz="1600" b="0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="" xmlns:a16="http://schemas.microsoft.com/office/drawing/2014/main" val="3197561520"/>
                  </a:ext>
                </a:extLst>
              </a:tr>
              <a:tr h="5300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Week-1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</a:rPr>
                        <a:t>Week 1 – Introduction</a:t>
                      </a:r>
                      <a:r>
                        <a:rPr lang="en-GB" sz="1600" b="0" baseline="0" dirty="0" smtClean="0">
                          <a:effectLst/>
                          <a:latin typeface="Consolas" panose="020B0609020204030204" pitchFamily="49" charset="0"/>
                        </a:rPr>
                        <a:t> to </a:t>
                      </a: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</a:rPr>
                        <a:t>Classes and Objects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</a:rPr>
                        <a:t>Week 1 – OOP</a:t>
                      </a:r>
                      <a:r>
                        <a:rPr lang="en-GB" sz="1600" b="0" baseline="0" dirty="0" smtClean="0">
                          <a:effectLst/>
                          <a:latin typeface="Consolas" panose="020B0609020204030204" pitchFamily="49" charset="0"/>
                        </a:rPr>
                        <a:t> Programming basics </a:t>
                      </a:r>
                      <a:endParaRPr lang="en-GB" sz="1600" b="0" dirty="0" smtClean="0"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="" xmlns:a16="http://schemas.microsoft.com/office/drawing/2014/main" val="3799831"/>
                  </a:ext>
                </a:extLst>
              </a:tr>
              <a:tr h="7518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Week-2</a:t>
                      </a:r>
                      <a:endParaRPr lang="en-GB" sz="1600" b="0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</a:rPr>
                        <a:t>Week 2 – Encapsulation and</a:t>
                      </a:r>
                      <a:r>
                        <a:rPr lang="en-GB" sz="1600" b="0" baseline="0" dirty="0" smtClean="0">
                          <a:effectLst/>
                          <a:latin typeface="Consolas" panose="020B0609020204030204" pitchFamily="49" charset="0"/>
                        </a:rPr>
                        <a:t> introduction to </a:t>
                      </a:r>
                      <a:r>
                        <a:rPr lang="en-GB" sz="1600" b="0" baseline="0" dirty="0" smtClean="0">
                          <a:effectLst/>
                          <a:latin typeface="Consolas" panose="020B0609020204030204" pitchFamily="49" charset="0"/>
                        </a:rPr>
                        <a:t>python modules</a:t>
                      </a:r>
                      <a:endParaRPr lang="en-GB" sz="1600" b="0" dirty="0" smtClean="0"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</a:rPr>
                        <a:t>Week 2- Variables</a:t>
                      </a:r>
                      <a:r>
                        <a:rPr lang="en-GB" sz="1600" b="0" baseline="0" dirty="0" smtClean="0">
                          <a:effectLst/>
                          <a:latin typeface="Consolas" panose="020B0609020204030204" pitchFamily="49" charset="0"/>
                        </a:rPr>
                        <a:t> and objects, </a:t>
                      </a: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</a:rPr>
                        <a:t>OOP Programming </a:t>
                      </a: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</a:rPr>
                        <a:t>using python modules</a:t>
                      </a:r>
                      <a:endParaRPr lang="en-GB" sz="1600" b="0" dirty="0" smtClean="0"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="" xmlns:a16="http://schemas.microsoft.com/office/drawing/2014/main" val="828758760"/>
                  </a:ext>
                </a:extLst>
              </a:tr>
              <a:tr h="7518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Week-3</a:t>
                      </a:r>
                      <a:endParaRPr lang="en-GB" sz="1600" b="0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</a:rPr>
                        <a:t>Week 3 –  </a:t>
                      </a: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</a:rPr>
                        <a:t>Understanding Inheritance </a:t>
                      </a:r>
                      <a:r>
                        <a:rPr lang="en-GB" sz="1600" b="0" smtClean="0">
                          <a:effectLst/>
                          <a:latin typeface="Consolas" panose="020B0609020204030204" pitchFamily="49" charset="0"/>
                        </a:rPr>
                        <a:t>and composition</a:t>
                      </a:r>
                      <a:endParaRPr lang="en-GB" sz="1600" b="0" dirty="0" smtClean="0"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</a:rPr>
                        <a:t>Week 3 – Programming using Inheritance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</a:rPr>
                        <a:t>Composition vs Inheritance </a:t>
                      </a:r>
                      <a:endParaRPr lang="en-GB" sz="1600" b="0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="" xmlns:a16="http://schemas.microsoft.com/office/drawing/2014/main" val="2927574352"/>
                  </a:ext>
                </a:extLst>
              </a:tr>
              <a:tr h="7518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Week-4</a:t>
                      </a:r>
                      <a:endParaRPr lang="en-GB" sz="1600" b="0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</a:rPr>
                        <a:t>Week 4 - Polymorphism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</a:rPr>
                        <a:t> 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</a:rPr>
                        <a:t>Week 4 –  Different kinds of Polymorphism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="" xmlns:a16="http://schemas.microsoft.com/office/drawing/2014/main" val="3353529566"/>
                  </a:ext>
                </a:extLst>
              </a:tr>
              <a:tr h="6137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Week-5</a:t>
                      </a:r>
                      <a:endParaRPr lang="en-GB" sz="1600" b="0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</a:rPr>
                        <a:t>Week 5 - Consolidation</a:t>
                      </a:r>
                      <a:endParaRPr lang="en-GB" sz="1600" b="0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effectLst/>
                          <a:latin typeface="Consolas" panose="020B0609020204030204" pitchFamily="49" charset="0"/>
                        </a:rPr>
                        <a:t>Week 5 - Consolidation</a:t>
                      </a:r>
                      <a:endParaRPr lang="en-GB" sz="1600" b="0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="" xmlns:a16="http://schemas.microsoft.com/office/drawing/2014/main" val="411100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838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0089" y="0"/>
            <a:ext cx="10515600" cy="1325563"/>
          </a:xfrm>
        </p:spPr>
        <p:txBody>
          <a:bodyPr/>
          <a:lstStyle/>
          <a:p>
            <a:pPr algn="ctr"/>
            <a:r>
              <a:rPr lang="en-GB" dirty="0" smtClean="0"/>
              <a:t>Session -1  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0089" y="1856545"/>
            <a:ext cx="10515600" cy="4499805"/>
          </a:xfrm>
        </p:spPr>
        <p:txBody>
          <a:bodyPr>
            <a:normAutofit/>
          </a:bodyPr>
          <a:lstStyle/>
          <a:p>
            <a:r>
              <a:rPr lang="en-GB" sz="2600" dirty="0" smtClean="0">
                <a:cs typeface="Arial" panose="020B0604020202020204" pitchFamily="34" charset="0"/>
              </a:rPr>
              <a:t>Introduction to Class and objects</a:t>
            </a:r>
          </a:p>
          <a:p>
            <a:r>
              <a:rPr lang="en-GB" sz="2600" dirty="0" smtClean="0">
                <a:cs typeface="Arial" panose="020B0604020202020204" pitchFamily="34" charset="0"/>
              </a:rPr>
              <a:t>Python built-in objects</a:t>
            </a:r>
          </a:p>
          <a:p>
            <a:r>
              <a:rPr lang="en-GB" sz="2600" dirty="0" smtClean="0">
                <a:cs typeface="Arial" panose="020B0604020202020204" pitchFamily="34" charset="0"/>
              </a:rPr>
              <a:t>Introduction to user defined class and object</a:t>
            </a:r>
          </a:p>
          <a:p>
            <a:r>
              <a:rPr lang="en-GB" sz="2600" dirty="0" smtClean="0">
                <a:cs typeface="Arial" panose="020B0604020202020204" pitchFamily="34" charset="0"/>
              </a:rPr>
              <a:t>Understanding the use of self and __</a:t>
            </a:r>
            <a:r>
              <a:rPr lang="en-GB" sz="2600" dirty="0" err="1" smtClean="0">
                <a:cs typeface="Arial" panose="020B0604020202020204" pitchFamily="34" charset="0"/>
              </a:rPr>
              <a:t>init</a:t>
            </a:r>
            <a:r>
              <a:rPr lang="en-GB" sz="2600" dirty="0" smtClean="0">
                <a:cs typeface="Arial" panose="020B0604020202020204" pitchFamily="34" charset="0"/>
              </a:rPr>
              <a:t>__ method</a:t>
            </a:r>
          </a:p>
          <a:p>
            <a:r>
              <a:rPr lang="en-GB" sz="2600" dirty="0" smtClean="0">
                <a:cs typeface="Arial" panose="020B0604020202020204" pitchFamily="34" charset="0"/>
              </a:rPr>
              <a:t>Multiple instances</a:t>
            </a:r>
          </a:p>
          <a:p>
            <a:endParaRPr lang="en-GB" sz="2600" dirty="0" smtClean="0">
              <a:cs typeface="Arial" panose="020B0604020202020204" pitchFamily="34" charset="0"/>
            </a:endParaRPr>
          </a:p>
          <a:p>
            <a:endParaRPr lang="en-GB" sz="2600" dirty="0" smtClean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2600" dirty="0" smtClean="0">
              <a:cs typeface="Arial" panose="020B0604020202020204" pitchFamily="34" charset="0"/>
            </a:endParaRPr>
          </a:p>
          <a:p>
            <a:endParaRPr lang="en-GB" sz="2600" dirty="0" smtClean="0">
              <a:cs typeface="Arial" panose="020B0604020202020204" pitchFamily="34" charset="0"/>
            </a:endParaRPr>
          </a:p>
          <a:p>
            <a:endParaRPr lang="en-GB" sz="2600" dirty="0" smtClean="0">
              <a:cs typeface="Arial" panose="020B0604020202020204" pitchFamily="34" charset="0"/>
            </a:endParaRPr>
          </a:p>
          <a:p>
            <a:endParaRPr lang="en-GB" sz="2600" dirty="0" smtClean="0">
              <a:cs typeface="Arial" panose="020B0604020202020204" pitchFamily="34" charset="0"/>
            </a:endParaRPr>
          </a:p>
          <a:p>
            <a:endParaRPr lang="en-GB" sz="2600" dirty="0"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06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876" y="0"/>
            <a:ext cx="9015506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Consolas" panose="020B0609020204030204" pitchFamily="49" charset="0"/>
              </a:rPr>
              <a:t>What is OOP?</a:t>
            </a:r>
            <a:endParaRPr lang="en-US" dirty="0">
              <a:solidFill>
                <a:srgbClr val="C00000"/>
              </a:solidFill>
              <a:latin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822" y="1143000"/>
            <a:ext cx="11827178" cy="5286876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endParaRPr lang="en-GB" sz="2200" dirty="0" smtClean="0"/>
          </a:p>
          <a:p>
            <a:pPr marL="0" indent="0">
              <a:buNone/>
            </a:pPr>
            <a:r>
              <a:rPr lang="en-GB" sz="2200" dirty="0" smtClean="0"/>
              <a:t>Abstraction: </a:t>
            </a:r>
            <a:r>
              <a:rPr lang="en-GB" sz="2200" dirty="0"/>
              <a:t>Abstraction </a:t>
            </a:r>
            <a:r>
              <a:rPr lang="en-GB" sz="2200" dirty="0" smtClean="0"/>
              <a:t>is the process of creating </a:t>
            </a:r>
            <a:r>
              <a:rPr lang="en-GB" sz="2200" dirty="0"/>
              <a:t>a general </a:t>
            </a:r>
            <a:r>
              <a:rPr lang="en-GB" sz="2200" dirty="0" smtClean="0"/>
              <a:t>idea(model) </a:t>
            </a:r>
            <a:r>
              <a:rPr lang="en-GB" sz="2200" dirty="0"/>
              <a:t>of </a:t>
            </a:r>
            <a:r>
              <a:rPr lang="en-GB" sz="2200" dirty="0" smtClean="0"/>
              <a:t>the problem by removing specific details that will not help to solve the problems. </a:t>
            </a:r>
          </a:p>
          <a:p>
            <a:r>
              <a:rPr lang="en-GB" sz="2200" dirty="0"/>
              <a:t>O</a:t>
            </a:r>
            <a:r>
              <a:rPr lang="en-GB" sz="2200" dirty="0" smtClean="0"/>
              <a:t>bject </a:t>
            </a:r>
            <a:r>
              <a:rPr lang="en-GB" sz="2200" dirty="0"/>
              <a:t>Oriented Programming is all about </a:t>
            </a:r>
            <a:r>
              <a:rPr lang="en-GB" sz="2200" dirty="0" smtClean="0"/>
              <a:t>abstractions. </a:t>
            </a:r>
          </a:p>
          <a:p>
            <a:r>
              <a:rPr lang="en-GB" sz="2200" dirty="0" smtClean="0"/>
              <a:t>OOP reduces the complexity of the problem by grouping the </a:t>
            </a:r>
            <a:r>
              <a:rPr lang="en-GB" sz="2200" dirty="0" smtClean="0">
                <a:solidFill>
                  <a:srgbClr val="C00000"/>
                </a:solidFill>
              </a:rPr>
              <a:t>functions</a:t>
            </a:r>
            <a:r>
              <a:rPr lang="en-GB" sz="2200" dirty="0" smtClean="0"/>
              <a:t> and </a:t>
            </a:r>
            <a:r>
              <a:rPr lang="en-GB" sz="2200" dirty="0" smtClean="0">
                <a:solidFill>
                  <a:srgbClr val="C00000"/>
                </a:solidFill>
              </a:rPr>
              <a:t>variables</a:t>
            </a:r>
            <a:r>
              <a:rPr lang="en-GB" sz="2200" dirty="0" smtClean="0"/>
              <a:t> together. </a:t>
            </a:r>
          </a:p>
          <a:p>
            <a:pPr>
              <a:buClr>
                <a:schemeClr val="tx1"/>
              </a:buClr>
            </a:pPr>
            <a:r>
              <a:rPr lang="en-GB" sz="2200" dirty="0" smtClean="0">
                <a:solidFill>
                  <a:srgbClr val="C00000"/>
                </a:solidFill>
              </a:rPr>
              <a:t>Data hiding </a:t>
            </a:r>
            <a:r>
              <a:rPr lang="en-GB" sz="2200" dirty="0" smtClean="0"/>
              <a:t>refers to hiding representation details from users.</a:t>
            </a:r>
            <a:endParaRPr lang="en-GB" sz="2200" dirty="0"/>
          </a:p>
          <a:p>
            <a:pPr marL="0" indent="0">
              <a:buNone/>
            </a:pPr>
            <a:r>
              <a:rPr lang="en-US" sz="2200" b="1" dirty="0" smtClean="0">
                <a:solidFill>
                  <a:srgbClr val="C00000"/>
                </a:solidFill>
              </a:rPr>
              <a:t>				</a:t>
            </a:r>
          </a:p>
          <a:p>
            <a:pPr marL="0" indent="0" algn="ctr">
              <a:buNone/>
            </a:pPr>
            <a:r>
              <a:rPr lang="en-US" sz="2200" b="1" dirty="0">
                <a:solidFill>
                  <a:srgbClr val="283098"/>
                </a:solidFill>
              </a:rPr>
              <a:t>characteristics/variables/attributes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b="1" dirty="0" err="1" smtClean="0">
                <a:solidFill>
                  <a:srgbClr val="C00000"/>
                </a:solidFill>
              </a:rPr>
              <a:t>behaviour</a:t>
            </a:r>
            <a:r>
              <a:rPr lang="en-US" sz="2200" b="1" dirty="0" smtClean="0">
                <a:solidFill>
                  <a:srgbClr val="C00000"/>
                </a:solidFill>
              </a:rPr>
              <a:t>/functions/methods</a:t>
            </a:r>
            <a:endParaRPr lang="en-US" sz="2200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200" dirty="0" smtClean="0"/>
              <a:t>OCR and </a:t>
            </a:r>
            <a:r>
              <a:rPr lang="en-US" sz="2200" dirty="0" err="1" smtClean="0"/>
              <a:t>Eduqas</a:t>
            </a:r>
            <a:r>
              <a:rPr lang="en-US" sz="2200" dirty="0" smtClean="0"/>
              <a:t> </a:t>
            </a:r>
            <a:r>
              <a:rPr lang="en-US" sz="2200" dirty="0" smtClean="0">
                <a:sym typeface="Wingdings" panose="05000000000000000000" pitchFamily="2" charset="2"/>
              </a:rPr>
              <a:t> </a:t>
            </a:r>
            <a:r>
              <a:rPr lang="en-US" sz="2200" dirty="0" smtClean="0"/>
              <a:t>methods and attributes , </a:t>
            </a:r>
            <a:r>
              <a:rPr lang="en-GB" sz="2200" dirty="0" smtClean="0"/>
              <a:t>AQA </a:t>
            </a:r>
            <a:r>
              <a:rPr lang="en-GB" sz="2200" dirty="0" smtClean="0">
                <a:sym typeface="Wingdings" panose="05000000000000000000" pitchFamily="2" charset="2"/>
              </a:rPr>
              <a:t></a:t>
            </a:r>
            <a:r>
              <a:rPr lang="en-GB" sz="2200" dirty="0" smtClean="0"/>
              <a:t> methods </a:t>
            </a:r>
            <a:r>
              <a:rPr lang="en-GB" sz="2200" dirty="0"/>
              <a:t>and property/attribute fields </a:t>
            </a:r>
            <a:endParaRPr lang="en-GB" sz="2200" dirty="0" smtClean="0"/>
          </a:p>
          <a:p>
            <a:pPr marL="0" indent="0">
              <a:buNone/>
            </a:pPr>
            <a:endParaRPr lang="en-US" sz="21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364822" y="4477406"/>
            <a:ext cx="11272345" cy="97746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22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rgbClr val="C00000"/>
                </a:solidFill>
              </a:rPr>
              <a:t>Classes and Objects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538" y="1325563"/>
            <a:ext cx="6373210" cy="4668180"/>
          </a:xfrm>
        </p:spPr>
        <p:txBody>
          <a:bodyPr>
            <a:normAutofit/>
          </a:bodyPr>
          <a:lstStyle/>
          <a:p>
            <a:r>
              <a:rPr lang="en-GB" sz="2200" dirty="0" smtClean="0"/>
              <a:t>Class is the blueprint or template for creating definition of objects </a:t>
            </a:r>
          </a:p>
          <a:p>
            <a:r>
              <a:rPr lang="en-GB" sz="2200" dirty="0" smtClean="0"/>
              <a:t>Classes will have a class name, attributes and methods </a:t>
            </a:r>
          </a:p>
          <a:p>
            <a:r>
              <a:rPr lang="en-GB" sz="2200" dirty="0" smtClean="0"/>
              <a:t> Objects are </a:t>
            </a:r>
            <a:r>
              <a:rPr lang="en-GB" sz="2200" dirty="0" smtClean="0">
                <a:solidFill>
                  <a:srgbClr val="C00000"/>
                </a:solidFill>
              </a:rPr>
              <a:t>instances</a:t>
            </a:r>
            <a:r>
              <a:rPr lang="en-GB" sz="2200" dirty="0" smtClean="0"/>
              <a:t> of class and the process of creating objects from classes is called </a:t>
            </a:r>
            <a:r>
              <a:rPr lang="en-GB" sz="2200" dirty="0" smtClean="0">
                <a:solidFill>
                  <a:srgbClr val="C00000"/>
                </a:solidFill>
              </a:rPr>
              <a:t>instantiation</a:t>
            </a:r>
          </a:p>
          <a:p>
            <a:pPr marL="0" indent="0">
              <a:buNone/>
            </a:pPr>
            <a:r>
              <a:rPr lang="en-GB" sz="2200" dirty="0" smtClean="0"/>
              <a:t>Let us look at an example of mobile phone class</a:t>
            </a:r>
          </a:p>
          <a:p>
            <a:pPr marL="0" indent="0">
              <a:buNone/>
            </a:pPr>
            <a:r>
              <a:rPr lang="en-GB" sz="2200" dirty="0" smtClean="0">
                <a:solidFill>
                  <a:srgbClr val="C00000"/>
                </a:solidFill>
              </a:rPr>
              <a:t>Task1:</a:t>
            </a:r>
          </a:p>
          <a:p>
            <a:pPr marL="0" indent="0">
              <a:buNone/>
            </a:pPr>
            <a:r>
              <a:rPr lang="en-GB" sz="2200" dirty="0" smtClean="0"/>
              <a:t>Discuss in pairs what could be attributes and methods of mobile phones class.</a:t>
            </a:r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endParaRPr lang="en-GB" sz="2200" dirty="0" smtClean="0"/>
          </a:p>
          <a:p>
            <a:pPr marL="0" indent="0">
              <a:buNone/>
            </a:pPr>
            <a:endParaRPr lang="en-GB" sz="2200" dirty="0" smtClean="0"/>
          </a:p>
          <a:p>
            <a:pPr marL="0" indent="0">
              <a:buNone/>
            </a:pPr>
            <a:endParaRPr lang="en-GB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8008883" y="1325563"/>
            <a:ext cx="2412124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C00000"/>
                </a:solidFill>
                <a:latin typeface="Consolas" panose="020B0609020204030204" pitchFamily="49" charset="0"/>
              </a:rPr>
              <a:t>Mobile Phones</a:t>
            </a:r>
          </a:p>
          <a:p>
            <a:pPr algn="ctr"/>
            <a:r>
              <a:rPr lang="en-GB" dirty="0" smtClean="0">
                <a:solidFill>
                  <a:srgbClr val="C00000"/>
                </a:solidFill>
                <a:latin typeface="Consolas" panose="020B0609020204030204" pitchFamily="49" charset="0"/>
              </a:rPr>
              <a:t>class </a:t>
            </a:r>
            <a:endParaRPr lang="en-GB" dirty="0">
              <a:solidFill>
                <a:srgbClr val="C00000"/>
              </a:solidFill>
              <a:latin typeface="Consolas" panose="020B0609020204030204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38747" y="2651126"/>
            <a:ext cx="1502979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C00000"/>
                </a:solidFill>
                <a:latin typeface="Consolas" panose="020B0609020204030204" pitchFamily="49" charset="0"/>
              </a:rPr>
              <a:t>iPhone</a:t>
            </a:r>
          </a:p>
          <a:p>
            <a:pPr algn="ctr"/>
            <a:r>
              <a:rPr lang="en-GB" dirty="0" smtClean="0">
                <a:solidFill>
                  <a:srgbClr val="C00000"/>
                </a:solidFill>
                <a:latin typeface="Consolas" panose="020B0609020204030204" pitchFamily="49" charset="0"/>
              </a:rPr>
              <a:t>object1 </a:t>
            </a:r>
            <a:endParaRPr lang="en-GB" dirty="0">
              <a:solidFill>
                <a:srgbClr val="C00000"/>
              </a:solidFill>
              <a:latin typeface="Consolas" panose="020B0609020204030204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604030" y="2578347"/>
            <a:ext cx="1227082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C00000"/>
                </a:solidFill>
                <a:latin typeface="Consolas" panose="020B0609020204030204" pitchFamily="49" charset="0"/>
              </a:rPr>
              <a:t>Samsung Galaxy </a:t>
            </a:r>
          </a:p>
          <a:p>
            <a:pPr algn="ctr"/>
            <a:r>
              <a:rPr lang="en-GB" dirty="0" smtClean="0">
                <a:solidFill>
                  <a:srgbClr val="C00000"/>
                </a:solidFill>
                <a:latin typeface="Consolas" panose="020B0609020204030204" pitchFamily="49" charset="0"/>
              </a:rPr>
              <a:t>object2</a:t>
            </a:r>
            <a:endParaRPr lang="en-GB" dirty="0">
              <a:solidFill>
                <a:srgbClr val="C00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68302" y="2559067"/>
            <a:ext cx="1345324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C00000"/>
                </a:solidFill>
                <a:latin typeface="Consolas" panose="020B0609020204030204" pitchFamily="49" charset="0"/>
              </a:rPr>
              <a:t>Sony </a:t>
            </a:r>
            <a:r>
              <a:rPr lang="en-GB" dirty="0" err="1" smtClean="0">
                <a:solidFill>
                  <a:srgbClr val="C00000"/>
                </a:solidFill>
                <a:latin typeface="Consolas" panose="020B0609020204030204" pitchFamily="49" charset="0"/>
              </a:rPr>
              <a:t>Xperia</a:t>
            </a:r>
            <a:endParaRPr lang="en-GB" dirty="0" smtClean="0">
              <a:solidFill>
                <a:srgbClr val="C00000"/>
              </a:solidFill>
              <a:latin typeface="Consolas" panose="020B0609020204030204" pitchFamily="49" charset="0"/>
            </a:endParaRPr>
          </a:p>
          <a:p>
            <a:pPr algn="ctr"/>
            <a:r>
              <a:rPr lang="en-GB" dirty="0">
                <a:solidFill>
                  <a:srgbClr val="C00000"/>
                </a:solidFill>
                <a:latin typeface="Consolas" panose="020B0609020204030204" pitchFamily="49" charset="0"/>
              </a:rPr>
              <a:t>o</a:t>
            </a:r>
            <a:r>
              <a:rPr lang="en-GB" dirty="0" smtClean="0">
                <a:solidFill>
                  <a:srgbClr val="C00000"/>
                </a:solidFill>
                <a:latin typeface="Consolas" panose="020B0609020204030204" pitchFamily="49" charset="0"/>
              </a:rPr>
              <a:t>bject 3</a:t>
            </a:r>
            <a:endParaRPr lang="en-GB" dirty="0">
              <a:solidFill>
                <a:srgbClr val="C00000"/>
              </a:solidFill>
              <a:latin typeface="Consolas" panose="020B0609020204030204" pitchFamily="49" charset="0"/>
            </a:endParaRPr>
          </a:p>
        </p:txBody>
      </p:sp>
      <p:cxnSp>
        <p:nvCxnSpPr>
          <p:cNvPr id="10" name="Straight Arrow Connector 9"/>
          <p:cNvCxnSpPr>
            <a:stCxn id="5" idx="2"/>
            <a:endCxn id="8" idx="0"/>
          </p:cNvCxnSpPr>
          <p:nvPr/>
        </p:nvCxnSpPr>
        <p:spPr>
          <a:xfrm>
            <a:off x="9214945" y="1971894"/>
            <a:ext cx="2626" cy="60645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7227175" y="1971894"/>
            <a:ext cx="1438603" cy="67923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9632731" y="1971894"/>
            <a:ext cx="1387366" cy="58717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2"/>
          <p:cNvSpPr txBox="1">
            <a:spLocks/>
          </p:cNvSpPr>
          <p:nvPr/>
        </p:nvSpPr>
        <p:spPr>
          <a:xfrm>
            <a:off x="6538747" y="4089855"/>
            <a:ext cx="5653253" cy="147477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200" dirty="0" smtClean="0"/>
              <a:t>Example answers: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200" dirty="0" smtClean="0"/>
              <a:t>Attributes</a:t>
            </a:r>
            <a:r>
              <a:rPr lang="en-GB" sz="2200" dirty="0" smtClean="0">
                <a:sym typeface="Wingdings" panose="05000000000000000000" pitchFamily="2" charset="2"/>
              </a:rPr>
              <a:t> size, colour, model etc.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200" dirty="0" smtClean="0">
                <a:sym typeface="Wingdings" panose="05000000000000000000" pitchFamily="2" charset="2"/>
              </a:rPr>
              <a:t>Methods</a:t>
            </a:r>
            <a:r>
              <a:rPr lang="en-GB" sz="2200" dirty="0">
                <a:sym typeface="Wingdings" panose="05000000000000000000" pitchFamily="2" charset="2"/>
              </a:rPr>
              <a:t> </a:t>
            </a:r>
            <a:r>
              <a:rPr lang="en-GB" sz="2200" dirty="0" smtClean="0">
                <a:sym typeface="Wingdings" panose="05000000000000000000" pitchFamily="2" charset="2"/>
              </a:rPr>
              <a:t>calling, locking , security</a:t>
            </a:r>
            <a:endParaRPr lang="en-GB" sz="22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GB" sz="22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GB" sz="22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GB" sz="22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1548839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085" y="193077"/>
            <a:ext cx="11206655" cy="1325563"/>
          </a:xfrm>
        </p:spPr>
        <p:txBody>
          <a:bodyPr/>
          <a:lstStyle/>
          <a:p>
            <a:r>
              <a:rPr lang="en-GB" dirty="0" smtClean="0">
                <a:solidFill>
                  <a:srgbClr val="C00000"/>
                </a:solidFill>
              </a:rPr>
              <a:t>Example of Python built-in Objects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710" y="1690688"/>
            <a:ext cx="5678214" cy="42213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C00000"/>
                </a:solidFill>
              </a:rPr>
              <a:t>Python lists</a:t>
            </a:r>
          </a:p>
          <a:p>
            <a:pPr marL="0" indent="0">
              <a:buNone/>
            </a:pPr>
            <a:r>
              <a:rPr lang="en-GB" sz="2200" dirty="0" smtClean="0"/>
              <a:t>A specific named list is an example of a built-in Python object. For example Colours list will be used to store different colours (attributes)  as a single container and </a:t>
            </a:r>
            <a:r>
              <a:rPr lang="en-GB" sz="2200" dirty="0"/>
              <a:t>it also </a:t>
            </a:r>
            <a:r>
              <a:rPr lang="en-GB" sz="2200" dirty="0" smtClean="0"/>
              <a:t>has </a:t>
            </a:r>
            <a:r>
              <a:rPr lang="en-GB" sz="2200" dirty="0"/>
              <a:t>methods that we </a:t>
            </a:r>
            <a:r>
              <a:rPr lang="en-GB" sz="2200" dirty="0" smtClean="0"/>
              <a:t>use </a:t>
            </a:r>
            <a:r>
              <a:rPr lang="en-GB" sz="2200" dirty="0"/>
              <a:t>to manipulate </a:t>
            </a:r>
            <a:r>
              <a:rPr lang="en-GB" sz="2200" dirty="0" smtClean="0">
                <a:solidFill>
                  <a:srgbClr val="C00000"/>
                </a:solidFill>
              </a:rPr>
              <a:t>items inside that list. </a:t>
            </a:r>
          </a:p>
          <a:p>
            <a:pPr marL="0" indent="0">
              <a:buNone/>
            </a:pPr>
            <a:r>
              <a:rPr lang="en-GB" sz="2200" dirty="0" smtClean="0"/>
              <a:t>Remember these methods cannot be used on any other attributes outside that list. </a:t>
            </a:r>
          </a:p>
          <a:p>
            <a:pPr marL="0" indent="0">
              <a:buNone/>
            </a:pPr>
            <a:r>
              <a:rPr lang="en-GB" sz="2200" dirty="0" smtClean="0">
                <a:solidFill>
                  <a:srgbClr val="C00000"/>
                </a:solidFill>
              </a:rPr>
              <a:t>Task2 :</a:t>
            </a:r>
            <a:r>
              <a:rPr lang="en-GB" sz="2200" dirty="0" smtClean="0"/>
              <a:t> Worksheet (Page1)</a:t>
            </a:r>
            <a:endParaRPr 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6516413" y="1690688"/>
            <a:ext cx="2822028" cy="28623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C00000"/>
                </a:solidFill>
                <a:latin typeface="Consolas" panose="020B0609020204030204" pitchFamily="49" charset="0"/>
              </a:rPr>
              <a:t>Colours List</a:t>
            </a:r>
          </a:p>
          <a:p>
            <a:pPr algn="ctr"/>
            <a:r>
              <a:rPr lang="en-GB" dirty="0" smtClean="0">
                <a:latin typeface="Consolas" panose="020B0609020204030204" pitchFamily="49" charset="0"/>
              </a:rPr>
              <a:t>(Attributes)</a:t>
            </a:r>
          </a:p>
          <a:p>
            <a:pPr algn="ctr"/>
            <a:r>
              <a:rPr lang="en-GB" dirty="0">
                <a:latin typeface="Consolas" panose="020B0609020204030204" pitchFamily="49" charset="0"/>
              </a:rPr>
              <a:t> </a:t>
            </a:r>
            <a:r>
              <a:rPr lang="en-GB" dirty="0" smtClean="0">
                <a:latin typeface="Consolas" panose="020B0609020204030204" pitchFamily="49" charset="0"/>
              </a:rPr>
              <a:t>“Red”</a:t>
            </a:r>
          </a:p>
          <a:p>
            <a:pPr algn="ctr"/>
            <a:r>
              <a:rPr lang="en-GB" dirty="0">
                <a:latin typeface="Consolas" panose="020B0609020204030204" pitchFamily="49" charset="0"/>
              </a:rPr>
              <a:t> </a:t>
            </a:r>
            <a:r>
              <a:rPr lang="en-GB" dirty="0" smtClean="0">
                <a:latin typeface="Consolas" panose="020B0609020204030204" pitchFamily="49" charset="0"/>
              </a:rPr>
              <a:t>“Green”</a:t>
            </a:r>
          </a:p>
          <a:p>
            <a:pPr algn="ctr"/>
            <a:r>
              <a:rPr lang="en-GB" dirty="0" smtClean="0">
                <a:latin typeface="Consolas" panose="020B0609020204030204" pitchFamily="49" charset="0"/>
              </a:rPr>
              <a:t> “Blue”</a:t>
            </a:r>
          </a:p>
          <a:p>
            <a:pPr algn="ctr"/>
            <a:r>
              <a:rPr lang="en-GB" dirty="0">
                <a:latin typeface="Consolas" panose="020B0609020204030204" pitchFamily="49" charset="0"/>
              </a:rPr>
              <a:t> </a:t>
            </a:r>
            <a:r>
              <a:rPr lang="en-GB" dirty="0" smtClean="0">
                <a:latin typeface="Consolas" panose="020B0609020204030204" pitchFamily="49" charset="0"/>
              </a:rPr>
              <a:t>“Orange”</a:t>
            </a:r>
          </a:p>
          <a:p>
            <a:pPr algn="ctr"/>
            <a:r>
              <a:rPr lang="en-GB" dirty="0">
                <a:latin typeface="Consolas" panose="020B0609020204030204" pitchFamily="49" charset="0"/>
              </a:rPr>
              <a:t> </a:t>
            </a:r>
            <a:r>
              <a:rPr lang="en-GB" dirty="0" smtClean="0">
                <a:latin typeface="Consolas" panose="020B0609020204030204" pitchFamily="49" charset="0"/>
              </a:rPr>
              <a:t>“Purple”</a:t>
            </a:r>
          </a:p>
          <a:p>
            <a:pPr algn="ctr"/>
            <a:r>
              <a:rPr lang="en-GB" dirty="0">
                <a:latin typeface="Consolas" panose="020B0609020204030204" pitchFamily="49" charset="0"/>
              </a:rPr>
              <a:t> </a:t>
            </a:r>
            <a:r>
              <a:rPr lang="en-GB" dirty="0" smtClean="0">
                <a:latin typeface="Consolas" panose="020B0609020204030204" pitchFamily="49" charset="0"/>
              </a:rPr>
              <a:t>“Black”</a:t>
            </a:r>
          </a:p>
          <a:p>
            <a:pPr algn="ctr"/>
            <a:r>
              <a:rPr lang="en-GB" dirty="0">
                <a:latin typeface="Consolas" panose="020B0609020204030204" pitchFamily="49" charset="0"/>
              </a:rPr>
              <a:t> </a:t>
            </a:r>
            <a:r>
              <a:rPr lang="en-GB" dirty="0" smtClean="0">
                <a:latin typeface="Consolas" panose="020B0609020204030204" pitchFamily="49" charset="0"/>
              </a:rPr>
              <a:t> “Yellow”</a:t>
            </a:r>
          </a:p>
          <a:p>
            <a:pPr algn="ctr"/>
            <a:endParaRPr lang="en-GB" dirty="0">
              <a:latin typeface="Consolas" panose="020B0609020204030204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338441" y="1745794"/>
            <a:ext cx="2031124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  <a:r>
              <a:rPr lang="en-GB" dirty="0" smtClean="0"/>
              <a:t>ppend()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9335485" y="4158872"/>
            <a:ext cx="2031124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r</a:t>
            </a:r>
            <a:r>
              <a:rPr lang="en-GB" dirty="0" smtClean="0"/>
              <a:t>everse()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9332529" y="2341872"/>
            <a:ext cx="2031124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s</a:t>
            </a:r>
            <a:r>
              <a:rPr lang="en-GB" dirty="0" smtClean="0"/>
              <a:t>ort()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9335485" y="3016251"/>
            <a:ext cx="2031124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c</a:t>
            </a:r>
            <a:r>
              <a:rPr lang="en-GB" dirty="0" smtClean="0"/>
              <a:t>lear()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9318734" y="3593146"/>
            <a:ext cx="2031124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c</a:t>
            </a:r>
            <a:r>
              <a:rPr lang="en-GB" dirty="0" smtClean="0"/>
              <a:t>opy()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8147488" y="4806503"/>
            <a:ext cx="2191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Methods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7258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rgbClr val="C00000"/>
                </a:solidFill>
              </a:rPr>
              <a:t>Python Conventions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986" y="1825624"/>
            <a:ext cx="11698014" cy="3802665"/>
          </a:xfrm>
        </p:spPr>
        <p:txBody>
          <a:bodyPr>
            <a:normAutofit/>
          </a:bodyPr>
          <a:lstStyle/>
          <a:p>
            <a:r>
              <a:rPr lang="en-GB" sz="2400" dirty="0" smtClean="0"/>
              <a:t>Capitalise </a:t>
            </a:r>
            <a:r>
              <a:rPr lang="en-GB" sz="2400" dirty="0"/>
              <a:t>your class </a:t>
            </a:r>
            <a:r>
              <a:rPr lang="en-GB" sz="2400" dirty="0" smtClean="0"/>
              <a:t>names</a:t>
            </a:r>
          </a:p>
          <a:p>
            <a:pPr marL="0" indent="0">
              <a:buNone/>
            </a:pPr>
            <a:endParaRPr lang="en-GB" sz="2400" dirty="0" smtClean="0"/>
          </a:p>
          <a:p>
            <a:r>
              <a:rPr lang="en-GB" sz="2400" dirty="0" smtClean="0"/>
              <a:t>_ _ </a:t>
            </a:r>
            <a:r>
              <a:rPr lang="en-GB" sz="2400" dirty="0" smtClean="0">
                <a:sym typeface="Wingdings" panose="05000000000000000000" pitchFamily="2" charset="2"/>
              </a:rPr>
              <a:t> D</a:t>
            </a:r>
            <a:r>
              <a:rPr lang="en-GB" sz="2400" dirty="0" smtClean="0"/>
              <a:t>ouble underscore for Python special methods. e.g. __</a:t>
            </a:r>
            <a:r>
              <a:rPr lang="en-GB" sz="2400" dirty="0" err="1" smtClean="0"/>
              <a:t>init</a:t>
            </a:r>
            <a:r>
              <a:rPr lang="en-GB" sz="2400" dirty="0" smtClean="0"/>
              <a:t>__</a:t>
            </a:r>
          </a:p>
          <a:p>
            <a:pPr marL="0" indent="0">
              <a:buNone/>
            </a:pPr>
            <a:endParaRPr lang="en-GB" sz="2400" dirty="0" smtClean="0"/>
          </a:p>
          <a:p>
            <a:r>
              <a:rPr lang="en-GB" sz="2400" dirty="0" smtClean="0"/>
              <a:t>self parameter to reference an object at runtime</a:t>
            </a:r>
          </a:p>
          <a:p>
            <a:pPr marL="0" indent="0">
              <a:buNone/>
            </a:pPr>
            <a:endParaRPr lang="en-GB" sz="2400" dirty="0" smtClean="0"/>
          </a:p>
          <a:p>
            <a:r>
              <a:rPr lang="en-GB" sz="2400" dirty="0"/>
              <a:t>A</a:t>
            </a:r>
            <a:r>
              <a:rPr lang="en-GB" sz="2400" dirty="0" smtClean="0"/>
              <a:t>n </a:t>
            </a:r>
            <a:r>
              <a:rPr lang="en-GB" sz="2400" dirty="0"/>
              <a:t>attribute </a:t>
            </a:r>
            <a:r>
              <a:rPr lang="en-GB" sz="2400" dirty="0" smtClean="0"/>
              <a:t>with </a:t>
            </a:r>
            <a:r>
              <a:rPr lang="en-GB" sz="2400" dirty="0"/>
              <a:t>a leading </a:t>
            </a:r>
            <a:r>
              <a:rPr lang="en-GB" sz="2400" dirty="0" smtClean="0"/>
              <a:t>underscore is </a:t>
            </a:r>
            <a:r>
              <a:rPr lang="en-GB" sz="2400" dirty="0"/>
              <a:t>reserved for use </a:t>
            </a:r>
            <a:r>
              <a:rPr lang="en-GB" sz="2400" dirty="0" smtClean="0"/>
              <a:t>within that class.</a:t>
            </a:r>
          </a:p>
          <a:p>
            <a:pPr marL="0" indent="0">
              <a:buNone/>
            </a:pPr>
            <a:endParaRPr lang="en-GB" sz="2400" dirty="0" smtClean="0"/>
          </a:p>
          <a:p>
            <a:endParaRPr lang="en-GB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083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979" y="-152233"/>
            <a:ext cx="10515600" cy="1325563"/>
          </a:xfrm>
        </p:spPr>
        <p:txBody>
          <a:bodyPr/>
          <a:lstStyle/>
          <a:p>
            <a:pPr algn="ctr"/>
            <a:r>
              <a:rPr lang="en-GB" dirty="0" smtClean="0">
                <a:latin typeface="Consolas" panose="020B0609020204030204" pitchFamily="49" charset="0"/>
              </a:rPr>
              <a:t> User Defined Classes and Objects</a:t>
            </a:r>
            <a:endParaRPr lang="en-GB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9545" y="1008993"/>
            <a:ext cx="5612524" cy="5347357"/>
          </a:xfrm>
        </p:spPr>
        <p:txBody>
          <a:bodyPr>
            <a:noAutofit/>
          </a:bodyPr>
          <a:lstStyle/>
          <a:p>
            <a:r>
              <a:rPr lang="en-GB" sz="2200" dirty="0" smtClean="0">
                <a:latin typeface="Consolas" panose="020B0609020204030204" pitchFamily="49" charset="0"/>
              </a:rPr>
              <a:t>To define our own class we use the keyword  </a:t>
            </a:r>
            <a:r>
              <a:rPr lang="en-GB" sz="2200" b="1" dirty="0" smtClean="0">
                <a:solidFill>
                  <a:srgbClr val="C00000"/>
                </a:solidFill>
                <a:latin typeface="Consolas" panose="020B0609020204030204" pitchFamily="49" charset="0"/>
              </a:rPr>
              <a:t>class</a:t>
            </a:r>
            <a:r>
              <a:rPr lang="en-GB" sz="2200" dirty="0" smtClean="0">
                <a:latin typeface="Consolas" panose="020B0609020204030204" pitchFamily="49" charset="0"/>
              </a:rPr>
              <a:t> </a:t>
            </a:r>
          </a:p>
          <a:p>
            <a:pPr marL="0" indent="0">
              <a:buNone/>
            </a:pPr>
            <a:r>
              <a:rPr lang="en-GB" sz="2200" dirty="0" smtClean="0">
                <a:latin typeface="Consolas" panose="020B0609020204030204" pitchFamily="49" charset="0"/>
              </a:rPr>
              <a:t>Example1: Let us create a definition for Staff object</a:t>
            </a:r>
          </a:p>
          <a:p>
            <a:pPr marL="0" indent="0">
              <a:buNone/>
            </a:pPr>
            <a:r>
              <a:rPr lang="en-GB" sz="2200" dirty="0" smtClean="0">
                <a:solidFill>
                  <a:srgbClr val="C00000"/>
                </a:solidFill>
              </a:rPr>
              <a:t>Step1: </a:t>
            </a:r>
            <a:r>
              <a:rPr lang="en-GB" sz="2200" dirty="0" smtClean="0"/>
              <a:t>Create a class Staff</a:t>
            </a:r>
          </a:p>
          <a:p>
            <a:pPr marL="0" indent="0">
              <a:buNone/>
            </a:pPr>
            <a:r>
              <a:rPr lang="en-GB" sz="2200" dirty="0" smtClean="0">
                <a:solidFill>
                  <a:srgbClr val="C00000"/>
                </a:solidFill>
              </a:rPr>
              <a:t>Step2: </a:t>
            </a:r>
            <a:r>
              <a:rPr lang="en-GB" sz="2200" dirty="0" smtClean="0"/>
              <a:t>Let us define a method</a:t>
            </a:r>
          </a:p>
          <a:p>
            <a:pPr marL="0" indent="0">
              <a:buNone/>
            </a:pPr>
            <a:r>
              <a:rPr lang="en-GB" sz="2200" dirty="0"/>
              <a:t>g</a:t>
            </a:r>
            <a:r>
              <a:rPr lang="en-GB" sz="2200" dirty="0" smtClean="0"/>
              <a:t>reet () for this class  </a:t>
            </a:r>
          </a:p>
          <a:p>
            <a:pPr marL="0" indent="0">
              <a:buNone/>
            </a:pPr>
            <a:endParaRPr lang="en-GB" sz="22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200" dirty="0" smtClean="0">
                <a:solidFill>
                  <a:srgbClr val="C00000"/>
                </a:solidFill>
              </a:rPr>
              <a:t>Outside Class:</a:t>
            </a:r>
            <a:endParaRPr lang="en-GB" sz="22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GB" sz="2200" dirty="0" smtClean="0">
                <a:solidFill>
                  <a:srgbClr val="C00000"/>
                </a:solidFill>
                <a:latin typeface="Consolas" panose="020B0609020204030204" pitchFamily="49" charset="0"/>
              </a:rPr>
              <a:t>Step3: </a:t>
            </a:r>
            <a:r>
              <a:rPr lang="en-GB" sz="2200" dirty="0" smtClean="0">
                <a:latin typeface="Consolas" panose="020B0609020204030204" pitchFamily="49" charset="0"/>
              </a:rPr>
              <a:t>Let us create an object from class Staff() (Instantiation)</a:t>
            </a:r>
          </a:p>
          <a:p>
            <a:pPr marL="0" indent="0">
              <a:buNone/>
            </a:pPr>
            <a:r>
              <a:rPr lang="en-GB" sz="2200" dirty="0" smtClean="0"/>
              <a:t>Now run the program and see what happens</a:t>
            </a:r>
            <a:endParaRPr lang="en-GB" sz="22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GB" sz="2000" dirty="0">
              <a:latin typeface="Consolas" panose="020B0609020204030204" pitchFamily="49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3094" y="1027392"/>
            <a:ext cx="2622989" cy="13699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9" name="Straight Arrow Connector 8"/>
          <p:cNvCxnSpPr/>
          <p:nvPr/>
        </p:nvCxnSpPr>
        <p:spPr>
          <a:xfrm flipV="1">
            <a:off x="4761186" y="1780771"/>
            <a:ext cx="1012934" cy="91513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r="3809" b="7666"/>
          <a:stretch/>
        </p:blipFill>
        <p:spPr>
          <a:xfrm>
            <a:off x="5843094" y="2557331"/>
            <a:ext cx="5863460" cy="13891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1" name="Straight Arrow Connector 10"/>
          <p:cNvCxnSpPr/>
          <p:nvPr/>
        </p:nvCxnSpPr>
        <p:spPr>
          <a:xfrm flipV="1">
            <a:off x="4761186" y="3637576"/>
            <a:ext cx="1012934" cy="157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6951" y="4103242"/>
            <a:ext cx="4580540" cy="16389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3" name="Straight Arrow Connector 12"/>
          <p:cNvCxnSpPr/>
          <p:nvPr/>
        </p:nvCxnSpPr>
        <p:spPr>
          <a:xfrm flipV="1">
            <a:off x="4899135" y="5167909"/>
            <a:ext cx="1012934" cy="157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039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4324" y="-82276"/>
            <a:ext cx="10515600" cy="1325563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rgbClr val="C00000"/>
                </a:solidFill>
              </a:rPr>
              <a:t>Use of self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6310" y="1243287"/>
            <a:ext cx="508963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200" dirty="0" smtClean="0"/>
              <a:t>.self is a reference </a:t>
            </a:r>
            <a:r>
              <a:rPr lang="en-GB" sz="2200" dirty="0"/>
              <a:t>to the </a:t>
            </a:r>
            <a:r>
              <a:rPr lang="en-GB" sz="2200" dirty="0" smtClean="0"/>
              <a:t>object so let us modify the code by adding self to make it work</a:t>
            </a:r>
          </a:p>
          <a:p>
            <a:pPr marL="0" indent="0">
              <a:buNone/>
            </a:pPr>
            <a:r>
              <a:rPr lang="en-GB" sz="2200" dirty="0" smtClean="0"/>
              <a:t>So when we use staff1.greet() self inside the function will point to the same object.</a:t>
            </a:r>
            <a:endParaRPr lang="en-GB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3564" y="1099734"/>
            <a:ext cx="5657648" cy="19723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6" name="Straight Arrow Connector 5"/>
          <p:cNvCxnSpPr>
            <a:endCxn id="5" idx="1"/>
          </p:cNvCxnSpPr>
          <p:nvPr/>
        </p:nvCxnSpPr>
        <p:spPr>
          <a:xfrm>
            <a:off x="5209190" y="1632033"/>
            <a:ext cx="1364374" cy="45389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441323" y="3380587"/>
            <a:ext cx="3626069" cy="1200329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latin typeface="Consolas" panose="020B0609020204030204" pitchFamily="49" charset="0"/>
              </a:rPr>
              <a:t>c</a:t>
            </a:r>
            <a:r>
              <a:rPr lang="en-GB" dirty="0" smtClean="0">
                <a:latin typeface="Consolas" panose="020B0609020204030204" pitchFamily="49" charset="0"/>
              </a:rPr>
              <a:t>lass Staff():</a:t>
            </a:r>
          </a:p>
          <a:p>
            <a:endParaRPr lang="en-GB" dirty="0">
              <a:latin typeface="Consolas" panose="020B0609020204030204" pitchFamily="49" charset="0"/>
            </a:endParaRPr>
          </a:p>
          <a:p>
            <a:r>
              <a:rPr lang="en-GB" dirty="0">
                <a:latin typeface="Consolas" panose="020B0609020204030204" pitchFamily="49" charset="0"/>
              </a:rPr>
              <a:t> </a:t>
            </a:r>
            <a:r>
              <a:rPr lang="en-GB" dirty="0" smtClean="0">
                <a:latin typeface="Consolas" panose="020B0609020204030204" pitchFamily="49" charset="0"/>
              </a:rPr>
              <a:t>    </a:t>
            </a:r>
            <a:r>
              <a:rPr lang="en-GB" dirty="0" err="1" smtClean="0">
                <a:latin typeface="Consolas" panose="020B0609020204030204" pitchFamily="49" charset="0"/>
              </a:rPr>
              <a:t>def</a:t>
            </a:r>
            <a:r>
              <a:rPr lang="en-GB" dirty="0" smtClean="0">
                <a:latin typeface="Consolas" panose="020B0609020204030204" pitchFamily="49" charset="0"/>
              </a:rPr>
              <a:t> greet(self):</a:t>
            </a:r>
          </a:p>
          <a:p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6884" y="3639700"/>
            <a:ext cx="3481880" cy="15251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47" name="Elbow Connector 46"/>
          <p:cNvCxnSpPr/>
          <p:nvPr/>
        </p:nvCxnSpPr>
        <p:spPr>
          <a:xfrm flipV="1">
            <a:off x="4934155" y="3639701"/>
            <a:ext cx="2507169" cy="632754"/>
          </a:xfrm>
          <a:prstGeom prst="bentConnector3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Group 61"/>
          <p:cNvGrpSpPr/>
          <p:nvPr/>
        </p:nvGrpSpPr>
        <p:grpSpPr>
          <a:xfrm>
            <a:off x="2375338" y="4272455"/>
            <a:ext cx="7210096" cy="1334646"/>
            <a:chOff x="2375338" y="4272455"/>
            <a:chExt cx="7210096" cy="1334646"/>
          </a:xfrm>
        </p:grpSpPr>
        <p:cxnSp>
          <p:nvCxnSpPr>
            <p:cNvPr id="56" name="Straight Arrow Connector 55"/>
            <p:cNvCxnSpPr/>
            <p:nvPr/>
          </p:nvCxnSpPr>
          <p:spPr>
            <a:xfrm>
              <a:off x="9553903" y="4272455"/>
              <a:ext cx="31531" cy="133464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/>
            <p:nvPr/>
          </p:nvCxnSpPr>
          <p:spPr>
            <a:xfrm>
              <a:off x="2375338" y="4913418"/>
              <a:ext cx="5255" cy="69368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V="1">
              <a:off x="2396359" y="5500006"/>
              <a:ext cx="7157544" cy="1247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32571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58460"/>
            <a:ext cx="10515600" cy="1325563"/>
          </a:xfrm>
        </p:spPr>
        <p:txBody>
          <a:bodyPr/>
          <a:lstStyle/>
          <a:p>
            <a:pPr algn="ctr"/>
            <a:r>
              <a:rPr lang="en-GB" dirty="0" smtClean="0"/>
              <a:t>Multiple Instances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918" y="1486048"/>
            <a:ext cx="5186414" cy="1010423"/>
          </a:xfrm>
        </p:spPr>
        <p:txBody>
          <a:bodyPr>
            <a:normAutofit/>
          </a:bodyPr>
          <a:lstStyle/>
          <a:p>
            <a:r>
              <a:rPr lang="en-GB" sz="2200" dirty="0" smtClean="0"/>
              <a:t>We can create multiple objects from the same class</a:t>
            </a:r>
          </a:p>
          <a:p>
            <a:pPr marL="0" indent="0">
              <a:buNone/>
            </a:pPr>
            <a:endParaRPr lang="en-GB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374" y="2503022"/>
            <a:ext cx="4903077" cy="2604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6090745" y="963983"/>
            <a:ext cx="6101255" cy="1200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sz="2200" dirty="0" smtClean="0"/>
          </a:p>
          <a:p>
            <a:r>
              <a:rPr lang="en-GB" sz="2200" dirty="0" smtClean="0"/>
              <a:t>We would like to personalise the welcome message for different people  </a:t>
            </a:r>
            <a:endParaRPr lang="en-GB" sz="22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t="4229"/>
          <a:stretch/>
        </p:blipFill>
        <p:spPr>
          <a:xfrm>
            <a:off x="6165419" y="2539943"/>
            <a:ext cx="5951906" cy="25672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Content Placeholder 2"/>
          <p:cNvSpPr txBox="1">
            <a:spLocks/>
          </p:cNvSpPr>
          <p:nvPr/>
        </p:nvSpPr>
        <p:spPr>
          <a:xfrm>
            <a:off x="303374" y="5571682"/>
            <a:ext cx="6101255" cy="1200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200" dirty="0" smtClean="0"/>
              <a:t>Do you think this is an efficient method?</a:t>
            </a:r>
          </a:p>
        </p:txBody>
      </p:sp>
    </p:spTree>
    <p:extLst>
      <p:ext uri="{BB962C8B-B14F-4D97-AF65-F5344CB8AC3E}">
        <p14:creationId xmlns:p14="http://schemas.microsoft.com/office/powerpoint/2010/main" val="928244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3"/>
          <a:srcRect t="3313"/>
          <a:stretch/>
        </p:blipFill>
        <p:spPr>
          <a:xfrm>
            <a:off x="5712177" y="1571950"/>
            <a:ext cx="6486240" cy="22804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049" y="-394314"/>
            <a:ext cx="10515600" cy="1325563"/>
          </a:xfrm>
        </p:spPr>
        <p:txBody>
          <a:bodyPr/>
          <a:lstStyle/>
          <a:p>
            <a:pPr algn="ctr"/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> </a:t>
            </a:r>
            <a:r>
              <a:rPr lang="en-GB" dirty="0" smtClean="0"/>
              <a:t>Python __</a:t>
            </a:r>
            <a:r>
              <a:rPr lang="en-GB" dirty="0" err="1" smtClean="0"/>
              <a:t>init</a:t>
            </a:r>
            <a:r>
              <a:rPr lang="en-GB" dirty="0" smtClean="0"/>
              <a:t>__ method</a:t>
            </a:r>
            <a:endParaRPr lang="en-GB" dirty="0"/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0" y="-184666"/>
            <a:ext cx="2487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6854" y="1080153"/>
            <a:ext cx="5442890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 smtClean="0">
                <a:latin typeface="Consolas" panose="020B0609020204030204" pitchFamily="49" charset="0"/>
              </a:rPr>
              <a:t>Every OOP language uses special methods called </a:t>
            </a:r>
            <a:r>
              <a:rPr lang="en-GB" sz="2200" dirty="0" smtClean="0">
                <a:solidFill>
                  <a:srgbClr val="C00000"/>
                </a:solidFill>
                <a:latin typeface="Consolas" panose="020B0609020204030204" pitchFamily="49" charset="0"/>
              </a:rPr>
              <a:t>Constructors</a:t>
            </a:r>
            <a:r>
              <a:rPr lang="en-GB" sz="2200" dirty="0" smtClean="0">
                <a:latin typeface="Consolas" panose="020B0609020204030204" pitchFamily="49" charset="0"/>
              </a:rPr>
              <a:t> to construct and initialise  </a:t>
            </a:r>
            <a:r>
              <a:rPr lang="en-GB" sz="2200" dirty="0">
                <a:latin typeface="Consolas" panose="020B0609020204030204" pitchFamily="49" charset="0"/>
              </a:rPr>
              <a:t>an object with specific </a:t>
            </a:r>
            <a:r>
              <a:rPr lang="en-GB" sz="2200" dirty="0" smtClean="0">
                <a:latin typeface="Consolas" panose="020B0609020204030204" pitchFamily="49" charset="0"/>
              </a:rPr>
              <a:t>attributes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 smtClean="0">
                <a:latin typeface="Consolas" panose="020B0609020204030204" pitchFamily="49" charset="0"/>
              </a:rPr>
              <a:t>Python does not include constructors but  uses a special method __</a:t>
            </a:r>
            <a:r>
              <a:rPr lang="en-GB" sz="2200" dirty="0" err="1" smtClean="0">
                <a:latin typeface="Consolas" panose="020B0609020204030204" pitchFamily="49" charset="0"/>
              </a:rPr>
              <a:t>init</a:t>
            </a:r>
            <a:r>
              <a:rPr lang="en-GB" sz="2200" dirty="0" smtClean="0">
                <a:latin typeface="Consolas" panose="020B0609020204030204" pitchFamily="49" charset="0"/>
              </a:rPr>
              <a:t>__ for </a:t>
            </a:r>
            <a:r>
              <a:rPr lang="en-GB" sz="2200" dirty="0" smtClean="0">
                <a:solidFill>
                  <a:srgbClr val="C00000"/>
                </a:solidFill>
                <a:latin typeface="Consolas" panose="020B0609020204030204" pitchFamily="49" charset="0"/>
              </a:rPr>
              <a:t>initialising</a:t>
            </a:r>
            <a:r>
              <a:rPr lang="en-GB" sz="2200" dirty="0" smtClean="0">
                <a:latin typeface="Consolas" panose="020B0609020204030204" pitchFamily="49" charset="0"/>
              </a:rPr>
              <a:t> an object and is </a:t>
            </a:r>
            <a:r>
              <a:rPr lang="en-GB" sz="2200" dirty="0" smtClean="0">
                <a:solidFill>
                  <a:srgbClr val="C00000"/>
                </a:solidFill>
                <a:latin typeface="Consolas" panose="020B0609020204030204" pitchFamily="49" charset="0"/>
              </a:rPr>
              <a:t>invoked</a:t>
            </a:r>
            <a:r>
              <a:rPr lang="en-GB" sz="2200" dirty="0" smtClean="0">
                <a:latin typeface="Consolas" panose="020B0609020204030204" pitchFamily="49" charset="0"/>
              </a:rPr>
              <a:t> when you </a:t>
            </a:r>
            <a:r>
              <a:rPr lang="en-GB" sz="2200" dirty="0" smtClean="0">
                <a:solidFill>
                  <a:srgbClr val="C00000"/>
                </a:solidFill>
                <a:latin typeface="Consolas" panose="020B0609020204030204" pitchFamily="49" charset="0"/>
              </a:rPr>
              <a:t>instantiate</a:t>
            </a:r>
            <a:r>
              <a:rPr lang="en-GB" sz="2200" dirty="0" smtClean="0">
                <a:latin typeface="Consolas" panose="020B0609020204030204" pitchFamily="49" charset="0"/>
              </a:rPr>
              <a:t> an object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 smtClean="0">
                <a:latin typeface="Consolas" panose="020B0609020204030204" pitchFamily="49" charset="0"/>
              </a:rPr>
              <a:t>Python special </a:t>
            </a:r>
            <a:r>
              <a:rPr lang="en-GB" sz="2200" dirty="0">
                <a:latin typeface="Consolas" panose="020B0609020204030204" pitchFamily="49" charset="0"/>
              </a:rPr>
              <a:t>methods </a:t>
            </a:r>
            <a:r>
              <a:rPr lang="en-GB" sz="2200" dirty="0" smtClean="0">
                <a:latin typeface="Consolas" panose="020B0609020204030204" pitchFamily="49" charset="0"/>
              </a:rPr>
              <a:t>wouldn’t allow you to interact directly but is invoked implicitly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 smtClean="0">
                <a:latin typeface="Consolas" panose="020B0609020204030204" pitchFamily="49" charset="0"/>
              </a:rPr>
              <a:t>Python special methods always start with </a:t>
            </a:r>
          </a:p>
          <a:p>
            <a:r>
              <a:rPr lang="en-GB" sz="2200" dirty="0">
                <a:latin typeface="Consolas" panose="020B0609020204030204" pitchFamily="49" charset="0"/>
              </a:rPr>
              <a:t> </a:t>
            </a:r>
            <a:r>
              <a:rPr lang="en-GB" sz="2200" dirty="0" smtClean="0">
                <a:latin typeface="Consolas" panose="020B0609020204030204" pitchFamily="49" charset="0"/>
              </a:rPr>
              <a:t> __(double underscore) </a:t>
            </a:r>
          </a:p>
          <a:p>
            <a:r>
              <a:rPr lang="en-GB" sz="2200" dirty="0" smtClean="0">
                <a:solidFill>
                  <a:srgbClr val="C00000"/>
                </a:solidFill>
                <a:latin typeface="Consolas" panose="020B0609020204030204" pitchFamily="49" charset="0"/>
              </a:rPr>
              <a:t>Tasks 3, 4 and 5: </a:t>
            </a:r>
            <a:r>
              <a:rPr lang="en-GB" sz="2200" dirty="0" smtClean="0">
                <a:latin typeface="Consolas" panose="020B0609020204030204" pitchFamily="49" charset="0"/>
              </a:rPr>
              <a:t>Worksheet </a:t>
            </a:r>
            <a:r>
              <a:rPr lang="en-GB" sz="2200" dirty="0"/>
              <a:t>(Page1</a:t>
            </a:r>
            <a:r>
              <a:rPr lang="en-GB" sz="2200" dirty="0" smtClean="0"/>
              <a:t>)</a:t>
            </a:r>
            <a:endParaRPr lang="en-GB" sz="2200" dirty="0">
              <a:latin typeface="Consolas" panose="020B06090202040302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58796" y="4173308"/>
            <a:ext cx="1037002" cy="92333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 Staff</a:t>
            </a:r>
          </a:p>
          <a:p>
            <a:r>
              <a:rPr lang="en-GB" dirty="0" smtClean="0"/>
              <a:t>‘Dharini’</a:t>
            </a:r>
          </a:p>
          <a:p>
            <a:r>
              <a:rPr lang="en-GB" dirty="0"/>
              <a:t>g</a:t>
            </a:r>
            <a:r>
              <a:rPr lang="en-GB" dirty="0" smtClean="0"/>
              <a:t>reet()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9100686" y="4187847"/>
            <a:ext cx="1093268" cy="92333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 Staff</a:t>
            </a:r>
          </a:p>
          <a:p>
            <a:r>
              <a:rPr lang="en-GB" dirty="0" smtClean="0"/>
              <a:t>‘Melissa’</a:t>
            </a:r>
          </a:p>
          <a:p>
            <a:r>
              <a:rPr lang="en-GB" dirty="0"/>
              <a:t>g</a:t>
            </a:r>
            <a:r>
              <a:rPr lang="en-GB" dirty="0" smtClean="0"/>
              <a:t>reet()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6368870" y="4240922"/>
            <a:ext cx="1623848" cy="92333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 Staff</a:t>
            </a:r>
          </a:p>
          <a:p>
            <a:r>
              <a:rPr lang="en-GB" dirty="0" smtClean="0"/>
              <a:t>‘Sue Sentence’</a:t>
            </a:r>
          </a:p>
          <a:p>
            <a:r>
              <a:rPr lang="en-GB" dirty="0"/>
              <a:t>g</a:t>
            </a:r>
            <a:r>
              <a:rPr lang="en-GB" dirty="0" smtClean="0"/>
              <a:t>reet()</a:t>
            </a:r>
            <a:endParaRPr lang="en-GB" dirty="0"/>
          </a:p>
        </p:txBody>
      </p:sp>
      <p:cxnSp>
        <p:nvCxnSpPr>
          <p:cNvPr id="8" name="Curved Connector 7"/>
          <p:cNvCxnSpPr/>
          <p:nvPr/>
        </p:nvCxnSpPr>
        <p:spPr>
          <a:xfrm>
            <a:off x="8261590" y="2800878"/>
            <a:ext cx="3215707" cy="1386969"/>
          </a:xfrm>
          <a:prstGeom prst="curvedConnector3">
            <a:avLst>
              <a:gd name="adj1" fmla="val 100497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urved Connector 20"/>
          <p:cNvCxnSpPr/>
          <p:nvPr/>
        </p:nvCxnSpPr>
        <p:spPr>
          <a:xfrm>
            <a:off x="8261590" y="3231931"/>
            <a:ext cx="1410784" cy="941377"/>
          </a:xfrm>
          <a:prstGeom prst="curvedConnector3">
            <a:avLst>
              <a:gd name="adj1" fmla="val 101406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urved Connector 38"/>
          <p:cNvCxnSpPr/>
          <p:nvPr/>
        </p:nvCxnSpPr>
        <p:spPr>
          <a:xfrm rot="16200000" flipH="1">
            <a:off x="7302407" y="4007411"/>
            <a:ext cx="455771" cy="11250"/>
          </a:xfrm>
          <a:prstGeom prst="curvedConnector3">
            <a:avLst>
              <a:gd name="adj1" fmla="val 50000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3912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85443"/>
          </a:xfrm>
        </p:spPr>
        <p:txBody>
          <a:bodyPr/>
          <a:lstStyle/>
          <a:p>
            <a:r>
              <a:rPr lang="en-GB" dirty="0" smtClean="0">
                <a:latin typeface="Consolas" panose="020B0609020204030204" pitchFamily="49" charset="0"/>
              </a:rPr>
              <a:t>Let us continue after break</a:t>
            </a:r>
            <a:endParaRPr lang="en-GB" dirty="0">
              <a:latin typeface="Consolas" panose="020B0609020204030204" pitchFamily="49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294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2686</TotalTime>
  <Words>783</Words>
  <Application>Microsoft Office PowerPoint</Application>
  <PresentationFormat>Widescreen</PresentationFormat>
  <Paragraphs>143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Consolas</vt:lpstr>
      <vt:lpstr>Times New Roman</vt:lpstr>
      <vt:lpstr>Wingdings</vt:lpstr>
      <vt:lpstr>Office Theme</vt:lpstr>
      <vt:lpstr>Teach A-Level Computer Science:  Object-Oriented Programming in Python</vt:lpstr>
      <vt:lpstr>Course Outline</vt:lpstr>
      <vt:lpstr>Session -1  Outline</vt:lpstr>
      <vt:lpstr>What is OOP?</vt:lpstr>
      <vt:lpstr>Classes and Objects</vt:lpstr>
      <vt:lpstr>Example of Python built-in Objects</vt:lpstr>
      <vt:lpstr>Python Conventions</vt:lpstr>
      <vt:lpstr> User Defined Classes and Objects</vt:lpstr>
      <vt:lpstr>Use of self</vt:lpstr>
      <vt:lpstr>Multiple Instances</vt:lpstr>
      <vt:lpstr>  Python __init__ method</vt:lpstr>
      <vt:lpstr>Let us continue after break</vt:lpstr>
    </vt:vector>
  </TitlesOfParts>
  <Company>King's College London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Sentance, Sue</dc:creator>
  <cp:lastModifiedBy>Sai Arunkumar</cp:lastModifiedBy>
  <cp:revision>256</cp:revision>
  <dcterms:created xsi:type="dcterms:W3CDTF">2016-10-31T22:10:00Z</dcterms:created>
  <dcterms:modified xsi:type="dcterms:W3CDTF">2017-06-07T13:18:48Z</dcterms:modified>
</cp:coreProperties>
</file>