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8" r:id="rId2"/>
    <p:sldId id="346" r:id="rId3"/>
    <p:sldId id="325" r:id="rId4"/>
    <p:sldId id="397" r:id="rId5"/>
    <p:sldId id="398" r:id="rId6"/>
    <p:sldId id="383" r:id="rId7"/>
    <p:sldId id="399" r:id="rId8"/>
    <p:sldId id="403" r:id="rId9"/>
    <p:sldId id="401" r:id="rId10"/>
    <p:sldId id="400" r:id="rId11"/>
    <p:sldId id="402" r:id="rId12"/>
    <p:sldId id="405" r:id="rId13"/>
    <p:sldId id="406" r:id="rId14"/>
    <p:sldId id="40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75B6"/>
    <a:srgbClr val="2830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862" autoAdjust="0"/>
    <p:restoredTop sz="86401" autoAdjust="0"/>
  </p:normalViewPr>
  <p:slideViewPr>
    <p:cSldViewPr snapToGrid="0">
      <p:cViewPr varScale="1">
        <p:scale>
          <a:sx n="52" d="100"/>
          <a:sy n="52" d="100"/>
        </p:scale>
        <p:origin x="96" y="93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3C87AB-C355-48A0-A222-B0AEC582735C}" type="datetimeFigureOut">
              <a:rPr lang="en-GB" smtClean="0"/>
              <a:t>27/06/2017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E862AF-DD84-4820-B182-5C327E1627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8271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u="none" strike="noStrike" cap="none" dirty="0">
              <a:solidFill>
                <a:srgbClr val="003565"/>
              </a:solidFill>
              <a:latin typeface="Calibri" panose="020F0502020204030204" pitchFamily="34" charset="0"/>
              <a:ea typeface="Ubuntu"/>
              <a:cs typeface="Calibri" panose="020F0502020204030204" pitchFamily="34" charset="0"/>
              <a:sym typeface="Ubuntu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56193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u="none" strike="noStrike" cap="none" dirty="0">
              <a:solidFill>
                <a:srgbClr val="003565"/>
              </a:solidFill>
              <a:latin typeface="Calibri" panose="020F0502020204030204" pitchFamily="34" charset="0"/>
              <a:ea typeface="Ubuntu"/>
              <a:cs typeface="Calibri" panose="020F0502020204030204" pitchFamily="34" charset="0"/>
              <a:sym typeface="Ubuntu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70918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u="none" strike="noStrike" cap="none" dirty="0">
              <a:solidFill>
                <a:srgbClr val="003565"/>
              </a:solidFill>
              <a:latin typeface="Calibri" panose="020F0502020204030204" pitchFamily="34" charset="0"/>
              <a:ea typeface="Ubuntu"/>
              <a:cs typeface="Calibri" panose="020F0502020204030204" pitchFamily="34" charset="0"/>
              <a:sym typeface="Ubuntu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3076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u="none" strike="noStrike" cap="none" dirty="0">
                <a:solidFill>
                  <a:srgbClr val="003565"/>
                </a:solidFill>
                <a:latin typeface="Calibri" panose="020F0502020204030204" pitchFamily="34" charset="0"/>
                <a:ea typeface="Ubuntu"/>
                <a:cs typeface="Calibri" panose="020F0502020204030204" pitchFamily="34" charset="0"/>
                <a:sym typeface="Ubuntu"/>
              </a:rPr>
              <a:t>High-level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u="none" strike="noStrike" cap="none" dirty="0">
                <a:solidFill>
                  <a:srgbClr val="003565"/>
                </a:solidFill>
                <a:latin typeface="Calibri" panose="020F0502020204030204" pitchFamily="34" charset="0"/>
                <a:ea typeface="Ubuntu"/>
                <a:cs typeface="Calibri" panose="020F0502020204030204" pitchFamily="34" charset="0"/>
                <a:sym typeface="Ubuntu"/>
              </a:rPr>
              <a:t>Assembly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u="none" strike="noStrike" cap="none" dirty="0">
                <a:solidFill>
                  <a:srgbClr val="003565"/>
                </a:solidFill>
                <a:latin typeface="Calibri" panose="020F0502020204030204" pitchFamily="34" charset="0"/>
                <a:ea typeface="Ubuntu"/>
                <a:cs typeface="Calibri" panose="020F0502020204030204" pitchFamily="34" charset="0"/>
                <a:sym typeface="Ubuntu"/>
              </a:rPr>
              <a:t>Low-level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u="none" strike="noStrike" cap="none" dirty="0">
                <a:solidFill>
                  <a:srgbClr val="003565"/>
                </a:solidFill>
                <a:latin typeface="Calibri" panose="020F0502020204030204" pitchFamily="34" charset="0"/>
                <a:ea typeface="Ubuntu"/>
                <a:cs typeface="Calibri" panose="020F0502020204030204" pitchFamily="34" charset="0"/>
                <a:sym typeface="Ubuntu"/>
              </a:rPr>
              <a:t>Python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u="none" strike="noStrike" cap="none" dirty="0">
                <a:solidFill>
                  <a:srgbClr val="003565"/>
                </a:solidFill>
                <a:latin typeface="Calibri" panose="020F0502020204030204" pitchFamily="34" charset="0"/>
                <a:ea typeface="Ubuntu"/>
                <a:cs typeface="Calibri" panose="020F0502020204030204" pitchFamily="34" charset="0"/>
                <a:sym typeface="Ubuntu"/>
              </a:rPr>
              <a:t>Machine code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u="none" strike="noStrike" cap="none" dirty="0">
                <a:solidFill>
                  <a:srgbClr val="003565"/>
                </a:solidFill>
                <a:latin typeface="Calibri" panose="020F0502020204030204" pitchFamily="34" charset="0"/>
                <a:ea typeface="Ubuntu"/>
                <a:cs typeface="Calibri" panose="020F0502020204030204" pitchFamily="34" charset="0"/>
                <a:sym typeface="Ubuntu"/>
              </a:rPr>
              <a:t>Low-level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36566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u="none" strike="noStrike" cap="none" dirty="0">
              <a:solidFill>
                <a:srgbClr val="003565"/>
              </a:solidFill>
              <a:latin typeface="Calibri" panose="020F0502020204030204" pitchFamily="34" charset="0"/>
              <a:ea typeface="Ubuntu"/>
              <a:cs typeface="Calibri" panose="020F0502020204030204" pitchFamily="34" charset="0"/>
              <a:sym typeface="Ubuntu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336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u="none" strike="noStrike" cap="none" dirty="0">
              <a:solidFill>
                <a:srgbClr val="003565"/>
              </a:solidFill>
              <a:latin typeface="Calibri" panose="020F0502020204030204" pitchFamily="34" charset="0"/>
              <a:ea typeface="Ubuntu"/>
              <a:cs typeface="Calibri" panose="020F0502020204030204" pitchFamily="34" charset="0"/>
              <a:sym typeface="Ubuntu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43043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u="none" strike="noStrike" cap="none" dirty="0">
                <a:solidFill>
                  <a:srgbClr val="003565"/>
                </a:solidFill>
                <a:latin typeface="Calibri" panose="020F0502020204030204" pitchFamily="34" charset="0"/>
                <a:ea typeface="Ubuntu"/>
                <a:cs typeface="Calibri" panose="020F0502020204030204" pitchFamily="34" charset="0"/>
                <a:sym typeface="Ubuntu"/>
              </a:rPr>
              <a:t>Can be faster to debug because you don’t have to wait for the whole program to be translated before it starts to run. Errors are reported as they are found.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u="none" strike="noStrike" cap="none" dirty="0">
                <a:solidFill>
                  <a:srgbClr val="003565"/>
                </a:solidFill>
                <a:latin typeface="Calibri" panose="020F0502020204030204" pitchFamily="34" charset="0"/>
                <a:ea typeface="Ubuntu"/>
                <a:cs typeface="Calibri" panose="020F0502020204030204" pitchFamily="34" charset="0"/>
                <a:sym typeface="Ubuntu"/>
              </a:rPr>
              <a:t>Programs may run more quickly because the entire program is translated to machine code before it runs. It only needs to be translated once for each platform.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u="none" strike="noStrike" cap="none" dirty="0">
                <a:solidFill>
                  <a:srgbClr val="003565"/>
                </a:solidFill>
                <a:latin typeface="Calibri" panose="020F0502020204030204" pitchFamily="34" charset="0"/>
                <a:ea typeface="Ubuntu"/>
                <a:cs typeface="Calibri" panose="020F0502020204030204" pitchFamily="34" charset="0"/>
                <a:sym typeface="Ubuntu"/>
              </a:rPr>
              <a:t>Can be slower to debug because you have to wait for the whole program to be translated before it starts to run. Errors are reported as a single list at the end of the translation process.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u="none" strike="noStrike" cap="none" dirty="0">
                <a:solidFill>
                  <a:srgbClr val="003565"/>
                </a:solidFill>
                <a:latin typeface="Calibri" panose="020F0502020204030204" pitchFamily="34" charset="0"/>
                <a:ea typeface="Ubuntu"/>
                <a:cs typeface="Calibri" panose="020F0502020204030204" pitchFamily="34" charset="0"/>
                <a:sym typeface="Ubuntu"/>
              </a:rPr>
              <a:t>The same program can run on multiple platforms as long as the interpreter is installed.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u="none" strike="noStrike" cap="none" dirty="0">
                <a:solidFill>
                  <a:srgbClr val="003565"/>
                </a:solidFill>
                <a:latin typeface="Calibri" panose="020F0502020204030204" pitchFamily="34" charset="0"/>
                <a:ea typeface="Ubuntu"/>
                <a:cs typeface="Calibri" panose="020F0502020204030204" pitchFamily="34" charset="0"/>
                <a:sym typeface="Ubuntu"/>
              </a:rPr>
              <a:t>Programs may run more slowly because each line of code must be translated before it executes each time the program runs.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u="none" strike="noStrike" cap="none" dirty="0">
                <a:solidFill>
                  <a:srgbClr val="003565"/>
                </a:solidFill>
                <a:latin typeface="Calibri" panose="020F0502020204030204" pitchFamily="34" charset="0"/>
                <a:ea typeface="Ubuntu"/>
                <a:cs typeface="Calibri" panose="020F0502020204030204" pitchFamily="34" charset="0"/>
                <a:sym typeface="Ubuntu"/>
              </a:rPr>
              <a:t>The program will only run on the platform it was compiled for, a different version of the program needs to be compiled for each platform.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u="none" strike="noStrike" cap="none" dirty="0">
              <a:solidFill>
                <a:srgbClr val="003565"/>
              </a:solidFill>
              <a:latin typeface="Calibri" panose="020F0502020204030204" pitchFamily="34" charset="0"/>
              <a:ea typeface="Ubuntu"/>
              <a:cs typeface="Calibri" panose="020F0502020204030204" pitchFamily="34" charset="0"/>
              <a:sym typeface="Ubuntu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02263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u="none" strike="noStrike" cap="none" dirty="0">
              <a:solidFill>
                <a:srgbClr val="003565"/>
              </a:solidFill>
              <a:latin typeface="Calibri" panose="020F0502020204030204" pitchFamily="34" charset="0"/>
              <a:ea typeface="Ubuntu"/>
              <a:cs typeface="Calibri" panose="020F0502020204030204" pitchFamily="34" charset="0"/>
              <a:sym typeface="Ubuntu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0381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u="none" strike="noStrike" cap="none" dirty="0">
              <a:solidFill>
                <a:srgbClr val="003565"/>
              </a:solidFill>
              <a:latin typeface="Calibri" panose="020F0502020204030204" pitchFamily="34" charset="0"/>
              <a:ea typeface="Ubuntu"/>
              <a:cs typeface="Calibri" panose="020F0502020204030204" pitchFamily="34" charset="0"/>
              <a:sym typeface="Ubuntu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65437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u="none" strike="noStrike" cap="none" dirty="0">
              <a:solidFill>
                <a:srgbClr val="003565"/>
              </a:solidFill>
              <a:latin typeface="Calibri" panose="020F0502020204030204" pitchFamily="34" charset="0"/>
              <a:ea typeface="Ubuntu"/>
              <a:cs typeface="Calibri" panose="020F0502020204030204" pitchFamily="34" charset="0"/>
              <a:sym typeface="Ubuntu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53201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u="none" strike="noStrike" cap="none" dirty="0">
              <a:solidFill>
                <a:srgbClr val="003565"/>
              </a:solidFill>
              <a:latin typeface="Calibri" panose="020F0502020204030204" pitchFamily="34" charset="0"/>
              <a:ea typeface="Ubuntu"/>
              <a:cs typeface="Calibri" panose="020F0502020204030204" pitchFamily="34" charset="0"/>
              <a:sym typeface="Ubuntu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8125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27/06/2017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390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27/06/2017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3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27/06/2017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356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27/06/2017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557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27/06/2017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037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27/06/2017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942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27/06/2017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303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27/06/2017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477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27/06/2017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7159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27/06/2017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074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27/06/2017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572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994C1-7FA0-4894-B73E-31140D789D3B}" type="datetimeFigureOut">
              <a:rPr lang="en-GB" smtClean="0"/>
              <a:t>27/06/2017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63553" y="117014"/>
            <a:ext cx="12240228" cy="6904299"/>
          </a:xfrm>
          <a:prstGeom prst="rect">
            <a:avLst/>
          </a:prstGeom>
          <a:noFill/>
          <a:ln w="2286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526" y="5495940"/>
            <a:ext cx="6047525" cy="953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468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peterhigginson.co.uk/LMC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Session 9</a:t>
            </a:r>
          </a:p>
          <a:p>
            <a:r>
              <a:rPr lang="en-GB" dirty="0"/>
              <a:t>Programming for GCSE with Longer Tasks (Part 1)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383175" y="515073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Teaching Computing to GCSE</a:t>
            </a:r>
          </a:p>
        </p:txBody>
      </p:sp>
    </p:spTree>
    <p:extLst>
      <p:ext uri="{BB962C8B-B14F-4D97-AF65-F5344CB8AC3E}">
        <p14:creationId xmlns:p14="http://schemas.microsoft.com/office/powerpoint/2010/main" val="3958456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Non-Examined Assessments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8894" y="1667031"/>
            <a:ext cx="11032565" cy="35945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All current GCSE specifications have a NEA which makes up 20% of the final grade.</a:t>
            </a:r>
          </a:p>
          <a:p>
            <a:pPr marL="0" indent="0">
              <a:buNone/>
            </a:pPr>
            <a:r>
              <a:rPr lang="en-GB" dirty="0"/>
              <a:t>In the NEA students are provided with a project brief which details a programming problem.</a:t>
            </a:r>
          </a:p>
          <a:p>
            <a:pPr marL="0" indent="0">
              <a:buNone/>
            </a:pPr>
            <a:r>
              <a:rPr lang="en-GB" dirty="0"/>
              <a:t>They have 20 hours to write and document a solution, however the form the documentation takes varies from board to board.</a:t>
            </a:r>
          </a:p>
          <a:p>
            <a:pPr marL="0" indent="0">
              <a:buNone/>
            </a:pPr>
            <a:r>
              <a:rPr lang="en-GB" dirty="0"/>
              <a:t>During these last two sessions we will practice completing the types of programming task that are used in these projects.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2095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Machine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599" y="1398090"/>
            <a:ext cx="11032565" cy="42006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Each type of CPU is designed to carry out a set of specific instructions, this is known as the instruction set. Each instruction is represented by a binary number. This is called machine code.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>
                <a:sym typeface="Ubuntu"/>
              </a:rPr>
              <a:t>It is hard for humans to read and write machine code so assembly language was developed to make it easier.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2135709"/>
              </p:ext>
            </p:extLst>
          </p:nvPr>
        </p:nvGraphicFramePr>
        <p:xfrm>
          <a:off x="1012415" y="2541090"/>
          <a:ext cx="8717875" cy="209995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4911350">
                  <a:extLst>
                    <a:ext uri="{9D8B030D-6E8A-4147-A177-3AD203B41FA5}">
                      <a16:colId xmlns:a16="http://schemas.microsoft.com/office/drawing/2014/main" val="3177321391"/>
                    </a:ext>
                  </a:extLst>
                </a:gridCol>
                <a:gridCol w="3806525">
                  <a:extLst>
                    <a:ext uri="{9D8B030D-6E8A-4147-A177-3AD203B41FA5}">
                      <a16:colId xmlns:a16="http://schemas.microsoft.com/office/drawing/2014/main" val="2608543876"/>
                    </a:ext>
                  </a:extLst>
                </a:gridCol>
              </a:tblGrid>
              <a:tr h="358850">
                <a:tc>
                  <a:txBody>
                    <a:bodyPr/>
                    <a:lstStyle/>
                    <a:p>
                      <a:pPr marL="72000" marR="0" lvl="0" indent="-8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GB" sz="1800" b="1" u="none" strike="noStrike" cap="none" dirty="0">
                          <a:solidFill>
                            <a:schemeClr val="lt1"/>
                          </a:solidFill>
                          <a:latin typeface="+mn-lt"/>
                          <a:ea typeface="Ubuntu"/>
                          <a:cs typeface="Ubuntu"/>
                          <a:sym typeface="Ubuntu"/>
                        </a:rPr>
                        <a:t>Machine Code</a:t>
                      </a:r>
                    </a:p>
                  </a:txBody>
                  <a:tcPr marL="68575" marR="68575" marT="0" marB="0" anchor="ctr">
                    <a:lnL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GB" sz="1800" b="1" u="none" strike="noStrike" cap="none">
                          <a:solidFill>
                            <a:schemeClr val="lt1"/>
                          </a:solidFill>
                          <a:latin typeface="+mn-lt"/>
                          <a:ea typeface="Ubuntu"/>
                          <a:cs typeface="Ubuntu"/>
                          <a:sym typeface="Ubuntu"/>
                        </a:rPr>
                        <a:t>Assembly Language </a:t>
                      </a:r>
                    </a:p>
                  </a:txBody>
                  <a:tcPr marL="68575" marR="68575" marT="0" marB="0" anchor="ctr">
                    <a:lnL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4763245"/>
                  </a:ext>
                </a:extLst>
              </a:tr>
              <a:tr h="435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800" u="none" strike="noStrike" cap="none">
                          <a:solidFill>
                            <a:srgbClr val="003565"/>
                          </a:solidFill>
                          <a:latin typeface="+mn-lt"/>
                          <a:ea typeface="Ubuntu"/>
                          <a:cs typeface="Ubuntu"/>
                          <a:sym typeface="Ubuntu"/>
                        </a:rPr>
                        <a:t>1110 0011 1010 0000 0000 0000 0000 0010</a:t>
                      </a:r>
                    </a:p>
                  </a:txBody>
                  <a:tcPr marL="68575" marR="68575" marT="0" marB="0" anchor="ctr">
                    <a:lnL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800" b="0" u="none" strike="noStrike" cap="none" dirty="0">
                          <a:solidFill>
                            <a:srgbClr val="003565"/>
                          </a:solidFill>
                          <a:latin typeface="+mn-lt"/>
                          <a:ea typeface="Ubuntu"/>
                          <a:cs typeface="Ubuntu"/>
                          <a:sym typeface="Ubuntu"/>
                        </a:rPr>
                        <a:t>MOV R0, #2 			</a:t>
                      </a:r>
                    </a:p>
                  </a:txBody>
                  <a:tcPr marL="68575" marR="68575" marT="0" marB="0" anchor="ctr">
                    <a:lnL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0637100"/>
                  </a:ext>
                </a:extLst>
              </a:tr>
              <a:tr h="435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800" u="none" strike="noStrike" cap="none">
                          <a:solidFill>
                            <a:srgbClr val="003565"/>
                          </a:solidFill>
                          <a:latin typeface="+mn-lt"/>
                          <a:ea typeface="Ubuntu"/>
                          <a:cs typeface="Ubuntu"/>
                          <a:sym typeface="Ubuntu"/>
                        </a:rPr>
                        <a:t>1110 0010 0100 0011 0001 0000 0000 1010</a:t>
                      </a:r>
                    </a:p>
                  </a:txBody>
                  <a:tcPr marL="68575" marR="68575" marT="0" marB="0" anchor="ctr">
                    <a:lnL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800" b="0" u="none" strike="noStrike" cap="none">
                          <a:solidFill>
                            <a:srgbClr val="003565"/>
                          </a:solidFill>
                          <a:latin typeface="+mn-lt"/>
                          <a:ea typeface="Ubuntu"/>
                          <a:cs typeface="Ubuntu"/>
                          <a:sym typeface="Ubuntu"/>
                        </a:rPr>
                        <a:t>SUB R1, R3, #10		</a:t>
                      </a:r>
                    </a:p>
                  </a:txBody>
                  <a:tcPr marL="68575" marR="68575" marT="0" marB="0" anchor="ctr">
                    <a:lnL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8190283"/>
                  </a:ext>
                </a:extLst>
              </a:tr>
              <a:tr h="435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800" u="none" strike="noStrike" cap="none">
                          <a:solidFill>
                            <a:srgbClr val="003565"/>
                          </a:solidFill>
                          <a:latin typeface="+mn-lt"/>
                          <a:ea typeface="Ubuntu"/>
                          <a:cs typeface="Ubuntu"/>
                          <a:sym typeface="Ubuntu"/>
                        </a:rPr>
                        <a:t>1110 0000 1000 0000 0000 0000 0000 0001</a:t>
                      </a:r>
                    </a:p>
                  </a:txBody>
                  <a:tcPr marL="68575" marR="68575" marT="0" marB="0" anchor="ctr">
                    <a:lnL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800" b="0" u="none" strike="noStrike" cap="none">
                          <a:solidFill>
                            <a:srgbClr val="003565"/>
                          </a:solidFill>
                          <a:latin typeface="+mn-lt"/>
                          <a:ea typeface="Ubuntu"/>
                          <a:cs typeface="Ubuntu"/>
                          <a:sym typeface="Ubuntu"/>
                        </a:rPr>
                        <a:t>ADD R0, R0, R1		</a:t>
                      </a:r>
                    </a:p>
                  </a:txBody>
                  <a:tcPr marL="68575" marR="68575" marT="0" marB="0" anchor="ctr">
                    <a:lnL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8201173"/>
                  </a:ext>
                </a:extLst>
              </a:tr>
              <a:tr h="435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800" u="none" strike="noStrike" cap="none" dirty="0">
                          <a:solidFill>
                            <a:srgbClr val="003565"/>
                          </a:solidFill>
                          <a:latin typeface="+mn-lt"/>
                          <a:ea typeface="Ubuntu"/>
                          <a:cs typeface="Ubuntu"/>
                          <a:sym typeface="Ubuntu"/>
                        </a:rPr>
                        <a:t>1110 0000 0000 0011 0000 0101 1001 0100</a:t>
                      </a:r>
                    </a:p>
                  </a:txBody>
                  <a:tcPr marL="68575" marR="68575" marT="0" marB="0" anchor="ctr">
                    <a:lnL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800" b="0" u="none" strike="noStrike" cap="none" dirty="0">
                          <a:solidFill>
                            <a:srgbClr val="003565"/>
                          </a:solidFill>
                          <a:latin typeface="+mn-lt"/>
                          <a:ea typeface="Ubuntu"/>
                          <a:cs typeface="Ubuntu"/>
                          <a:sym typeface="Ubuntu"/>
                        </a:rPr>
                        <a:t>MUL R3, R4, R5 		</a:t>
                      </a:r>
                    </a:p>
                  </a:txBody>
                  <a:tcPr marL="68575" marR="68575" marT="0" marB="0" anchor="ctr">
                    <a:lnL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77013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4692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Assembly Language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599" y="1398090"/>
            <a:ext cx="11032565" cy="42006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Assembly language uses codes called mnemonics to represent each machine code operation. For example SUB is used to represent the subtract operation.</a:t>
            </a:r>
          </a:p>
          <a:p>
            <a:pPr marL="0" indent="0">
              <a:buNone/>
            </a:pPr>
            <a:r>
              <a:rPr lang="en-GB" sz="2400" dirty="0"/>
              <a:t>There is a one-to-one relationship between each assembly language instruction and the corresponding machine code instruction. This means each assembly language instruction is translated into one machine code instruction.</a:t>
            </a:r>
          </a:p>
          <a:p>
            <a:pPr marL="0" indent="0">
              <a:buNone/>
            </a:pPr>
            <a:r>
              <a:rPr lang="en-GB" sz="2400" dirty="0"/>
              <a:t>Both assembly language and machine code are known as low-level languages. Low-level languages allow direct control over the operation of the CPU.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725867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High-Level Languages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599" y="1398090"/>
            <a:ext cx="11032565" cy="42006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Although assembly language is easier to read and write than machine code it is still very time consuming to write programs with.</a:t>
            </a:r>
          </a:p>
          <a:p>
            <a:pPr marL="0" indent="0">
              <a:buNone/>
            </a:pPr>
            <a:r>
              <a:rPr lang="en-GB" sz="2400" dirty="0"/>
              <a:t>High-level languages were designed to solve this problem, they use a syntax that is much closer to written English.</a:t>
            </a:r>
          </a:p>
          <a:p>
            <a:pPr marL="0" indent="0">
              <a:buNone/>
            </a:pPr>
            <a:r>
              <a:rPr lang="en-GB" sz="2400" dirty="0"/>
              <a:t>Each high-level language instruction is translated into multiple machine code instructions.</a:t>
            </a:r>
          </a:p>
          <a:p>
            <a:pPr marL="0" indent="0">
              <a:buNone/>
            </a:pPr>
            <a:r>
              <a:rPr lang="en-GB" sz="2400" dirty="0"/>
              <a:t>Python is an example of a high-level language.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</p:txBody>
      </p:sp>
      <p:pic>
        <p:nvPicPr>
          <p:cNvPr id="4" name="Shape 189" descr="https://www.python.org/static/community_logos/python-logo-master-v3-TM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46231" y="3882190"/>
            <a:ext cx="4532838" cy="14919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4856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Activity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599" y="1398090"/>
            <a:ext cx="11032565" cy="35945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Use the text in the notes section of this slide to complete the table.</a:t>
            </a:r>
          </a:p>
        </p:txBody>
      </p:sp>
      <p:graphicFrame>
        <p:nvGraphicFramePr>
          <p:cNvPr id="5" name="Shape 369"/>
          <p:cNvGraphicFramePr/>
          <p:nvPr>
            <p:extLst>
              <p:ext uri="{D42A27DB-BD31-4B8C-83A1-F6EECF244321}">
                <p14:modId xmlns:p14="http://schemas.microsoft.com/office/powerpoint/2010/main" val="3736988178"/>
              </p:ext>
            </p:extLst>
          </p:nvPr>
        </p:nvGraphicFramePr>
        <p:xfrm>
          <a:off x="971176" y="1848810"/>
          <a:ext cx="10187605" cy="3661458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9912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17948">
                  <a:extLst>
                    <a:ext uri="{9D8B030D-6E8A-4147-A177-3AD203B41FA5}">
                      <a16:colId xmlns:a16="http://schemas.microsoft.com/office/drawing/2014/main" val="2366583851"/>
                    </a:ext>
                  </a:extLst>
                </a:gridCol>
                <a:gridCol w="42784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8319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GB" sz="1600" b="1" i="0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Instruction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GB" sz="1600" b="1" i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Language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GB" sz="1600" b="1" i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Language Type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084939"/>
                  </a:ext>
                </a:extLst>
              </a:tr>
              <a:tr h="103670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600" b="1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sum = num1 + num2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903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600" b="1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ADD R0, R0, R1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2407705"/>
                  </a:ext>
                </a:extLst>
              </a:tr>
              <a:tr h="109903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600" b="1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1111000011110000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5734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05066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Translators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599" y="1398090"/>
            <a:ext cx="11032565" cy="42006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The CPU can only execute instructions in machine code, therefore assembly language and high-level language instructions must be translated. For this we use a translator.</a:t>
            </a:r>
          </a:p>
          <a:p>
            <a:pPr marL="0" indent="0">
              <a:buNone/>
            </a:pPr>
            <a:r>
              <a:rPr lang="en-GB" sz="2400" dirty="0"/>
              <a:t>There are three types of translator: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</p:txBody>
      </p:sp>
      <p:graphicFrame>
        <p:nvGraphicFramePr>
          <p:cNvPr id="5" name="Shape 369"/>
          <p:cNvGraphicFramePr/>
          <p:nvPr>
            <p:extLst>
              <p:ext uri="{D42A27DB-BD31-4B8C-83A1-F6EECF244321}">
                <p14:modId xmlns:p14="http://schemas.microsoft.com/office/powerpoint/2010/main" val="145893759"/>
              </p:ext>
            </p:extLst>
          </p:nvPr>
        </p:nvGraphicFramePr>
        <p:xfrm>
          <a:off x="991934" y="2669426"/>
          <a:ext cx="10333791" cy="2830158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751266">
                  <a:extLst>
                    <a:ext uri="{9D8B030D-6E8A-4147-A177-3AD203B41FA5}">
                      <a16:colId xmlns:a16="http://schemas.microsoft.com/office/drawing/2014/main" val="2366583851"/>
                    </a:ext>
                  </a:extLst>
                </a:gridCol>
                <a:gridCol w="3737811">
                  <a:extLst>
                    <a:ext uri="{9D8B030D-6E8A-4147-A177-3AD203B41FA5}">
                      <a16:colId xmlns:a16="http://schemas.microsoft.com/office/drawing/2014/main" val="3879666869"/>
                    </a:ext>
                  </a:extLst>
                </a:gridCol>
                <a:gridCol w="48447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42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1600" b="1" i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Translator Type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1600" b="1" i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Used For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1600" b="1" i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Description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084939"/>
                  </a:ext>
                </a:extLst>
              </a:tr>
              <a:tr h="80115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600" b="1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Assembler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600" b="0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Assembly Language Programs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  <a:tabLst/>
                        <a:defRPr/>
                      </a:pPr>
                      <a:r>
                        <a:rPr lang="en-GB" sz="1600" b="0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Translates programs written in assembly language into machine code.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392554"/>
                  </a:ext>
                </a:extLst>
              </a:tr>
              <a:tr h="80115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600" b="1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Compiler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600" b="0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High-Level Language Programs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  <a:tabLst/>
                        <a:defRPr/>
                      </a:pPr>
                      <a:r>
                        <a:rPr lang="en-GB" sz="1600" b="0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Translates the entire program into machine code in one go.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115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600" b="1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Interpreter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600" b="0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High-Level Language Programs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  <a:tabLst/>
                        <a:defRPr/>
                      </a:pPr>
                      <a:r>
                        <a:rPr lang="en-GB" sz="1600" b="0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Translates each instruction one line at a time and executes it before translating the next instruction.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1945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96269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Activity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599" y="1398090"/>
            <a:ext cx="11032565" cy="42006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Carry out some research to find some examples of interpreted and compiled programming languages.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</p:txBody>
      </p:sp>
      <p:graphicFrame>
        <p:nvGraphicFramePr>
          <p:cNvPr id="5" name="Shape 369"/>
          <p:cNvGraphicFramePr/>
          <p:nvPr>
            <p:extLst>
              <p:ext uri="{D42A27DB-BD31-4B8C-83A1-F6EECF244321}">
                <p14:modId xmlns:p14="http://schemas.microsoft.com/office/powerpoint/2010/main" val="3297079380"/>
              </p:ext>
            </p:extLst>
          </p:nvPr>
        </p:nvGraphicFramePr>
        <p:xfrm>
          <a:off x="940600" y="2189971"/>
          <a:ext cx="10430046" cy="2830158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5215023">
                  <a:extLst>
                    <a:ext uri="{9D8B030D-6E8A-4147-A177-3AD203B41FA5}">
                      <a16:colId xmlns:a16="http://schemas.microsoft.com/office/drawing/2014/main" val="3879666869"/>
                    </a:ext>
                  </a:extLst>
                </a:gridCol>
                <a:gridCol w="52150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69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1600" b="1" i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Interpreted Languages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1600" b="1" i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Compiled Languages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084939"/>
                  </a:ext>
                </a:extLst>
              </a:tr>
              <a:tr h="80115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  <a:tabLst/>
                        <a:defRPr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392554"/>
                  </a:ext>
                </a:extLst>
              </a:tr>
              <a:tr h="80115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  <a:tabLst/>
                        <a:defRPr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115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  <a:tabLst/>
                        <a:defRPr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1945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10802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Activity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599" y="1398090"/>
            <a:ext cx="11032565" cy="42006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Use the text in the notes section of this slide to complete the comparison table: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</p:txBody>
      </p:sp>
      <p:graphicFrame>
        <p:nvGraphicFramePr>
          <p:cNvPr id="5" name="Shape 369"/>
          <p:cNvGraphicFramePr/>
          <p:nvPr>
            <p:extLst>
              <p:ext uri="{D42A27DB-BD31-4B8C-83A1-F6EECF244321}">
                <p14:modId xmlns:p14="http://schemas.microsoft.com/office/powerpoint/2010/main" val="1268570447"/>
              </p:ext>
            </p:extLst>
          </p:nvPr>
        </p:nvGraphicFramePr>
        <p:xfrm>
          <a:off x="940600" y="1867652"/>
          <a:ext cx="10430046" cy="2830158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5215023">
                  <a:extLst>
                    <a:ext uri="{9D8B030D-6E8A-4147-A177-3AD203B41FA5}">
                      <a16:colId xmlns:a16="http://schemas.microsoft.com/office/drawing/2014/main" val="3879666869"/>
                    </a:ext>
                  </a:extLst>
                </a:gridCol>
                <a:gridCol w="52150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69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1600" b="1" i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Interpreted Languages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1600" b="1" i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Compiled Languages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084939"/>
                  </a:ext>
                </a:extLst>
              </a:tr>
              <a:tr h="80115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  <a:tabLst/>
                        <a:defRPr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392554"/>
                  </a:ext>
                </a:extLst>
              </a:tr>
              <a:tr h="80115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  <a:tabLst/>
                        <a:defRPr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115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  <a:tabLst/>
                        <a:defRPr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1945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48799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Benefits of Low-Level Languages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599" y="1398090"/>
            <a:ext cx="11032565" cy="42006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b="1" dirty="0"/>
              <a:t>Most software is not written in a low-level language because:</a:t>
            </a:r>
          </a:p>
          <a:p>
            <a:r>
              <a:rPr lang="en-GB" sz="2400" dirty="0"/>
              <a:t>It takes longer to develop</a:t>
            </a:r>
          </a:p>
          <a:p>
            <a:r>
              <a:rPr lang="en-GB" sz="2400" dirty="0"/>
              <a:t>It is not portable between different types of processor.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b="1" dirty="0"/>
              <a:t>But low-level languages are useful because:</a:t>
            </a:r>
          </a:p>
          <a:p>
            <a:r>
              <a:rPr lang="en-GB" sz="2400" dirty="0"/>
              <a:t>It enables programmers to write very efficient, performance-critical code</a:t>
            </a:r>
          </a:p>
          <a:p>
            <a:r>
              <a:rPr lang="en-GB" sz="2400" dirty="0"/>
              <a:t>It gives you a clear understanding of how the CPU works</a:t>
            </a:r>
          </a:p>
          <a:p>
            <a:r>
              <a:rPr lang="en-GB" sz="2400" dirty="0"/>
              <a:t>It can be used to debug code that isn’t working as expected.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248769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Activity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599" y="1398090"/>
            <a:ext cx="11032565" cy="42006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Performance critical code is often written in a low-level language, for example where lives are at stake. Think of some examples of software that is performance critical and non-performance critical.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</p:txBody>
      </p:sp>
      <p:graphicFrame>
        <p:nvGraphicFramePr>
          <p:cNvPr id="5" name="Shape 369"/>
          <p:cNvGraphicFramePr/>
          <p:nvPr>
            <p:extLst>
              <p:ext uri="{D42A27DB-BD31-4B8C-83A1-F6EECF244321}">
                <p14:modId xmlns:p14="http://schemas.microsoft.com/office/powerpoint/2010/main" val="2018028725"/>
              </p:ext>
            </p:extLst>
          </p:nvPr>
        </p:nvGraphicFramePr>
        <p:xfrm>
          <a:off x="988726" y="2541090"/>
          <a:ext cx="10430046" cy="2830158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5215023">
                  <a:extLst>
                    <a:ext uri="{9D8B030D-6E8A-4147-A177-3AD203B41FA5}">
                      <a16:colId xmlns:a16="http://schemas.microsoft.com/office/drawing/2014/main" val="3879666869"/>
                    </a:ext>
                  </a:extLst>
                </a:gridCol>
                <a:gridCol w="52150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034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1600" b="1" i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Performance Critical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1600" b="1" i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Non-Performance Critical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084939"/>
                  </a:ext>
                </a:extLst>
              </a:tr>
              <a:tr h="80115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  <a:tabLst/>
                        <a:defRPr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392554"/>
                  </a:ext>
                </a:extLst>
              </a:tr>
              <a:tr h="80115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  <a:tabLst/>
                        <a:defRPr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115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  <a:tabLst/>
                        <a:defRPr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1945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41575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Little Man Computer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599" y="1398090"/>
            <a:ext cx="11032565" cy="42006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At GCSE level students aren’t required to read and write assembly language (unless following the </a:t>
            </a:r>
            <a:r>
              <a:rPr lang="en-GB" sz="2400" dirty="0" err="1"/>
              <a:t>Eduqas</a:t>
            </a:r>
            <a:r>
              <a:rPr lang="en-GB" sz="2400" dirty="0"/>
              <a:t> specification), but it can be a good way of stretching the more able students.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Little Man Computer is a simulated CPU with a simplified instruction designed to help students learn how the CPU and assembly language work.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A web based version of the simulator can be found here:</a:t>
            </a:r>
          </a:p>
          <a:p>
            <a:pPr marL="0" indent="0">
              <a:buNone/>
            </a:pPr>
            <a:r>
              <a:rPr lang="en-GB" sz="2400" dirty="0">
                <a:hlinkClick r:id="rId3"/>
              </a:rPr>
              <a:t>https://peterhigginson.co.uk/LMC/</a:t>
            </a: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164473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Extension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599" y="1398090"/>
            <a:ext cx="3390767" cy="42006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Learn more about the Little Man Computer by following this tutorial.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</p:txBody>
      </p:sp>
      <p:pic>
        <p:nvPicPr>
          <p:cNvPr id="4" name="LMCIntroduction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86444" y="468406"/>
            <a:ext cx="762000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928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Break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After the break we will look at file handling and CSV files.</a:t>
            </a:r>
          </a:p>
        </p:txBody>
      </p:sp>
    </p:spTree>
    <p:extLst>
      <p:ext uri="{BB962C8B-B14F-4D97-AF65-F5344CB8AC3E}">
        <p14:creationId xmlns:p14="http://schemas.microsoft.com/office/powerpoint/2010/main" val="17878349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3596</TotalTime>
  <Words>932</Words>
  <Application>Microsoft Office PowerPoint</Application>
  <PresentationFormat>Widescreen</PresentationFormat>
  <Paragraphs>115</Paragraphs>
  <Slides>14</Slides>
  <Notes>11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Questrial</vt:lpstr>
      <vt:lpstr>Ubuntu</vt:lpstr>
      <vt:lpstr>Office Theme</vt:lpstr>
      <vt:lpstr>Teaching Computing to GCSE</vt:lpstr>
      <vt:lpstr>Non-Examined Assessments</vt:lpstr>
      <vt:lpstr>Machine Code</vt:lpstr>
      <vt:lpstr>Assembly Language</vt:lpstr>
      <vt:lpstr>High-Level Languages</vt:lpstr>
      <vt:lpstr>Activity 1</vt:lpstr>
      <vt:lpstr>Translators</vt:lpstr>
      <vt:lpstr>Activity 2</vt:lpstr>
      <vt:lpstr>Activity 3</vt:lpstr>
      <vt:lpstr>Benefits of Low-Level Languages</vt:lpstr>
      <vt:lpstr>Activity 4</vt:lpstr>
      <vt:lpstr>Little Man Computer</vt:lpstr>
      <vt:lpstr>Extension</vt:lpstr>
      <vt:lpstr>Break</vt:lpstr>
    </vt:vector>
  </TitlesOfParts>
  <Company>King's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Sentance, Sue</dc:creator>
  <cp:lastModifiedBy>Hadwen-Bennett, Alex</cp:lastModifiedBy>
  <cp:revision>300</cp:revision>
  <dcterms:created xsi:type="dcterms:W3CDTF">2016-10-31T22:10:00Z</dcterms:created>
  <dcterms:modified xsi:type="dcterms:W3CDTF">2017-06-27T21:02:18Z</dcterms:modified>
</cp:coreProperties>
</file>