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8" r:id="rId2"/>
    <p:sldId id="280" r:id="rId3"/>
    <p:sldId id="395" r:id="rId4"/>
    <p:sldId id="396" r:id="rId5"/>
    <p:sldId id="346" r:id="rId6"/>
    <p:sldId id="325" r:id="rId7"/>
    <p:sldId id="397" r:id="rId8"/>
    <p:sldId id="398" r:id="rId9"/>
    <p:sldId id="383" r:id="rId10"/>
    <p:sldId id="407" r:id="rId11"/>
    <p:sldId id="399" r:id="rId12"/>
    <p:sldId id="403" r:id="rId13"/>
    <p:sldId id="408" r:id="rId14"/>
    <p:sldId id="401" r:id="rId15"/>
    <p:sldId id="409" r:id="rId16"/>
    <p:sldId id="400" r:id="rId17"/>
    <p:sldId id="402" r:id="rId18"/>
    <p:sldId id="410" r:id="rId19"/>
    <p:sldId id="405" r:id="rId20"/>
    <p:sldId id="406" r:id="rId21"/>
    <p:sldId id="40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283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862" autoAdjust="0"/>
    <p:restoredTop sz="86401" autoAdjust="0"/>
  </p:normalViewPr>
  <p:slideViewPr>
    <p:cSldViewPr snapToGrid="0">
      <p:cViewPr varScale="1">
        <p:scale>
          <a:sx n="47" d="100"/>
          <a:sy n="47" d="100"/>
        </p:scale>
        <p:origin x="48" y="10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C87AB-C355-48A0-A222-B0AEC582735C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862AF-DD84-4820-B182-5C327E1627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27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5619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743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038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65437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52021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3201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125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7091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307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High-level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Assembly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Low-level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Python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Machine code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Low-level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3656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832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3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304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5876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Can be faster to debug because you don’t have to wait for the whole program to be translated before it starts to run. Errors are reported as they are found.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Programs may run more quickly because the entire program is translated to machine code before it runs. It only needs to be translated once for each platform.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Can be slower to debug because you have to wait for the whole program to be translated before it starts to run. Errors are reported as a single list at the end of the translation process.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The same program can run on multiple platforms as long as the interpreter is installed.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Programs may run more slowly because each line of code must be translated before it executes each time the program runs.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The program will only run on the platform it was compiled for, a different version of the program needs to be compiled for each platform.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226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390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074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572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3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35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557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037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942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303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477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15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994C1-7FA0-4894-B73E-31140D789D3B}" type="datetimeFigureOut">
              <a:rPr lang="en-GB" smtClean="0"/>
              <a:t>14/06/2017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63553" y="117014"/>
            <a:ext cx="12240228" cy="6904299"/>
          </a:xfrm>
          <a:prstGeom prst="rect">
            <a:avLst/>
          </a:prstGeom>
          <a:noFill/>
          <a:ln w="228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526" y="5495940"/>
            <a:ext cx="6047525" cy="95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eterhigginson.co.uk/LMC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Session 8</a:t>
            </a:r>
          </a:p>
          <a:p>
            <a:r>
              <a:rPr lang="en-GB" dirty="0"/>
              <a:t>Theory: High and Low Level Languages</a:t>
            </a:r>
          </a:p>
          <a:p>
            <a:r>
              <a:rPr lang="en-GB" dirty="0"/>
              <a:t>Practical: File Handling and CSV Files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383175" y="515073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Teaching Computing to GCSE</a:t>
            </a:r>
          </a:p>
        </p:txBody>
      </p:sp>
    </p:spTree>
    <p:extLst>
      <p:ext uri="{BB962C8B-B14F-4D97-AF65-F5344CB8AC3E}">
        <p14:creationId xmlns:p14="http://schemas.microsoft.com/office/powerpoint/2010/main" val="3958456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Use the text in the notes section of this slide to complete the table.</a:t>
            </a:r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2211815793"/>
              </p:ext>
            </p:extLst>
          </p:nvPr>
        </p:nvGraphicFramePr>
        <p:xfrm>
          <a:off x="971176" y="1848810"/>
          <a:ext cx="10187605" cy="366145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991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7948">
                  <a:extLst>
                    <a:ext uri="{9D8B030D-6E8A-4147-A177-3AD203B41FA5}">
                      <a16:colId xmlns:a16="http://schemas.microsoft.com/office/drawing/2014/main" val="2366583851"/>
                    </a:ext>
                  </a:extLst>
                </a:gridCol>
                <a:gridCol w="4278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319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Instruction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Language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Language Type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10367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sum = num1 + num2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Python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High-Level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903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ADD R0, R0, R1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Assembly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Low-Level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407705"/>
                  </a:ext>
                </a:extLst>
              </a:tr>
              <a:tr h="109903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1111000011110000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Machine Code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Low-Level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734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767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Translators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The CPU can only execute instructions in machine code, therefore assembly language and high-level language instructions must be translated. For this we use a translator.</a:t>
            </a:r>
          </a:p>
          <a:p>
            <a:pPr marL="0" indent="0">
              <a:buNone/>
            </a:pPr>
            <a:r>
              <a:rPr lang="en-GB" sz="2400" dirty="0"/>
              <a:t>There are three types of translator: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145893759"/>
              </p:ext>
            </p:extLst>
          </p:nvPr>
        </p:nvGraphicFramePr>
        <p:xfrm>
          <a:off x="991934" y="2669426"/>
          <a:ext cx="10333791" cy="283015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751266">
                  <a:extLst>
                    <a:ext uri="{9D8B030D-6E8A-4147-A177-3AD203B41FA5}">
                      <a16:colId xmlns:a16="http://schemas.microsoft.com/office/drawing/2014/main" val="2366583851"/>
                    </a:ext>
                  </a:extLst>
                </a:gridCol>
                <a:gridCol w="3737811">
                  <a:extLst>
                    <a:ext uri="{9D8B030D-6E8A-4147-A177-3AD203B41FA5}">
                      <a16:colId xmlns:a16="http://schemas.microsoft.com/office/drawing/2014/main" val="3879666869"/>
                    </a:ext>
                  </a:extLst>
                </a:gridCol>
                <a:gridCol w="4844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42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Translator Type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Used For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Description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Assembler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Assembly Language Programs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Translates programs written in assembly language into machine code.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92554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Compiler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High-Level Language Programs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Translates the entire program into machine code in one go.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Interpreter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High-Level Language Programs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Translates each instruction one line at a time and executes it before translating the next instruction.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94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626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Carry out some research to find some examples of interpreted and compiled programming languages.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3297079380"/>
              </p:ext>
            </p:extLst>
          </p:nvPr>
        </p:nvGraphicFramePr>
        <p:xfrm>
          <a:off x="940600" y="2189971"/>
          <a:ext cx="10430046" cy="283015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215023">
                  <a:extLst>
                    <a:ext uri="{9D8B030D-6E8A-4147-A177-3AD203B41FA5}">
                      <a16:colId xmlns:a16="http://schemas.microsoft.com/office/drawing/2014/main" val="3879666869"/>
                    </a:ext>
                  </a:extLst>
                </a:gridCol>
                <a:gridCol w="5215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69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Interpreted Languages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Compiled Languages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92554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94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1080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Carry out some research to find some examples of interpreted and compiled programming languages.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1004528185"/>
              </p:ext>
            </p:extLst>
          </p:nvPr>
        </p:nvGraphicFramePr>
        <p:xfrm>
          <a:off x="940600" y="2189971"/>
          <a:ext cx="10430046" cy="283015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215023">
                  <a:extLst>
                    <a:ext uri="{9D8B030D-6E8A-4147-A177-3AD203B41FA5}">
                      <a16:colId xmlns:a16="http://schemas.microsoft.com/office/drawing/2014/main" val="3879666869"/>
                    </a:ext>
                  </a:extLst>
                </a:gridCol>
                <a:gridCol w="5215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69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Interpreted Languages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Compiled Languages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BASIC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92554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Ruby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C++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Python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Go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94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950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Use the text in the notes section of this slide to complete the comparison table: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1268570447"/>
              </p:ext>
            </p:extLst>
          </p:nvPr>
        </p:nvGraphicFramePr>
        <p:xfrm>
          <a:off x="940600" y="1867652"/>
          <a:ext cx="10430046" cy="283015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215023">
                  <a:extLst>
                    <a:ext uri="{9D8B030D-6E8A-4147-A177-3AD203B41FA5}">
                      <a16:colId xmlns:a16="http://schemas.microsoft.com/office/drawing/2014/main" val="3879666869"/>
                    </a:ext>
                  </a:extLst>
                </a:gridCol>
                <a:gridCol w="5215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69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Interpreted Languages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Compiled Languages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92554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94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4879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Use the text in the notes section of this slide to complete the comparison table: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2573207340"/>
              </p:ext>
            </p:extLst>
          </p:nvPr>
        </p:nvGraphicFramePr>
        <p:xfrm>
          <a:off x="940600" y="1867652"/>
          <a:ext cx="10430046" cy="300436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215023">
                  <a:extLst>
                    <a:ext uri="{9D8B030D-6E8A-4147-A177-3AD203B41FA5}">
                      <a16:colId xmlns:a16="http://schemas.microsoft.com/office/drawing/2014/main" val="3879666869"/>
                    </a:ext>
                  </a:extLst>
                </a:gridCol>
                <a:gridCol w="5215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69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Interpreted Languages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Compiled Languages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Can be faster to debug because you don’t have to wait for the whole program to be translated before it starts to run. Errors are reported as they are found.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Can be slower to debug because you have to wait for the whole program to be translated before it starts to run. Errors are reported as a single list at the end of the translation process.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92554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The same program can run on multiple platforms as long as the interpreter is installed.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Programs may run more quickly because the entire program is translated to machine code before it runs. It only needs to be translated once for each platform.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Programs may run more slowly because each line of code must be translated before it executes each time the program runs.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The program will only run on the platform it was compiled for, a different version of the program needs to be compiled for each platform.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94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605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Benefits of Low-Level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Most software is not written in a low-level language because:</a:t>
            </a:r>
          </a:p>
          <a:p>
            <a:r>
              <a:rPr lang="en-GB" sz="2400" dirty="0"/>
              <a:t>It takes longer to develop</a:t>
            </a:r>
          </a:p>
          <a:p>
            <a:r>
              <a:rPr lang="en-GB" sz="2400" dirty="0"/>
              <a:t>It is not portable between different types of processor.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b="1" dirty="0"/>
              <a:t>But low-level languages are useful because:</a:t>
            </a:r>
          </a:p>
          <a:p>
            <a:r>
              <a:rPr lang="en-GB" sz="2400" dirty="0"/>
              <a:t>It enables programmers to write very efficient, performance-critical code</a:t>
            </a:r>
          </a:p>
          <a:p>
            <a:r>
              <a:rPr lang="en-GB" sz="2400" dirty="0"/>
              <a:t>It gives you a clear understanding of how the CPU works</a:t>
            </a:r>
          </a:p>
          <a:p>
            <a:r>
              <a:rPr lang="en-GB" sz="2400" dirty="0"/>
              <a:t>It can be used to debug code that isn’t working as expected.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4876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Performance critical code is often written in a low-level language, for example where lives are at stake. Think of some examples of software that is performance critical and non-performance critical.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2018028725"/>
              </p:ext>
            </p:extLst>
          </p:nvPr>
        </p:nvGraphicFramePr>
        <p:xfrm>
          <a:off x="988726" y="2541090"/>
          <a:ext cx="10430046" cy="283015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215023">
                  <a:extLst>
                    <a:ext uri="{9D8B030D-6E8A-4147-A177-3AD203B41FA5}">
                      <a16:colId xmlns:a16="http://schemas.microsoft.com/office/drawing/2014/main" val="3879666869"/>
                    </a:ext>
                  </a:extLst>
                </a:gridCol>
                <a:gridCol w="5215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034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Performance Critical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Non-Performance Critical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92554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94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4157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Performance critical code is often written in a low-level language, for example where lives are at stake. Think of some examples of software that is performance critical and non-performance critical.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2433158178"/>
              </p:ext>
            </p:extLst>
          </p:nvPr>
        </p:nvGraphicFramePr>
        <p:xfrm>
          <a:off x="988726" y="2541090"/>
          <a:ext cx="10430046" cy="283015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215023">
                  <a:extLst>
                    <a:ext uri="{9D8B030D-6E8A-4147-A177-3AD203B41FA5}">
                      <a16:colId xmlns:a16="http://schemas.microsoft.com/office/drawing/2014/main" val="3879666869"/>
                    </a:ext>
                  </a:extLst>
                </a:gridCol>
                <a:gridCol w="5215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034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Performance Critical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Non-Performance Critical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Life Support Machine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Computer Games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92554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Auto-Pilot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Spreadsheet Software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15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1" i="0" u="none" strike="noStrike" cap="none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1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Web Browser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94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94490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Little Man Computer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At GCSE level students aren’t required to read and write assembly language (unless following the </a:t>
            </a:r>
            <a:r>
              <a:rPr lang="en-GB" sz="2400" dirty="0" err="1"/>
              <a:t>Eduqas</a:t>
            </a:r>
            <a:r>
              <a:rPr lang="en-GB" sz="2400" dirty="0"/>
              <a:t> specification), but it can be a good way of stretching the more able students.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/>
              <a:t>Little Man Computer is a simulated CPU with a simplified instruction designed to help students learn how the CPU and assembly language work.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/>
              <a:t>A web based version of the simulator can be found here:</a:t>
            </a:r>
          </a:p>
          <a:p>
            <a:pPr marL="0" indent="0">
              <a:buNone/>
            </a:pPr>
            <a:r>
              <a:rPr lang="en-GB" sz="2400" dirty="0">
                <a:hlinkClick r:id="rId3"/>
              </a:rPr>
              <a:t>https://peterhigginson.co.uk/LMC/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16447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Content (OCR)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482" y="1473958"/>
            <a:ext cx="10515600" cy="4372206"/>
          </a:xfrm>
        </p:spPr>
        <p:txBody>
          <a:bodyPr>
            <a:normAutofit/>
          </a:bodyPr>
          <a:lstStyle/>
          <a:p>
            <a:r>
              <a:rPr lang="en-GB" sz="2600" dirty="0">
                <a:cs typeface="Arial" panose="020B0604020202020204" pitchFamily="34" charset="0"/>
              </a:rPr>
              <a:t>Characteristics and purpose of different levels of programming language, including low level languages.</a:t>
            </a:r>
          </a:p>
          <a:p>
            <a:r>
              <a:rPr lang="en-GB" sz="2600" dirty="0">
                <a:cs typeface="Arial" panose="020B0604020202020204" pitchFamily="34" charset="0"/>
              </a:rPr>
              <a:t>The purpose of translators.</a:t>
            </a:r>
          </a:p>
          <a:p>
            <a:r>
              <a:rPr lang="en-GB" sz="2600" dirty="0">
                <a:cs typeface="Arial" panose="020B0604020202020204" pitchFamily="34" charset="0"/>
              </a:rPr>
              <a:t>The characteristics of an assembler, a compiler and an interpreter.</a:t>
            </a:r>
          </a:p>
          <a:p>
            <a:pPr marL="0" indent="0">
              <a:buNone/>
            </a:pPr>
            <a:endParaRPr lang="en-GB" sz="2600" dirty="0"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937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Extension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3390767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Learn more about the Little Man Computer by following this tutorial.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pic>
        <p:nvPicPr>
          <p:cNvPr id="4" name="LMCIntroduc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86444" y="468406"/>
            <a:ext cx="7620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2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Break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After the break we will look at file handling and CSV files.</a:t>
            </a:r>
          </a:p>
        </p:txBody>
      </p:sp>
    </p:spTree>
    <p:extLst>
      <p:ext uri="{BB962C8B-B14F-4D97-AF65-F5344CB8AC3E}">
        <p14:creationId xmlns:p14="http://schemas.microsoft.com/office/powerpoint/2010/main" val="1787834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Content (AQA)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482" y="1473958"/>
            <a:ext cx="10515600" cy="4372206"/>
          </a:xfrm>
        </p:spPr>
        <p:txBody>
          <a:bodyPr>
            <a:normAutofit fontScale="77500" lnSpcReduction="20000"/>
          </a:bodyPr>
          <a:lstStyle/>
          <a:p>
            <a:r>
              <a:rPr lang="en-GB" sz="2600" dirty="0">
                <a:cs typeface="Arial" panose="020B0604020202020204" pitchFamily="34" charset="0"/>
              </a:rPr>
              <a:t>Know that there are different levels of programming language: Low-level language, High-level language.</a:t>
            </a:r>
          </a:p>
          <a:p>
            <a:r>
              <a:rPr lang="en-GB" sz="2600" dirty="0">
                <a:cs typeface="Arial" panose="020B0604020202020204" pitchFamily="34" charset="0"/>
              </a:rPr>
              <a:t>Explain the main differences between low-level and high-level languages.</a:t>
            </a:r>
          </a:p>
          <a:p>
            <a:r>
              <a:rPr lang="en-GB" sz="2600" dirty="0">
                <a:cs typeface="Arial" panose="020B0604020202020204" pitchFamily="34" charset="0"/>
              </a:rPr>
              <a:t>Know that machine code and assembly language are considered to be low-level languages and explain the differences between them.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that ultimately all programming code written in high-level or assembly languages must be translated into machine code.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that machine code is expressed in binary and is specific to a processor or family of processors.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the advantages and disadvantages of low-level language programming compared with high-level language programming.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that there are three common types of program translator: interpreter, compiler, assembler.</a:t>
            </a:r>
          </a:p>
          <a:p>
            <a:r>
              <a:rPr lang="en-GB" sz="2600" dirty="0">
                <a:cs typeface="Arial" panose="020B0604020202020204" pitchFamily="34" charset="0"/>
              </a:rPr>
              <a:t>Explain the main differences between these three types of translator.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when it would be appropriate to use each type of translator.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231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Content (Edexcel)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482" y="1473958"/>
            <a:ext cx="10515600" cy="4372206"/>
          </a:xfrm>
        </p:spPr>
        <p:txBody>
          <a:bodyPr>
            <a:normAutofit/>
          </a:bodyPr>
          <a:lstStyle/>
          <a:p>
            <a:r>
              <a:rPr lang="en-GB" sz="2600" dirty="0">
                <a:cs typeface="Arial" panose="020B0604020202020204" pitchFamily="34" charset="0"/>
              </a:rPr>
              <a:t>Understand what is meant by high-level and low-level programming languages and understand their suitability for a particular task.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what is meant by an assembler, a compiler and an interpreter when translating programming languages and know the advantages and disadvantages of each.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0895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Processor Families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There are two main families of processor, each family has a different instruction set.</a:t>
            </a:r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13" name="Group 12"/>
          <p:cNvGrpSpPr/>
          <p:nvPr/>
        </p:nvGrpSpPr>
        <p:grpSpPr>
          <a:xfrm>
            <a:off x="788894" y="2588930"/>
            <a:ext cx="4463268" cy="2900224"/>
            <a:chOff x="788894" y="2588930"/>
            <a:chExt cx="4463268" cy="2900224"/>
          </a:xfrm>
        </p:grpSpPr>
        <p:sp>
          <p:nvSpPr>
            <p:cNvPr id="5" name="Shape 163"/>
            <p:cNvSpPr/>
            <p:nvPr/>
          </p:nvSpPr>
          <p:spPr>
            <a:xfrm>
              <a:off x="900362" y="2588930"/>
              <a:ext cx="4351800" cy="485099"/>
            </a:xfrm>
            <a:prstGeom prst="rect">
              <a:avLst/>
            </a:prstGeom>
            <a:solidFill>
              <a:srgbClr val="336699"/>
            </a:solidFill>
            <a:ln w="28575" cap="flat" cmpd="sng">
              <a:solidFill>
                <a:srgbClr val="3366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GB" sz="2000" b="0" i="0" u="none" strike="noStrike" cap="none" dirty="0">
                  <a:solidFill>
                    <a:schemeClr val="lt1"/>
                  </a:solidFill>
                  <a:latin typeface="Questrial"/>
                  <a:ea typeface="Questrial"/>
                  <a:cs typeface="Questrial"/>
                  <a:sym typeface="Questrial"/>
                </a:rPr>
                <a:t>X86/x64 Family</a:t>
              </a:r>
            </a:p>
          </p:txBody>
        </p:sp>
        <p:pic>
          <p:nvPicPr>
            <p:cNvPr id="6" name="Shape 164" descr="http://t0.gstatic.com/images?q=tbn:ANd9GcQ-wy7hf5kszOPu4Qy-wCFc4gdfAAi9bgal2PCpMmdf8h04cmcleA:media.apcmag.com/wp-content/uploads/sites/20/2011/01/apcnewsClear-CMOS-when-things-go-bad-238_mainImage1.jpg1.jpg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788894" y="3440296"/>
              <a:ext cx="2419500" cy="1886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Shape 165" descr="http://www.penstarsys.com/reviews/cpu/amd/x2_3800_939/x2_amd.jp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099543" y="3422154"/>
              <a:ext cx="2152499" cy="2067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Shape 167"/>
            <p:cNvSpPr/>
            <p:nvPr/>
          </p:nvSpPr>
          <p:spPr>
            <a:xfrm>
              <a:off x="900362" y="3179647"/>
              <a:ext cx="4351800" cy="2309400"/>
            </a:xfrm>
            <a:prstGeom prst="rect">
              <a:avLst/>
            </a:prstGeom>
            <a:noFill/>
            <a:ln w="28575" cap="flat" cmpd="sng">
              <a:solidFill>
                <a:srgbClr val="3366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2000" b="0" i="0" u="none" strike="noStrike" cap="none">
                <a:solidFill>
                  <a:srgbClr val="A3DD2A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482263" y="2588930"/>
            <a:ext cx="3378299" cy="2900167"/>
            <a:chOff x="5482263" y="2588930"/>
            <a:chExt cx="3378299" cy="2900167"/>
          </a:xfrm>
        </p:grpSpPr>
        <p:sp>
          <p:nvSpPr>
            <p:cNvPr id="4" name="Shape 162"/>
            <p:cNvSpPr/>
            <p:nvPr/>
          </p:nvSpPr>
          <p:spPr>
            <a:xfrm>
              <a:off x="5482263" y="2588930"/>
              <a:ext cx="3378299" cy="485099"/>
            </a:xfrm>
            <a:prstGeom prst="rect">
              <a:avLst/>
            </a:prstGeom>
            <a:solidFill>
              <a:srgbClr val="336699"/>
            </a:solidFill>
            <a:ln w="28575" cap="flat" cmpd="sng">
              <a:solidFill>
                <a:srgbClr val="3366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GB" sz="2000" b="0" i="0" u="none" strike="noStrike" cap="none">
                  <a:solidFill>
                    <a:schemeClr val="lt1"/>
                  </a:solidFill>
                  <a:latin typeface="Questrial"/>
                  <a:ea typeface="Questrial"/>
                  <a:cs typeface="Questrial"/>
                  <a:sym typeface="Questrial"/>
                </a:rPr>
                <a:t>ARM Family</a:t>
              </a:r>
            </a:p>
          </p:txBody>
        </p:sp>
        <p:pic>
          <p:nvPicPr>
            <p:cNvPr id="8" name="Shape 166" descr="http://mybroadband.co.za/news/wp-content/uploads/2013/04/Arm-processor.jp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482263" y="3179647"/>
              <a:ext cx="3378299" cy="2309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Shape 168"/>
            <p:cNvSpPr/>
            <p:nvPr/>
          </p:nvSpPr>
          <p:spPr>
            <a:xfrm>
              <a:off x="5482263" y="3179697"/>
              <a:ext cx="3378299" cy="2309400"/>
            </a:xfrm>
            <a:prstGeom prst="rect">
              <a:avLst/>
            </a:prstGeom>
            <a:noFill/>
            <a:ln w="28575" cap="flat" cmpd="sng">
              <a:solidFill>
                <a:srgbClr val="3366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2000" b="0" i="0" u="none" strike="noStrike" cap="none">
                <a:solidFill>
                  <a:srgbClr val="A3DD2A"/>
                </a:solidFill>
                <a:latin typeface="Questrial"/>
                <a:ea typeface="Questrial"/>
                <a:cs typeface="Questrial"/>
                <a:sym typeface="Quest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209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Machine Code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Each type of CPU is designed to carry out a set of specific instructions, this is known as the instruction set. Each instruction is represented by a binary number. This is called machine code.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>
                <a:sym typeface="Ubuntu"/>
              </a:rPr>
              <a:t>It is hard for humans to read and write machine code so assembly language was developed to make it easier.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135709"/>
              </p:ext>
            </p:extLst>
          </p:nvPr>
        </p:nvGraphicFramePr>
        <p:xfrm>
          <a:off x="1012415" y="2541090"/>
          <a:ext cx="8717875" cy="20999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911350">
                  <a:extLst>
                    <a:ext uri="{9D8B030D-6E8A-4147-A177-3AD203B41FA5}">
                      <a16:colId xmlns:a16="http://schemas.microsoft.com/office/drawing/2014/main" val="3177321391"/>
                    </a:ext>
                  </a:extLst>
                </a:gridCol>
                <a:gridCol w="3806525">
                  <a:extLst>
                    <a:ext uri="{9D8B030D-6E8A-4147-A177-3AD203B41FA5}">
                      <a16:colId xmlns:a16="http://schemas.microsoft.com/office/drawing/2014/main" val="2608543876"/>
                    </a:ext>
                  </a:extLst>
                </a:gridCol>
              </a:tblGrid>
              <a:tr h="358850">
                <a:tc>
                  <a:txBody>
                    <a:bodyPr/>
                    <a:lstStyle/>
                    <a:p>
                      <a:pPr marL="72000" marR="0" lvl="0" indent="-85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GB" sz="1800" b="1" u="none" strike="noStrike" cap="none" dirty="0">
                          <a:solidFill>
                            <a:schemeClr val="lt1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Machine Code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en-GB" sz="1800" b="1" u="none" strike="noStrike" cap="none">
                          <a:solidFill>
                            <a:schemeClr val="lt1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Assembly Language 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763245"/>
                  </a:ext>
                </a:extLst>
              </a:tr>
              <a:tr h="435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u="none" strike="noStrike" cap="none">
                          <a:solidFill>
                            <a:srgbClr val="003565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1110 0011 1010 0000 0000 0000 0000 0010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0" u="none" strike="noStrike" cap="none" dirty="0">
                          <a:solidFill>
                            <a:srgbClr val="003565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MOV R0, #2 			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637100"/>
                  </a:ext>
                </a:extLst>
              </a:tr>
              <a:tr h="435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u="none" strike="noStrike" cap="none">
                          <a:solidFill>
                            <a:srgbClr val="003565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1110 0010 0100 0011 0001 0000 0000 1010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0" u="none" strike="noStrike" cap="none">
                          <a:solidFill>
                            <a:srgbClr val="003565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SUB R1, R3, #10		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190283"/>
                  </a:ext>
                </a:extLst>
              </a:tr>
              <a:tr h="435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u="none" strike="noStrike" cap="none">
                          <a:solidFill>
                            <a:srgbClr val="003565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1110 0000 1000 0000 0000 0000 0000 0001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0" u="none" strike="noStrike" cap="none">
                          <a:solidFill>
                            <a:srgbClr val="003565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ADD R0, R0, R1		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201173"/>
                  </a:ext>
                </a:extLst>
              </a:tr>
              <a:tr h="435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u="none" strike="noStrike" cap="none" dirty="0">
                          <a:solidFill>
                            <a:srgbClr val="003565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1110 0000 0000 0011 0000 0101 1001 0100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0" u="none" strike="noStrike" cap="none" dirty="0">
                          <a:solidFill>
                            <a:srgbClr val="003565"/>
                          </a:solidFill>
                          <a:latin typeface="+mn-lt"/>
                          <a:ea typeface="Ubuntu"/>
                          <a:cs typeface="Ubuntu"/>
                          <a:sym typeface="Ubuntu"/>
                        </a:rPr>
                        <a:t>MUL R3, R4, R5 		</a:t>
                      </a:r>
                    </a:p>
                  </a:txBody>
                  <a:tcPr marL="68575" marR="68575" marT="0" marB="0" anchor="ctr">
                    <a:lnL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701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469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Assembly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Assembly language uses codes called mnemonics to represent each machine code operation. For example SUB is used to represent the subtract operation.</a:t>
            </a:r>
          </a:p>
          <a:p>
            <a:pPr marL="0" indent="0">
              <a:buNone/>
            </a:pPr>
            <a:r>
              <a:rPr lang="en-GB" sz="2400" dirty="0"/>
              <a:t>There is a one-to-one relationship between each assembly language instruction and the corresponding machine code instruction. This means each assembly language instruction is translated into one machine code instruction.</a:t>
            </a:r>
          </a:p>
          <a:p>
            <a:pPr marL="0" indent="0">
              <a:buNone/>
            </a:pPr>
            <a:r>
              <a:rPr lang="en-GB" sz="2400" dirty="0"/>
              <a:t>Both assembly language and machine code are known as low-level languages. Low-level languages allow direct control over the operation of the CPU.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72586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High-Level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4200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Although assembly language is easier to read and write than machine code it is still very time consuming to write programs with.</a:t>
            </a:r>
          </a:p>
          <a:p>
            <a:pPr marL="0" indent="0">
              <a:buNone/>
            </a:pPr>
            <a:r>
              <a:rPr lang="en-GB" sz="2400" dirty="0"/>
              <a:t>High-level languages were designed to solve this problem, they use a syntax that is much closer to written English.</a:t>
            </a:r>
          </a:p>
          <a:p>
            <a:pPr marL="0" indent="0">
              <a:buNone/>
            </a:pPr>
            <a:r>
              <a:rPr lang="en-GB" sz="2400" dirty="0"/>
              <a:t>Each high-level language instruction is translated into multiple machine code instructions.</a:t>
            </a:r>
          </a:p>
          <a:p>
            <a:pPr marL="0" indent="0">
              <a:buNone/>
            </a:pPr>
            <a:r>
              <a:rPr lang="en-GB" sz="2400" dirty="0"/>
              <a:t>Python is an example of a high-level language.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pic>
        <p:nvPicPr>
          <p:cNvPr id="4" name="Shape 189" descr="https://www.python.org/static/community_logos/python-logo-master-v3-T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46231" y="3882190"/>
            <a:ext cx="4532838" cy="1491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485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599" y="1398090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Use the text in the notes section of this slide to complete the table.</a:t>
            </a:r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3736988178"/>
              </p:ext>
            </p:extLst>
          </p:nvPr>
        </p:nvGraphicFramePr>
        <p:xfrm>
          <a:off x="971176" y="1848810"/>
          <a:ext cx="10187605" cy="366145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991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7948">
                  <a:extLst>
                    <a:ext uri="{9D8B030D-6E8A-4147-A177-3AD203B41FA5}">
                      <a16:colId xmlns:a16="http://schemas.microsoft.com/office/drawing/2014/main" val="2366583851"/>
                    </a:ext>
                  </a:extLst>
                </a:gridCol>
                <a:gridCol w="4278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319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Instruction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Language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Language Type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10367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sum = num1 + num2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903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ADD R0, R0, R1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407705"/>
                  </a:ext>
                </a:extLst>
              </a:tr>
              <a:tr h="109903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1111000011110000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734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506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3587</TotalTime>
  <Words>1420</Words>
  <Application>Microsoft Office PowerPoint</Application>
  <PresentationFormat>Widescreen</PresentationFormat>
  <Paragraphs>179</Paragraphs>
  <Slides>21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Questrial</vt:lpstr>
      <vt:lpstr>Ubuntu</vt:lpstr>
      <vt:lpstr>Office Theme</vt:lpstr>
      <vt:lpstr>Teaching Computing to GCSE</vt:lpstr>
      <vt:lpstr>Specification Content (OCR)</vt:lpstr>
      <vt:lpstr>Specification Content (AQA)</vt:lpstr>
      <vt:lpstr>Specification Content (Edexcel)</vt:lpstr>
      <vt:lpstr>Processor Families</vt:lpstr>
      <vt:lpstr>Machine Code</vt:lpstr>
      <vt:lpstr>Assembly Language</vt:lpstr>
      <vt:lpstr>High-Level Languages</vt:lpstr>
      <vt:lpstr>Activity 1</vt:lpstr>
      <vt:lpstr>Activity 1</vt:lpstr>
      <vt:lpstr>Translators</vt:lpstr>
      <vt:lpstr>Activity 2</vt:lpstr>
      <vt:lpstr>Activity 2</vt:lpstr>
      <vt:lpstr>Activity 3</vt:lpstr>
      <vt:lpstr>Activity 3</vt:lpstr>
      <vt:lpstr>Benefits of Low-Level Languages</vt:lpstr>
      <vt:lpstr>Activity 4</vt:lpstr>
      <vt:lpstr>Activity 4</vt:lpstr>
      <vt:lpstr>Little Man Computer</vt:lpstr>
      <vt:lpstr>Extension</vt:lpstr>
      <vt:lpstr>Break</vt:lpstr>
    </vt:vector>
  </TitlesOfParts>
  <Company>King's College London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Sentance, Sue</dc:creator>
  <cp:lastModifiedBy>Hadwen-Bennett, Alex</cp:lastModifiedBy>
  <cp:revision>297</cp:revision>
  <dcterms:created xsi:type="dcterms:W3CDTF">2016-10-31T22:10:00Z</dcterms:created>
  <dcterms:modified xsi:type="dcterms:W3CDTF">2017-06-14T09:01:00Z</dcterms:modified>
</cp:coreProperties>
</file>