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58" r:id="rId2"/>
    <p:sldId id="280" r:id="rId3"/>
    <p:sldId id="343" r:id="rId4"/>
    <p:sldId id="344" r:id="rId5"/>
    <p:sldId id="325" r:id="rId6"/>
    <p:sldId id="345" r:id="rId7"/>
    <p:sldId id="346" r:id="rId8"/>
    <p:sldId id="327" r:id="rId9"/>
    <p:sldId id="367" r:id="rId10"/>
    <p:sldId id="368" r:id="rId11"/>
    <p:sldId id="369" r:id="rId12"/>
    <p:sldId id="349" r:id="rId13"/>
    <p:sldId id="348" r:id="rId14"/>
    <p:sldId id="351" r:id="rId15"/>
    <p:sldId id="370" r:id="rId16"/>
    <p:sldId id="363" r:id="rId17"/>
    <p:sldId id="364" r:id="rId18"/>
    <p:sldId id="359" r:id="rId19"/>
    <p:sldId id="361" r:id="rId20"/>
    <p:sldId id="362" r:id="rId21"/>
    <p:sldId id="365" r:id="rId22"/>
    <p:sldId id="366" r:id="rId23"/>
    <p:sldId id="285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75B6"/>
    <a:srgbClr val="2830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27" autoAdjust="0"/>
    <p:restoredTop sz="86401" autoAdjust="0"/>
  </p:normalViewPr>
  <p:slideViewPr>
    <p:cSldViewPr snapToGrid="0">
      <p:cViewPr varScale="1">
        <p:scale>
          <a:sx n="71" d="100"/>
          <a:sy n="71" d="100"/>
        </p:scale>
        <p:origin x="66" y="45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3C87AB-C355-48A0-A222-B0AEC582735C}" type="datetimeFigureOut">
              <a:rPr lang="en-GB" smtClean="0"/>
              <a:t>01/05/2017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E862AF-DD84-4820-B182-5C327E1627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8271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565"/>
              </a:buClr>
              <a:buSzPct val="25000"/>
              <a:buFont typeface="Questrial"/>
              <a:buNone/>
            </a:pPr>
            <a:r>
              <a:rPr lang="en-GB" sz="1200" b="0" i="0" u="none" strike="noStrike" cap="none" dirty="0">
                <a:solidFill>
                  <a:srgbClr val="003565"/>
                </a:solidFill>
                <a:latin typeface="Calibri" panose="020F0502020204030204" pitchFamily="34" charset="0"/>
                <a:ea typeface="Ubuntu"/>
                <a:cs typeface="Calibri" panose="020F0502020204030204" pitchFamily="34" charset="0"/>
                <a:sym typeface="Ubuntu"/>
              </a:rPr>
              <a:t>Easy to install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565"/>
              </a:buClr>
              <a:buSzPct val="25000"/>
              <a:buFont typeface="Questrial"/>
              <a:buNone/>
            </a:pPr>
            <a:r>
              <a:rPr lang="en-GB" sz="1200" b="0" i="0" u="none" strike="noStrike" cap="none" dirty="0">
                <a:solidFill>
                  <a:srgbClr val="003565"/>
                </a:solidFill>
                <a:latin typeface="Calibri" panose="020F0502020204030204" pitchFamily="34" charset="0"/>
                <a:ea typeface="Ubuntu"/>
                <a:cs typeface="Calibri" panose="020F0502020204030204" pitchFamily="34" charset="0"/>
                <a:sym typeface="Ubuntu"/>
              </a:rPr>
              <a:t>Cheap – doesn’t need much cable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u="none" strike="noStrike" cap="none" dirty="0">
                <a:solidFill>
                  <a:srgbClr val="003565"/>
                </a:solidFill>
                <a:latin typeface="Calibri" panose="020F0502020204030204" pitchFamily="34" charset="0"/>
                <a:ea typeface="Ubuntu"/>
                <a:cs typeface="Calibri" panose="020F0502020204030204" pitchFamily="34" charset="0"/>
                <a:sym typeface="Ubuntu"/>
              </a:rPr>
              <a:t>Expensive – there is a separate connection between every computer and the central device.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565"/>
              </a:buClr>
              <a:buSzPct val="25000"/>
              <a:buFont typeface="Questrial"/>
              <a:buNone/>
            </a:pPr>
            <a:r>
              <a:rPr lang="en-GB" sz="1200" b="0" i="0" u="none" strike="noStrike" cap="none" dirty="0">
                <a:solidFill>
                  <a:srgbClr val="003565"/>
                </a:solidFill>
                <a:latin typeface="Calibri" panose="020F0502020204030204" pitchFamily="34" charset="0"/>
                <a:ea typeface="Ubuntu"/>
                <a:cs typeface="Calibri" panose="020F0502020204030204" pitchFamily="34" charset="0"/>
                <a:sym typeface="Ubuntu"/>
              </a:rPr>
              <a:t>Unreliable - If the main cable fails the whole network goes down.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565"/>
              </a:buClr>
              <a:buSzPct val="25000"/>
              <a:buFont typeface="Questrial"/>
              <a:buNone/>
            </a:pPr>
            <a:r>
              <a:rPr lang="en-GB" sz="1200" b="0" i="0" u="none" strike="noStrike" cap="none" dirty="0">
                <a:solidFill>
                  <a:srgbClr val="003565"/>
                </a:solidFill>
                <a:latin typeface="Calibri" panose="020F0502020204030204" pitchFamily="34" charset="0"/>
                <a:ea typeface="Ubuntu"/>
                <a:cs typeface="Calibri" panose="020F0502020204030204" pitchFamily="34" charset="0"/>
                <a:sym typeface="Ubuntu"/>
              </a:rPr>
              <a:t>Network collisions – packets can travel in both directions.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565"/>
              </a:buClr>
              <a:buSzPct val="25000"/>
              <a:buFont typeface="Questrial"/>
              <a:buNone/>
            </a:pPr>
            <a:r>
              <a:rPr lang="en-GB" sz="1200" b="0" i="0" u="none" strike="noStrike" cap="none" dirty="0">
                <a:solidFill>
                  <a:srgbClr val="003565"/>
                </a:solidFill>
                <a:latin typeface="Calibri" panose="020F0502020204030204" pitchFamily="34" charset="0"/>
                <a:ea typeface="Ubuntu"/>
                <a:cs typeface="Calibri" panose="020F0502020204030204" pitchFamily="34" charset="0"/>
                <a:sym typeface="Ubuntu"/>
              </a:rPr>
              <a:t>Relatively easy to install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565"/>
              </a:buClr>
              <a:buSzPct val="25000"/>
              <a:buFont typeface="Questrial"/>
              <a:buNone/>
            </a:pPr>
            <a:r>
              <a:rPr lang="en-GB" sz="1200" b="0" i="0" u="none" strike="noStrike" cap="none" dirty="0">
                <a:solidFill>
                  <a:srgbClr val="003565"/>
                </a:solidFill>
                <a:latin typeface="Calibri" panose="020F0502020204030204" pitchFamily="34" charset="0"/>
                <a:ea typeface="Ubuntu"/>
                <a:cs typeface="Calibri" panose="020F0502020204030204" pitchFamily="34" charset="0"/>
                <a:sym typeface="Ubuntu"/>
              </a:rPr>
              <a:t>Relatively cheap – doesn’t need much cable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565"/>
              </a:buClr>
              <a:buSzPct val="25000"/>
              <a:buFont typeface="Questrial"/>
              <a:buNone/>
            </a:pPr>
            <a:r>
              <a:rPr lang="en-GB" sz="1200" b="0" i="0" u="none" strike="noStrike" cap="none" dirty="0">
                <a:solidFill>
                  <a:srgbClr val="003565"/>
                </a:solidFill>
                <a:latin typeface="Calibri" panose="020F0502020204030204" pitchFamily="34" charset="0"/>
                <a:ea typeface="Ubuntu"/>
                <a:cs typeface="Calibri" panose="020F0502020204030204" pitchFamily="34" charset="0"/>
                <a:sym typeface="Ubuntu"/>
              </a:rPr>
              <a:t>No network collisions – packets travel in one direction.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u="none" strike="noStrike" cap="none" dirty="0">
                <a:solidFill>
                  <a:srgbClr val="003565"/>
                </a:solidFill>
                <a:latin typeface="Calibri" panose="020F0502020204030204" pitchFamily="34" charset="0"/>
                <a:ea typeface="Ubuntu"/>
                <a:cs typeface="Calibri" panose="020F0502020204030204" pitchFamily="34" charset="0"/>
                <a:sym typeface="Ubuntu"/>
              </a:rPr>
              <a:t>Unreliable - If the main cable fails the whole network goes down.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u="none" strike="noStrike" cap="none" dirty="0">
                <a:solidFill>
                  <a:srgbClr val="003565"/>
                </a:solidFill>
                <a:latin typeface="Calibri" panose="020F0502020204030204" pitchFamily="34" charset="0"/>
                <a:ea typeface="Ubuntu"/>
                <a:cs typeface="Calibri" panose="020F0502020204030204" pitchFamily="34" charset="0"/>
                <a:sym typeface="Ubuntu"/>
              </a:rPr>
              <a:t>Reliable – if one connection goes down the rest of the network will be unaffected.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u="none" strike="noStrike" cap="none" dirty="0">
                <a:solidFill>
                  <a:srgbClr val="003565"/>
                </a:solidFill>
                <a:latin typeface="Calibri" panose="020F0502020204030204" pitchFamily="34" charset="0"/>
                <a:ea typeface="Ubuntu"/>
                <a:cs typeface="Calibri" panose="020F0502020204030204" pitchFamily="34" charset="0"/>
                <a:sym typeface="Ubuntu"/>
              </a:rPr>
              <a:t>Very reliable - if one of the connection goes down there will be a backup.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u="none" strike="noStrike" cap="none" dirty="0">
                <a:solidFill>
                  <a:srgbClr val="003565"/>
                </a:solidFill>
                <a:latin typeface="Calibri" panose="020F0502020204030204" pitchFamily="34" charset="0"/>
                <a:ea typeface="Ubuntu"/>
                <a:cs typeface="Calibri" panose="020F0502020204030204" pitchFamily="34" charset="0"/>
                <a:sym typeface="Ubuntu"/>
              </a:rPr>
              <a:t>Very expensive - there are multiple connections between every device.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862AF-DD84-4820-B182-5C327E1627BE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47880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565"/>
              </a:buClr>
              <a:buSzPct val="25000"/>
              <a:buFont typeface="Questrial"/>
              <a:buNone/>
            </a:pPr>
            <a:endParaRPr lang="en-GB" sz="1200" b="0" i="0" u="none" strike="noStrike" cap="none" dirty="0">
              <a:solidFill>
                <a:srgbClr val="003565"/>
              </a:solidFill>
              <a:latin typeface="Calibri" panose="020F0502020204030204" pitchFamily="34" charset="0"/>
              <a:ea typeface="Ubuntu"/>
              <a:cs typeface="Calibri" panose="020F0502020204030204" pitchFamily="34" charset="0"/>
              <a:sym typeface="Ubuntu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862AF-DD84-4820-B182-5C327E1627BE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1222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u="none" strike="noStrike" cap="none" dirty="0">
                <a:solidFill>
                  <a:srgbClr val="003565"/>
                </a:solidFill>
                <a:latin typeface="Calibri" panose="020F0502020204030204" pitchFamily="34" charset="0"/>
                <a:ea typeface="Ubuntu"/>
                <a:cs typeface="Calibri" panose="020F0502020204030204" pitchFamily="34" charset="0"/>
                <a:sym typeface="Ubuntu"/>
              </a:rPr>
              <a:t>Used to access emails from the mail server, they remain on the server unless manually deleted.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u="none" strike="noStrike" cap="none" dirty="0">
                <a:solidFill>
                  <a:srgbClr val="003565"/>
                </a:solidFill>
                <a:latin typeface="Calibri" panose="020F0502020204030204" pitchFamily="34" charset="0"/>
                <a:ea typeface="Ubuntu"/>
                <a:cs typeface="Calibri" panose="020F0502020204030204" pitchFamily="34" charset="0"/>
                <a:sym typeface="Ubuntu"/>
              </a:rPr>
              <a:t>An encrypted version of HTTP.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u="none" strike="noStrike" cap="none" dirty="0">
                <a:solidFill>
                  <a:srgbClr val="003565"/>
                </a:solidFill>
                <a:latin typeface="Calibri" panose="020F0502020204030204" pitchFamily="34" charset="0"/>
                <a:ea typeface="Ubuntu"/>
                <a:cs typeface="Calibri" panose="020F0502020204030204" pitchFamily="34" charset="0"/>
                <a:sym typeface="Ubuntu"/>
              </a:rPr>
              <a:t>Sends data as a stream of packets to the target device. There is no error correction which makes it faster, good for video streaming.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u="none" strike="noStrike" cap="none" dirty="0">
                <a:solidFill>
                  <a:srgbClr val="003565"/>
                </a:solidFill>
                <a:latin typeface="Calibri" panose="020F0502020204030204" pitchFamily="34" charset="0"/>
                <a:ea typeface="Ubuntu"/>
                <a:cs typeface="Calibri" panose="020F0502020204030204" pitchFamily="34" charset="0"/>
                <a:sym typeface="Ubuntu"/>
              </a:rPr>
              <a:t>Used to retrieve emails from the mail server, they are deleted once downloaded.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u="none" strike="noStrike" cap="none" dirty="0">
                <a:solidFill>
                  <a:srgbClr val="003565"/>
                </a:solidFill>
                <a:latin typeface="Calibri" panose="020F0502020204030204" pitchFamily="34" charset="0"/>
                <a:ea typeface="Ubuntu"/>
                <a:cs typeface="Calibri" panose="020F0502020204030204" pitchFamily="34" charset="0"/>
                <a:sym typeface="Ubuntu"/>
              </a:rPr>
              <a:t>Establishes a reliable connection between devices and ensures packets are received without errors.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u="none" strike="noStrike" cap="none" dirty="0">
                <a:solidFill>
                  <a:srgbClr val="003565"/>
                </a:solidFill>
                <a:latin typeface="Calibri" panose="020F0502020204030204" pitchFamily="34" charset="0"/>
                <a:ea typeface="Ubuntu"/>
                <a:cs typeface="Calibri" panose="020F0502020204030204" pitchFamily="34" charset="0"/>
                <a:sym typeface="Ubuntu"/>
              </a:rPr>
              <a:t>Used to send emails.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u="none" strike="noStrike" cap="none" dirty="0">
                <a:solidFill>
                  <a:srgbClr val="003565"/>
                </a:solidFill>
                <a:latin typeface="Calibri" panose="020F0502020204030204" pitchFamily="34" charset="0"/>
                <a:ea typeface="Ubuntu"/>
                <a:cs typeface="Calibri" panose="020F0502020204030204" pitchFamily="34" charset="0"/>
                <a:sym typeface="Ubuntu"/>
              </a:rPr>
              <a:t>Responsible for routing packets to the correct destination.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u="none" strike="noStrike" cap="none" dirty="0">
                <a:solidFill>
                  <a:srgbClr val="003565"/>
                </a:solidFill>
                <a:latin typeface="Calibri" panose="020F0502020204030204" pitchFamily="34" charset="0"/>
                <a:ea typeface="Ubuntu"/>
                <a:cs typeface="Calibri" panose="020F0502020204030204" pitchFamily="34" charset="0"/>
                <a:sym typeface="Ubuntu"/>
              </a:rPr>
              <a:t>Used to exchange files over the internet.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u="none" strike="noStrike" cap="none" dirty="0">
                <a:solidFill>
                  <a:srgbClr val="003565"/>
                </a:solidFill>
                <a:latin typeface="Calibri" panose="020F0502020204030204" pitchFamily="34" charset="0"/>
                <a:ea typeface="Ubuntu"/>
                <a:cs typeface="Calibri" panose="020F0502020204030204" pitchFamily="34" charset="0"/>
                <a:sym typeface="Ubuntu"/>
              </a:rPr>
              <a:t>Defines how web pages are transmitted and displayed in web browsers.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862AF-DD84-4820-B182-5C327E1627BE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6804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01/05/2017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4390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01/05/2017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9364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01/05/2017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1356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01/05/2017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7557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01/05/2017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6037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01/05/2017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0942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01/05/2017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8303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01/05/2017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8477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01/05/2017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7159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01/05/2017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6074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01/05/2017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2572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A994C1-7FA0-4894-B73E-31140D789D3B}" type="datetimeFigureOut">
              <a:rPr lang="en-GB" smtClean="0"/>
              <a:t>01/05/2017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/>
          <p:cNvSpPr/>
          <p:nvPr userDrawn="1"/>
        </p:nvSpPr>
        <p:spPr>
          <a:xfrm>
            <a:off x="63553" y="117014"/>
            <a:ext cx="12240228" cy="6904299"/>
          </a:xfrm>
          <a:prstGeom prst="rect">
            <a:avLst/>
          </a:prstGeom>
          <a:noFill/>
          <a:ln w="2286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526" y="5495940"/>
            <a:ext cx="6047525" cy="953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468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ipinfo.info/html/ip_checker.php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Session 4</a:t>
            </a:r>
          </a:p>
          <a:p>
            <a:r>
              <a:rPr lang="en-GB" dirty="0"/>
              <a:t>Theory: The Internet and Protocols</a:t>
            </a:r>
          </a:p>
          <a:p>
            <a:r>
              <a:rPr lang="en-GB" dirty="0"/>
              <a:t>Practical: Tracing and Pseudocode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383175" y="515073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Teaching Computing to GCSE</a:t>
            </a:r>
          </a:p>
        </p:txBody>
      </p:sp>
    </p:spTree>
    <p:extLst>
      <p:ext uri="{BB962C8B-B14F-4D97-AF65-F5344CB8AC3E}">
        <p14:creationId xmlns:p14="http://schemas.microsoft.com/office/powerpoint/2010/main" val="39584562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Specification Content (1)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6482" y="1473958"/>
            <a:ext cx="10515600" cy="4576886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sz="2600" b="1" dirty="0">
                <a:cs typeface="Arial" panose="020B0604020202020204" pitchFamily="34" charset="0"/>
              </a:rPr>
              <a:t>OCR</a:t>
            </a:r>
          </a:p>
          <a:p>
            <a:r>
              <a:rPr lang="en-GB" sz="2600" dirty="0">
                <a:cs typeface="Arial" panose="020B0604020202020204" pitchFamily="34" charset="0"/>
              </a:rPr>
              <a:t>Types of networks: LAN, WAN</a:t>
            </a:r>
          </a:p>
          <a:p>
            <a:r>
              <a:rPr lang="en-GB" sz="2600" dirty="0">
                <a:cs typeface="Arial" panose="020B0604020202020204" pitchFamily="34" charset="0"/>
              </a:rPr>
              <a:t>Factors that affect the performance of networks</a:t>
            </a:r>
          </a:p>
          <a:p>
            <a:r>
              <a:rPr lang="en-GB" sz="2600" dirty="0">
                <a:cs typeface="Arial" panose="020B0604020202020204" pitchFamily="34" charset="0"/>
              </a:rPr>
              <a:t>The different roles of computers in a client-server and a peer-to-peer network</a:t>
            </a:r>
          </a:p>
          <a:p>
            <a:r>
              <a:rPr lang="en-GB" sz="2600" dirty="0">
                <a:cs typeface="Arial" panose="020B0604020202020204" pitchFamily="34" charset="0"/>
              </a:rPr>
              <a:t>The hardware needed to connect stand-alone computers into a LAN: wireless access points, routers/switches/NIC, transmission media</a:t>
            </a:r>
          </a:p>
          <a:p>
            <a:r>
              <a:rPr lang="en-GB" sz="2600" dirty="0">
                <a:cs typeface="Arial" panose="020B0604020202020204" pitchFamily="34" charset="0"/>
              </a:rPr>
              <a:t>The internet as a worldwide collection of computer networks: DNS, hosting, the cloud</a:t>
            </a:r>
          </a:p>
          <a:p>
            <a:r>
              <a:rPr lang="en-GB" sz="2600" dirty="0">
                <a:cs typeface="Arial" panose="020B0604020202020204" pitchFamily="34" charset="0"/>
              </a:rPr>
              <a:t>The concept of virtual networks</a:t>
            </a:r>
          </a:p>
          <a:p>
            <a:r>
              <a:rPr lang="en-GB" sz="2600" dirty="0">
                <a:cs typeface="Arial" panose="020B0604020202020204" pitchFamily="34" charset="0"/>
              </a:rPr>
              <a:t>Star and mesh topologies</a:t>
            </a:r>
          </a:p>
          <a:p>
            <a:r>
              <a:rPr lang="en-GB" sz="2600" dirty="0" err="1">
                <a:cs typeface="Arial" panose="020B0604020202020204" pitchFamily="34" charset="0"/>
              </a:rPr>
              <a:t>Wifi</a:t>
            </a:r>
            <a:r>
              <a:rPr lang="en-GB" sz="2600" dirty="0">
                <a:cs typeface="Arial" panose="020B0604020202020204" pitchFamily="34" charset="0"/>
              </a:rPr>
              <a:t> – frequency and channels, encryption</a:t>
            </a:r>
          </a:p>
          <a:p>
            <a:r>
              <a:rPr lang="en-GB" sz="2600" dirty="0">
                <a:cs typeface="Arial" panose="020B0604020202020204" pitchFamily="34" charset="0"/>
              </a:rPr>
              <a:t>Ethernet</a:t>
            </a:r>
          </a:p>
          <a:p>
            <a:r>
              <a:rPr lang="en-GB" sz="2600" dirty="0">
                <a:cs typeface="Arial" panose="020B0604020202020204" pitchFamily="34" charset="0"/>
              </a:rPr>
              <a:t>The uses of IP addressing, MAC addressing, and protocols including TCP/IP, HTTP, HTTPS, FTP, POP, IMAP, SMTP</a:t>
            </a:r>
          </a:p>
          <a:p>
            <a:r>
              <a:rPr lang="en-GB" sz="2600" dirty="0">
                <a:cs typeface="Arial" panose="020B0604020202020204" pitchFamily="34" charset="0"/>
              </a:rPr>
              <a:t>The concept of layers</a:t>
            </a:r>
          </a:p>
          <a:p>
            <a:r>
              <a:rPr lang="en-GB" sz="2600" dirty="0">
                <a:cs typeface="Arial" panose="020B0604020202020204" pitchFamily="34" charset="0"/>
              </a:rPr>
              <a:t>Packet switching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6937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Specification Content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6482" y="1473958"/>
            <a:ext cx="10515600" cy="4441067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sz="2600" b="1" dirty="0">
                <a:cs typeface="Arial" panose="020B0604020202020204" pitchFamily="34" charset="0"/>
              </a:rPr>
              <a:t>AQA</a:t>
            </a:r>
          </a:p>
          <a:p>
            <a:r>
              <a:rPr lang="en-GB" sz="2600" dirty="0">
                <a:cs typeface="Arial" panose="020B0604020202020204" pitchFamily="34" charset="0"/>
              </a:rPr>
              <a:t>Define what a computer system is</a:t>
            </a:r>
          </a:p>
          <a:p>
            <a:r>
              <a:rPr lang="en-GB" sz="2600" dirty="0">
                <a:cs typeface="Arial" panose="020B0604020202020204" pitchFamily="34" charset="0"/>
              </a:rPr>
              <a:t>Discuss the benefits and risks of computer networks</a:t>
            </a:r>
          </a:p>
          <a:p>
            <a:r>
              <a:rPr lang="en-GB" sz="2600" dirty="0">
                <a:cs typeface="Arial" panose="020B0604020202020204" pitchFamily="34" charset="0"/>
              </a:rPr>
              <a:t>Describe the main types of computer network including: PAN, LAN, WAN</a:t>
            </a:r>
          </a:p>
          <a:p>
            <a:r>
              <a:rPr lang="en-GB" sz="2600" dirty="0">
                <a:cs typeface="Arial" panose="020B0604020202020204" pitchFamily="34" charset="0"/>
              </a:rPr>
              <a:t>Understand that networks can be wired or wireless</a:t>
            </a:r>
          </a:p>
          <a:p>
            <a:r>
              <a:rPr lang="en-GB" sz="2600" dirty="0">
                <a:cs typeface="Arial" panose="020B0604020202020204" pitchFamily="34" charset="0"/>
              </a:rPr>
              <a:t>Discuss the benefits and risks of wireless networks as opposed to wired networks</a:t>
            </a:r>
          </a:p>
          <a:p>
            <a:r>
              <a:rPr lang="en-GB" sz="2600" dirty="0">
                <a:cs typeface="Arial" panose="020B0604020202020204" pitchFamily="34" charset="0"/>
              </a:rPr>
              <a:t>Explain the following common network topologies: star, bus</a:t>
            </a:r>
          </a:p>
          <a:p>
            <a:r>
              <a:rPr lang="en-GB" sz="2600" dirty="0">
                <a:cs typeface="Arial" panose="020B0604020202020204" pitchFamily="34" charset="0"/>
              </a:rPr>
              <a:t>Define the term ‘network protocol’</a:t>
            </a:r>
          </a:p>
          <a:p>
            <a:r>
              <a:rPr lang="en-GB" sz="2600" dirty="0">
                <a:cs typeface="Arial" panose="020B0604020202020204" pitchFamily="34" charset="0"/>
              </a:rPr>
              <a:t>Explain the purpose and use of common network protocols including: Ethernet, Wi-Fi, TCP, UDP, IP, HTTP, HTTPS,FTP, SMTP, IMAP</a:t>
            </a:r>
          </a:p>
          <a:p>
            <a:r>
              <a:rPr lang="en-GB" sz="2600" dirty="0">
                <a:cs typeface="Arial" panose="020B0604020202020204" pitchFamily="34" charset="0"/>
              </a:rPr>
              <a:t>Describe the 4 layer TCP/IP model</a:t>
            </a:r>
          </a:p>
          <a:p>
            <a:r>
              <a:rPr lang="en-GB" sz="2600" dirty="0">
                <a:cs typeface="Arial" panose="020B0604020202020204" pitchFamily="34" charset="0"/>
              </a:rPr>
              <a:t>Understand that the HTTP, HTTPS, SMTP, IMAP and FTP protocols operate at the application layer.</a:t>
            </a:r>
          </a:p>
          <a:p>
            <a:r>
              <a:rPr lang="en-GB" sz="2600" dirty="0">
                <a:cs typeface="Arial" panose="020B0604020202020204" pitchFamily="34" charset="0"/>
              </a:rPr>
              <a:t>Understand that the TCP and UDP protocols operate at the transport layer.</a:t>
            </a:r>
          </a:p>
          <a:p>
            <a:r>
              <a:rPr lang="en-GB" sz="2600" dirty="0">
                <a:cs typeface="Arial" panose="020B0604020202020204" pitchFamily="34" charset="0"/>
              </a:rPr>
              <a:t>Understand that the IP protocol operates at the network layer.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80877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Specification Content (3)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6482" y="1473959"/>
            <a:ext cx="10515600" cy="411404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sz="2600" b="1" dirty="0">
                <a:cs typeface="Arial" panose="020B0604020202020204" pitchFamily="34" charset="0"/>
              </a:rPr>
              <a:t>Edexcel</a:t>
            </a:r>
          </a:p>
          <a:p>
            <a:r>
              <a:rPr lang="en-GB" sz="2600" dirty="0">
                <a:cs typeface="Arial" panose="020B0604020202020204" pitchFamily="34" charset="0"/>
              </a:rPr>
              <a:t>Understand why computers are connected in a network</a:t>
            </a:r>
          </a:p>
          <a:p>
            <a:r>
              <a:rPr lang="en-GB" sz="2600" dirty="0">
                <a:cs typeface="Arial" panose="020B0604020202020204" pitchFamily="34" charset="0"/>
              </a:rPr>
              <a:t>Understand the different types of networks (LAN, WAN) and usage models (client-server, peer-to-peer)</a:t>
            </a:r>
          </a:p>
          <a:p>
            <a:r>
              <a:rPr lang="en-GB" sz="2600" dirty="0">
                <a:cs typeface="Arial" panose="020B0604020202020204" pitchFamily="34" charset="0"/>
              </a:rPr>
              <a:t>Understand wired and wireless connectivity</a:t>
            </a:r>
          </a:p>
          <a:p>
            <a:r>
              <a:rPr lang="en-GB" sz="2600" dirty="0">
                <a:cs typeface="Arial" panose="020B0604020202020204" pitchFamily="34" charset="0"/>
              </a:rPr>
              <a:t>Understand that network data speeds are measured in bits per second (Mbps, </a:t>
            </a:r>
            <a:r>
              <a:rPr lang="en-GB" sz="2600" dirty="0" err="1">
                <a:cs typeface="Arial" panose="020B0604020202020204" pitchFamily="34" charset="0"/>
              </a:rPr>
              <a:t>Gbps</a:t>
            </a:r>
            <a:r>
              <a:rPr lang="en-GB" sz="2600" dirty="0">
                <a:cs typeface="Arial" panose="020B0604020202020204" pitchFamily="34" charset="0"/>
              </a:rPr>
              <a:t>)</a:t>
            </a:r>
          </a:p>
          <a:p>
            <a:r>
              <a:rPr lang="en-GB" sz="2600" dirty="0">
                <a:cs typeface="Arial" panose="020B0604020202020204" pitchFamily="34" charset="0"/>
              </a:rPr>
              <a:t>Understand the role and need for network protocols (Ethernet, Wi-Fi, TCP/IP, HTTP, HTTPS, FTP, POP3, SMTP, IMAP)</a:t>
            </a:r>
          </a:p>
          <a:p>
            <a:r>
              <a:rPr lang="en-GB" sz="2600" dirty="0">
                <a:cs typeface="Arial" panose="020B0604020202020204" pitchFamily="34" charset="0"/>
              </a:rPr>
              <a:t>Understand that data can be transmitted in packets using layered protocol stacks</a:t>
            </a:r>
          </a:p>
          <a:p>
            <a:r>
              <a:rPr lang="en-GB" sz="2600" dirty="0">
                <a:cs typeface="Arial" panose="020B0604020202020204" pitchFamily="34" charset="0"/>
              </a:rPr>
              <a:t>Understand the characteristic of network topologies (bus, ring, star, mesh).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88078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468406"/>
            <a:ext cx="9015506" cy="1143000"/>
          </a:xfrm>
        </p:spPr>
        <p:txBody>
          <a:bodyPr>
            <a:normAutofit/>
          </a:bodyPr>
          <a:lstStyle/>
          <a:p>
            <a:r>
              <a:rPr lang="en-US" dirty="0"/>
              <a:t>Types of Network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8894" y="1667031"/>
            <a:ext cx="11032565" cy="35945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Computer networks are categorised according to their geographic coverage.</a:t>
            </a:r>
          </a:p>
        </p:txBody>
      </p:sp>
      <p:graphicFrame>
        <p:nvGraphicFramePr>
          <p:cNvPr id="5" name="Shape 369"/>
          <p:cNvGraphicFramePr/>
          <p:nvPr>
            <p:extLst>
              <p:ext uri="{D42A27DB-BD31-4B8C-83A1-F6EECF244321}">
                <p14:modId xmlns:p14="http://schemas.microsoft.com/office/powerpoint/2010/main" val="421479036"/>
              </p:ext>
            </p:extLst>
          </p:nvPr>
        </p:nvGraphicFramePr>
        <p:xfrm>
          <a:off x="863599" y="2534610"/>
          <a:ext cx="9714089" cy="3004602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0568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505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06735">
                  <a:extLst>
                    <a:ext uri="{9D8B030D-6E8A-4147-A177-3AD203B41FA5}">
                      <a16:colId xmlns:a16="http://schemas.microsoft.com/office/drawing/2014/main" val="2238438758"/>
                    </a:ext>
                  </a:extLst>
                </a:gridCol>
              </a:tblGrid>
              <a:tr h="31019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GB" sz="1600" b="1" i="0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Type</a:t>
                      </a:r>
                      <a:r>
                        <a:rPr lang="en-GB" sz="1600" b="1" i="0" baseline="0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 of Network</a:t>
                      </a:r>
                      <a:endParaRPr lang="en-GB" sz="1600" b="1" i="0" dirty="0">
                        <a:solidFill>
                          <a:srgbClr val="FFFFFF"/>
                        </a:solidFill>
                        <a:latin typeface="Calibri" panose="020F0502020204030204" pitchFamily="34" charset="0"/>
                        <a:ea typeface="Ubuntu"/>
                        <a:cs typeface="Calibri" panose="020F0502020204030204" pitchFamily="34" charset="0"/>
                        <a:sym typeface="Ubuntu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GB" sz="1600" b="1" i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Description</a:t>
                      </a:r>
                    </a:p>
                  </a:txBody>
                  <a:tcPr marL="91425" marR="91425" marT="91425" marB="91425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GB" sz="1600" b="1" i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Example</a:t>
                      </a:r>
                    </a:p>
                  </a:txBody>
                  <a:tcPr marL="91425" marR="91425" marT="91425" marB="91425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084939"/>
                  </a:ext>
                </a:extLst>
              </a:tr>
              <a:tr h="849124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r>
                        <a:rPr lang="en-GB" sz="1600" b="1" i="0" u="none" strike="noStrike" cap="none" dirty="0">
                          <a:solidFill>
                            <a:srgbClr val="003565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Wide Area Network (WAN)</a:t>
                      </a: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r>
                        <a:rPr lang="en-GB" sz="1600" b="0" i="0" u="none" strike="noStrike" cap="none" dirty="0">
                          <a:solidFill>
                            <a:srgbClr val="003565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Connect computers over a large area such as a town, city or country.</a:t>
                      </a: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r>
                        <a:rPr lang="en-GB" sz="1600" b="0" i="0" u="none" strike="noStrike" cap="none" dirty="0">
                          <a:solidFill>
                            <a:srgbClr val="003565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Company creating a private WAN to connect different parts of their business securely.</a:t>
                      </a: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8611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r>
                        <a:rPr lang="en-GB" sz="1600" b="1" i="0" u="none" strike="noStrike" cap="none">
                          <a:solidFill>
                            <a:srgbClr val="003565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Local Area Network (LAN)</a:t>
                      </a: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r>
                        <a:rPr lang="en-GB" sz="1600" b="0" i="0" u="none" strike="noStrike" cap="none" dirty="0">
                          <a:solidFill>
                            <a:srgbClr val="003565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Connect computers over a building or a site.</a:t>
                      </a: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r>
                        <a:rPr lang="en-GB" sz="1600" b="0" i="0" u="none" strike="noStrike" cap="none" dirty="0">
                          <a:solidFill>
                            <a:srgbClr val="003565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School network.</a:t>
                      </a: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0177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r>
                        <a:rPr lang="en-GB" sz="1600" b="1" i="0" u="none" strike="noStrike" cap="none" dirty="0">
                          <a:solidFill>
                            <a:srgbClr val="003565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Personal Area Network (PAN)</a:t>
                      </a: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r>
                        <a:rPr lang="en-GB" sz="1600" b="0" i="0" u="none" strike="noStrike" cap="none">
                          <a:solidFill>
                            <a:srgbClr val="003565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Connect the computers or devices used by one person.</a:t>
                      </a: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r>
                        <a:rPr lang="en-GB" sz="1600" b="0" i="0" u="none" strike="noStrike" cap="none" dirty="0">
                          <a:solidFill>
                            <a:srgbClr val="003565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Bluetooth headset connected to a mobile phone.</a:t>
                      </a: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24077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46928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Straight Connector 53"/>
          <p:cNvCxnSpPr>
            <a:cxnSpLocks/>
          </p:cNvCxnSpPr>
          <p:nvPr/>
        </p:nvCxnSpPr>
        <p:spPr>
          <a:xfrm flipH="1">
            <a:off x="3128503" y="3715561"/>
            <a:ext cx="4104168" cy="2291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468406"/>
            <a:ext cx="9015506" cy="1143000"/>
          </a:xfrm>
        </p:spPr>
        <p:txBody>
          <a:bodyPr>
            <a:normAutofit/>
          </a:bodyPr>
          <a:lstStyle/>
          <a:p>
            <a:r>
              <a:rPr lang="en-US" dirty="0"/>
              <a:t>Example LAN</a:t>
            </a:r>
          </a:p>
        </p:txBody>
      </p:sp>
      <p:cxnSp>
        <p:nvCxnSpPr>
          <p:cNvPr id="13" name="Straight Connector 12"/>
          <p:cNvCxnSpPr>
            <a:cxnSpLocks/>
          </p:cNvCxnSpPr>
          <p:nvPr/>
        </p:nvCxnSpPr>
        <p:spPr>
          <a:xfrm flipH="1">
            <a:off x="5858676" y="3738473"/>
            <a:ext cx="1280214" cy="925313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</p:cNvCxnSpPr>
          <p:nvPr/>
        </p:nvCxnSpPr>
        <p:spPr>
          <a:xfrm flipH="1" flipV="1">
            <a:off x="5738065" y="2364210"/>
            <a:ext cx="1354435" cy="134228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cxnSpLocks/>
          </p:cNvCxnSpPr>
          <p:nvPr/>
        </p:nvCxnSpPr>
        <p:spPr>
          <a:xfrm>
            <a:off x="9039382" y="2808707"/>
            <a:ext cx="1340526" cy="181206"/>
          </a:xfrm>
          <a:prstGeom prst="line">
            <a:avLst/>
          </a:prstGeom>
          <a:ln w="28575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cxnSpLocks/>
          </p:cNvCxnSpPr>
          <p:nvPr/>
        </p:nvCxnSpPr>
        <p:spPr>
          <a:xfrm flipV="1">
            <a:off x="8024707" y="2808709"/>
            <a:ext cx="586772" cy="771734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Picture 12" descr="Computer, Hub, Network, Server, Switch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5901" y="3230289"/>
            <a:ext cx="1400616" cy="700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14" descr="Router, Wifi, Wireless Connector, Internet, Networki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6187" y="1775427"/>
            <a:ext cx="1125086" cy="1214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16" descr="Computer, Desktop, Workstation, Office, Hardwar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3200" y="3994028"/>
            <a:ext cx="1786680" cy="1460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16" descr="Computer, Desktop, Workstation, Office, Hardwar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3200" y="1770119"/>
            <a:ext cx="1786680" cy="1460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Router, Network, Equipment, Communication, Digital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0683" y="3358810"/>
            <a:ext cx="981851" cy="759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Cloud 41"/>
          <p:cNvSpPr/>
          <p:nvPr/>
        </p:nvSpPr>
        <p:spPr>
          <a:xfrm>
            <a:off x="940467" y="3021810"/>
            <a:ext cx="2359338" cy="1369377"/>
          </a:xfrm>
          <a:prstGeom prst="cloud">
            <a:avLst/>
          </a:prstGeom>
          <a:solidFill>
            <a:srgbClr val="2E75B6"/>
          </a:solidFill>
          <a:ln>
            <a:solidFill>
              <a:srgbClr val="2830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The Internet</a:t>
            </a:r>
          </a:p>
        </p:txBody>
      </p:sp>
      <p:grpSp>
        <p:nvGrpSpPr>
          <p:cNvPr id="53" name="Group 52"/>
          <p:cNvGrpSpPr/>
          <p:nvPr/>
        </p:nvGrpSpPr>
        <p:grpSpPr>
          <a:xfrm>
            <a:off x="741988" y="4686505"/>
            <a:ext cx="4180244" cy="1573721"/>
            <a:chOff x="-714673" y="4933493"/>
            <a:chExt cx="4180244" cy="1573721"/>
          </a:xfrm>
        </p:grpSpPr>
        <p:sp>
          <p:nvSpPr>
            <p:cNvPr id="51" name="Rectangle 50"/>
            <p:cNvSpPr/>
            <p:nvPr/>
          </p:nvSpPr>
          <p:spPr>
            <a:xfrm>
              <a:off x="451084" y="5475552"/>
              <a:ext cx="3014487" cy="103166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2E75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dirty="0">
                  <a:solidFill>
                    <a:schemeClr val="tx1"/>
                  </a:solidFill>
                </a:rPr>
                <a:t>Each device needs a network interface card (</a:t>
              </a:r>
              <a:r>
                <a:rPr lang="en-GB" sz="1600" b="1" dirty="0">
                  <a:solidFill>
                    <a:schemeClr val="tx1"/>
                  </a:solidFill>
                </a:rPr>
                <a:t>NIC</a:t>
              </a:r>
              <a:r>
                <a:rPr lang="en-GB" sz="1600" dirty="0">
                  <a:solidFill>
                    <a:schemeClr val="tx1"/>
                  </a:solidFill>
                </a:rPr>
                <a:t>) to connect to a LAN. Most devices have these built in.</a:t>
              </a:r>
            </a:p>
          </p:txBody>
        </p:sp>
        <p:pic>
          <p:nvPicPr>
            <p:cNvPr id="63" name="Picture 22" descr="Card, Circuit, Electronics, Interface, Network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14673" y="4933493"/>
              <a:ext cx="1426676" cy="12681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4" name="Group 73"/>
          <p:cNvGrpSpPr/>
          <p:nvPr/>
        </p:nvGrpSpPr>
        <p:grpSpPr>
          <a:xfrm>
            <a:off x="9122735" y="664418"/>
            <a:ext cx="2885182" cy="1820120"/>
            <a:chOff x="9122735" y="664418"/>
            <a:chExt cx="2885182" cy="1820120"/>
          </a:xfrm>
        </p:grpSpPr>
        <p:sp>
          <p:nvSpPr>
            <p:cNvPr id="67" name="Rectangle 66"/>
            <p:cNvSpPr/>
            <p:nvPr/>
          </p:nvSpPr>
          <p:spPr>
            <a:xfrm>
              <a:off x="9361273" y="664418"/>
              <a:ext cx="2646644" cy="1001501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2E75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dirty="0">
                  <a:solidFill>
                    <a:schemeClr val="tx1"/>
                  </a:solidFill>
                </a:rPr>
                <a:t>A </a:t>
              </a:r>
              <a:r>
                <a:rPr lang="en-GB" sz="1600" b="1" dirty="0">
                  <a:solidFill>
                    <a:schemeClr val="tx1"/>
                  </a:solidFill>
                </a:rPr>
                <a:t>wireless access point </a:t>
              </a:r>
              <a:r>
                <a:rPr lang="en-GB" sz="1600" dirty="0">
                  <a:solidFill>
                    <a:schemeClr val="tx1"/>
                  </a:solidFill>
                </a:rPr>
                <a:t>is used to enable devices to connect to a LAN wirelessly.</a:t>
              </a:r>
            </a:p>
          </p:txBody>
        </p:sp>
        <p:cxnSp>
          <p:nvCxnSpPr>
            <p:cNvPr id="73" name="Straight Arrow Connector 72"/>
            <p:cNvCxnSpPr>
              <a:cxnSpLocks/>
              <a:stCxn id="67" idx="2"/>
            </p:cNvCxnSpPr>
            <p:nvPr/>
          </p:nvCxnSpPr>
          <p:spPr>
            <a:xfrm flipH="1">
              <a:off x="9122735" y="1665919"/>
              <a:ext cx="1561860" cy="818619"/>
            </a:xfrm>
            <a:prstGeom prst="straightConnector1">
              <a:avLst/>
            </a:prstGeom>
            <a:ln w="28575">
              <a:solidFill>
                <a:srgbClr val="2E75B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Group 74"/>
          <p:cNvGrpSpPr/>
          <p:nvPr/>
        </p:nvGrpSpPr>
        <p:grpSpPr>
          <a:xfrm>
            <a:off x="7377173" y="3930597"/>
            <a:ext cx="2348110" cy="1144572"/>
            <a:chOff x="7377173" y="3930597"/>
            <a:chExt cx="2348110" cy="1144572"/>
          </a:xfrm>
        </p:grpSpPr>
        <p:sp>
          <p:nvSpPr>
            <p:cNvPr id="66" name="Rectangle 65"/>
            <p:cNvSpPr/>
            <p:nvPr/>
          </p:nvSpPr>
          <p:spPr>
            <a:xfrm>
              <a:off x="7377173" y="4252403"/>
              <a:ext cx="2348110" cy="822766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2E75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dirty="0">
                  <a:solidFill>
                    <a:schemeClr val="tx1"/>
                  </a:solidFill>
                </a:rPr>
                <a:t>A </a:t>
              </a:r>
              <a:r>
                <a:rPr lang="en-GB" sz="1600" b="1" dirty="0">
                  <a:solidFill>
                    <a:schemeClr val="tx1"/>
                  </a:solidFill>
                </a:rPr>
                <a:t>switch</a:t>
              </a:r>
              <a:r>
                <a:rPr lang="en-GB" sz="1600" dirty="0">
                  <a:solidFill>
                    <a:schemeClr val="tx1"/>
                  </a:solidFill>
                </a:rPr>
                <a:t> is used to connect the devices in a LAN together.</a:t>
              </a:r>
            </a:p>
          </p:txBody>
        </p:sp>
        <p:cxnSp>
          <p:nvCxnSpPr>
            <p:cNvPr id="76" name="Straight Arrow Connector 75"/>
            <p:cNvCxnSpPr>
              <a:cxnSpLocks/>
              <a:stCxn id="66" idx="0"/>
            </p:cNvCxnSpPr>
            <p:nvPr/>
          </p:nvCxnSpPr>
          <p:spPr>
            <a:xfrm flipH="1" flipV="1">
              <a:off x="8236187" y="3930597"/>
              <a:ext cx="315041" cy="321806"/>
            </a:xfrm>
            <a:prstGeom prst="straightConnector1">
              <a:avLst/>
            </a:prstGeom>
            <a:ln w="28575">
              <a:solidFill>
                <a:srgbClr val="2E75B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Group 70"/>
          <p:cNvGrpSpPr/>
          <p:nvPr/>
        </p:nvGrpSpPr>
        <p:grpSpPr>
          <a:xfrm>
            <a:off x="2041299" y="1563126"/>
            <a:ext cx="1942572" cy="1825422"/>
            <a:chOff x="2041299" y="1563126"/>
            <a:chExt cx="1942572" cy="1825422"/>
          </a:xfrm>
        </p:grpSpPr>
        <p:cxnSp>
          <p:nvCxnSpPr>
            <p:cNvPr id="79" name="Straight Arrow Connector 78"/>
            <p:cNvCxnSpPr>
              <a:cxnSpLocks/>
            </p:cNvCxnSpPr>
            <p:nvPr/>
          </p:nvCxnSpPr>
          <p:spPr>
            <a:xfrm>
              <a:off x="3595064" y="2845713"/>
              <a:ext cx="361986" cy="542835"/>
            </a:xfrm>
            <a:prstGeom prst="straightConnector1">
              <a:avLst/>
            </a:prstGeom>
            <a:ln w="28575">
              <a:solidFill>
                <a:srgbClr val="2E75B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Rectangle 83"/>
            <p:cNvSpPr/>
            <p:nvPr/>
          </p:nvSpPr>
          <p:spPr>
            <a:xfrm>
              <a:off x="2041299" y="1563126"/>
              <a:ext cx="1942572" cy="135779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2E75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b="1" dirty="0">
                  <a:solidFill>
                    <a:schemeClr val="tx1"/>
                  </a:solidFill>
                </a:rPr>
                <a:t>Routers</a:t>
              </a:r>
              <a:r>
                <a:rPr lang="en-GB" sz="1600" dirty="0">
                  <a:solidFill>
                    <a:schemeClr val="tx1"/>
                  </a:solidFill>
                </a:rPr>
                <a:t> are used to connect a LAN to another network, for example the Internet.</a:t>
              </a:r>
            </a:p>
          </p:txBody>
        </p:sp>
      </p:grpSp>
      <p:cxnSp>
        <p:nvCxnSpPr>
          <p:cNvPr id="93" name="Straight Connector 92"/>
          <p:cNvCxnSpPr>
            <a:cxnSpLocks/>
          </p:cNvCxnSpPr>
          <p:nvPr/>
        </p:nvCxnSpPr>
        <p:spPr>
          <a:xfrm flipV="1">
            <a:off x="8710560" y="3194575"/>
            <a:ext cx="1490437" cy="543898"/>
          </a:xfrm>
          <a:prstGeom prst="line">
            <a:avLst/>
          </a:prstGeom>
          <a:ln w="28575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" name="Picture 18" descr="Laptop, Black, Blue, Screen, Monitor, Keyboard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9106" y="2721934"/>
            <a:ext cx="1786623" cy="1670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Computer, Lan, Network, Router, Switch, Switching, Wan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7268" y="2745942"/>
            <a:ext cx="2024482" cy="1164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6" name="Group 95"/>
          <p:cNvGrpSpPr/>
          <p:nvPr/>
        </p:nvGrpSpPr>
        <p:grpSpPr>
          <a:xfrm>
            <a:off x="6832150" y="3911027"/>
            <a:ext cx="2821959" cy="1560795"/>
            <a:chOff x="7991900" y="3640495"/>
            <a:chExt cx="2821959" cy="1560795"/>
          </a:xfrm>
        </p:grpSpPr>
        <p:sp>
          <p:nvSpPr>
            <p:cNvPr id="97" name="Rectangle 96"/>
            <p:cNvSpPr/>
            <p:nvPr/>
          </p:nvSpPr>
          <p:spPr>
            <a:xfrm>
              <a:off x="7991900" y="4135125"/>
              <a:ext cx="2821959" cy="1066165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2E75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dirty="0">
                  <a:solidFill>
                    <a:schemeClr val="tx1"/>
                  </a:solidFill>
                </a:rPr>
                <a:t>In homes the switch, router and wireless access point are often combined into one device called a </a:t>
              </a:r>
              <a:r>
                <a:rPr lang="en-GB" sz="1600" b="1" dirty="0">
                  <a:solidFill>
                    <a:schemeClr val="tx1"/>
                  </a:solidFill>
                </a:rPr>
                <a:t>wireless router</a:t>
              </a:r>
              <a:r>
                <a:rPr lang="en-GB" sz="1600" dirty="0">
                  <a:solidFill>
                    <a:schemeClr val="tx1"/>
                  </a:solidFill>
                </a:rPr>
                <a:t>.</a:t>
              </a:r>
            </a:p>
          </p:txBody>
        </p:sp>
        <p:cxnSp>
          <p:nvCxnSpPr>
            <p:cNvPr id="98" name="Straight Arrow Connector 97"/>
            <p:cNvCxnSpPr>
              <a:cxnSpLocks/>
              <a:stCxn id="97" idx="0"/>
            </p:cNvCxnSpPr>
            <p:nvPr/>
          </p:nvCxnSpPr>
          <p:spPr>
            <a:xfrm flipH="1" flipV="1">
              <a:off x="9266948" y="3640495"/>
              <a:ext cx="135932" cy="494630"/>
            </a:xfrm>
            <a:prstGeom prst="straightConnector1">
              <a:avLst/>
            </a:prstGeom>
            <a:ln w="28575">
              <a:solidFill>
                <a:srgbClr val="2E75B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47841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468406"/>
            <a:ext cx="9015506" cy="1143000"/>
          </a:xfrm>
        </p:spPr>
        <p:txBody>
          <a:bodyPr>
            <a:normAutofit/>
          </a:bodyPr>
          <a:lstStyle/>
          <a:p>
            <a:r>
              <a:rPr lang="en-US" dirty="0"/>
              <a:t>Transmission Media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8894" y="1667031"/>
            <a:ext cx="11032565" cy="35945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There are three main types of media that are used to connect computers together in a network.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4750860" y="2615609"/>
            <a:ext cx="2768400" cy="2701550"/>
            <a:chOff x="4750860" y="2615609"/>
            <a:chExt cx="2768400" cy="2701550"/>
          </a:xfrm>
        </p:grpSpPr>
        <p:sp>
          <p:nvSpPr>
            <p:cNvPr id="7" name="Shape 264"/>
            <p:cNvSpPr/>
            <p:nvPr/>
          </p:nvSpPr>
          <p:spPr>
            <a:xfrm>
              <a:off x="4750860" y="4753160"/>
              <a:ext cx="2768400" cy="563999"/>
            </a:xfrm>
            <a:prstGeom prst="rect">
              <a:avLst/>
            </a:prstGeom>
            <a:solidFill>
              <a:srgbClr val="2E75B6"/>
            </a:solidFill>
            <a:ln w="28575" cap="flat" cmpd="sng">
              <a:solidFill>
                <a:srgbClr val="2E75B6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SzPct val="25000"/>
                <a:buNone/>
              </a:pPr>
              <a:r>
                <a:rPr lang="en-GB" sz="2200" b="1" u="none" strike="noStrike" cap="none">
                  <a:solidFill>
                    <a:schemeClr val="bg1"/>
                  </a:solidFill>
                  <a:ea typeface="Questrial"/>
                  <a:cs typeface="Questrial"/>
                  <a:sym typeface="Questrial"/>
                </a:rPr>
                <a:t>Fibre Optic Cable</a:t>
              </a:r>
            </a:p>
          </p:txBody>
        </p:sp>
        <p:pic>
          <p:nvPicPr>
            <p:cNvPr id="9" name="Shape 266" descr="http://www.lindy.co.uk/images/1m-fibre-optic-cable-lc-to-st-62-5-125%C2%B5m-om1-p5037-2768_zoom.jpg"/>
            <p:cNvPicPr preferRelativeResize="0"/>
            <p:nvPr/>
          </p:nvPicPr>
          <p:blipFill rotWithShape="1">
            <a:blip r:embed="rId2">
              <a:alphaModFix/>
            </a:blip>
            <a:srcRect t="14683" b="5186"/>
            <a:stretch/>
          </p:blipFill>
          <p:spPr>
            <a:xfrm>
              <a:off x="4882339" y="2615609"/>
              <a:ext cx="2505299" cy="200754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" name="Group 12"/>
          <p:cNvGrpSpPr/>
          <p:nvPr/>
        </p:nvGrpSpPr>
        <p:grpSpPr>
          <a:xfrm>
            <a:off x="7738318" y="2789520"/>
            <a:ext cx="2768400" cy="2527639"/>
            <a:chOff x="7738318" y="2789520"/>
            <a:chExt cx="2768400" cy="2527639"/>
          </a:xfrm>
        </p:grpSpPr>
        <p:sp>
          <p:nvSpPr>
            <p:cNvPr id="8" name="Shape 265"/>
            <p:cNvSpPr/>
            <p:nvPr/>
          </p:nvSpPr>
          <p:spPr>
            <a:xfrm>
              <a:off x="7738318" y="4753160"/>
              <a:ext cx="2768400" cy="563999"/>
            </a:xfrm>
            <a:prstGeom prst="rect">
              <a:avLst/>
            </a:prstGeom>
            <a:solidFill>
              <a:srgbClr val="2E75B6"/>
            </a:solidFill>
            <a:ln w="28575" cap="flat" cmpd="sng">
              <a:solidFill>
                <a:srgbClr val="2E75B6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SzPct val="25000"/>
                <a:buNone/>
              </a:pPr>
              <a:r>
                <a:rPr lang="en-GB" sz="2200" b="1" u="none" strike="noStrike" cap="none">
                  <a:solidFill>
                    <a:schemeClr val="bg1"/>
                  </a:solidFill>
                  <a:ea typeface="Questrial"/>
                  <a:cs typeface="Questrial"/>
                  <a:sym typeface="Questrial"/>
                </a:rPr>
                <a:t>Wireless</a:t>
              </a:r>
            </a:p>
          </p:txBody>
        </p:sp>
        <p:pic>
          <p:nvPicPr>
            <p:cNvPr id="10" name="Shape 267" descr="http://www.uwec.edu/Help/campus/images/macwireless.jpg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8054468" y="2789520"/>
              <a:ext cx="1847699" cy="172409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" name="Group 3"/>
          <p:cNvGrpSpPr/>
          <p:nvPr/>
        </p:nvGrpSpPr>
        <p:grpSpPr>
          <a:xfrm>
            <a:off x="1763402" y="2479054"/>
            <a:ext cx="2768400" cy="2838105"/>
            <a:chOff x="1763402" y="2479054"/>
            <a:chExt cx="2768400" cy="2838105"/>
          </a:xfrm>
        </p:grpSpPr>
        <p:sp>
          <p:nvSpPr>
            <p:cNvPr id="6" name="Shape 263"/>
            <p:cNvSpPr/>
            <p:nvPr/>
          </p:nvSpPr>
          <p:spPr>
            <a:xfrm>
              <a:off x="1763402" y="4753160"/>
              <a:ext cx="2768400" cy="563999"/>
            </a:xfrm>
            <a:prstGeom prst="rect">
              <a:avLst/>
            </a:prstGeom>
            <a:solidFill>
              <a:srgbClr val="2E75B6"/>
            </a:solidFill>
            <a:ln w="28575" cap="flat" cmpd="sng">
              <a:solidFill>
                <a:srgbClr val="2E75B6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SzPct val="25000"/>
                <a:buNone/>
              </a:pPr>
              <a:r>
                <a:rPr lang="en-GB" sz="2200" b="1" u="none" strike="noStrike" cap="none" dirty="0">
                  <a:solidFill>
                    <a:schemeClr val="bg1"/>
                  </a:solidFill>
                  <a:ea typeface="Questrial"/>
                  <a:cs typeface="Questrial"/>
                  <a:sym typeface="Questrial"/>
                </a:rPr>
                <a:t>Copper Cable</a:t>
              </a:r>
            </a:p>
          </p:txBody>
        </p:sp>
        <p:pic>
          <p:nvPicPr>
            <p:cNvPr id="11" name="Shape 268" descr="http://www.stagecraft.co.uk/wp-content/uploads/2011/05/Cat-5-Cable.jpg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071202" y="2479054"/>
              <a:ext cx="2152499" cy="2152499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892095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468406"/>
            <a:ext cx="9015506" cy="1143000"/>
          </a:xfrm>
        </p:spPr>
        <p:txBody>
          <a:bodyPr>
            <a:normAutofit/>
          </a:bodyPr>
          <a:lstStyle/>
          <a:p>
            <a:r>
              <a:rPr lang="en-US" dirty="0"/>
              <a:t>Peer-to-Peer and Client-Server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8894" y="1667031"/>
            <a:ext cx="11032565" cy="35945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Networks can also be categorised by the role computers play in them.</a:t>
            </a:r>
          </a:p>
          <a:p>
            <a:pPr marL="0" indent="0">
              <a:buNone/>
            </a:pPr>
            <a:endParaRPr lang="en-GB" dirty="0"/>
          </a:p>
        </p:txBody>
      </p:sp>
      <p:grpSp>
        <p:nvGrpSpPr>
          <p:cNvPr id="4" name="Group 3"/>
          <p:cNvGrpSpPr/>
          <p:nvPr/>
        </p:nvGrpSpPr>
        <p:grpSpPr>
          <a:xfrm>
            <a:off x="902173" y="2305536"/>
            <a:ext cx="4860000" cy="2317491"/>
            <a:chOff x="1614544" y="2711709"/>
            <a:chExt cx="3999446" cy="2317491"/>
          </a:xfrm>
        </p:grpSpPr>
        <p:sp>
          <p:nvSpPr>
            <p:cNvPr id="6" name="Shape 263"/>
            <p:cNvSpPr/>
            <p:nvPr/>
          </p:nvSpPr>
          <p:spPr>
            <a:xfrm>
              <a:off x="1614545" y="2711709"/>
              <a:ext cx="3999445" cy="563999"/>
            </a:xfrm>
            <a:prstGeom prst="rect">
              <a:avLst/>
            </a:prstGeom>
            <a:solidFill>
              <a:srgbClr val="2E75B6"/>
            </a:solidFill>
            <a:ln w="28575" cap="flat" cmpd="sng">
              <a:solidFill>
                <a:srgbClr val="2E75B6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SzPct val="25000"/>
                <a:buNone/>
              </a:pPr>
              <a:r>
                <a:rPr lang="en-GB" sz="2200" b="1" u="none" strike="noStrike" cap="none" dirty="0">
                  <a:solidFill>
                    <a:schemeClr val="bg1"/>
                  </a:solidFill>
                  <a:ea typeface="Questrial"/>
                  <a:cs typeface="Questrial"/>
                  <a:sym typeface="Questrial"/>
                </a:rPr>
                <a:t>Peer-to-Peer</a:t>
              </a:r>
            </a:p>
          </p:txBody>
        </p:sp>
        <p:sp>
          <p:nvSpPr>
            <p:cNvPr id="7" name="Shape 263"/>
            <p:cNvSpPr/>
            <p:nvPr/>
          </p:nvSpPr>
          <p:spPr>
            <a:xfrm>
              <a:off x="1614544" y="3275708"/>
              <a:ext cx="3999445" cy="1753492"/>
            </a:xfrm>
            <a:prstGeom prst="rect">
              <a:avLst/>
            </a:prstGeom>
            <a:solidFill>
              <a:schemeClr val="bg1"/>
            </a:solidFill>
            <a:ln w="28575" cap="flat" cmpd="sng">
              <a:solidFill>
                <a:srgbClr val="2E75B6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SzPct val="25000"/>
                <a:buNone/>
              </a:pPr>
              <a:r>
                <a:rPr lang="en-GB" sz="2200" dirty="0">
                  <a:ea typeface="Questrial"/>
                  <a:cs typeface="Questrial"/>
                  <a:sym typeface="Questrial"/>
                </a:rPr>
                <a:t>The simplest type of network, each computer is equal. Computers share information and resources with each other.</a:t>
              </a:r>
              <a:endParaRPr lang="en-GB" sz="2200" u="none" strike="noStrike" cap="none" dirty="0">
                <a:ea typeface="Questrial"/>
                <a:cs typeface="Questrial"/>
                <a:sym typeface="Questrial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5971144" y="2305536"/>
            <a:ext cx="4860000" cy="2317491"/>
            <a:chOff x="1614544" y="2711709"/>
            <a:chExt cx="3999446" cy="2317491"/>
          </a:xfrm>
        </p:grpSpPr>
        <p:sp>
          <p:nvSpPr>
            <p:cNvPr id="9" name="Shape 263"/>
            <p:cNvSpPr/>
            <p:nvPr/>
          </p:nvSpPr>
          <p:spPr>
            <a:xfrm>
              <a:off x="1614545" y="2711709"/>
              <a:ext cx="3999445" cy="563999"/>
            </a:xfrm>
            <a:prstGeom prst="rect">
              <a:avLst/>
            </a:prstGeom>
            <a:solidFill>
              <a:srgbClr val="2E75B6"/>
            </a:solidFill>
            <a:ln w="28575" cap="flat" cmpd="sng">
              <a:solidFill>
                <a:srgbClr val="2E75B6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SzPct val="25000"/>
                <a:buNone/>
              </a:pPr>
              <a:r>
                <a:rPr lang="en-GB" sz="2200" b="1" u="none" strike="noStrike" cap="none" dirty="0">
                  <a:solidFill>
                    <a:schemeClr val="bg1"/>
                  </a:solidFill>
                  <a:ea typeface="Questrial"/>
                  <a:cs typeface="Questrial"/>
                  <a:sym typeface="Questrial"/>
                </a:rPr>
                <a:t>Client-Server</a:t>
              </a:r>
            </a:p>
          </p:txBody>
        </p:sp>
        <p:sp>
          <p:nvSpPr>
            <p:cNvPr id="10" name="Shape 263"/>
            <p:cNvSpPr/>
            <p:nvPr/>
          </p:nvSpPr>
          <p:spPr>
            <a:xfrm>
              <a:off x="1614544" y="3275708"/>
              <a:ext cx="3999445" cy="1753492"/>
            </a:xfrm>
            <a:prstGeom prst="rect">
              <a:avLst/>
            </a:prstGeom>
            <a:solidFill>
              <a:schemeClr val="bg1"/>
            </a:solidFill>
            <a:ln w="28575" cap="flat" cmpd="sng">
              <a:solidFill>
                <a:srgbClr val="2E75B6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SzPct val="25000"/>
                <a:buNone/>
              </a:pPr>
              <a:r>
                <a:rPr lang="en-GB" sz="2200" dirty="0">
                  <a:ea typeface="Questrial"/>
                  <a:cs typeface="Questrial"/>
                  <a:sym typeface="Questrial"/>
                </a:rPr>
                <a:t>One central computer called a server shares files and resources with the other on the network computers known as clients.</a:t>
              </a:r>
              <a:endParaRPr lang="en-GB" sz="2200" u="none" strike="noStrike" cap="none" dirty="0">
                <a:ea typeface="Questrial"/>
                <a:cs typeface="Questrial"/>
                <a:sym typeface="Quest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19382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468406"/>
            <a:ext cx="9015506" cy="1143000"/>
          </a:xfrm>
        </p:spPr>
        <p:txBody>
          <a:bodyPr>
            <a:normAutofit/>
          </a:bodyPr>
          <a:lstStyle/>
          <a:p>
            <a:r>
              <a:rPr lang="en-US" dirty="0"/>
              <a:t>Topologies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8894" y="1667031"/>
            <a:ext cx="11032565" cy="35945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The term topology refers to the way in which devices are connected in a network. The table below summarises the different network topologies.</a:t>
            </a:r>
          </a:p>
        </p:txBody>
      </p:sp>
      <p:graphicFrame>
        <p:nvGraphicFramePr>
          <p:cNvPr id="4" name="Shape 369"/>
          <p:cNvGraphicFramePr/>
          <p:nvPr>
            <p:extLst/>
          </p:nvPr>
        </p:nvGraphicFramePr>
        <p:xfrm>
          <a:off x="863600" y="2630994"/>
          <a:ext cx="10391422" cy="2246819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8535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37920">
                  <a:extLst>
                    <a:ext uri="{9D8B030D-6E8A-4147-A177-3AD203B41FA5}">
                      <a16:colId xmlns:a16="http://schemas.microsoft.com/office/drawing/2014/main" val="2238438758"/>
                    </a:ext>
                  </a:extLst>
                </a:gridCol>
              </a:tblGrid>
              <a:tr h="318188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GB" sz="1800" b="1" i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Topology</a:t>
                      </a:r>
                    </a:p>
                  </a:txBody>
                  <a:tcPr marL="91425" marR="91425" marT="91425" marB="91425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GB" sz="1800" b="1" i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Description</a:t>
                      </a:r>
                    </a:p>
                  </a:txBody>
                  <a:tcPr marL="91425" marR="91425" marT="91425" marB="91425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084939"/>
                  </a:ext>
                </a:extLst>
              </a:tr>
              <a:tr h="455669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r>
                        <a:rPr lang="en-GB" sz="1800" b="1" i="0" u="none" strike="noStrike" cap="none" dirty="0">
                          <a:solidFill>
                            <a:srgbClr val="003565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Bus</a:t>
                      </a: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r>
                        <a:rPr lang="en-GB" sz="1800" b="0" i="0" u="none" strike="noStrike" cap="none" dirty="0">
                          <a:solidFill>
                            <a:srgbClr val="003565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Single main cable to which computers are connected.</a:t>
                      </a: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466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r>
                        <a:rPr lang="en-GB" sz="1800" b="1" i="0" u="none" strike="noStrike" cap="none" dirty="0">
                          <a:solidFill>
                            <a:srgbClr val="003565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Ring</a:t>
                      </a: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r>
                        <a:rPr lang="en-GB" sz="1800" b="0" i="0" u="none" strike="noStrike" cap="none" dirty="0">
                          <a:solidFill>
                            <a:srgbClr val="003565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All computers are connected in a circle.</a:t>
                      </a: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466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r>
                        <a:rPr lang="en-GB" sz="1800" b="1" i="0" u="none" strike="noStrike" cap="none" dirty="0">
                          <a:solidFill>
                            <a:srgbClr val="003565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Star</a:t>
                      </a: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r>
                        <a:rPr lang="en-GB" sz="1800" b="0" i="0" u="none" strike="noStrike" cap="none" dirty="0">
                          <a:solidFill>
                            <a:srgbClr val="003565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All computers have their own link to a central computer.</a:t>
                      </a: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818909"/>
                  </a:ext>
                </a:extLst>
              </a:tr>
              <a:tr h="44466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r>
                        <a:rPr lang="en-GB" sz="1800" b="1" i="0" u="none" strike="noStrike" cap="none" dirty="0">
                          <a:solidFill>
                            <a:srgbClr val="003565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Mesh</a:t>
                      </a: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r>
                        <a:rPr lang="en-GB" sz="1800" b="0" i="0" u="none" strike="noStrike" cap="none" dirty="0">
                          <a:solidFill>
                            <a:srgbClr val="003565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Where each computer can connect to multiple computers.</a:t>
                      </a: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13971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1298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468406"/>
            <a:ext cx="9015506" cy="1143000"/>
          </a:xfrm>
        </p:spPr>
        <p:txBody>
          <a:bodyPr>
            <a:normAutofit/>
          </a:bodyPr>
          <a:lstStyle/>
          <a:p>
            <a:r>
              <a:rPr lang="en-US" dirty="0"/>
              <a:t>Activity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8894" y="1667031"/>
            <a:ext cx="11032565" cy="35945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This activity will demonstrate a fun way of teaching topologies.</a:t>
            </a:r>
          </a:p>
        </p:txBody>
      </p:sp>
    </p:spTree>
    <p:extLst>
      <p:ext uri="{BB962C8B-B14F-4D97-AF65-F5344CB8AC3E}">
        <p14:creationId xmlns:p14="http://schemas.microsoft.com/office/powerpoint/2010/main" val="3989687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468406"/>
            <a:ext cx="9015506" cy="1143000"/>
          </a:xfrm>
        </p:spPr>
        <p:txBody>
          <a:bodyPr>
            <a:normAutofit/>
          </a:bodyPr>
          <a:lstStyle/>
          <a:p>
            <a:r>
              <a:rPr lang="en-US" dirty="0"/>
              <a:t>Activity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8894" y="1667031"/>
            <a:ext cx="11032565" cy="35945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This table is designed to summarise the advantages and disadvantages of each topology. Use the text in the notes section to complete it.</a:t>
            </a:r>
          </a:p>
        </p:txBody>
      </p:sp>
      <p:graphicFrame>
        <p:nvGraphicFramePr>
          <p:cNvPr id="4" name="Shape 369"/>
          <p:cNvGraphicFramePr/>
          <p:nvPr>
            <p:extLst/>
          </p:nvPr>
        </p:nvGraphicFramePr>
        <p:xfrm>
          <a:off x="863600" y="2642283"/>
          <a:ext cx="10628964" cy="2383341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0442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2311">
                  <a:extLst>
                    <a:ext uri="{9D8B030D-6E8A-4147-A177-3AD203B41FA5}">
                      <a16:colId xmlns:a16="http://schemas.microsoft.com/office/drawing/2014/main" val="2238438758"/>
                    </a:ext>
                  </a:extLst>
                </a:gridCol>
                <a:gridCol w="4922431">
                  <a:extLst>
                    <a:ext uri="{9D8B030D-6E8A-4147-A177-3AD203B41FA5}">
                      <a16:colId xmlns:a16="http://schemas.microsoft.com/office/drawing/2014/main" val="81360375"/>
                    </a:ext>
                  </a:extLst>
                </a:gridCol>
              </a:tblGrid>
              <a:tr h="211597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GB" sz="1600" b="1" i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Topology</a:t>
                      </a:r>
                    </a:p>
                  </a:txBody>
                  <a:tcPr marL="91425" marR="91425" marT="91425" marB="91425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GB" sz="1600" b="1" i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Advantages</a:t>
                      </a:r>
                    </a:p>
                  </a:txBody>
                  <a:tcPr marL="91425" marR="91425" marT="91425" marB="91425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GB" sz="1600" b="1" i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Disadvantages</a:t>
                      </a:r>
                    </a:p>
                  </a:txBody>
                  <a:tcPr marL="91425" marR="91425" marT="91425" marB="91425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084939"/>
                  </a:ext>
                </a:extLst>
              </a:tr>
              <a:tr h="498189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r>
                        <a:rPr lang="en-GB" sz="1600" b="1" i="0" u="none" strike="noStrike" cap="none" dirty="0">
                          <a:solidFill>
                            <a:srgbClr val="003565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Bus</a:t>
                      </a: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endParaRPr lang="en-GB" sz="1600" b="0" i="0" u="none" strike="noStrike" cap="none" dirty="0">
                        <a:solidFill>
                          <a:srgbClr val="003565"/>
                        </a:solidFill>
                        <a:latin typeface="Calibri" panose="020F0502020204030204" pitchFamily="34" charset="0"/>
                        <a:ea typeface="Ubuntu"/>
                        <a:cs typeface="Calibri" panose="020F0502020204030204" pitchFamily="34" charset="0"/>
                        <a:sym typeface="Ubuntu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endParaRPr lang="en-GB" sz="1600" b="0" i="0" u="none" strike="noStrike" cap="none" dirty="0">
                        <a:solidFill>
                          <a:srgbClr val="003565"/>
                        </a:solidFill>
                        <a:latin typeface="Calibri" panose="020F0502020204030204" pitchFamily="34" charset="0"/>
                        <a:ea typeface="Ubuntu"/>
                        <a:cs typeface="Calibri" panose="020F0502020204030204" pitchFamily="34" charset="0"/>
                        <a:sym typeface="Ubuntu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6154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r>
                        <a:rPr lang="en-GB" sz="1600" b="1" i="0" u="none" strike="noStrike" cap="none" dirty="0">
                          <a:solidFill>
                            <a:srgbClr val="003565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Ring</a:t>
                      </a: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endParaRPr lang="en-GB" sz="1600" b="0" i="0" u="none" strike="noStrike" cap="none" dirty="0">
                        <a:solidFill>
                          <a:srgbClr val="003565"/>
                        </a:solidFill>
                        <a:latin typeface="Calibri" panose="020F0502020204030204" pitchFamily="34" charset="0"/>
                        <a:ea typeface="Ubuntu"/>
                        <a:cs typeface="Calibri" panose="020F0502020204030204" pitchFamily="34" charset="0"/>
                        <a:sym typeface="Ubuntu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endParaRPr lang="en-GB" sz="1600" b="0" i="0" u="none" strike="noStrike" cap="none" dirty="0">
                        <a:solidFill>
                          <a:srgbClr val="003565"/>
                        </a:solidFill>
                        <a:latin typeface="Calibri" panose="020F0502020204030204" pitchFamily="34" charset="0"/>
                        <a:ea typeface="Ubuntu"/>
                        <a:cs typeface="Calibri" panose="020F0502020204030204" pitchFamily="34" charset="0"/>
                        <a:sym typeface="Ubuntu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257875"/>
                  </a:ext>
                </a:extLst>
              </a:tr>
              <a:tr h="486154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r>
                        <a:rPr lang="en-GB" sz="1600" b="1" i="0" u="none" strike="noStrike" cap="none" dirty="0">
                          <a:solidFill>
                            <a:srgbClr val="003565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Star</a:t>
                      </a: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endParaRPr lang="en-GB" sz="1600" b="0" i="0" u="none" strike="noStrike" cap="none" dirty="0">
                        <a:solidFill>
                          <a:srgbClr val="003565"/>
                        </a:solidFill>
                        <a:latin typeface="Calibri" panose="020F0502020204030204" pitchFamily="34" charset="0"/>
                        <a:ea typeface="Ubuntu"/>
                        <a:cs typeface="Calibri" panose="020F0502020204030204" pitchFamily="34" charset="0"/>
                        <a:sym typeface="Ubuntu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endParaRPr lang="en-GB" sz="1600" b="0" i="0" u="none" strike="noStrike" cap="none" dirty="0">
                        <a:solidFill>
                          <a:srgbClr val="003565"/>
                        </a:solidFill>
                        <a:latin typeface="Calibri" panose="020F0502020204030204" pitchFamily="34" charset="0"/>
                        <a:ea typeface="Ubuntu"/>
                        <a:cs typeface="Calibri" panose="020F0502020204030204" pitchFamily="34" charset="0"/>
                        <a:sym typeface="Ubuntu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9633220"/>
                  </a:ext>
                </a:extLst>
              </a:tr>
              <a:tr h="486154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r>
                        <a:rPr lang="en-GB" sz="1600" b="1" i="0" u="none" strike="noStrike" cap="none" dirty="0">
                          <a:solidFill>
                            <a:srgbClr val="003565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Mesh</a:t>
                      </a: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endParaRPr lang="en-GB" sz="1600" b="0" i="0" u="none" strike="noStrike" cap="none" dirty="0">
                        <a:solidFill>
                          <a:srgbClr val="003565"/>
                        </a:solidFill>
                        <a:latin typeface="Calibri" panose="020F0502020204030204" pitchFamily="34" charset="0"/>
                        <a:ea typeface="Ubuntu"/>
                        <a:cs typeface="Calibri" panose="020F0502020204030204" pitchFamily="34" charset="0"/>
                        <a:sym typeface="Ubuntu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endParaRPr lang="en-GB" sz="1600" b="0" i="0" u="none" strike="noStrike" cap="none" dirty="0">
                        <a:solidFill>
                          <a:srgbClr val="003565"/>
                        </a:solidFill>
                        <a:latin typeface="Calibri" panose="020F0502020204030204" pitchFamily="34" charset="0"/>
                        <a:ea typeface="Ubuntu"/>
                        <a:cs typeface="Calibri" panose="020F0502020204030204" pitchFamily="34" charset="0"/>
                        <a:sym typeface="Ubuntu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92517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468406"/>
            <a:ext cx="9015506" cy="1143000"/>
          </a:xfrm>
        </p:spPr>
        <p:txBody>
          <a:bodyPr>
            <a:normAutofit/>
          </a:bodyPr>
          <a:lstStyle/>
          <a:p>
            <a:r>
              <a:rPr lang="en-US" dirty="0"/>
              <a:t>Network Addressing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8894" y="1667031"/>
            <a:ext cx="11032565" cy="359450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Like a house, every device on a network needs a unique address to ensure that data reaches the correct destination.</a:t>
            </a:r>
          </a:p>
          <a:p>
            <a:pPr marL="0" indent="0">
              <a:buNone/>
            </a:pPr>
            <a:r>
              <a:rPr lang="en-GB" dirty="0"/>
              <a:t>A MAC address is a unique number written into the network card, appears as six pairs of hexadecimal characters.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Each device connected to a network is also assigned an IP address.</a:t>
            </a:r>
          </a:p>
          <a:p>
            <a:pPr marL="0" indent="0">
              <a:buNone/>
            </a:pPr>
            <a:r>
              <a:rPr lang="en-GB" dirty="0"/>
              <a:t>Unlike a MAC address, an IP address is not pre-set and can be changed.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11" name="Shape 338"/>
          <p:cNvSpPr/>
          <p:nvPr/>
        </p:nvSpPr>
        <p:spPr>
          <a:xfrm>
            <a:off x="863600" y="3406252"/>
            <a:ext cx="10747153" cy="603656"/>
          </a:xfrm>
          <a:prstGeom prst="rect">
            <a:avLst/>
          </a:prstGeom>
          <a:solidFill>
            <a:schemeClr val="bg1"/>
          </a:solidFill>
          <a:ln w="28575" cap="flat" cmpd="sng">
            <a:solidFill>
              <a:srgbClr val="2E75B6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2800" b="1" u="none" strike="noStrike" cap="none">
                <a:solidFill>
                  <a:srgbClr val="2E75B6"/>
                </a:solidFill>
                <a:ea typeface="Questrial"/>
                <a:cs typeface="Questrial"/>
                <a:sym typeface="Questrial"/>
              </a:rPr>
              <a:t>00:10:5A:44:12:B5</a:t>
            </a:r>
          </a:p>
        </p:txBody>
      </p:sp>
    </p:spTree>
    <p:extLst>
      <p:ext uri="{BB962C8B-B14F-4D97-AF65-F5344CB8AC3E}">
        <p14:creationId xmlns:p14="http://schemas.microsoft.com/office/powerpoint/2010/main" val="2809262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468406"/>
            <a:ext cx="9015506" cy="1143000"/>
          </a:xfrm>
        </p:spPr>
        <p:txBody>
          <a:bodyPr>
            <a:normAutofit/>
          </a:bodyPr>
          <a:lstStyle/>
          <a:p>
            <a:r>
              <a:rPr lang="en-US" dirty="0"/>
              <a:t>The Internet and the WWW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8894" y="1667031"/>
            <a:ext cx="11032565" cy="35945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The Internet is a vast collection of interconnected networks spread across the world.</a:t>
            </a:r>
          </a:p>
          <a:p>
            <a:pPr marL="0" indent="0">
              <a:buNone/>
            </a:pPr>
            <a:r>
              <a:rPr lang="en-GB" dirty="0"/>
              <a:t>The World Wide Web is a huge collection of webpages stored on web servers that can be accessed through the Internet.</a:t>
            </a:r>
          </a:p>
          <a:p>
            <a:pPr marL="0" indent="0">
              <a:buNone/>
            </a:pPr>
            <a:r>
              <a:rPr lang="en-GB" dirty="0"/>
              <a:t>The act of a web server making webpages available via the Internet is known as hosting.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95088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468406"/>
            <a:ext cx="9015506" cy="1143000"/>
          </a:xfrm>
        </p:spPr>
        <p:txBody>
          <a:bodyPr>
            <a:normAutofit/>
          </a:bodyPr>
          <a:lstStyle/>
          <a:p>
            <a:r>
              <a:rPr lang="en-US" dirty="0"/>
              <a:t>DNS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8894" y="1667031"/>
            <a:ext cx="11032565" cy="35945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The Domain Name System (DNS) is designed to match up a user-friendly domain name like ‘facebook.com’ to an IP address.</a:t>
            </a:r>
          </a:p>
          <a:p>
            <a:pPr marL="0" indent="0">
              <a:buNone/>
            </a:pPr>
            <a:r>
              <a:rPr lang="en-GB" dirty="0"/>
              <a:t>A device can send a request to the DNS server for an address and the DNS server will reply with an IP address. The device can then use this IP address as their destination.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74365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468406"/>
            <a:ext cx="9015506" cy="1143000"/>
          </a:xfrm>
        </p:spPr>
        <p:txBody>
          <a:bodyPr>
            <a:normAutofit/>
          </a:bodyPr>
          <a:lstStyle/>
          <a:p>
            <a:r>
              <a:rPr lang="en-US" dirty="0"/>
              <a:t>Activity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8894" y="1667031"/>
            <a:ext cx="11032565" cy="35945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The table below should show a list of IP addresses and corresponding domain names. You need to complete it, use </a:t>
            </a:r>
            <a:r>
              <a:rPr lang="en-GB" dirty="0">
                <a:hlinkClick r:id="rId3"/>
              </a:rPr>
              <a:t>http://ipinfo.info/html/ip_checker.php</a:t>
            </a:r>
            <a:r>
              <a:rPr lang="en-GB" dirty="0"/>
              <a:t> to help you.</a:t>
            </a:r>
          </a:p>
        </p:txBody>
      </p:sp>
      <p:graphicFrame>
        <p:nvGraphicFramePr>
          <p:cNvPr id="4" name="Shape 369"/>
          <p:cNvGraphicFramePr/>
          <p:nvPr>
            <p:extLst>
              <p:ext uri="{D42A27DB-BD31-4B8C-83A1-F6EECF244321}">
                <p14:modId xmlns:p14="http://schemas.microsoft.com/office/powerpoint/2010/main" val="3448988587"/>
              </p:ext>
            </p:extLst>
          </p:nvPr>
        </p:nvGraphicFramePr>
        <p:xfrm>
          <a:off x="863600" y="3024130"/>
          <a:ext cx="10549467" cy="2383341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52549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94489">
                  <a:extLst>
                    <a:ext uri="{9D8B030D-6E8A-4147-A177-3AD203B41FA5}">
                      <a16:colId xmlns:a16="http://schemas.microsoft.com/office/drawing/2014/main" val="2238438758"/>
                    </a:ext>
                  </a:extLst>
                </a:gridCol>
              </a:tblGrid>
              <a:tr h="211597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1600" b="1" i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IP Address</a:t>
                      </a:r>
                    </a:p>
                  </a:txBody>
                  <a:tcPr marL="91425" marR="91425" marT="91425" marB="91425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1600" b="1" i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Domain Name</a:t>
                      </a:r>
                    </a:p>
                  </a:txBody>
                  <a:tcPr marL="91425" marR="91425" marT="91425" marB="91425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084939"/>
                  </a:ext>
                </a:extLst>
              </a:tr>
              <a:tr h="498189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r>
                        <a:rPr lang="en-GB" sz="1600" b="0" i="0" u="none" strike="noStrike" cap="none" dirty="0">
                          <a:solidFill>
                            <a:srgbClr val="003565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172.217.25.228</a:t>
                      </a: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endParaRPr lang="en-GB" sz="1600" b="0" i="0" u="none" strike="noStrike" cap="none" dirty="0">
                        <a:solidFill>
                          <a:srgbClr val="003565"/>
                        </a:solidFill>
                        <a:latin typeface="Calibri" panose="020F0502020204030204" pitchFamily="34" charset="0"/>
                        <a:ea typeface="Ubuntu"/>
                        <a:cs typeface="Calibri" panose="020F0502020204030204" pitchFamily="34" charset="0"/>
                        <a:sym typeface="Ubuntu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6154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r>
                        <a:rPr lang="en-GB" sz="1600" b="0" i="0" u="none" strike="noStrike" cap="none" dirty="0">
                          <a:solidFill>
                            <a:srgbClr val="003565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31.13.74.36</a:t>
                      </a: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endParaRPr lang="en-GB" sz="1600" b="0" i="0" u="none" strike="noStrike" cap="none" dirty="0">
                        <a:solidFill>
                          <a:srgbClr val="003565"/>
                        </a:solidFill>
                        <a:latin typeface="Calibri" panose="020F0502020204030204" pitchFamily="34" charset="0"/>
                        <a:ea typeface="Ubuntu"/>
                        <a:cs typeface="Calibri" panose="020F0502020204030204" pitchFamily="34" charset="0"/>
                        <a:sym typeface="Ubuntu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257875"/>
                  </a:ext>
                </a:extLst>
              </a:tr>
              <a:tr h="486154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endParaRPr lang="en-GB" sz="1600" b="1" i="0" u="none" strike="noStrike" cap="none" dirty="0">
                        <a:solidFill>
                          <a:srgbClr val="003565"/>
                        </a:solidFill>
                        <a:latin typeface="Calibri" panose="020F0502020204030204" pitchFamily="34" charset="0"/>
                        <a:ea typeface="Ubuntu"/>
                        <a:cs typeface="Calibri" panose="020F0502020204030204" pitchFamily="34" charset="0"/>
                        <a:sym typeface="Ubuntu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r>
                        <a:rPr lang="en-GB" sz="1600" b="0" i="0" u="none" strike="noStrike" cap="none" dirty="0">
                          <a:solidFill>
                            <a:srgbClr val="003565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www.kcl.ac.uk</a:t>
                      </a: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9633220"/>
                  </a:ext>
                </a:extLst>
              </a:tr>
              <a:tr h="486154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endParaRPr lang="en-GB" sz="1600" b="1" i="0" u="none" strike="noStrike" cap="none" dirty="0">
                        <a:solidFill>
                          <a:srgbClr val="003565"/>
                        </a:solidFill>
                        <a:latin typeface="Calibri" panose="020F0502020204030204" pitchFamily="34" charset="0"/>
                        <a:ea typeface="Ubuntu"/>
                        <a:cs typeface="Calibri" panose="020F0502020204030204" pitchFamily="34" charset="0"/>
                        <a:sym typeface="Ubuntu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r>
                        <a:rPr lang="en-GB" sz="1600" b="0" i="0" u="none" strike="noStrike" cap="none" dirty="0">
                          <a:solidFill>
                            <a:srgbClr val="003565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www.qmul.ac.uk</a:t>
                      </a: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94135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468406"/>
            <a:ext cx="9015506" cy="1143000"/>
          </a:xfrm>
        </p:spPr>
        <p:txBody>
          <a:bodyPr>
            <a:normAutofit/>
          </a:bodyPr>
          <a:lstStyle/>
          <a:p>
            <a:r>
              <a:rPr lang="en-US" dirty="0"/>
              <a:t>Ethernet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8894" y="1667031"/>
            <a:ext cx="11032565" cy="35945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Ethernet is a group of networking technologies that are used in most wired networks such as LANs and WANs.</a:t>
            </a:r>
          </a:p>
          <a:p>
            <a:pPr marL="0" indent="0">
              <a:buNone/>
            </a:pPr>
            <a:r>
              <a:rPr lang="en-GB" dirty="0"/>
              <a:t>Transmission media used in Ethernet networks include copper and fibre-optic cables.</a:t>
            </a:r>
          </a:p>
        </p:txBody>
      </p:sp>
    </p:spTree>
    <p:extLst>
      <p:ext uri="{BB962C8B-B14F-4D97-AF65-F5344CB8AC3E}">
        <p14:creationId xmlns:p14="http://schemas.microsoft.com/office/powerpoint/2010/main" val="3538425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468406"/>
            <a:ext cx="9015506" cy="1143000"/>
          </a:xfrm>
        </p:spPr>
        <p:txBody>
          <a:bodyPr>
            <a:normAutofit/>
          </a:bodyPr>
          <a:lstStyle/>
          <a:p>
            <a:r>
              <a:rPr lang="en-US" dirty="0" err="1"/>
              <a:t>WiFi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8894" y="1667031"/>
            <a:ext cx="11032565" cy="35945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err="1"/>
              <a:t>WiFi</a:t>
            </a:r>
            <a:r>
              <a:rPr lang="en-GB" dirty="0"/>
              <a:t> or Wireless Fidelity is the technology used in wireless networks.</a:t>
            </a:r>
          </a:p>
          <a:p>
            <a:pPr marL="0" indent="0">
              <a:buNone/>
            </a:pPr>
            <a:r>
              <a:rPr lang="en-GB" dirty="0" err="1"/>
              <a:t>WiFi</a:t>
            </a:r>
            <a:r>
              <a:rPr lang="en-GB" dirty="0"/>
              <a:t> uses radio waves to transmit information. The frequency ranges 2.4 GHz and 5 GHz are reserved for </a:t>
            </a:r>
            <a:r>
              <a:rPr lang="en-GB" dirty="0" err="1"/>
              <a:t>WiFi</a:t>
            </a:r>
            <a:r>
              <a:rPr lang="en-GB" dirty="0"/>
              <a:t> to avoid interference with devices that use different wireless technologies.</a:t>
            </a:r>
          </a:p>
          <a:p>
            <a:pPr marL="0" indent="0">
              <a:buNone/>
            </a:pPr>
            <a:r>
              <a:rPr lang="en-GB" dirty="0"/>
              <a:t>Each frequency range is split into a set of channels. </a:t>
            </a:r>
            <a:r>
              <a:rPr lang="en-GB" dirty="0" err="1"/>
              <a:t>WiFi</a:t>
            </a:r>
            <a:r>
              <a:rPr lang="en-GB" dirty="0"/>
              <a:t> networks that are near to each other should operate on different channels in order to avoid interference.</a:t>
            </a:r>
          </a:p>
        </p:txBody>
      </p:sp>
    </p:spTree>
    <p:extLst>
      <p:ext uri="{BB962C8B-B14F-4D97-AF65-F5344CB8AC3E}">
        <p14:creationId xmlns:p14="http://schemas.microsoft.com/office/powerpoint/2010/main" val="3269051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468406"/>
            <a:ext cx="9015506" cy="1143000"/>
          </a:xfrm>
        </p:spPr>
        <p:txBody>
          <a:bodyPr>
            <a:normAutofit/>
          </a:bodyPr>
          <a:lstStyle/>
          <a:p>
            <a:r>
              <a:rPr lang="en-US" dirty="0"/>
              <a:t>Packet Switching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8895" y="1667031"/>
            <a:ext cx="11034510" cy="35945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In modern networks data is split into chunks called packets before they are sent. </a:t>
            </a:r>
          </a:p>
          <a:p>
            <a:pPr marL="0" indent="0">
              <a:buNone/>
            </a:pPr>
            <a:r>
              <a:rPr lang="en-GB" dirty="0"/>
              <a:t>Each packet is sent separately and will follow the best route at that time, this means packets may take different routes. This process is known as packet switching.</a:t>
            </a:r>
          </a:p>
        </p:txBody>
      </p:sp>
      <p:pic>
        <p:nvPicPr>
          <p:cNvPr id="5" name="Picture 2" descr="Envelope, Mail, Post, Letter, Petrol, Symbol, Incomi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600" y="4057244"/>
            <a:ext cx="3144874" cy="2017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2509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468406"/>
            <a:ext cx="9015506" cy="1143000"/>
          </a:xfrm>
        </p:spPr>
        <p:txBody>
          <a:bodyPr>
            <a:normAutofit/>
          </a:bodyPr>
          <a:lstStyle/>
          <a:p>
            <a:r>
              <a:rPr lang="en-US"/>
              <a:t>Activity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8895" y="1667031"/>
            <a:ext cx="3751208" cy="35945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A protocol is a set of rules that devices on a network follow in order to communicate.</a:t>
            </a:r>
          </a:p>
          <a:p>
            <a:pPr marL="0" indent="0">
              <a:buNone/>
            </a:pPr>
            <a:r>
              <a:rPr lang="en-GB" dirty="0"/>
              <a:t>Complete this table using the text in the notes section of the slide.</a:t>
            </a:r>
          </a:p>
        </p:txBody>
      </p:sp>
      <p:graphicFrame>
        <p:nvGraphicFramePr>
          <p:cNvPr id="4" name="Shape 369"/>
          <p:cNvGraphicFramePr/>
          <p:nvPr>
            <p:extLst>
              <p:ext uri="{D42A27DB-BD31-4B8C-83A1-F6EECF244321}">
                <p14:modId xmlns:p14="http://schemas.microsoft.com/office/powerpoint/2010/main" val="1572195877"/>
              </p:ext>
            </p:extLst>
          </p:nvPr>
        </p:nvGraphicFramePr>
        <p:xfrm>
          <a:off x="4757756" y="625236"/>
          <a:ext cx="7060018" cy="4822116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9675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2456">
                  <a:extLst>
                    <a:ext uri="{9D8B030D-6E8A-4147-A177-3AD203B41FA5}">
                      <a16:colId xmlns:a16="http://schemas.microsoft.com/office/drawing/2014/main" val="2238438758"/>
                    </a:ext>
                  </a:extLst>
                </a:gridCol>
              </a:tblGrid>
              <a:tr h="443322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GB" sz="1600" b="1" i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Protocol</a:t>
                      </a:r>
                    </a:p>
                  </a:txBody>
                  <a:tcPr marL="91425" marR="91425" marT="91425" marB="91425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GB" sz="1600" b="1" i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Description</a:t>
                      </a:r>
                    </a:p>
                  </a:txBody>
                  <a:tcPr marL="91425" marR="91425" marT="91425" marB="91425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084939"/>
                  </a:ext>
                </a:extLst>
              </a:tr>
              <a:tr h="50669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r>
                        <a:rPr lang="en-GB" sz="1600" b="1" i="0" u="none" strike="noStrike" cap="none" dirty="0">
                          <a:solidFill>
                            <a:srgbClr val="003565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TCP</a:t>
                      </a: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endParaRPr lang="en-GB" sz="1600" b="0" i="0" u="none" strike="noStrike" cap="none" dirty="0">
                        <a:solidFill>
                          <a:srgbClr val="003565"/>
                        </a:solidFill>
                        <a:latin typeface="Calibri" panose="020F0502020204030204" pitchFamily="34" charset="0"/>
                        <a:ea typeface="Ubuntu"/>
                        <a:cs typeface="Calibri" panose="020F0502020204030204" pitchFamily="34" charset="0"/>
                        <a:sym typeface="Ubuntu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669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r>
                        <a:rPr lang="en-GB" sz="1600" b="1" i="0" u="none" strike="noStrike" cap="none" dirty="0">
                          <a:solidFill>
                            <a:srgbClr val="003565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IP</a:t>
                      </a: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endParaRPr lang="en-GB" sz="1600" b="0" i="0" u="none" strike="noStrike" cap="none" dirty="0">
                        <a:solidFill>
                          <a:srgbClr val="003565"/>
                        </a:solidFill>
                        <a:latin typeface="Calibri" panose="020F0502020204030204" pitchFamily="34" charset="0"/>
                        <a:ea typeface="Ubuntu"/>
                        <a:cs typeface="Calibri" panose="020F0502020204030204" pitchFamily="34" charset="0"/>
                        <a:sym typeface="Ubuntu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4741020"/>
                  </a:ext>
                </a:extLst>
              </a:tr>
              <a:tr h="50669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r>
                        <a:rPr lang="en-GB" sz="1600" b="1" i="0" u="none" strike="noStrike" cap="none" dirty="0">
                          <a:solidFill>
                            <a:srgbClr val="003565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UDP</a:t>
                      </a: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endParaRPr lang="en-GB" sz="1600" b="0" i="0" u="none" strike="noStrike" cap="none" dirty="0">
                        <a:solidFill>
                          <a:srgbClr val="003565"/>
                        </a:solidFill>
                        <a:latin typeface="Calibri" panose="020F0502020204030204" pitchFamily="34" charset="0"/>
                        <a:ea typeface="Ubuntu"/>
                        <a:cs typeface="Calibri" panose="020F0502020204030204" pitchFamily="34" charset="0"/>
                        <a:sym typeface="Ubuntu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3575379"/>
                  </a:ext>
                </a:extLst>
              </a:tr>
              <a:tr h="46133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r>
                        <a:rPr lang="en-GB" sz="1600" b="1" i="0" u="none" strike="noStrike" cap="none" dirty="0">
                          <a:solidFill>
                            <a:srgbClr val="003565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HTTP</a:t>
                      </a: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endParaRPr lang="en-GB" sz="1600" b="0" i="0" u="none" strike="noStrike" cap="none" dirty="0">
                        <a:solidFill>
                          <a:srgbClr val="003565"/>
                        </a:solidFill>
                        <a:latin typeface="Calibri" panose="020F0502020204030204" pitchFamily="34" charset="0"/>
                        <a:ea typeface="Ubuntu"/>
                        <a:cs typeface="Calibri" panose="020F0502020204030204" pitchFamily="34" charset="0"/>
                        <a:sym typeface="Ubuntu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133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r>
                        <a:rPr lang="en-GB" sz="1600" b="1" i="0" u="none" strike="noStrike" cap="none" dirty="0">
                          <a:solidFill>
                            <a:srgbClr val="003565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HTTPS</a:t>
                      </a: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endParaRPr lang="en-GB" sz="1600" b="0" i="0" u="none" strike="noStrike" cap="none" dirty="0">
                        <a:solidFill>
                          <a:srgbClr val="003565"/>
                        </a:solidFill>
                        <a:latin typeface="Calibri" panose="020F0502020204030204" pitchFamily="34" charset="0"/>
                        <a:ea typeface="Ubuntu"/>
                        <a:cs typeface="Calibri" panose="020F0502020204030204" pitchFamily="34" charset="0"/>
                        <a:sym typeface="Ubuntu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0549754"/>
                  </a:ext>
                </a:extLst>
              </a:tr>
              <a:tr h="46133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r>
                        <a:rPr lang="en-GB" sz="1600" b="1" i="0" u="none" strike="noStrike" cap="none" dirty="0">
                          <a:solidFill>
                            <a:srgbClr val="003565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FTP</a:t>
                      </a: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endParaRPr lang="en-GB" sz="1600" b="0" i="0" u="none" strike="noStrike" cap="none" dirty="0">
                        <a:solidFill>
                          <a:srgbClr val="003565"/>
                        </a:solidFill>
                        <a:latin typeface="Calibri" panose="020F0502020204030204" pitchFamily="34" charset="0"/>
                        <a:ea typeface="Ubuntu"/>
                        <a:cs typeface="Calibri" panose="020F0502020204030204" pitchFamily="34" charset="0"/>
                        <a:sym typeface="Ubuntu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6783226"/>
                  </a:ext>
                </a:extLst>
              </a:tr>
              <a:tr h="50669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r>
                        <a:rPr lang="en-GB" sz="1600" b="1" i="0" u="none" strike="noStrike" cap="none" dirty="0">
                          <a:solidFill>
                            <a:srgbClr val="003565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POP3</a:t>
                      </a: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endParaRPr lang="en-GB" sz="1600" b="0" i="0" u="none" strike="noStrike" cap="none" dirty="0">
                        <a:solidFill>
                          <a:srgbClr val="003565"/>
                        </a:solidFill>
                        <a:latin typeface="Calibri" panose="020F0502020204030204" pitchFamily="34" charset="0"/>
                        <a:ea typeface="Ubuntu"/>
                        <a:cs typeface="Calibri" panose="020F0502020204030204" pitchFamily="34" charset="0"/>
                        <a:sym typeface="Ubuntu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1114171"/>
                  </a:ext>
                </a:extLst>
              </a:tr>
              <a:tr h="50669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r>
                        <a:rPr lang="en-GB" sz="1600" b="1" i="0" u="none" strike="noStrike" cap="none" dirty="0">
                          <a:solidFill>
                            <a:srgbClr val="003565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IMAP</a:t>
                      </a: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endParaRPr lang="en-GB" sz="1600" b="0" i="0" u="none" strike="noStrike" cap="none" dirty="0">
                        <a:solidFill>
                          <a:srgbClr val="003565"/>
                        </a:solidFill>
                        <a:latin typeface="Calibri" panose="020F0502020204030204" pitchFamily="34" charset="0"/>
                        <a:ea typeface="Ubuntu"/>
                        <a:cs typeface="Calibri" panose="020F0502020204030204" pitchFamily="34" charset="0"/>
                        <a:sym typeface="Ubuntu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754235"/>
                  </a:ext>
                </a:extLst>
              </a:tr>
              <a:tr h="46133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r>
                        <a:rPr lang="en-GB" sz="1600" b="1" i="0" u="none" strike="noStrike" cap="none" dirty="0">
                          <a:solidFill>
                            <a:srgbClr val="003565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SMTP</a:t>
                      </a: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endParaRPr lang="en-GB" sz="1600" b="0" i="0" u="none" strike="noStrike" cap="none" dirty="0">
                        <a:solidFill>
                          <a:srgbClr val="003565"/>
                        </a:solidFill>
                        <a:latin typeface="Calibri" panose="020F0502020204030204" pitchFamily="34" charset="0"/>
                        <a:ea typeface="Ubuntu"/>
                        <a:cs typeface="Calibri" panose="020F0502020204030204" pitchFamily="34" charset="0"/>
                        <a:sym typeface="Ubuntu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31294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25747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468406"/>
            <a:ext cx="9015506" cy="1143000"/>
          </a:xfrm>
        </p:spPr>
        <p:txBody>
          <a:bodyPr>
            <a:normAutofit/>
          </a:bodyPr>
          <a:lstStyle/>
          <a:p>
            <a:r>
              <a:rPr lang="en-US" dirty="0"/>
              <a:t>TCP/IP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8894" y="1667031"/>
            <a:ext cx="5092617" cy="41693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Network functionality is often split into layers to make it easier to understand. </a:t>
            </a:r>
          </a:p>
          <a:p>
            <a:pPr marL="0" indent="0">
              <a:buNone/>
            </a:pPr>
            <a:r>
              <a:rPr lang="en-GB" dirty="0"/>
              <a:t>The TCP/IP model is made up of four layers, packets travel through them when sent and received.</a:t>
            </a:r>
          </a:p>
        </p:txBody>
      </p:sp>
      <p:sp>
        <p:nvSpPr>
          <p:cNvPr id="4" name="Rectangle 3"/>
          <p:cNvSpPr/>
          <p:nvPr/>
        </p:nvSpPr>
        <p:spPr>
          <a:xfrm>
            <a:off x="6372579" y="2370668"/>
            <a:ext cx="2020711" cy="385836"/>
          </a:xfrm>
          <a:prstGeom prst="rect">
            <a:avLst/>
          </a:prstGeom>
          <a:solidFill>
            <a:srgbClr val="2E75B6"/>
          </a:solidFill>
          <a:ln>
            <a:solidFill>
              <a:srgbClr val="2E75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Application Layer</a:t>
            </a:r>
          </a:p>
        </p:txBody>
      </p:sp>
      <p:sp>
        <p:nvSpPr>
          <p:cNvPr id="5" name="Rectangle 4"/>
          <p:cNvSpPr/>
          <p:nvPr/>
        </p:nvSpPr>
        <p:spPr>
          <a:xfrm>
            <a:off x="6372578" y="3037328"/>
            <a:ext cx="2020711" cy="385836"/>
          </a:xfrm>
          <a:prstGeom prst="rect">
            <a:avLst/>
          </a:prstGeom>
          <a:solidFill>
            <a:srgbClr val="2E75B6"/>
          </a:solidFill>
          <a:ln>
            <a:solidFill>
              <a:srgbClr val="2E75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Transport Layer</a:t>
            </a:r>
          </a:p>
        </p:txBody>
      </p:sp>
      <p:sp>
        <p:nvSpPr>
          <p:cNvPr id="6" name="Rectangle 5"/>
          <p:cNvSpPr/>
          <p:nvPr/>
        </p:nvSpPr>
        <p:spPr>
          <a:xfrm>
            <a:off x="6372578" y="3703988"/>
            <a:ext cx="2020711" cy="385836"/>
          </a:xfrm>
          <a:prstGeom prst="rect">
            <a:avLst/>
          </a:prstGeom>
          <a:solidFill>
            <a:srgbClr val="2E75B6"/>
          </a:solidFill>
          <a:ln>
            <a:solidFill>
              <a:srgbClr val="2E75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Internet Layer</a:t>
            </a:r>
          </a:p>
        </p:txBody>
      </p:sp>
      <p:sp>
        <p:nvSpPr>
          <p:cNvPr id="7" name="Rectangle 6"/>
          <p:cNvSpPr/>
          <p:nvPr/>
        </p:nvSpPr>
        <p:spPr>
          <a:xfrm>
            <a:off x="6372577" y="4370647"/>
            <a:ext cx="2020711" cy="385836"/>
          </a:xfrm>
          <a:prstGeom prst="rect">
            <a:avLst/>
          </a:prstGeom>
          <a:solidFill>
            <a:srgbClr val="2E75B6"/>
          </a:solidFill>
          <a:ln>
            <a:solidFill>
              <a:srgbClr val="2E75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Network Layer</a:t>
            </a:r>
          </a:p>
        </p:txBody>
      </p:sp>
      <p:sp>
        <p:nvSpPr>
          <p:cNvPr id="8" name="Rectangle 7"/>
          <p:cNvSpPr/>
          <p:nvPr/>
        </p:nvSpPr>
        <p:spPr>
          <a:xfrm>
            <a:off x="6372577" y="5018113"/>
            <a:ext cx="5441246" cy="385836"/>
          </a:xfrm>
          <a:prstGeom prst="rect">
            <a:avLst/>
          </a:prstGeom>
          <a:solidFill>
            <a:srgbClr val="2E75B6"/>
          </a:solidFill>
          <a:ln>
            <a:solidFill>
              <a:srgbClr val="2E75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Transmission Media</a:t>
            </a:r>
          </a:p>
        </p:txBody>
      </p:sp>
      <p:sp>
        <p:nvSpPr>
          <p:cNvPr id="10" name="Rectangle 9"/>
          <p:cNvSpPr/>
          <p:nvPr/>
        </p:nvSpPr>
        <p:spPr>
          <a:xfrm>
            <a:off x="9793114" y="2370668"/>
            <a:ext cx="2020711" cy="385836"/>
          </a:xfrm>
          <a:prstGeom prst="rect">
            <a:avLst/>
          </a:prstGeom>
          <a:solidFill>
            <a:srgbClr val="2E75B6"/>
          </a:solidFill>
          <a:ln>
            <a:solidFill>
              <a:srgbClr val="2E75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Application Layer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793113" y="3037328"/>
            <a:ext cx="2020711" cy="385836"/>
          </a:xfrm>
          <a:prstGeom prst="rect">
            <a:avLst/>
          </a:prstGeom>
          <a:solidFill>
            <a:srgbClr val="2E75B6"/>
          </a:solidFill>
          <a:ln>
            <a:solidFill>
              <a:srgbClr val="2E75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Transport Layer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793113" y="3703988"/>
            <a:ext cx="2020711" cy="385836"/>
          </a:xfrm>
          <a:prstGeom prst="rect">
            <a:avLst/>
          </a:prstGeom>
          <a:solidFill>
            <a:srgbClr val="2E75B6"/>
          </a:solidFill>
          <a:ln>
            <a:solidFill>
              <a:srgbClr val="2E75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Internet Layer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793112" y="4370647"/>
            <a:ext cx="2020711" cy="385836"/>
          </a:xfrm>
          <a:prstGeom prst="rect">
            <a:avLst/>
          </a:prstGeom>
          <a:solidFill>
            <a:srgbClr val="2E75B6"/>
          </a:solidFill>
          <a:ln>
            <a:solidFill>
              <a:srgbClr val="2E75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Network Layer</a:t>
            </a:r>
          </a:p>
        </p:txBody>
      </p:sp>
      <p:sp>
        <p:nvSpPr>
          <p:cNvPr id="15" name="Arrow: Down 14"/>
          <p:cNvSpPr/>
          <p:nvPr/>
        </p:nvSpPr>
        <p:spPr>
          <a:xfrm>
            <a:off x="7213598" y="2754250"/>
            <a:ext cx="338667" cy="280824"/>
          </a:xfrm>
          <a:prstGeom prst="downArrow">
            <a:avLst/>
          </a:prstGeom>
          <a:solidFill>
            <a:srgbClr val="2E75B6"/>
          </a:solidFill>
          <a:ln>
            <a:solidFill>
              <a:srgbClr val="2E75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Arrow: Down 15"/>
          <p:cNvSpPr/>
          <p:nvPr/>
        </p:nvSpPr>
        <p:spPr>
          <a:xfrm>
            <a:off x="7207950" y="3428010"/>
            <a:ext cx="338667" cy="280824"/>
          </a:xfrm>
          <a:prstGeom prst="downArrow">
            <a:avLst/>
          </a:prstGeom>
          <a:solidFill>
            <a:srgbClr val="2E75B6"/>
          </a:solidFill>
          <a:ln>
            <a:solidFill>
              <a:srgbClr val="2E75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Arrow: Down 16"/>
          <p:cNvSpPr/>
          <p:nvPr/>
        </p:nvSpPr>
        <p:spPr>
          <a:xfrm>
            <a:off x="7207950" y="4094332"/>
            <a:ext cx="338667" cy="280824"/>
          </a:xfrm>
          <a:prstGeom prst="downArrow">
            <a:avLst/>
          </a:prstGeom>
          <a:solidFill>
            <a:srgbClr val="2E75B6"/>
          </a:solidFill>
          <a:ln>
            <a:solidFill>
              <a:srgbClr val="2E75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Arrow: Down 17"/>
          <p:cNvSpPr/>
          <p:nvPr/>
        </p:nvSpPr>
        <p:spPr>
          <a:xfrm>
            <a:off x="7219231" y="4764905"/>
            <a:ext cx="338667" cy="280824"/>
          </a:xfrm>
          <a:prstGeom prst="downArrow">
            <a:avLst/>
          </a:prstGeom>
          <a:solidFill>
            <a:srgbClr val="2E75B6"/>
          </a:solidFill>
          <a:ln>
            <a:solidFill>
              <a:srgbClr val="2E75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Arrow: Down 18"/>
          <p:cNvSpPr/>
          <p:nvPr/>
        </p:nvSpPr>
        <p:spPr>
          <a:xfrm flipV="1">
            <a:off x="10634133" y="4764905"/>
            <a:ext cx="338667" cy="280824"/>
          </a:xfrm>
          <a:prstGeom prst="downArrow">
            <a:avLst/>
          </a:prstGeom>
          <a:solidFill>
            <a:srgbClr val="2E75B6"/>
          </a:solidFill>
          <a:ln>
            <a:solidFill>
              <a:srgbClr val="2E75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Arrow: Down 19"/>
          <p:cNvSpPr/>
          <p:nvPr/>
        </p:nvSpPr>
        <p:spPr>
          <a:xfrm flipV="1">
            <a:off x="10634133" y="4081401"/>
            <a:ext cx="338667" cy="280824"/>
          </a:xfrm>
          <a:prstGeom prst="downArrow">
            <a:avLst/>
          </a:prstGeom>
          <a:solidFill>
            <a:srgbClr val="2E75B6"/>
          </a:solidFill>
          <a:ln>
            <a:solidFill>
              <a:srgbClr val="2E75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Arrow: Down 20"/>
          <p:cNvSpPr/>
          <p:nvPr/>
        </p:nvSpPr>
        <p:spPr>
          <a:xfrm flipV="1">
            <a:off x="10634132" y="3419455"/>
            <a:ext cx="338667" cy="280824"/>
          </a:xfrm>
          <a:prstGeom prst="downArrow">
            <a:avLst/>
          </a:prstGeom>
          <a:solidFill>
            <a:srgbClr val="2E75B6"/>
          </a:solidFill>
          <a:ln>
            <a:solidFill>
              <a:srgbClr val="2E75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Arrow: Down 21"/>
          <p:cNvSpPr/>
          <p:nvPr/>
        </p:nvSpPr>
        <p:spPr>
          <a:xfrm flipV="1">
            <a:off x="10634132" y="2769349"/>
            <a:ext cx="338667" cy="280824"/>
          </a:xfrm>
          <a:prstGeom prst="downArrow">
            <a:avLst/>
          </a:prstGeom>
          <a:solidFill>
            <a:srgbClr val="2E75B6"/>
          </a:solidFill>
          <a:ln>
            <a:solidFill>
              <a:srgbClr val="2E75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3" name="Picture 16" descr="Computer, Desktop, Workstation, Office, Hardwar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5224" y="820339"/>
            <a:ext cx="1786680" cy="1460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6" descr="Computer, Desktop, Workstation, Office, Hardwar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0125" y="817551"/>
            <a:ext cx="1786680" cy="1460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Envelope, Mail, Post, Letter, Petrol, Symbol, Incomi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5695" y="1353295"/>
            <a:ext cx="605738" cy="388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1" name="Group 40"/>
          <p:cNvGrpSpPr/>
          <p:nvPr/>
        </p:nvGrpSpPr>
        <p:grpSpPr>
          <a:xfrm>
            <a:off x="2946726" y="3055878"/>
            <a:ext cx="3410343" cy="679219"/>
            <a:chOff x="1456660" y="3152457"/>
            <a:chExt cx="3410343" cy="679219"/>
          </a:xfrm>
        </p:grpSpPr>
        <p:sp>
          <p:nvSpPr>
            <p:cNvPr id="32" name="Rectangle 31"/>
            <p:cNvSpPr/>
            <p:nvPr/>
          </p:nvSpPr>
          <p:spPr>
            <a:xfrm>
              <a:off x="1456660" y="3152457"/>
              <a:ext cx="2527211" cy="67921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2E75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dirty="0">
                  <a:solidFill>
                    <a:schemeClr val="tx1"/>
                  </a:solidFill>
                </a:rPr>
                <a:t>The </a:t>
              </a:r>
              <a:r>
                <a:rPr lang="en-GB" sz="1600" b="1" dirty="0">
                  <a:solidFill>
                    <a:schemeClr val="tx1"/>
                  </a:solidFill>
                </a:rPr>
                <a:t>TCP</a:t>
              </a:r>
              <a:r>
                <a:rPr lang="en-GB" sz="1600" dirty="0">
                  <a:solidFill>
                    <a:schemeClr val="tx1"/>
                  </a:solidFill>
                </a:rPr>
                <a:t> and </a:t>
              </a:r>
              <a:r>
                <a:rPr lang="en-GB" sz="1600" b="1" dirty="0">
                  <a:solidFill>
                    <a:schemeClr val="tx1"/>
                  </a:solidFill>
                </a:rPr>
                <a:t>UDP</a:t>
              </a:r>
              <a:r>
                <a:rPr lang="en-GB" sz="1600" dirty="0">
                  <a:solidFill>
                    <a:schemeClr val="tx1"/>
                  </a:solidFill>
                </a:rPr>
                <a:t> protocols operate at this layer.</a:t>
              </a:r>
            </a:p>
          </p:txBody>
        </p:sp>
        <p:cxnSp>
          <p:nvCxnSpPr>
            <p:cNvPr id="33" name="Straight Arrow Connector 32"/>
            <p:cNvCxnSpPr>
              <a:cxnSpLocks/>
            </p:cNvCxnSpPr>
            <p:nvPr/>
          </p:nvCxnSpPr>
          <p:spPr>
            <a:xfrm>
              <a:off x="3983871" y="3457773"/>
              <a:ext cx="883132" cy="0"/>
            </a:xfrm>
            <a:prstGeom prst="straightConnector1">
              <a:avLst/>
            </a:prstGeom>
            <a:ln w="28575">
              <a:solidFill>
                <a:srgbClr val="2E75B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oup 41"/>
          <p:cNvGrpSpPr/>
          <p:nvPr/>
        </p:nvGrpSpPr>
        <p:grpSpPr>
          <a:xfrm>
            <a:off x="2946726" y="4221813"/>
            <a:ext cx="3410343" cy="617014"/>
            <a:chOff x="1456660" y="4525509"/>
            <a:chExt cx="3410343" cy="617014"/>
          </a:xfrm>
        </p:grpSpPr>
        <p:sp>
          <p:nvSpPr>
            <p:cNvPr id="35" name="Rectangle 34"/>
            <p:cNvSpPr/>
            <p:nvPr/>
          </p:nvSpPr>
          <p:spPr>
            <a:xfrm>
              <a:off x="1456660" y="4525509"/>
              <a:ext cx="2527211" cy="61701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2E75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dirty="0">
                  <a:solidFill>
                    <a:schemeClr val="tx1"/>
                  </a:solidFill>
                </a:rPr>
                <a:t>The </a:t>
              </a:r>
              <a:r>
                <a:rPr lang="en-GB" sz="1600" b="1" dirty="0">
                  <a:solidFill>
                    <a:schemeClr val="tx1"/>
                  </a:solidFill>
                </a:rPr>
                <a:t>IP</a:t>
              </a:r>
              <a:r>
                <a:rPr lang="en-GB" sz="1600" dirty="0">
                  <a:solidFill>
                    <a:schemeClr val="tx1"/>
                  </a:solidFill>
                </a:rPr>
                <a:t> protocol operates at this layer.</a:t>
              </a:r>
            </a:p>
          </p:txBody>
        </p:sp>
        <p:cxnSp>
          <p:nvCxnSpPr>
            <p:cNvPr id="36" name="Straight Arrow Connector 35"/>
            <p:cNvCxnSpPr>
              <a:cxnSpLocks/>
            </p:cNvCxnSpPr>
            <p:nvPr/>
          </p:nvCxnSpPr>
          <p:spPr>
            <a:xfrm>
              <a:off x="3983871" y="4855174"/>
              <a:ext cx="883132" cy="0"/>
            </a:xfrm>
            <a:prstGeom prst="straightConnector1">
              <a:avLst/>
            </a:prstGeom>
            <a:ln w="28575">
              <a:solidFill>
                <a:srgbClr val="2E75B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38"/>
          <p:cNvGrpSpPr/>
          <p:nvPr/>
        </p:nvGrpSpPr>
        <p:grpSpPr>
          <a:xfrm>
            <a:off x="2946726" y="2122969"/>
            <a:ext cx="3410343" cy="864655"/>
            <a:chOff x="1456660" y="1563126"/>
            <a:chExt cx="3410343" cy="864655"/>
          </a:xfrm>
        </p:grpSpPr>
        <p:sp>
          <p:nvSpPr>
            <p:cNvPr id="28" name="Rectangle 27"/>
            <p:cNvSpPr/>
            <p:nvPr/>
          </p:nvSpPr>
          <p:spPr>
            <a:xfrm>
              <a:off x="1456660" y="1563126"/>
              <a:ext cx="2527211" cy="864655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2E75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dirty="0">
                  <a:solidFill>
                    <a:schemeClr val="tx1"/>
                  </a:solidFill>
                </a:rPr>
                <a:t>The </a:t>
              </a:r>
              <a:r>
                <a:rPr lang="en-GB" sz="1600" b="1" dirty="0">
                  <a:solidFill>
                    <a:schemeClr val="tx1"/>
                  </a:solidFill>
                </a:rPr>
                <a:t>HTTP</a:t>
              </a:r>
              <a:r>
                <a:rPr lang="en-GB" sz="1600" dirty="0">
                  <a:solidFill>
                    <a:schemeClr val="tx1"/>
                  </a:solidFill>
                </a:rPr>
                <a:t>, </a:t>
              </a:r>
              <a:r>
                <a:rPr lang="en-GB" sz="1600" b="1" dirty="0">
                  <a:solidFill>
                    <a:schemeClr val="tx1"/>
                  </a:solidFill>
                </a:rPr>
                <a:t>HTTPS</a:t>
              </a:r>
              <a:r>
                <a:rPr lang="en-GB" sz="1600" dirty="0">
                  <a:solidFill>
                    <a:schemeClr val="tx1"/>
                  </a:solidFill>
                </a:rPr>
                <a:t>, </a:t>
              </a:r>
              <a:r>
                <a:rPr lang="en-GB" sz="1600" b="1" dirty="0">
                  <a:solidFill>
                    <a:schemeClr val="tx1"/>
                  </a:solidFill>
                </a:rPr>
                <a:t>SMTP</a:t>
              </a:r>
              <a:r>
                <a:rPr lang="en-GB" sz="1600" dirty="0">
                  <a:solidFill>
                    <a:schemeClr val="tx1"/>
                  </a:solidFill>
                </a:rPr>
                <a:t>, </a:t>
              </a:r>
              <a:r>
                <a:rPr lang="en-GB" sz="1600" b="1" dirty="0">
                  <a:solidFill>
                    <a:schemeClr val="tx1"/>
                  </a:solidFill>
                </a:rPr>
                <a:t>IMAP</a:t>
              </a:r>
              <a:r>
                <a:rPr lang="en-GB" sz="1600" dirty="0">
                  <a:solidFill>
                    <a:schemeClr val="tx1"/>
                  </a:solidFill>
                </a:rPr>
                <a:t> and </a:t>
              </a:r>
              <a:r>
                <a:rPr lang="en-GB" sz="1600" b="1" dirty="0">
                  <a:solidFill>
                    <a:schemeClr val="tx1"/>
                  </a:solidFill>
                </a:rPr>
                <a:t>FTP</a:t>
              </a:r>
              <a:r>
                <a:rPr lang="en-GB" sz="1600" dirty="0">
                  <a:solidFill>
                    <a:schemeClr val="tx1"/>
                  </a:solidFill>
                </a:rPr>
                <a:t> protocols operate at this layer.</a:t>
              </a:r>
            </a:p>
          </p:txBody>
        </p:sp>
        <p:cxnSp>
          <p:nvCxnSpPr>
            <p:cNvPr id="40" name="Straight Arrow Connector 39"/>
            <p:cNvCxnSpPr>
              <a:cxnSpLocks/>
            </p:cNvCxnSpPr>
            <p:nvPr/>
          </p:nvCxnSpPr>
          <p:spPr>
            <a:xfrm>
              <a:off x="3983871" y="1995453"/>
              <a:ext cx="883132" cy="0"/>
            </a:xfrm>
            <a:prstGeom prst="straightConnector1">
              <a:avLst/>
            </a:prstGeom>
            <a:ln w="28575">
              <a:solidFill>
                <a:srgbClr val="2E75B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28577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-0.00092 L -0.00052 0.53473 L 0.27943 0.53473 C 0.27982 0.3551 0.28021 0.17547 0.28073 -0.00393 " pathEditMode="relative" ptsTypes="AAAA">
                                      <p:cBhvr>
                                        <p:cTn id="20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468406"/>
            <a:ext cx="9015506" cy="1143000"/>
          </a:xfrm>
        </p:spPr>
        <p:txBody>
          <a:bodyPr>
            <a:normAutofit/>
          </a:bodyPr>
          <a:lstStyle/>
          <a:p>
            <a:r>
              <a:rPr lang="en-US" dirty="0"/>
              <a:t>The Cloud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8894" y="1667031"/>
            <a:ext cx="11032565" cy="35945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More and more services such as data storage and applications are being moved into the cloud.</a:t>
            </a:r>
          </a:p>
          <a:p>
            <a:pPr marL="0" indent="0">
              <a:buNone/>
            </a:pPr>
            <a:r>
              <a:rPr lang="en-GB" dirty="0"/>
              <a:t>The cloud is simply a set of data centres around the world that offer services that can be accessed via the Internet and a web browser.</a:t>
            </a:r>
          </a:p>
          <a:p>
            <a:pPr marL="0" indent="0">
              <a:buNone/>
            </a:pPr>
            <a:r>
              <a:rPr lang="en-GB" dirty="0"/>
              <a:t>These services can be accessed using any computer connected to the Internet.</a:t>
            </a:r>
          </a:p>
        </p:txBody>
      </p:sp>
      <p:pic>
        <p:nvPicPr>
          <p:cNvPr id="2052" name="Picture 4" descr="https://www.seeklogo.net/wp-content/uploads/2014/11/Google-Drive-logo-vecto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829" y="4459660"/>
            <a:ext cx="1603745" cy="1603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mage result for office 365 logo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608" b="33745"/>
          <a:stretch/>
        </p:blipFill>
        <p:spPr bwMode="auto">
          <a:xfrm>
            <a:off x="5146968" y="4960954"/>
            <a:ext cx="2839541" cy="601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4985" y="4828684"/>
            <a:ext cx="2390775" cy="73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415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468406"/>
            <a:ext cx="9015506" cy="1143000"/>
          </a:xfrm>
        </p:spPr>
        <p:txBody>
          <a:bodyPr>
            <a:normAutofit/>
          </a:bodyPr>
          <a:lstStyle/>
          <a:p>
            <a:r>
              <a:rPr lang="en-US" dirty="0"/>
              <a:t>Virtual Networks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8894" y="1667031"/>
            <a:ext cx="11032565" cy="35945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There are two main types of virtual network:</a:t>
            </a:r>
          </a:p>
        </p:txBody>
      </p:sp>
      <p:graphicFrame>
        <p:nvGraphicFramePr>
          <p:cNvPr id="4" name="Shape 369"/>
          <p:cNvGraphicFramePr/>
          <p:nvPr>
            <p:extLst/>
          </p:nvPr>
        </p:nvGraphicFramePr>
        <p:xfrm>
          <a:off x="863600" y="2258460"/>
          <a:ext cx="10628964" cy="2411643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484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5783">
                  <a:extLst>
                    <a:ext uri="{9D8B030D-6E8A-4147-A177-3AD203B41FA5}">
                      <a16:colId xmlns:a16="http://schemas.microsoft.com/office/drawing/2014/main" val="2238438758"/>
                    </a:ext>
                  </a:extLst>
                </a:gridCol>
                <a:gridCol w="3888606">
                  <a:extLst>
                    <a:ext uri="{9D8B030D-6E8A-4147-A177-3AD203B41FA5}">
                      <a16:colId xmlns:a16="http://schemas.microsoft.com/office/drawing/2014/main" val="813603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GB" sz="1600" b="1" i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Type</a:t>
                      </a:r>
                    </a:p>
                  </a:txBody>
                  <a:tcPr marL="91425" marR="91425" marT="91425" marB="91425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GB" sz="1600" b="1" i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Description</a:t>
                      </a:r>
                    </a:p>
                  </a:txBody>
                  <a:tcPr marL="91425" marR="91425" marT="91425" marB="91425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GB" sz="1600" b="1" i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Example</a:t>
                      </a:r>
                    </a:p>
                  </a:txBody>
                  <a:tcPr marL="91425" marR="91425" marT="91425" marB="91425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084939"/>
                  </a:ext>
                </a:extLst>
              </a:tr>
              <a:tr h="1004611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r>
                        <a:rPr lang="en-GB" sz="1600" b="1" i="0" u="none" strike="noStrike" cap="none" dirty="0">
                          <a:solidFill>
                            <a:srgbClr val="003565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VLAN (Virtual Local Area Network)</a:t>
                      </a: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r>
                        <a:rPr lang="en-GB" sz="1600" b="0" i="0" u="none" strike="noStrike" cap="none" dirty="0">
                          <a:solidFill>
                            <a:srgbClr val="003565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Uses software to divide a physical LAN into smaller networks.</a:t>
                      </a: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r>
                        <a:rPr lang="en-GB" sz="1600" b="0" i="0" u="none" strike="noStrike" cap="none" dirty="0">
                          <a:solidFill>
                            <a:srgbClr val="003565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A company wanting each department to operate on a separate network.</a:t>
                      </a: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80342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r>
                        <a:rPr lang="en-GB" sz="1600" b="1" i="0" u="none" strike="noStrike" cap="none" dirty="0">
                          <a:solidFill>
                            <a:srgbClr val="003565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VPN (Virtual Private Network)</a:t>
                      </a: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r>
                        <a:rPr lang="en-GB" sz="1600" b="0" i="0" u="none" strike="noStrike" cap="none" dirty="0">
                          <a:solidFill>
                            <a:srgbClr val="003565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Uses existing infrastructure and encryption to create a virtual link between separate physical networks.</a:t>
                      </a: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r>
                        <a:rPr lang="en-GB" sz="1600" b="0" i="0" u="none" strike="noStrike" cap="none" dirty="0">
                          <a:solidFill>
                            <a:srgbClr val="003565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A company with offices in multiple countries want to link their networks together via the Internet. </a:t>
                      </a: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2234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Break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After the break we will look at tracing and pseudocode.</a:t>
            </a:r>
          </a:p>
        </p:txBody>
      </p:sp>
    </p:spTree>
    <p:extLst>
      <p:ext uri="{BB962C8B-B14F-4D97-AF65-F5344CB8AC3E}">
        <p14:creationId xmlns:p14="http://schemas.microsoft.com/office/powerpoint/2010/main" val="17878349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2339</TotalTime>
  <Words>1738</Words>
  <Application>Microsoft Office PowerPoint</Application>
  <PresentationFormat>Widescreen</PresentationFormat>
  <Paragraphs>199</Paragraphs>
  <Slides>23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Calibri Light</vt:lpstr>
      <vt:lpstr>Questrial</vt:lpstr>
      <vt:lpstr>Ubuntu</vt:lpstr>
      <vt:lpstr>Office Theme</vt:lpstr>
      <vt:lpstr>Teaching Computing to GCSE</vt:lpstr>
      <vt:lpstr>Specification Content (1)</vt:lpstr>
      <vt:lpstr>Specification Content (2)</vt:lpstr>
      <vt:lpstr>Specification Content (3)</vt:lpstr>
      <vt:lpstr>Types of Network</vt:lpstr>
      <vt:lpstr>Example LAN</vt:lpstr>
      <vt:lpstr>Transmission Media</vt:lpstr>
      <vt:lpstr>Peer-to-Peer and Client-Server Models</vt:lpstr>
      <vt:lpstr>Topologies</vt:lpstr>
      <vt:lpstr>Activity 1</vt:lpstr>
      <vt:lpstr>Activity 2</vt:lpstr>
      <vt:lpstr>Network Addressing</vt:lpstr>
      <vt:lpstr>The Internet and the WWW</vt:lpstr>
      <vt:lpstr>DNS</vt:lpstr>
      <vt:lpstr>Activity 3</vt:lpstr>
      <vt:lpstr>Ethernet</vt:lpstr>
      <vt:lpstr>WiFi</vt:lpstr>
      <vt:lpstr>Packet Switching</vt:lpstr>
      <vt:lpstr>Activity 4</vt:lpstr>
      <vt:lpstr>TCP/IP Model</vt:lpstr>
      <vt:lpstr>The Cloud</vt:lpstr>
      <vt:lpstr>Virtual Networks</vt:lpstr>
      <vt:lpstr>Break</vt:lpstr>
    </vt:vector>
  </TitlesOfParts>
  <Company>King's College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Sentance, Sue</dc:creator>
  <cp:lastModifiedBy>Hadwen-Bennett, Alex</cp:lastModifiedBy>
  <cp:revision>207</cp:revision>
  <dcterms:created xsi:type="dcterms:W3CDTF">2016-10-31T22:10:00Z</dcterms:created>
  <dcterms:modified xsi:type="dcterms:W3CDTF">2017-05-01T21:32:31Z</dcterms:modified>
</cp:coreProperties>
</file>