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8" r:id="rId2"/>
    <p:sldId id="280" r:id="rId3"/>
    <p:sldId id="325" r:id="rId4"/>
    <p:sldId id="327" r:id="rId5"/>
    <p:sldId id="339" r:id="rId6"/>
    <p:sldId id="329" r:id="rId7"/>
    <p:sldId id="306" r:id="rId8"/>
    <p:sldId id="321" r:id="rId9"/>
    <p:sldId id="330" r:id="rId10"/>
    <p:sldId id="342" r:id="rId11"/>
    <p:sldId id="338" r:id="rId12"/>
    <p:sldId id="332" r:id="rId13"/>
    <p:sldId id="333" r:id="rId14"/>
    <p:sldId id="336" r:id="rId15"/>
    <p:sldId id="335" r:id="rId16"/>
    <p:sldId id="340" r:id="rId17"/>
    <p:sldId id="341" r:id="rId18"/>
    <p:sldId id="28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75B6"/>
    <a:srgbClr val="2830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404" autoAdjust="0"/>
    <p:restoredTop sz="86401" autoAdjust="0"/>
  </p:normalViewPr>
  <p:slideViewPr>
    <p:cSldViewPr snapToGrid="0">
      <p:cViewPr varScale="1">
        <p:scale>
          <a:sx n="52" d="100"/>
          <a:sy n="52" d="100"/>
        </p:scale>
        <p:origin x="114" y="93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66B264-FF90-4886-85EE-DB706EC4CE28}"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4379AC47-CF94-49FA-B5F6-BB074EEAEE65}">
      <dgm:prSet phldrT="[Text]"/>
      <dgm:spPr>
        <a:solidFill>
          <a:srgbClr val="073763"/>
        </a:solidFill>
        <a:ln>
          <a:solidFill>
            <a:srgbClr val="073763"/>
          </a:solidFill>
        </a:ln>
      </dgm:spPr>
      <dgm:t>
        <a:bodyPr/>
        <a:lstStyle/>
        <a:p>
          <a:r>
            <a:rPr lang="en-US" dirty="0">
              <a:latin typeface="Century Gothic" panose="020B0502020202020204" pitchFamily="34" charset="0"/>
            </a:rPr>
            <a:t>Fetch</a:t>
          </a:r>
        </a:p>
      </dgm:t>
    </dgm:pt>
    <dgm:pt modelId="{378D9B60-7C2D-47F3-812B-6C107C189648}" type="parTrans" cxnId="{51AF2B5A-9C90-4BA5-BA74-0DC6B001E280}">
      <dgm:prSet/>
      <dgm:spPr/>
      <dgm:t>
        <a:bodyPr/>
        <a:lstStyle/>
        <a:p>
          <a:endParaRPr lang="en-US">
            <a:latin typeface="Century Gothic" panose="020B0502020202020204" pitchFamily="34" charset="0"/>
          </a:endParaRPr>
        </a:p>
      </dgm:t>
    </dgm:pt>
    <dgm:pt modelId="{358E0461-4879-41E6-BA96-DF6BF17895DB}" type="sibTrans" cxnId="{51AF2B5A-9C90-4BA5-BA74-0DC6B001E280}">
      <dgm:prSet/>
      <dgm:spPr/>
      <dgm:t>
        <a:bodyPr/>
        <a:lstStyle/>
        <a:p>
          <a:endParaRPr lang="en-US">
            <a:latin typeface="Century Gothic" panose="020B0502020202020204" pitchFamily="34" charset="0"/>
          </a:endParaRPr>
        </a:p>
      </dgm:t>
    </dgm:pt>
    <dgm:pt modelId="{11A16DD7-6160-4807-AA51-30326C11ED0A}">
      <dgm:prSet phldrT="[Text]"/>
      <dgm:spPr>
        <a:solidFill>
          <a:srgbClr val="073763"/>
        </a:solidFill>
        <a:ln>
          <a:solidFill>
            <a:srgbClr val="073763"/>
          </a:solidFill>
        </a:ln>
      </dgm:spPr>
      <dgm:t>
        <a:bodyPr/>
        <a:lstStyle/>
        <a:p>
          <a:r>
            <a:rPr lang="en-US" dirty="0">
              <a:latin typeface="Century Gothic" panose="020B0502020202020204" pitchFamily="34" charset="0"/>
            </a:rPr>
            <a:t>Decode</a:t>
          </a:r>
        </a:p>
      </dgm:t>
    </dgm:pt>
    <dgm:pt modelId="{4C32A2A3-BD39-4C56-9630-7BB36921565B}" type="parTrans" cxnId="{4EE4A28E-3E9D-404B-A631-F5A4671BACB5}">
      <dgm:prSet/>
      <dgm:spPr/>
      <dgm:t>
        <a:bodyPr/>
        <a:lstStyle/>
        <a:p>
          <a:endParaRPr lang="en-US">
            <a:latin typeface="Century Gothic" panose="020B0502020202020204" pitchFamily="34" charset="0"/>
          </a:endParaRPr>
        </a:p>
      </dgm:t>
    </dgm:pt>
    <dgm:pt modelId="{DB1FF6A7-6E2C-4537-81E0-D37C178C2BF5}" type="sibTrans" cxnId="{4EE4A28E-3E9D-404B-A631-F5A4671BACB5}">
      <dgm:prSet/>
      <dgm:spPr/>
      <dgm:t>
        <a:bodyPr/>
        <a:lstStyle/>
        <a:p>
          <a:endParaRPr lang="en-US">
            <a:latin typeface="Century Gothic" panose="020B0502020202020204" pitchFamily="34" charset="0"/>
          </a:endParaRPr>
        </a:p>
      </dgm:t>
    </dgm:pt>
    <dgm:pt modelId="{CAE7F966-D4CC-484E-B87E-3FEC464E3F85}">
      <dgm:prSet phldrT="[Text]"/>
      <dgm:spPr>
        <a:solidFill>
          <a:srgbClr val="073763"/>
        </a:solidFill>
        <a:ln>
          <a:solidFill>
            <a:srgbClr val="073763"/>
          </a:solidFill>
        </a:ln>
      </dgm:spPr>
      <dgm:t>
        <a:bodyPr/>
        <a:lstStyle/>
        <a:p>
          <a:r>
            <a:rPr lang="en-US" dirty="0">
              <a:latin typeface="Century Gothic" panose="020B0502020202020204" pitchFamily="34" charset="0"/>
            </a:rPr>
            <a:t>Execute</a:t>
          </a:r>
        </a:p>
      </dgm:t>
    </dgm:pt>
    <dgm:pt modelId="{0FC971F6-98EC-42EA-BD94-6CBFD205800A}" type="parTrans" cxnId="{4F998AB9-E3D4-414A-AC80-01D8E37557FC}">
      <dgm:prSet/>
      <dgm:spPr/>
      <dgm:t>
        <a:bodyPr/>
        <a:lstStyle/>
        <a:p>
          <a:endParaRPr lang="en-US">
            <a:latin typeface="Century Gothic" panose="020B0502020202020204" pitchFamily="34" charset="0"/>
          </a:endParaRPr>
        </a:p>
      </dgm:t>
    </dgm:pt>
    <dgm:pt modelId="{941CD487-B0E9-409C-8E27-38235DAFBD12}" type="sibTrans" cxnId="{4F998AB9-E3D4-414A-AC80-01D8E37557FC}">
      <dgm:prSet/>
      <dgm:spPr/>
      <dgm:t>
        <a:bodyPr/>
        <a:lstStyle/>
        <a:p>
          <a:endParaRPr lang="en-US">
            <a:latin typeface="Century Gothic" panose="020B0502020202020204" pitchFamily="34" charset="0"/>
          </a:endParaRPr>
        </a:p>
      </dgm:t>
    </dgm:pt>
    <dgm:pt modelId="{D388A087-46B0-4E6F-A9AC-56A321901E55}" type="pres">
      <dgm:prSet presAssocID="{A766B264-FF90-4886-85EE-DB706EC4CE28}" presName="cycle" presStyleCnt="0">
        <dgm:presLayoutVars>
          <dgm:dir/>
          <dgm:resizeHandles val="exact"/>
        </dgm:presLayoutVars>
      </dgm:prSet>
      <dgm:spPr/>
    </dgm:pt>
    <dgm:pt modelId="{17244A91-B6D5-4487-A964-EDD446959040}" type="pres">
      <dgm:prSet presAssocID="{4379AC47-CF94-49FA-B5F6-BB074EEAEE65}" presName="node" presStyleLbl="node1" presStyleIdx="0" presStyleCnt="3">
        <dgm:presLayoutVars>
          <dgm:bulletEnabled val="1"/>
        </dgm:presLayoutVars>
      </dgm:prSet>
      <dgm:spPr/>
    </dgm:pt>
    <dgm:pt modelId="{4A2AB448-1362-4C40-ADF7-A803103F304C}" type="pres">
      <dgm:prSet presAssocID="{4379AC47-CF94-49FA-B5F6-BB074EEAEE65}" presName="spNode" presStyleCnt="0"/>
      <dgm:spPr/>
    </dgm:pt>
    <dgm:pt modelId="{B0AA18FC-1E35-4D29-BC02-88AEE5830D46}" type="pres">
      <dgm:prSet presAssocID="{358E0461-4879-41E6-BA96-DF6BF17895DB}" presName="sibTrans" presStyleLbl="sibTrans1D1" presStyleIdx="0" presStyleCnt="3"/>
      <dgm:spPr/>
    </dgm:pt>
    <dgm:pt modelId="{F3D1895B-830C-4F7B-991D-528530193A0B}" type="pres">
      <dgm:prSet presAssocID="{11A16DD7-6160-4807-AA51-30326C11ED0A}" presName="node" presStyleLbl="node1" presStyleIdx="1" presStyleCnt="3">
        <dgm:presLayoutVars>
          <dgm:bulletEnabled val="1"/>
        </dgm:presLayoutVars>
      </dgm:prSet>
      <dgm:spPr/>
    </dgm:pt>
    <dgm:pt modelId="{3B5D8A0D-6075-44F9-8DF9-47DE4AC472AB}" type="pres">
      <dgm:prSet presAssocID="{11A16DD7-6160-4807-AA51-30326C11ED0A}" presName="spNode" presStyleCnt="0"/>
      <dgm:spPr/>
    </dgm:pt>
    <dgm:pt modelId="{B98FFDC1-5595-4507-9AD0-728F6A055AE0}" type="pres">
      <dgm:prSet presAssocID="{DB1FF6A7-6E2C-4537-81E0-D37C178C2BF5}" presName="sibTrans" presStyleLbl="sibTrans1D1" presStyleIdx="1" presStyleCnt="3"/>
      <dgm:spPr/>
    </dgm:pt>
    <dgm:pt modelId="{CC71DE9A-344C-45B2-9BBF-87FA2170748C}" type="pres">
      <dgm:prSet presAssocID="{CAE7F966-D4CC-484E-B87E-3FEC464E3F85}" presName="node" presStyleLbl="node1" presStyleIdx="2" presStyleCnt="3">
        <dgm:presLayoutVars>
          <dgm:bulletEnabled val="1"/>
        </dgm:presLayoutVars>
      </dgm:prSet>
      <dgm:spPr/>
    </dgm:pt>
    <dgm:pt modelId="{60FC21AB-C9A3-4102-93E5-1F7C7E539987}" type="pres">
      <dgm:prSet presAssocID="{CAE7F966-D4CC-484E-B87E-3FEC464E3F85}" presName="spNode" presStyleCnt="0"/>
      <dgm:spPr/>
    </dgm:pt>
    <dgm:pt modelId="{3594C729-5CE3-4EA0-B091-7C058E16E8EC}" type="pres">
      <dgm:prSet presAssocID="{941CD487-B0E9-409C-8E27-38235DAFBD12}" presName="sibTrans" presStyleLbl="sibTrans1D1" presStyleIdx="2" presStyleCnt="3"/>
      <dgm:spPr/>
    </dgm:pt>
  </dgm:ptLst>
  <dgm:cxnLst>
    <dgm:cxn modelId="{22B40315-06E6-49D2-BC11-8902BCC76950}" type="presOf" srcId="{941CD487-B0E9-409C-8E27-38235DAFBD12}" destId="{3594C729-5CE3-4EA0-B091-7C058E16E8EC}" srcOrd="0" destOrd="0" presId="urn:microsoft.com/office/officeart/2005/8/layout/cycle5"/>
    <dgm:cxn modelId="{A618EF63-C559-434C-B998-B2F4E1EAAC13}" type="presOf" srcId="{CAE7F966-D4CC-484E-B87E-3FEC464E3F85}" destId="{CC71DE9A-344C-45B2-9BBF-87FA2170748C}" srcOrd="0" destOrd="0" presId="urn:microsoft.com/office/officeart/2005/8/layout/cycle5"/>
    <dgm:cxn modelId="{2E439164-C9F3-42B5-8508-426B1D088D51}" type="presOf" srcId="{4379AC47-CF94-49FA-B5F6-BB074EEAEE65}" destId="{17244A91-B6D5-4487-A964-EDD446959040}" srcOrd="0" destOrd="0" presId="urn:microsoft.com/office/officeart/2005/8/layout/cycle5"/>
    <dgm:cxn modelId="{A7CAC048-1B53-4E96-9581-C11D5DE1650F}" type="presOf" srcId="{358E0461-4879-41E6-BA96-DF6BF17895DB}" destId="{B0AA18FC-1E35-4D29-BC02-88AEE5830D46}" srcOrd="0" destOrd="0" presId="urn:microsoft.com/office/officeart/2005/8/layout/cycle5"/>
    <dgm:cxn modelId="{51AF2B5A-9C90-4BA5-BA74-0DC6B001E280}" srcId="{A766B264-FF90-4886-85EE-DB706EC4CE28}" destId="{4379AC47-CF94-49FA-B5F6-BB074EEAEE65}" srcOrd="0" destOrd="0" parTransId="{378D9B60-7C2D-47F3-812B-6C107C189648}" sibTransId="{358E0461-4879-41E6-BA96-DF6BF17895DB}"/>
    <dgm:cxn modelId="{4EE4A28E-3E9D-404B-A631-F5A4671BACB5}" srcId="{A766B264-FF90-4886-85EE-DB706EC4CE28}" destId="{11A16DD7-6160-4807-AA51-30326C11ED0A}" srcOrd="1" destOrd="0" parTransId="{4C32A2A3-BD39-4C56-9630-7BB36921565B}" sibTransId="{DB1FF6A7-6E2C-4537-81E0-D37C178C2BF5}"/>
    <dgm:cxn modelId="{E1ADC390-A0BE-4222-856E-F463F290E624}" type="presOf" srcId="{11A16DD7-6160-4807-AA51-30326C11ED0A}" destId="{F3D1895B-830C-4F7B-991D-528530193A0B}" srcOrd="0" destOrd="0" presId="urn:microsoft.com/office/officeart/2005/8/layout/cycle5"/>
    <dgm:cxn modelId="{4F998AB9-E3D4-414A-AC80-01D8E37557FC}" srcId="{A766B264-FF90-4886-85EE-DB706EC4CE28}" destId="{CAE7F966-D4CC-484E-B87E-3FEC464E3F85}" srcOrd="2" destOrd="0" parTransId="{0FC971F6-98EC-42EA-BD94-6CBFD205800A}" sibTransId="{941CD487-B0E9-409C-8E27-38235DAFBD12}"/>
    <dgm:cxn modelId="{470678D3-C8B6-4F44-BBA8-3D7F848E360B}" type="presOf" srcId="{A766B264-FF90-4886-85EE-DB706EC4CE28}" destId="{D388A087-46B0-4E6F-A9AC-56A321901E55}" srcOrd="0" destOrd="0" presId="urn:microsoft.com/office/officeart/2005/8/layout/cycle5"/>
    <dgm:cxn modelId="{C95522DE-035A-4B06-9423-CA9EB07A8D70}" type="presOf" srcId="{DB1FF6A7-6E2C-4537-81E0-D37C178C2BF5}" destId="{B98FFDC1-5595-4507-9AD0-728F6A055AE0}" srcOrd="0" destOrd="0" presId="urn:microsoft.com/office/officeart/2005/8/layout/cycle5"/>
    <dgm:cxn modelId="{445BFBE4-D107-44EB-9323-FEE6AC234E39}" type="presParOf" srcId="{D388A087-46B0-4E6F-A9AC-56A321901E55}" destId="{17244A91-B6D5-4487-A964-EDD446959040}" srcOrd="0" destOrd="0" presId="urn:microsoft.com/office/officeart/2005/8/layout/cycle5"/>
    <dgm:cxn modelId="{2132F16D-57F4-44FE-965A-2FD68BE4C4B5}" type="presParOf" srcId="{D388A087-46B0-4E6F-A9AC-56A321901E55}" destId="{4A2AB448-1362-4C40-ADF7-A803103F304C}" srcOrd="1" destOrd="0" presId="urn:microsoft.com/office/officeart/2005/8/layout/cycle5"/>
    <dgm:cxn modelId="{DBDE5B81-00AB-4C28-B211-468B1D7B691A}" type="presParOf" srcId="{D388A087-46B0-4E6F-A9AC-56A321901E55}" destId="{B0AA18FC-1E35-4D29-BC02-88AEE5830D46}" srcOrd="2" destOrd="0" presId="urn:microsoft.com/office/officeart/2005/8/layout/cycle5"/>
    <dgm:cxn modelId="{2AD76E80-438C-4CD7-8E40-34842337F967}" type="presParOf" srcId="{D388A087-46B0-4E6F-A9AC-56A321901E55}" destId="{F3D1895B-830C-4F7B-991D-528530193A0B}" srcOrd="3" destOrd="0" presId="urn:microsoft.com/office/officeart/2005/8/layout/cycle5"/>
    <dgm:cxn modelId="{F8B3EF25-4425-4D24-A3B2-9811C50FE11E}" type="presParOf" srcId="{D388A087-46B0-4E6F-A9AC-56A321901E55}" destId="{3B5D8A0D-6075-44F9-8DF9-47DE4AC472AB}" srcOrd="4" destOrd="0" presId="urn:microsoft.com/office/officeart/2005/8/layout/cycle5"/>
    <dgm:cxn modelId="{0192C685-B1DD-489B-9F01-5F1697EC32AB}" type="presParOf" srcId="{D388A087-46B0-4E6F-A9AC-56A321901E55}" destId="{B98FFDC1-5595-4507-9AD0-728F6A055AE0}" srcOrd="5" destOrd="0" presId="urn:microsoft.com/office/officeart/2005/8/layout/cycle5"/>
    <dgm:cxn modelId="{375F2A37-4C84-4215-AD46-0283D7E879A2}" type="presParOf" srcId="{D388A087-46B0-4E6F-A9AC-56A321901E55}" destId="{CC71DE9A-344C-45B2-9BBF-87FA2170748C}" srcOrd="6" destOrd="0" presId="urn:microsoft.com/office/officeart/2005/8/layout/cycle5"/>
    <dgm:cxn modelId="{FFBDD265-6058-4D3C-B342-904379200E9D}" type="presParOf" srcId="{D388A087-46B0-4E6F-A9AC-56A321901E55}" destId="{60FC21AB-C9A3-4102-93E5-1F7C7E539987}" srcOrd="7" destOrd="0" presId="urn:microsoft.com/office/officeart/2005/8/layout/cycle5"/>
    <dgm:cxn modelId="{7AC6020B-7018-4DDE-BDDF-12170972FABF}" type="presParOf" srcId="{D388A087-46B0-4E6F-A9AC-56A321901E55}" destId="{3594C729-5CE3-4EA0-B091-7C058E16E8EC}" srcOrd="8"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44A91-B6D5-4487-A964-EDD446959040}">
      <dsp:nvSpPr>
        <dsp:cNvPr id="0" name=""/>
        <dsp:cNvSpPr/>
      </dsp:nvSpPr>
      <dsp:spPr>
        <a:xfrm>
          <a:off x="1220456" y="859"/>
          <a:ext cx="1489110" cy="967921"/>
        </a:xfrm>
        <a:prstGeom prst="roundRect">
          <a:avLst/>
        </a:prstGeom>
        <a:solidFill>
          <a:srgbClr val="073763"/>
        </a:solidFill>
        <a:ln w="12700" cap="flat" cmpd="sng" algn="ctr">
          <a:solidFill>
            <a:srgbClr val="07376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entury Gothic" panose="020B0502020202020204" pitchFamily="34" charset="0"/>
            </a:rPr>
            <a:t>Fetch</a:t>
          </a:r>
        </a:p>
      </dsp:txBody>
      <dsp:txXfrm>
        <a:off x="1267706" y="48109"/>
        <a:ext cx="1394610" cy="873421"/>
      </dsp:txXfrm>
    </dsp:sp>
    <dsp:sp modelId="{B0AA18FC-1E35-4D29-BC02-88AEE5830D46}">
      <dsp:nvSpPr>
        <dsp:cNvPr id="0" name=""/>
        <dsp:cNvSpPr/>
      </dsp:nvSpPr>
      <dsp:spPr>
        <a:xfrm>
          <a:off x="674390" y="484820"/>
          <a:ext cx="2581241" cy="2581241"/>
        </a:xfrm>
        <a:custGeom>
          <a:avLst/>
          <a:gdLst/>
          <a:ahLst/>
          <a:cxnLst/>
          <a:rect l="0" t="0" r="0" b="0"/>
          <a:pathLst>
            <a:path>
              <a:moveTo>
                <a:pt x="2234945" y="410875"/>
              </a:moveTo>
              <a:arcTo wR="1290620" hR="1290620" stAng="19021660" swAng="2301539"/>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3D1895B-830C-4F7B-991D-528530193A0B}">
      <dsp:nvSpPr>
        <dsp:cNvPr id="0" name=""/>
        <dsp:cNvSpPr/>
      </dsp:nvSpPr>
      <dsp:spPr>
        <a:xfrm>
          <a:off x="2338166" y="1936790"/>
          <a:ext cx="1489110" cy="967921"/>
        </a:xfrm>
        <a:prstGeom prst="roundRect">
          <a:avLst/>
        </a:prstGeom>
        <a:solidFill>
          <a:srgbClr val="073763"/>
        </a:solidFill>
        <a:ln w="12700" cap="flat" cmpd="sng" algn="ctr">
          <a:solidFill>
            <a:srgbClr val="07376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entury Gothic" panose="020B0502020202020204" pitchFamily="34" charset="0"/>
            </a:rPr>
            <a:t>Decode</a:t>
          </a:r>
        </a:p>
      </dsp:txBody>
      <dsp:txXfrm>
        <a:off x="2385416" y="1984040"/>
        <a:ext cx="1394610" cy="873421"/>
      </dsp:txXfrm>
    </dsp:sp>
    <dsp:sp modelId="{B98FFDC1-5595-4507-9AD0-728F6A055AE0}">
      <dsp:nvSpPr>
        <dsp:cNvPr id="0" name=""/>
        <dsp:cNvSpPr/>
      </dsp:nvSpPr>
      <dsp:spPr>
        <a:xfrm>
          <a:off x="674390" y="484820"/>
          <a:ext cx="2581241" cy="2581241"/>
        </a:xfrm>
        <a:custGeom>
          <a:avLst/>
          <a:gdLst/>
          <a:ahLst/>
          <a:cxnLst/>
          <a:rect l="0" t="0" r="0" b="0"/>
          <a:pathLst>
            <a:path>
              <a:moveTo>
                <a:pt x="1686466" y="2519037"/>
              </a:moveTo>
              <a:arcTo wR="1290620" hR="1290620" stAng="4328337" swAng="214332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C71DE9A-344C-45B2-9BBF-87FA2170748C}">
      <dsp:nvSpPr>
        <dsp:cNvPr id="0" name=""/>
        <dsp:cNvSpPr/>
      </dsp:nvSpPr>
      <dsp:spPr>
        <a:xfrm>
          <a:off x="102746" y="1936790"/>
          <a:ext cx="1489110" cy="967921"/>
        </a:xfrm>
        <a:prstGeom prst="roundRect">
          <a:avLst/>
        </a:prstGeom>
        <a:solidFill>
          <a:srgbClr val="073763"/>
        </a:solidFill>
        <a:ln w="12700" cap="flat" cmpd="sng" algn="ctr">
          <a:solidFill>
            <a:srgbClr val="07376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entury Gothic" panose="020B0502020202020204" pitchFamily="34" charset="0"/>
            </a:rPr>
            <a:t>Execute</a:t>
          </a:r>
        </a:p>
      </dsp:txBody>
      <dsp:txXfrm>
        <a:off x="149996" y="1984040"/>
        <a:ext cx="1394610" cy="873421"/>
      </dsp:txXfrm>
    </dsp:sp>
    <dsp:sp modelId="{3594C729-5CE3-4EA0-B091-7C058E16E8EC}">
      <dsp:nvSpPr>
        <dsp:cNvPr id="0" name=""/>
        <dsp:cNvSpPr/>
      </dsp:nvSpPr>
      <dsp:spPr>
        <a:xfrm>
          <a:off x="674390" y="484820"/>
          <a:ext cx="2581241" cy="2581241"/>
        </a:xfrm>
        <a:custGeom>
          <a:avLst/>
          <a:gdLst/>
          <a:ahLst/>
          <a:cxnLst/>
          <a:rect l="0" t="0" r="0" b="0"/>
          <a:pathLst>
            <a:path>
              <a:moveTo>
                <a:pt x="4181" y="1186814"/>
              </a:moveTo>
              <a:arcTo wR="1290620" hR="1290620" stAng="11076801" swAng="2301539"/>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3C87AB-C355-48A0-A222-B0AEC582735C}" type="datetimeFigureOut">
              <a:rPr lang="en-GB" smtClean="0"/>
              <a:t>27/03/2017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E862AF-DD84-4820-B182-5C327E1627BE}" type="slidenum">
              <a:rPr lang="en-GB" smtClean="0"/>
              <a:t>‹#›</a:t>
            </a:fld>
            <a:endParaRPr lang="en-GB"/>
          </a:p>
        </p:txBody>
      </p:sp>
    </p:spTree>
    <p:extLst>
      <p:ext uri="{BB962C8B-B14F-4D97-AF65-F5344CB8AC3E}">
        <p14:creationId xmlns:p14="http://schemas.microsoft.com/office/powerpoint/2010/main" val="45827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entury Gothic" panose="020B0502020202020204" pitchFamily="34" charset="0"/>
              </a:rPr>
              <a:t>Carries control</a:t>
            </a:r>
            <a:r>
              <a:rPr lang="en-GB" sz="1200" baseline="0" dirty="0">
                <a:latin typeface="Century Gothic" panose="020B0502020202020204" pitchFamily="34" charset="0"/>
              </a:rPr>
              <a:t> signals from the control unit to the other components in the CPU.</a:t>
            </a:r>
            <a:endParaRPr lang="en-GB" sz="12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entury Gothic" panose="020B0502020202020204" pitchFamily="34" charset="0"/>
              </a:rPr>
              <a:t>Carries the memory address of the next instruction</a:t>
            </a:r>
            <a:r>
              <a:rPr lang="en-GB" sz="1200" baseline="0" dirty="0">
                <a:latin typeface="Century Gothic" panose="020B0502020202020204" pitchFamily="34" charset="0"/>
              </a:rPr>
              <a:t> or piece of data to be fetched from RAM.</a:t>
            </a:r>
            <a:endParaRPr lang="en-GB" sz="12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entury Gothic" panose="020B0502020202020204" pitchFamily="34" charset="0"/>
              </a:rPr>
              <a:t>Carries data and instructions between the</a:t>
            </a:r>
            <a:r>
              <a:rPr lang="en-GB" sz="1200" baseline="0" dirty="0">
                <a:latin typeface="Century Gothic" panose="020B0502020202020204" pitchFamily="34" charset="0"/>
              </a:rPr>
              <a:t> different components (including RAM).</a:t>
            </a:r>
            <a:endParaRPr lang="en-GB" sz="1200"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87E862AF-DD84-4820-B182-5C327E1627BE}" type="slidenum">
              <a:rPr lang="en-GB" smtClean="0"/>
              <a:t>7</a:t>
            </a:fld>
            <a:endParaRPr lang="en-GB"/>
          </a:p>
        </p:txBody>
      </p:sp>
    </p:spTree>
    <p:extLst>
      <p:ext uri="{BB962C8B-B14F-4D97-AF65-F5344CB8AC3E}">
        <p14:creationId xmlns:p14="http://schemas.microsoft.com/office/powerpoint/2010/main" val="1721317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87E862AF-DD84-4820-B182-5C327E1627BE}" type="slidenum">
              <a:rPr lang="en-GB" smtClean="0"/>
              <a:t>10</a:t>
            </a:fld>
            <a:endParaRPr lang="en-GB"/>
          </a:p>
        </p:txBody>
      </p:sp>
    </p:spTree>
    <p:extLst>
      <p:ext uri="{BB962C8B-B14F-4D97-AF65-F5344CB8AC3E}">
        <p14:creationId xmlns:p14="http://schemas.microsoft.com/office/powerpoint/2010/main" val="2726336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87E862AF-DD84-4820-B182-5C327E1627BE}" type="slidenum">
              <a:rPr lang="en-GB" smtClean="0"/>
              <a:t>12</a:t>
            </a:fld>
            <a:endParaRPr lang="en-GB"/>
          </a:p>
        </p:txBody>
      </p:sp>
    </p:spTree>
    <p:extLst>
      <p:ext uri="{BB962C8B-B14F-4D97-AF65-F5344CB8AC3E}">
        <p14:creationId xmlns:p14="http://schemas.microsoft.com/office/powerpoint/2010/main" val="1945050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dirty="0">
                <a:solidFill>
                  <a:srgbClr val="2E75B6"/>
                </a:solidFill>
                <a:latin typeface="Century Gothic" panose="020B0502020202020204" pitchFamily="34" charset="0"/>
              </a:rPr>
              <a:t>The larger this is the more frequently used instructions can be stored, this improves performance as it is faster to access than main memory.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2E75B6"/>
                </a:solidFill>
                <a:latin typeface="Century Gothic" panose="020B0502020202020204" pitchFamily="34" charset="0"/>
              </a:rPr>
              <a:t>Not all programs are written to take advantage of these.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2E75B6"/>
                </a:solidFill>
                <a:latin typeface="Century Gothic" panose="020B0502020202020204" pitchFamily="34" charset="0"/>
              </a:rPr>
              <a:t>The number of Fetch-Execute cycles a CPU can perform per second is measured in Hertz (Hz).</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2E75B6"/>
                </a:solidFill>
                <a:latin typeface="Century Gothic" panose="020B0502020202020204" pitchFamily="34" charset="0"/>
              </a:rPr>
              <a:t>L1 is faster than L2/L3, therefore a larger L1 would have a bigger impact on performance.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2E75B6"/>
                </a:solidFill>
                <a:latin typeface="Century Gothic" panose="020B0502020202020204" pitchFamily="34" charset="0"/>
              </a:rPr>
              <a:t>The higher this is, the more instructions the CPU can execute out per second.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2E75B6"/>
                </a:solidFill>
                <a:latin typeface="Century Gothic" panose="020B0502020202020204" pitchFamily="34" charset="0"/>
              </a:rPr>
              <a:t>The more of these there are, the more instructions can be executed at the same time.</a:t>
            </a:r>
          </a:p>
        </p:txBody>
      </p:sp>
      <p:sp>
        <p:nvSpPr>
          <p:cNvPr id="4" name="Slide Number Placeholder 3"/>
          <p:cNvSpPr>
            <a:spLocks noGrp="1"/>
          </p:cNvSpPr>
          <p:nvPr>
            <p:ph type="sldNum" sz="quarter" idx="10"/>
          </p:nvPr>
        </p:nvSpPr>
        <p:spPr/>
        <p:txBody>
          <a:bodyPr/>
          <a:lstStyle/>
          <a:p>
            <a:fld id="{87E862AF-DD84-4820-B182-5C327E1627BE}" type="slidenum">
              <a:rPr lang="en-GB" smtClean="0"/>
              <a:t>15</a:t>
            </a:fld>
            <a:endParaRPr lang="en-GB"/>
          </a:p>
        </p:txBody>
      </p:sp>
    </p:spTree>
    <p:extLst>
      <p:ext uri="{BB962C8B-B14F-4D97-AF65-F5344CB8AC3E}">
        <p14:creationId xmlns:p14="http://schemas.microsoft.com/office/powerpoint/2010/main" val="3930099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sz="1200" b="0" dirty="0">
              <a:solidFill>
                <a:srgbClr val="2E75B6"/>
              </a:solidFill>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87E862AF-DD84-4820-B182-5C327E1627BE}" type="slidenum">
              <a:rPr lang="en-GB" smtClean="0"/>
              <a:t>16</a:t>
            </a:fld>
            <a:endParaRPr lang="en-GB"/>
          </a:p>
        </p:txBody>
      </p:sp>
    </p:spTree>
    <p:extLst>
      <p:ext uri="{BB962C8B-B14F-4D97-AF65-F5344CB8AC3E}">
        <p14:creationId xmlns:p14="http://schemas.microsoft.com/office/powerpoint/2010/main" val="1661933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sz="1200" b="0" dirty="0">
              <a:solidFill>
                <a:srgbClr val="2E75B6"/>
              </a:solidFill>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87E862AF-DD84-4820-B182-5C327E1627BE}" type="slidenum">
              <a:rPr lang="en-GB" smtClean="0"/>
              <a:t>17</a:t>
            </a:fld>
            <a:endParaRPr lang="en-GB"/>
          </a:p>
        </p:txBody>
      </p:sp>
    </p:spTree>
    <p:extLst>
      <p:ext uri="{BB962C8B-B14F-4D97-AF65-F5344CB8AC3E}">
        <p14:creationId xmlns:p14="http://schemas.microsoft.com/office/powerpoint/2010/main" val="32084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27/03/2017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65439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27/03/2017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9793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A994C1-7FA0-4894-B73E-31140D789D3B}" type="datetimeFigureOut">
              <a:rPr lang="en-GB" smtClean="0"/>
              <a:t>27/03/2017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35135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7A994C1-7FA0-4894-B73E-31140D789D3B}" type="datetimeFigureOut">
              <a:rPr lang="en-GB" smtClean="0"/>
              <a:t>27/03/2017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9755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7A994C1-7FA0-4894-B73E-31140D789D3B}" type="datetimeFigureOut">
              <a:rPr lang="en-GB" smtClean="0"/>
              <a:t>27/03/2017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246037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7A994C1-7FA0-4894-B73E-31140D789D3B}" type="datetimeFigureOut">
              <a:rPr lang="en-GB" smtClean="0"/>
              <a:t>27/03/2017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530942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94C1-7FA0-4894-B73E-31140D789D3B}" type="datetimeFigureOut">
              <a:rPr lang="en-GB" smtClean="0"/>
              <a:t>27/03/2017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168303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27/03/2017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38847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27/03/2017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887159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27/03/2017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35607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27/03/2017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62572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994C1-7FA0-4894-B73E-31140D789D3B}" type="datetimeFigureOut">
              <a:rPr lang="en-GB" smtClean="0"/>
              <a:t>27/03/2017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CE1EE-7BC0-4847-9915-B5F33783511D}" type="slidenum">
              <a:rPr lang="en-GB" smtClean="0"/>
              <a:t>‹#›</a:t>
            </a:fld>
            <a:endParaRPr lang="en-GB"/>
          </a:p>
        </p:txBody>
      </p:sp>
      <p:sp>
        <p:nvSpPr>
          <p:cNvPr id="8" name="Rectangle 7"/>
          <p:cNvSpPr/>
          <p:nvPr userDrawn="1"/>
        </p:nvSpPr>
        <p:spPr>
          <a:xfrm>
            <a:off x="63553" y="117014"/>
            <a:ext cx="12240228" cy="6904299"/>
          </a:xfrm>
          <a:prstGeom prst="rect">
            <a:avLst/>
          </a:prstGeom>
          <a:noFill/>
          <a:ln w="2286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31526" y="5495940"/>
            <a:ext cx="6047525" cy="953279"/>
          </a:xfrm>
          <a:prstGeom prst="rect">
            <a:avLst/>
          </a:prstGeom>
        </p:spPr>
      </p:pic>
    </p:spTree>
    <p:extLst>
      <p:ext uri="{BB962C8B-B14F-4D97-AF65-F5344CB8AC3E}">
        <p14:creationId xmlns:p14="http://schemas.microsoft.com/office/powerpoint/2010/main" val="3735468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GB" dirty="0"/>
              <a:t>Session 3</a:t>
            </a:r>
          </a:p>
          <a:p>
            <a:r>
              <a:rPr lang="en-GB" dirty="0"/>
              <a:t>Theory: CPU Architecture</a:t>
            </a:r>
          </a:p>
          <a:p>
            <a:r>
              <a:rPr lang="en-GB" dirty="0"/>
              <a:t>Practical: 1 &amp; 2D Arrays/Lists</a:t>
            </a:r>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Title 1"/>
          <p:cNvSpPr>
            <a:spLocks noGrp="1"/>
          </p:cNvSpPr>
          <p:nvPr>
            <p:ph type="ctrTitle"/>
          </p:nvPr>
        </p:nvSpPr>
        <p:spPr/>
        <p:txBody>
          <a:bodyPr>
            <a:normAutofit/>
          </a:bodyPr>
          <a:lstStyle/>
          <a:p>
            <a:r>
              <a:rPr lang="en-US" dirty="0"/>
              <a:t>Teaching Computing to GCSE</a:t>
            </a:r>
          </a:p>
        </p:txBody>
      </p:sp>
    </p:spTree>
    <p:extLst>
      <p:ext uri="{BB962C8B-B14F-4D97-AF65-F5344CB8AC3E}">
        <p14:creationId xmlns:p14="http://schemas.microsoft.com/office/powerpoint/2010/main" val="3958456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Specification Content</a:t>
            </a:r>
          </a:p>
        </p:txBody>
      </p:sp>
      <p:sp>
        <p:nvSpPr>
          <p:cNvPr id="3" name="Content Placeholder 2"/>
          <p:cNvSpPr>
            <a:spLocks noGrp="1"/>
          </p:cNvSpPr>
          <p:nvPr>
            <p:ph idx="1"/>
          </p:nvPr>
        </p:nvSpPr>
        <p:spPr>
          <a:xfrm>
            <a:off x="766482" y="1473958"/>
            <a:ext cx="10515600" cy="4441067"/>
          </a:xfrm>
        </p:spPr>
        <p:txBody>
          <a:bodyPr>
            <a:normAutofit fontScale="55000" lnSpcReduction="20000"/>
          </a:bodyPr>
          <a:lstStyle/>
          <a:p>
            <a:pPr marL="0" indent="0">
              <a:buNone/>
            </a:pPr>
            <a:r>
              <a:rPr lang="en-GB" sz="2600" b="1" dirty="0">
                <a:cs typeface="Arial" panose="020B0604020202020204" pitchFamily="34" charset="0"/>
              </a:rPr>
              <a:t>OCR</a:t>
            </a:r>
          </a:p>
          <a:p>
            <a:r>
              <a:rPr lang="en-GB" sz="2600" dirty="0">
                <a:cs typeface="Arial" panose="020B0604020202020204" pitchFamily="34" charset="0"/>
              </a:rPr>
              <a:t>The purpose of the CPU</a:t>
            </a:r>
          </a:p>
          <a:p>
            <a:r>
              <a:rPr lang="en-GB" sz="2600" dirty="0">
                <a:cs typeface="Arial" panose="020B0604020202020204" pitchFamily="34" charset="0"/>
              </a:rPr>
              <a:t>Von Neumann Architecture: MAR, MDR, Program Counter, Accumulator</a:t>
            </a:r>
          </a:p>
          <a:p>
            <a:r>
              <a:rPr lang="en-GB" sz="2600" dirty="0">
                <a:cs typeface="Arial" panose="020B0604020202020204" pitchFamily="34" charset="0"/>
              </a:rPr>
              <a:t>Common CPU components and their function: ALU, CU, Cache</a:t>
            </a:r>
          </a:p>
          <a:p>
            <a:r>
              <a:rPr lang="en-GB" sz="2600" dirty="0">
                <a:cs typeface="Arial" panose="020B0604020202020204" pitchFamily="34" charset="0"/>
              </a:rPr>
              <a:t>The function of the CPU as fetch and execute instructions stored in memory</a:t>
            </a:r>
          </a:p>
          <a:p>
            <a:r>
              <a:rPr lang="en-GB" sz="2600" dirty="0">
                <a:cs typeface="Arial" panose="020B0604020202020204" pitchFamily="34" charset="0"/>
              </a:rPr>
              <a:t>How common characteristics of CPUs affect their performance: Clock Speed, Cache Size, Number of Cores</a:t>
            </a:r>
          </a:p>
          <a:p>
            <a:pPr marL="0" indent="0">
              <a:buNone/>
            </a:pPr>
            <a:r>
              <a:rPr lang="en-GB" sz="2600" b="1" dirty="0">
                <a:cs typeface="Arial" panose="020B0604020202020204" pitchFamily="34" charset="0"/>
              </a:rPr>
              <a:t>AQA</a:t>
            </a:r>
          </a:p>
          <a:p>
            <a:r>
              <a:rPr lang="en-GB" sz="2600" dirty="0">
                <a:cs typeface="Arial" panose="020B0604020202020204" pitchFamily="34" charset="0"/>
              </a:rPr>
              <a:t>Explain the Von Neumann Architecture</a:t>
            </a:r>
          </a:p>
          <a:p>
            <a:r>
              <a:rPr lang="en-GB" sz="2600" dirty="0">
                <a:cs typeface="Arial" panose="020B0604020202020204" pitchFamily="34" charset="0"/>
              </a:rPr>
              <a:t>Explain the role and operation of main memory and following major components of a CPU: ALU, CU, Clock, Bus</a:t>
            </a:r>
          </a:p>
          <a:p>
            <a:r>
              <a:rPr lang="en-GB" sz="2600" dirty="0">
                <a:cs typeface="Arial" panose="020B0604020202020204" pitchFamily="34" charset="0"/>
              </a:rPr>
              <a:t>Explain the effect of the following on the performance of the CPU: Clock Speed, Number of Cores, Cache Size, Cache Type</a:t>
            </a:r>
          </a:p>
          <a:p>
            <a:r>
              <a:rPr lang="en-GB" sz="2600" dirty="0">
                <a:cs typeface="Arial" panose="020B0604020202020204" pitchFamily="34" charset="0"/>
              </a:rPr>
              <a:t>Understand and explain the Fetch-Execute Cycle</a:t>
            </a:r>
          </a:p>
          <a:p>
            <a:pPr marL="0" indent="0">
              <a:buNone/>
            </a:pPr>
            <a:r>
              <a:rPr lang="en-GB" sz="2600" b="1" dirty="0">
                <a:cs typeface="Arial" panose="020B0604020202020204" pitchFamily="34" charset="0"/>
              </a:rPr>
              <a:t>Edexcel</a:t>
            </a:r>
          </a:p>
          <a:p>
            <a:r>
              <a:rPr lang="en-GB" sz="2600" dirty="0">
                <a:cs typeface="Arial" panose="020B0604020202020204" pitchFamily="34" charset="0"/>
              </a:rPr>
              <a:t>Understand the function of the hardware components of a computer system (CPU, main memory, secondary storage, input and output devices) and how they work together.</a:t>
            </a:r>
          </a:p>
          <a:p>
            <a:r>
              <a:rPr lang="en-GB" sz="2600" dirty="0">
                <a:cs typeface="Arial" panose="020B0604020202020204" pitchFamily="34" charset="0"/>
              </a:rPr>
              <a:t>Understand the concept of a stored program and the role of the components of the CPU (CU, ALU, Registers, Clock, Buses) in the fetch-execute-decode cycle.</a:t>
            </a:r>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756937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The CPU</a:t>
            </a:r>
          </a:p>
        </p:txBody>
      </p:sp>
      <p:sp>
        <p:nvSpPr>
          <p:cNvPr id="3" name="Content Placeholder 2"/>
          <p:cNvSpPr>
            <a:spLocks noGrp="1"/>
          </p:cNvSpPr>
          <p:nvPr>
            <p:ph idx="1"/>
          </p:nvPr>
        </p:nvSpPr>
        <p:spPr>
          <a:xfrm>
            <a:off x="788894" y="1667031"/>
            <a:ext cx="11032565" cy="3594503"/>
          </a:xfrm>
        </p:spPr>
        <p:txBody>
          <a:bodyPr>
            <a:normAutofit/>
          </a:bodyPr>
          <a:lstStyle/>
          <a:p>
            <a:pPr marL="0" indent="0">
              <a:buNone/>
            </a:pPr>
            <a:r>
              <a:rPr lang="en-GB" dirty="0"/>
              <a:t>The CPU or Central Processing Unit is responsible for carrying out the instructions that make up computer programs.</a:t>
            </a:r>
          </a:p>
        </p:txBody>
      </p:sp>
      <p:pic>
        <p:nvPicPr>
          <p:cNvPr id="17" name="Picture 2" descr="Amd, Cpu, Processor, Microprocessor, Hardware, Chip, Pc"/>
          <p:cNvPicPr>
            <a:picLocks noChangeAspect="1" noChangeArrowheads="1"/>
          </p:cNvPicPr>
          <p:nvPr/>
        </p:nvPicPr>
        <p:blipFill rotWithShape="1">
          <a:blip r:embed="rId2">
            <a:extLst>
              <a:ext uri="{28A0092B-C50C-407E-A947-70E740481C1C}">
                <a14:useLocalDpi xmlns:a14="http://schemas.microsoft.com/office/drawing/2010/main" val="0"/>
              </a:ext>
            </a:extLst>
          </a:blip>
          <a:srcRect l="16093" t="32283" r="21094" b="8898"/>
          <a:stretch/>
        </p:blipFill>
        <p:spPr bwMode="auto">
          <a:xfrm>
            <a:off x="788893" y="2853467"/>
            <a:ext cx="5412401" cy="3352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4692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Stored Program Concept</a:t>
            </a:r>
          </a:p>
        </p:txBody>
      </p:sp>
      <p:sp>
        <p:nvSpPr>
          <p:cNvPr id="3" name="Content Placeholder 2"/>
          <p:cNvSpPr>
            <a:spLocks noGrp="1"/>
          </p:cNvSpPr>
          <p:nvPr>
            <p:ph idx="1"/>
          </p:nvPr>
        </p:nvSpPr>
        <p:spPr>
          <a:xfrm>
            <a:off x="788894" y="1667031"/>
            <a:ext cx="11032565" cy="3594503"/>
          </a:xfrm>
        </p:spPr>
        <p:txBody>
          <a:bodyPr>
            <a:normAutofit/>
          </a:bodyPr>
          <a:lstStyle/>
          <a:p>
            <a:pPr marL="0" indent="0">
              <a:buNone/>
            </a:pPr>
            <a:r>
              <a:rPr lang="en-GB" dirty="0"/>
              <a:t>The program instructions for the first computers were stored on punched tape, which had to be fed into the computer when needed.</a:t>
            </a:r>
          </a:p>
          <a:p>
            <a:pPr marL="0" indent="0">
              <a:buNone/>
            </a:pPr>
            <a:r>
              <a:rPr lang="en-GB" dirty="0"/>
              <a:t>Later the computers were developed that stored instructions electronically in internal memory.</a:t>
            </a:r>
          </a:p>
          <a:p>
            <a:pPr marL="0" indent="0">
              <a:buNone/>
            </a:pPr>
            <a:r>
              <a:rPr lang="en-GB" dirty="0"/>
              <a:t>This is known as the stored program concept.</a:t>
            </a:r>
          </a:p>
          <a:p>
            <a:pPr marL="0" indent="0">
              <a:buNone/>
            </a:pPr>
            <a:endParaRPr lang="en-GB" dirty="0"/>
          </a:p>
        </p:txBody>
      </p:sp>
      <p:pic>
        <p:nvPicPr>
          <p:cNvPr id="5" name="Picture 2" descr="Chips, Card, Chip, Computer, Data, Digital, Electrical"/>
          <p:cNvPicPr>
            <a:picLocks noChangeAspect="1" noChangeArrowheads="1"/>
          </p:cNvPicPr>
          <p:nvPr/>
        </p:nvPicPr>
        <p:blipFill rotWithShape="1">
          <a:blip r:embed="rId2">
            <a:extLst>
              <a:ext uri="{28A0092B-C50C-407E-A947-70E740481C1C}">
                <a14:useLocalDpi xmlns:a14="http://schemas.microsoft.com/office/drawing/2010/main" val="0"/>
              </a:ext>
            </a:extLst>
          </a:blip>
          <a:srcRect t="10625" b="18828"/>
          <a:stretch/>
        </p:blipFill>
        <p:spPr bwMode="auto">
          <a:xfrm flipH="1">
            <a:off x="177978" y="4466479"/>
            <a:ext cx="5143500" cy="2419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38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CPU Components</a:t>
            </a:r>
          </a:p>
        </p:txBody>
      </p:sp>
      <p:grpSp>
        <p:nvGrpSpPr>
          <p:cNvPr id="6" name="Group 5"/>
          <p:cNvGrpSpPr/>
          <p:nvPr/>
        </p:nvGrpSpPr>
        <p:grpSpPr>
          <a:xfrm>
            <a:off x="868305" y="1366212"/>
            <a:ext cx="4517177" cy="4517177"/>
            <a:chOff x="544982" y="1816288"/>
            <a:chExt cx="4124326" cy="4124326"/>
          </a:xfrm>
        </p:grpSpPr>
        <p:sp>
          <p:nvSpPr>
            <p:cNvPr id="7" name="Rectangle: Rounded Corners 27"/>
            <p:cNvSpPr/>
            <p:nvPr/>
          </p:nvSpPr>
          <p:spPr>
            <a:xfrm>
              <a:off x="3941236"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28"/>
            <p:cNvSpPr/>
            <p:nvPr/>
          </p:nvSpPr>
          <p:spPr>
            <a:xfrm>
              <a:off x="1071154"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29"/>
            <p:cNvSpPr/>
            <p:nvPr/>
          </p:nvSpPr>
          <p:spPr>
            <a:xfrm>
              <a:off x="1645170"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30"/>
            <p:cNvSpPr/>
            <p:nvPr/>
          </p:nvSpPr>
          <p:spPr>
            <a:xfrm>
              <a:off x="2219186"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31"/>
            <p:cNvSpPr/>
            <p:nvPr/>
          </p:nvSpPr>
          <p:spPr>
            <a:xfrm>
              <a:off x="2793202"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32"/>
            <p:cNvSpPr/>
            <p:nvPr/>
          </p:nvSpPr>
          <p:spPr>
            <a:xfrm>
              <a:off x="3367218"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p:cNvGrpSpPr/>
            <p:nvPr/>
          </p:nvGrpSpPr>
          <p:grpSpPr>
            <a:xfrm rot="5400000">
              <a:off x="1074132" y="1816288"/>
              <a:ext cx="3066025" cy="4124326"/>
              <a:chOff x="1223554" y="1968688"/>
              <a:chExt cx="3066025" cy="4124326"/>
            </a:xfrm>
          </p:grpSpPr>
          <p:sp>
            <p:nvSpPr>
              <p:cNvPr id="15" name="Rectangle: Rounded Corners 35"/>
              <p:cNvSpPr/>
              <p:nvPr/>
            </p:nvSpPr>
            <p:spPr>
              <a:xfrm>
                <a:off x="1223554"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36"/>
              <p:cNvSpPr/>
              <p:nvPr/>
            </p:nvSpPr>
            <p:spPr>
              <a:xfrm>
                <a:off x="1797570"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37"/>
              <p:cNvSpPr/>
              <p:nvPr/>
            </p:nvSpPr>
            <p:spPr>
              <a:xfrm>
                <a:off x="2371586"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38"/>
              <p:cNvSpPr/>
              <p:nvPr/>
            </p:nvSpPr>
            <p:spPr>
              <a:xfrm>
                <a:off x="2945602"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39"/>
              <p:cNvSpPr/>
              <p:nvPr/>
            </p:nvSpPr>
            <p:spPr>
              <a:xfrm>
                <a:off x="3519618"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40"/>
              <p:cNvSpPr/>
              <p:nvPr/>
            </p:nvSpPr>
            <p:spPr>
              <a:xfrm>
                <a:off x="4093636"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Rounded Corners 34"/>
            <p:cNvSpPr/>
            <p:nvPr/>
          </p:nvSpPr>
          <p:spPr>
            <a:xfrm>
              <a:off x="817533" y="2088840"/>
              <a:ext cx="3579222" cy="3579222"/>
            </a:xfrm>
            <a:prstGeom prst="roundRect">
              <a:avLst>
                <a:gd name="adj" fmla="val 8273"/>
              </a:avLst>
            </a:prstGeom>
            <a:solidFill>
              <a:srgbClr val="073763"/>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dirty="0">
                <a:latin typeface="Century Gothic" panose="020B0502020202020204" pitchFamily="34" charset="0"/>
              </a:endParaRPr>
            </a:p>
          </p:txBody>
        </p:sp>
      </p:grpSp>
      <p:sp>
        <p:nvSpPr>
          <p:cNvPr id="21" name="Rectangle 20"/>
          <p:cNvSpPr/>
          <p:nvPr/>
        </p:nvSpPr>
        <p:spPr>
          <a:xfrm>
            <a:off x="1484678" y="2032212"/>
            <a:ext cx="1667703" cy="104752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800" b="1" dirty="0">
                <a:solidFill>
                  <a:srgbClr val="073763"/>
                </a:solidFill>
                <a:latin typeface="Century Gothic" panose="020B0502020202020204" pitchFamily="34" charset="0"/>
              </a:rPr>
              <a:t>Control Unit</a:t>
            </a:r>
          </a:p>
        </p:txBody>
      </p:sp>
      <p:cxnSp>
        <p:nvCxnSpPr>
          <p:cNvPr id="22" name="Straight Connector 21"/>
          <p:cNvCxnSpPr/>
          <p:nvPr/>
        </p:nvCxnSpPr>
        <p:spPr>
          <a:xfrm flipV="1">
            <a:off x="2274140" y="3079738"/>
            <a:ext cx="0" cy="197508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2291900" y="3925757"/>
            <a:ext cx="11761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2576540" y="4947623"/>
            <a:ext cx="545038"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094944" y="4331803"/>
            <a:ext cx="0" cy="615578"/>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26" name="Freeform: Shape 46"/>
          <p:cNvSpPr/>
          <p:nvPr/>
        </p:nvSpPr>
        <p:spPr>
          <a:xfrm>
            <a:off x="1484678" y="4683900"/>
            <a:ext cx="3290572" cy="781362"/>
          </a:xfrm>
          <a:custGeom>
            <a:avLst/>
            <a:gdLst>
              <a:gd name="connsiteX0" fmla="*/ 0 w 1731145"/>
              <a:gd name="connsiteY0" fmla="*/ 0 h 559293"/>
              <a:gd name="connsiteX1" fmla="*/ 692458 w 1731145"/>
              <a:gd name="connsiteY1" fmla="*/ 0 h 559293"/>
              <a:gd name="connsiteX2" fmla="*/ 861134 w 1731145"/>
              <a:gd name="connsiteY2" fmla="*/ 177553 h 559293"/>
              <a:gd name="connsiteX3" fmla="*/ 1047565 w 1731145"/>
              <a:gd name="connsiteY3" fmla="*/ 0 h 559293"/>
              <a:gd name="connsiteX4" fmla="*/ 1731145 w 1731145"/>
              <a:gd name="connsiteY4" fmla="*/ 0 h 559293"/>
              <a:gd name="connsiteX5" fmla="*/ 1251751 w 1731145"/>
              <a:gd name="connsiteY5" fmla="*/ 559293 h 559293"/>
              <a:gd name="connsiteX6" fmla="*/ 532660 w 1731145"/>
              <a:gd name="connsiteY6" fmla="*/ 559293 h 559293"/>
              <a:gd name="connsiteX7" fmla="*/ 0 w 1731145"/>
              <a:gd name="connsiteY7" fmla="*/ 0 h 55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1145" h="559293">
                <a:moveTo>
                  <a:pt x="0" y="0"/>
                </a:moveTo>
                <a:lnTo>
                  <a:pt x="692458" y="0"/>
                </a:lnTo>
                <a:lnTo>
                  <a:pt x="861134" y="177553"/>
                </a:lnTo>
                <a:lnTo>
                  <a:pt x="1047565" y="0"/>
                </a:lnTo>
                <a:lnTo>
                  <a:pt x="1731145" y="0"/>
                </a:lnTo>
                <a:lnTo>
                  <a:pt x="1251751" y="559293"/>
                </a:lnTo>
                <a:lnTo>
                  <a:pt x="532660" y="559293"/>
                </a:lnTo>
                <a:lnTo>
                  <a:pt x="0" y="0"/>
                </a:lnTo>
                <a:close/>
              </a:path>
            </a:pathLst>
          </a:cu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800" b="1" dirty="0">
                <a:solidFill>
                  <a:srgbClr val="073763"/>
                </a:solidFill>
                <a:latin typeface="Century Gothic" panose="020B0502020202020204" pitchFamily="34" charset="0"/>
              </a:rPr>
              <a:t>ALU</a:t>
            </a:r>
          </a:p>
        </p:txBody>
      </p:sp>
      <p:cxnSp>
        <p:nvCxnSpPr>
          <p:cNvPr id="27" name="Straight Connector 26"/>
          <p:cNvCxnSpPr/>
          <p:nvPr/>
        </p:nvCxnSpPr>
        <p:spPr>
          <a:xfrm flipH="1">
            <a:off x="3094944" y="4349221"/>
            <a:ext cx="373082"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775250" y="2861926"/>
            <a:ext cx="2927384"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775250" y="4182743"/>
            <a:ext cx="2928313"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Rectangle: Rounded Corners 50"/>
          <p:cNvSpPr/>
          <p:nvPr/>
        </p:nvSpPr>
        <p:spPr>
          <a:xfrm>
            <a:off x="7702633" y="1366213"/>
            <a:ext cx="2056391" cy="4218664"/>
          </a:xfrm>
          <a:prstGeom prst="roundRect">
            <a:avLst>
              <a:gd name="adj" fmla="val 9817"/>
            </a:avLst>
          </a:prstGeom>
          <a:solidFill>
            <a:srgbClr val="073763"/>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latin typeface="Century Gothic" panose="020B0502020202020204" pitchFamily="34" charset="0"/>
              </a:rPr>
              <a:t>Main Memory</a:t>
            </a:r>
          </a:p>
        </p:txBody>
      </p:sp>
      <p:sp>
        <p:nvSpPr>
          <p:cNvPr id="31" name="Rectangle 30"/>
          <p:cNvSpPr/>
          <p:nvPr/>
        </p:nvSpPr>
        <p:spPr>
          <a:xfrm>
            <a:off x="3358085" y="1833642"/>
            <a:ext cx="1417165" cy="2763811"/>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800" b="1" dirty="0">
                <a:solidFill>
                  <a:srgbClr val="073763"/>
                </a:solidFill>
                <a:latin typeface="Century Gothic" panose="020B0502020202020204" pitchFamily="34" charset="0"/>
              </a:rPr>
              <a:t>Registers</a:t>
            </a:r>
          </a:p>
        </p:txBody>
      </p:sp>
      <p:grpSp>
        <p:nvGrpSpPr>
          <p:cNvPr id="32" name="Group 31"/>
          <p:cNvGrpSpPr/>
          <p:nvPr/>
        </p:nvGrpSpPr>
        <p:grpSpPr>
          <a:xfrm>
            <a:off x="2676239" y="1477780"/>
            <a:ext cx="5271005" cy="1203981"/>
            <a:chOff x="1941133" y="1810289"/>
            <a:chExt cx="5271005" cy="1203981"/>
          </a:xfrm>
        </p:grpSpPr>
        <p:sp>
          <p:nvSpPr>
            <p:cNvPr id="33" name="Shape 319"/>
            <p:cNvSpPr txBox="1"/>
            <p:nvPr/>
          </p:nvSpPr>
          <p:spPr>
            <a:xfrm>
              <a:off x="2610411" y="1810289"/>
              <a:ext cx="4601727" cy="1203981"/>
            </a:xfrm>
            <a:prstGeom prst="rect">
              <a:avLst/>
            </a:prstGeom>
            <a:solidFill>
              <a:schemeClr val="bg1"/>
            </a:solidFill>
            <a:ln w="28575" cap="flat" cmpd="sng">
              <a:solidFill>
                <a:schemeClr val="accent6">
                  <a:lumMod val="75000"/>
                </a:schemeClr>
              </a:solidFill>
              <a:prstDash val="solid"/>
              <a:round/>
              <a:headEnd type="none" w="med" len="med"/>
              <a:tailEnd type="none" w="med" len="med"/>
            </a:ln>
          </p:spPr>
          <p:txBody>
            <a:bodyPr lIns="91425" tIns="91425" rIns="91425" bIns="91425" anchor="ctr" anchorCtr="0">
              <a:noAutofit/>
            </a:bodyPr>
            <a:lstStyle/>
            <a:p>
              <a:pPr lvl="0" algn="ctr"/>
              <a:r>
                <a:rPr lang="en-GB" sz="2000" dirty="0">
                  <a:latin typeface="Century Gothic" panose="020B0502020202020204" pitchFamily="34" charset="0"/>
                  <a:ea typeface="Ubuntu"/>
                  <a:cs typeface="Ubuntu"/>
                  <a:sym typeface="Ubuntu"/>
                </a:rPr>
                <a:t>Manages execution of instructions by sending control signals to other parts of the CPU.</a:t>
              </a:r>
            </a:p>
          </p:txBody>
        </p:sp>
        <p:sp>
          <p:nvSpPr>
            <p:cNvPr id="34" name="Arrow: Down 1"/>
            <p:cNvSpPr/>
            <p:nvPr/>
          </p:nvSpPr>
          <p:spPr>
            <a:xfrm rot="5400000">
              <a:off x="2106558" y="2244918"/>
              <a:ext cx="324722" cy="65557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 name="Group 34"/>
          <p:cNvGrpSpPr/>
          <p:nvPr/>
        </p:nvGrpSpPr>
        <p:grpSpPr>
          <a:xfrm>
            <a:off x="887162" y="3420036"/>
            <a:ext cx="3560688" cy="1203981"/>
            <a:chOff x="2596705" y="1970712"/>
            <a:chExt cx="3560688" cy="1203981"/>
          </a:xfrm>
        </p:grpSpPr>
        <p:sp>
          <p:nvSpPr>
            <p:cNvPr id="36" name="Shape 319"/>
            <p:cNvSpPr txBox="1"/>
            <p:nvPr/>
          </p:nvSpPr>
          <p:spPr>
            <a:xfrm>
              <a:off x="2596705" y="1970712"/>
              <a:ext cx="2886260" cy="1203981"/>
            </a:xfrm>
            <a:prstGeom prst="rect">
              <a:avLst/>
            </a:prstGeom>
            <a:solidFill>
              <a:schemeClr val="bg1"/>
            </a:solidFill>
            <a:ln w="28575" cap="flat" cmpd="sng">
              <a:solidFill>
                <a:schemeClr val="accent6">
                  <a:lumMod val="75000"/>
                </a:schemeClr>
              </a:solidFill>
              <a:prstDash val="solid"/>
              <a:round/>
              <a:headEnd type="none" w="med" len="med"/>
              <a:tailEnd type="none" w="med" len="med"/>
            </a:ln>
          </p:spPr>
          <p:txBody>
            <a:bodyPr lIns="91425" tIns="91425" rIns="91425" bIns="91425" anchor="ctr" anchorCtr="0">
              <a:noAutofit/>
            </a:bodyPr>
            <a:lstStyle/>
            <a:p>
              <a:pPr lvl="0" algn="ctr"/>
              <a:r>
                <a:rPr lang="en-GB" sz="2000" dirty="0">
                  <a:latin typeface="Century Gothic" panose="020B0502020202020204" pitchFamily="34" charset="0"/>
                  <a:ea typeface="Ubuntu"/>
                  <a:cs typeface="Ubuntu"/>
                  <a:sym typeface="Ubuntu"/>
                </a:rPr>
                <a:t>Temporary storage locations within the CPU.</a:t>
              </a:r>
            </a:p>
          </p:txBody>
        </p:sp>
        <p:sp>
          <p:nvSpPr>
            <p:cNvPr id="37" name="Arrow: Down 55"/>
            <p:cNvSpPr/>
            <p:nvPr/>
          </p:nvSpPr>
          <p:spPr>
            <a:xfrm rot="16200000">
              <a:off x="5667247" y="2290170"/>
              <a:ext cx="324722" cy="65557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8" name="Group 37"/>
          <p:cNvGrpSpPr/>
          <p:nvPr/>
        </p:nvGrpSpPr>
        <p:grpSpPr>
          <a:xfrm>
            <a:off x="3575789" y="4828664"/>
            <a:ext cx="4020651" cy="1203981"/>
            <a:chOff x="1940694" y="1970712"/>
            <a:chExt cx="4020651" cy="1203981"/>
          </a:xfrm>
        </p:grpSpPr>
        <p:sp>
          <p:nvSpPr>
            <p:cNvPr id="39" name="Shape 319"/>
            <p:cNvSpPr txBox="1"/>
            <p:nvPr/>
          </p:nvSpPr>
          <p:spPr>
            <a:xfrm>
              <a:off x="2596705" y="1970712"/>
              <a:ext cx="3364640" cy="1203981"/>
            </a:xfrm>
            <a:prstGeom prst="rect">
              <a:avLst/>
            </a:prstGeom>
            <a:solidFill>
              <a:schemeClr val="bg1"/>
            </a:solidFill>
            <a:ln w="28575" cap="flat" cmpd="sng">
              <a:solidFill>
                <a:schemeClr val="accent6">
                  <a:lumMod val="75000"/>
                </a:schemeClr>
              </a:solidFill>
              <a:prstDash val="solid"/>
              <a:round/>
              <a:headEnd type="none" w="med" len="med"/>
              <a:tailEnd type="none" w="med" len="med"/>
            </a:ln>
          </p:spPr>
          <p:txBody>
            <a:bodyPr lIns="91425" tIns="91425" rIns="91425" bIns="91425" anchor="ctr" anchorCtr="0">
              <a:noAutofit/>
            </a:bodyPr>
            <a:lstStyle/>
            <a:p>
              <a:pPr lvl="0" algn="ctr"/>
              <a:r>
                <a:rPr lang="en-GB" sz="2000" dirty="0">
                  <a:latin typeface="Century Gothic" panose="020B0502020202020204" pitchFamily="34" charset="0"/>
                  <a:ea typeface="Ubuntu"/>
                  <a:cs typeface="Ubuntu"/>
                  <a:sym typeface="Ubuntu"/>
                </a:rPr>
                <a:t>Arithmetic and Logic Unit – carries out arithmetic and logical operations. </a:t>
              </a:r>
            </a:p>
          </p:txBody>
        </p:sp>
        <p:sp>
          <p:nvSpPr>
            <p:cNvPr id="40" name="Arrow: Down 58"/>
            <p:cNvSpPr/>
            <p:nvPr/>
          </p:nvSpPr>
          <p:spPr>
            <a:xfrm rot="5400000">
              <a:off x="2106119" y="1858291"/>
              <a:ext cx="324722" cy="65557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1" name="Group 40"/>
          <p:cNvGrpSpPr/>
          <p:nvPr/>
        </p:nvGrpSpPr>
        <p:grpSpPr>
          <a:xfrm>
            <a:off x="6097912" y="2892500"/>
            <a:ext cx="3781194" cy="1701758"/>
            <a:chOff x="5362806" y="3225009"/>
            <a:chExt cx="3781194" cy="1701758"/>
          </a:xfrm>
        </p:grpSpPr>
        <p:sp>
          <p:nvSpPr>
            <p:cNvPr id="42" name="Arrow: Down 62"/>
            <p:cNvSpPr/>
            <p:nvPr/>
          </p:nvSpPr>
          <p:spPr>
            <a:xfrm rot="10800000">
              <a:off x="6333379" y="3225009"/>
              <a:ext cx="324722" cy="65557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3" name="Group 42"/>
            <p:cNvGrpSpPr/>
            <p:nvPr/>
          </p:nvGrpSpPr>
          <p:grpSpPr>
            <a:xfrm>
              <a:off x="5362806" y="3722786"/>
              <a:ext cx="3781194" cy="1203981"/>
              <a:chOff x="1924645" y="1970712"/>
              <a:chExt cx="3781194" cy="1203981"/>
            </a:xfrm>
          </p:grpSpPr>
          <p:sp>
            <p:nvSpPr>
              <p:cNvPr id="44" name="Shape 319"/>
              <p:cNvSpPr txBox="1"/>
              <p:nvPr/>
            </p:nvSpPr>
            <p:spPr>
              <a:xfrm>
                <a:off x="2596704" y="1970712"/>
                <a:ext cx="3109135" cy="1203981"/>
              </a:xfrm>
              <a:prstGeom prst="rect">
                <a:avLst/>
              </a:prstGeom>
              <a:solidFill>
                <a:schemeClr val="bg1"/>
              </a:solidFill>
              <a:ln w="28575" cap="flat" cmpd="sng">
                <a:solidFill>
                  <a:schemeClr val="accent6">
                    <a:lumMod val="75000"/>
                  </a:schemeClr>
                </a:solidFill>
                <a:prstDash val="solid"/>
                <a:round/>
                <a:headEnd type="none" w="med" len="med"/>
                <a:tailEnd type="none" w="med" len="med"/>
              </a:ln>
            </p:spPr>
            <p:txBody>
              <a:bodyPr lIns="91425" tIns="91425" rIns="91425" bIns="91425" anchor="ctr" anchorCtr="0">
                <a:noAutofit/>
              </a:bodyPr>
              <a:lstStyle/>
              <a:p>
                <a:pPr lvl="0" algn="ctr"/>
                <a:r>
                  <a:rPr lang="en-GB" sz="2000" dirty="0">
                    <a:latin typeface="Century Gothic" panose="020B0502020202020204" pitchFamily="34" charset="0"/>
                    <a:ea typeface="Ubuntu"/>
                    <a:cs typeface="Ubuntu"/>
                    <a:sym typeface="Ubuntu"/>
                  </a:rPr>
                  <a:t>Wires that are used to transfer data between components.</a:t>
                </a:r>
              </a:p>
            </p:txBody>
          </p:sp>
          <p:sp>
            <p:nvSpPr>
              <p:cNvPr id="45" name="Arrow: Down 61"/>
              <p:cNvSpPr/>
              <p:nvPr/>
            </p:nvSpPr>
            <p:spPr>
              <a:xfrm rot="5400000">
                <a:off x="2090070" y="2433632"/>
                <a:ext cx="324722" cy="65557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Tree>
    <p:extLst>
      <p:ext uri="{BB962C8B-B14F-4D97-AF65-F5344CB8AC3E}">
        <p14:creationId xmlns:p14="http://schemas.microsoft.com/office/powerpoint/2010/main" val="337125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2"/>
                                        </p:tgtEl>
                                      </p:cBhvr>
                                    </p:animEffect>
                                    <p:set>
                                      <p:cBhvr>
                                        <p:cTn id="12" dur="1" fill="hold">
                                          <p:stCondLst>
                                            <p:cond delay="499"/>
                                          </p:stCondLst>
                                        </p:cTn>
                                        <p:tgtEl>
                                          <p:spTgt spid="32"/>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35"/>
                                        </p:tgtEl>
                                      </p:cBhvr>
                                    </p:animEffect>
                                    <p:set>
                                      <p:cBhvr>
                                        <p:cTn id="20" dur="1" fill="hold">
                                          <p:stCondLst>
                                            <p:cond delay="499"/>
                                          </p:stCondLst>
                                        </p:cTn>
                                        <p:tgtEl>
                                          <p:spTgt spid="35"/>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38"/>
                                        </p:tgtEl>
                                      </p:cBhvr>
                                    </p:animEffect>
                                    <p:set>
                                      <p:cBhvr>
                                        <p:cTn id="28" dur="1" fill="hold">
                                          <p:stCondLst>
                                            <p:cond delay="499"/>
                                          </p:stCondLst>
                                        </p:cTn>
                                        <p:tgtEl>
                                          <p:spTgt spid="38"/>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41"/>
                                        </p:tgtEl>
                                      </p:cBhvr>
                                    </p:animEffect>
                                    <p:set>
                                      <p:cBhvr>
                                        <p:cTn id="36" dur="1" fill="hold">
                                          <p:stCondLst>
                                            <p:cond delay="499"/>
                                          </p:stCondLst>
                                        </p:cTn>
                                        <p:tgtEl>
                                          <p:spTgt spid="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Registers</a:t>
            </a:r>
          </a:p>
        </p:txBody>
      </p:sp>
      <p:grpSp>
        <p:nvGrpSpPr>
          <p:cNvPr id="6" name="Group 5"/>
          <p:cNvGrpSpPr/>
          <p:nvPr/>
        </p:nvGrpSpPr>
        <p:grpSpPr>
          <a:xfrm>
            <a:off x="868305" y="1366212"/>
            <a:ext cx="4517177" cy="4517177"/>
            <a:chOff x="544982" y="1816288"/>
            <a:chExt cx="4124326" cy="4124326"/>
          </a:xfrm>
        </p:grpSpPr>
        <p:sp>
          <p:nvSpPr>
            <p:cNvPr id="7" name="Rectangle: Rounded Corners 27"/>
            <p:cNvSpPr/>
            <p:nvPr/>
          </p:nvSpPr>
          <p:spPr>
            <a:xfrm>
              <a:off x="3941236"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28"/>
            <p:cNvSpPr/>
            <p:nvPr/>
          </p:nvSpPr>
          <p:spPr>
            <a:xfrm>
              <a:off x="1071154"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29"/>
            <p:cNvSpPr/>
            <p:nvPr/>
          </p:nvSpPr>
          <p:spPr>
            <a:xfrm>
              <a:off x="1645170"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30"/>
            <p:cNvSpPr/>
            <p:nvPr/>
          </p:nvSpPr>
          <p:spPr>
            <a:xfrm>
              <a:off x="2219186"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31"/>
            <p:cNvSpPr/>
            <p:nvPr/>
          </p:nvSpPr>
          <p:spPr>
            <a:xfrm>
              <a:off x="2793202"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32"/>
            <p:cNvSpPr/>
            <p:nvPr/>
          </p:nvSpPr>
          <p:spPr>
            <a:xfrm>
              <a:off x="3367218"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p:cNvGrpSpPr/>
            <p:nvPr/>
          </p:nvGrpSpPr>
          <p:grpSpPr>
            <a:xfrm rot="5400000">
              <a:off x="1074132" y="1816288"/>
              <a:ext cx="3066025" cy="4124326"/>
              <a:chOff x="1223554" y="1968688"/>
              <a:chExt cx="3066025" cy="4124326"/>
            </a:xfrm>
          </p:grpSpPr>
          <p:sp>
            <p:nvSpPr>
              <p:cNvPr id="15" name="Rectangle: Rounded Corners 35"/>
              <p:cNvSpPr/>
              <p:nvPr/>
            </p:nvSpPr>
            <p:spPr>
              <a:xfrm>
                <a:off x="1223554"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36"/>
              <p:cNvSpPr/>
              <p:nvPr/>
            </p:nvSpPr>
            <p:spPr>
              <a:xfrm>
                <a:off x="1797570"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37"/>
              <p:cNvSpPr/>
              <p:nvPr/>
            </p:nvSpPr>
            <p:spPr>
              <a:xfrm>
                <a:off x="2371586"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38"/>
              <p:cNvSpPr/>
              <p:nvPr/>
            </p:nvSpPr>
            <p:spPr>
              <a:xfrm>
                <a:off x="2945602"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39"/>
              <p:cNvSpPr/>
              <p:nvPr/>
            </p:nvSpPr>
            <p:spPr>
              <a:xfrm>
                <a:off x="3519618"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40"/>
              <p:cNvSpPr/>
              <p:nvPr/>
            </p:nvSpPr>
            <p:spPr>
              <a:xfrm>
                <a:off x="4093636"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Rounded Corners 34"/>
            <p:cNvSpPr/>
            <p:nvPr/>
          </p:nvSpPr>
          <p:spPr>
            <a:xfrm>
              <a:off x="817533" y="2088840"/>
              <a:ext cx="3579222" cy="3579222"/>
            </a:xfrm>
            <a:prstGeom prst="roundRect">
              <a:avLst>
                <a:gd name="adj" fmla="val 8273"/>
              </a:avLst>
            </a:prstGeom>
            <a:solidFill>
              <a:srgbClr val="073763"/>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dirty="0">
                <a:latin typeface="Century Gothic" panose="020B0502020202020204" pitchFamily="34" charset="0"/>
              </a:endParaRPr>
            </a:p>
          </p:txBody>
        </p:sp>
      </p:grpSp>
      <p:sp>
        <p:nvSpPr>
          <p:cNvPr id="21" name="Rectangle 20"/>
          <p:cNvSpPr/>
          <p:nvPr/>
        </p:nvSpPr>
        <p:spPr>
          <a:xfrm>
            <a:off x="1484678" y="2032212"/>
            <a:ext cx="1667703" cy="104752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800" b="1" dirty="0">
                <a:solidFill>
                  <a:srgbClr val="073763"/>
                </a:solidFill>
                <a:latin typeface="Century Gothic" panose="020B0502020202020204" pitchFamily="34" charset="0"/>
              </a:rPr>
              <a:t>Control Unit</a:t>
            </a:r>
          </a:p>
        </p:txBody>
      </p:sp>
      <p:cxnSp>
        <p:nvCxnSpPr>
          <p:cNvPr id="22" name="Straight Connector 21"/>
          <p:cNvCxnSpPr/>
          <p:nvPr/>
        </p:nvCxnSpPr>
        <p:spPr>
          <a:xfrm flipV="1">
            <a:off x="2274140" y="3079738"/>
            <a:ext cx="0" cy="197508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2291900" y="3925757"/>
            <a:ext cx="11761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2576540" y="4947623"/>
            <a:ext cx="545038"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094944" y="4331803"/>
            <a:ext cx="0" cy="615578"/>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26" name="Freeform: Shape 46"/>
          <p:cNvSpPr/>
          <p:nvPr/>
        </p:nvSpPr>
        <p:spPr>
          <a:xfrm>
            <a:off x="1484678" y="4683900"/>
            <a:ext cx="3290572" cy="781362"/>
          </a:xfrm>
          <a:custGeom>
            <a:avLst/>
            <a:gdLst>
              <a:gd name="connsiteX0" fmla="*/ 0 w 1731145"/>
              <a:gd name="connsiteY0" fmla="*/ 0 h 559293"/>
              <a:gd name="connsiteX1" fmla="*/ 692458 w 1731145"/>
              <a:gd name="connsiteY1" fmla="*/ 0 h 559293"/>
              <a:gd name="connsiteX2" fmla="*/ 861134 w 1731145"/>
              <a:gd name="connsiteY2" fmla="*/ 177553 h 559293"/>
              <a:gd name="connsiteX3" fmla="*/ 1047565 w 1731145"/>
              <a:gd name="connsiteY3" fmla="*/ 0 h 559293"/>
              <a:gd name="connsiteX4" fmla="*/ 1731145 w 1731145"/>
              <a:gd name="connsiteY4" fmla="*/ 0 h 559293"/>
              <a:gd name="connsiteX5" fmla="*/ 1251751 w 1731145"/>
              <a:gd name="connsiteY5" fmla="*/ 559293 h 559293"/>
              <a:gd name="connsiteX6" fmla="*/ 532660 w 1731145"/>
              <a:gd name="connsiteY6" fmla="*/ 559293 h 559293"/>
              <a:gd name="connsiteX7" fmla="*/ 0 w 1731145"/>
              <a:gd name="connsiteY7" fmla="*/ 0 h 55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1145" h="559293">
                <a:moveTo>
                  <a:pt x="0" y="0"/>
                </a:moveTo>
                <a:lnTo>
                  <a:pt x="692458" y="0"/>
                </a:lnTo>
                <a:lnTo>
                  <a:pt x="861134" y="177553"/>
                </a:lnTo>
                <a:lnTo>
                  <a:pt x="1047565" y="0"/>
                </a:lnTo>
                <a:lnTo>
                  <a:pt x="1731145" y="0"/>
                </a:lnTo>
                <a:lnTo>
                  <a:pt x="1251751" y="559293"/>
                </a:lnTo>
                <a:lnTo>
                  <a:pt x="532660" y="559293"/>
                </a:lnTo>
                <a:lnTo>
                  <a:pt x="0" y="0"/>
                </a:lnTo>
                <a:close/>
              </a:path>
            </a:pathLst>
          </a:cu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800" b="1" dirty="0">
                <a:solidFill>
                  <a:srgbClr val="073763"/>
                </a:solidFill>
                <a:latin typeface="Century Gothic" panose="020B0502020202020204" pitchFamily="34" charset="0"/>
              </a:rPr>
              <a:t>ALU</a:t>
            </a:r>
          </a:p>
        </p:txBody>
      </p:sp>
      <p:cxnSp>
        <p:nvCxnSpPr>
          <p:cNvPr id="27" name="Straight Connector 26"/>
          <p:cNvCxnSpPr/>
          <p:nvPr/>
        </p:nvCxnSpPr>
        <p:spPr>
          <a:xfrm flipH="1">
            <a:off x="3094944" y="4349221"/>
            <a:ext cx="373082"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775250" y="2861926"/>
            <a:ext cx="2927384"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775250" y="4182743"/>
            <a:ext cx="2928313"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Rectangle: Rounded Corners 50"/>
          <p:cNvSpPr/>
          <p:nvPr/>
        </p:nvSpPr>
        <p:spPr>
          <a:xfrm>
            <a:off x="7702633" y="1366213"/>
            <a:ext cx="2056391" cy="4218664"/>
          </a:xfrm>
          <a:prstGeom prst="roundRect">
            <a:avLst>
              <a:gd name="adj" fmla="val 9817"/>
            </a:avLst>
          </a:prstGeom>
          <a:solidFill>
            <a:srgbClr val="073763"/>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latin typeface="Century Gothic" panose="020B0502020202020204" pitchFamily="34" charset="0"/>
              </a:rPr>
              <a:t>Main Memory</a:t>
            </a:r>
          </a:p>
        </p:txBody>
      </p:sp>
      <p:sp>
        <p:nvSpPr>
          <p:cNvPr id="31" name="Rectangle 30"/>
          <p:cNvSpPr/>
          <p:nvPr/>
        </p:nvSpPr>
        <p:spPr>
          <a:xfrm>
            <a:off x="3358085" y="1833642"/>
            <a:ext cx="1417165" cy="2763811"/>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800" b="1" dirty="0">
              <a:solidFill>
                <a:srgbClr val="073763"/>
              </a:solidFill>
              <a:latin typeface="Century Gothic" panose="020B0502020202020204" pitchFamily="34" charset="0"/>
            </a:endParaRPr>
          </a:p>
        </p:txBody>
      </p:sp>
      <p:sp>
        <p:nvSpPr>
          <p:cNvPr id="46" name="Rectangle 45"/>
          <p:cNvSpPr/>
          <p:nvPr/>
        </p:nvSpPr>
        <p:spPr>
          <a:xfrm>
            <a:off x="3467518" y="2641205"/>
            <a:ext cx="1228265" cy="46179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solidFill>
                  <a:srgbClr val="073763"/>
                </a:solidFill>
                <a:latin typeface="Century Gothic" panose="020B0502020202020204" pitchFamily="34" charset="0"/>
              </a:rPr>
              <a:t>MAR</a:t>
            </a:r>
            <a:endParaRPr lang="en-GB" sz="1800" b="1" dirty="0">
              <a:solidFill>
                <a:srgbClr val="073763"/>
              </a:solidFill>
              <a:latin typeface="Century Gothic" panose="020B0502020202020204" pitchFamily="34" charset="0"/>
            </a:endParaRPr>
          </a:p>
        </p:txBody>
      </p:sp>
      <p:sp>
        <p:nvSpPr>
          <p:cNvPr id="47" name="Rectangle 46"/>
          <p:cNvSpPr/>
          <p:nvPr/>
        </p:nvSpPr>
        <p:spPr>
          <a:xfrm>
            <a:off x="3467518" y="2008685"/>
            <a:ext cx="1228265" cy="46179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solidFill>
                  <a:srgbClr val="073763"/>
                </a:solidFill>
                <a:latin typeface="Century Gothic" panose="020B0502020202020204" pitchFamily="34" charset="0"/>
              </a:rPr>
              <a:t>PC</a:t>
            </a:r>
            <a:endParaRPr lang="en-GB" sz="1800" b="1" dirty="0">
              <a:solidFill>
                <a:srgbClr val="073763"/>
              </a:solidFill>
              <a:latin typeface="Century Gothic" panose="020B0502020202020204" pitchFamily="34" charset="0"/>
            </a:endParaRPr>
          </a:p>
        </p:txBody>
      </p:sp>
      <p:sp>
        <p:nvSpPr>
          <p:cNvPr id="48" name="Rectangle 47"/>
          <p:cNvSpPr/>
          <p:nvPr/>
        </p:nvSpPr>
        <p:spPr>
          <a:xfrm>
            <a:off x="3467518" y="3906676"/>
            <a:ext cx="1228265" cy="46179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solidFill>
                  <a:srgbClr val="073763"/>
                </a:solidFill>
                <a:latin typeface="Century Gothic" panose="020B0502020202020204" pitchFamily="34" charset="0"/>
              </a:rPr>
              <a:t>MDR</a:t>
            </a:r>
            <a:endParaRPr lang="en-GB" sz="1800" b="1" dirty="0">
              <a:solidFill>
                <a:srgbClr val="073763"/>
              </a:solidFill>
              <a:latin typeface="Century Gothic" panose="020B0502020202020204" pitchFamily="34" charset="0"/>
            </a:endParaRPr>
          </a:p>
        </p:txBody>
      </p:sp>
      <p:grpSp>
        <p:nvGrpSpPr>
          <p:cNvPr id="49" name="Group 48"/>
          <p:cNvGrpSpPr/>
          <p:nvPr/>
        </p:nvGrpSpPr>
        <p:grpSpPr>
          <a:xfrm>
            <a:off x="4585702" y="2005850"/>
            <a:ext cx="4020651" cy="1203981"/>
            <a:chOff x="1940694" y="1970712"/>
            <a:chExt cx="4020651" cy="1203981"/>
          </a:xfrm>
        </p:grpSpPr>
        <p:sp>
          <p:nvSpPr>
            <p:cNvPr id="50" name="Shape 319"/>
            <p:cNvSpPr txBox="1"/>
            <p:nvPr/>
          </p:nvSpPr>
          <p:spPr>
            <a:xfrm>
              <a:off x="2596705" y="1970712"/>
              <a:ext cx="3364640" cy="1203981"/>
            </a:xfrm>
            <a:prstGeom prst="rect">
              <a:avLst/>
            </a:prstGeom>
            <a:solidFill>
              <a:schemeClr val="bg1"/>
            </a:solidFill>
            <a:ln w="28575" cap="flat" cmpd="sng">
              <a:solidFill>
                <a:schemeClr val="accent6">
                  <a:lumMod val="75000"/>
                </a:schemeClr>
              </a:solidFill>
              <a:prstDash val="solid"/>
              <a:round/>
              <a:headEnd type="none" w="med" len="med"/>
              <a:tailEnd type="none" w="med" len="med"/>
            </a:ln>
          </p:spPr>
          <p:txBody>
            <a:bodyPr lIns="91425" tIns="91425" rIns="91425" bIns="91425" anchor="ctr" anchorCtr="0">
              <a:noAutofit/>
            </a:bodyPr>
            <a:lstStyle/>
            <a:p>
              <a:pPr lvl="0" algn="ctr"/>
              <a:r>
                <a:rPr lang="en-GB" sz="2000" dirty="0">
                  <a:latin typeface="Century Gothic" panose="020B0502020202020204" pitchFamily="34" charset="0"/>
                  <a:ea typeface="Ubuntu"/>
                  <a:cs typeface="Ubuntu"/>
                  <a:sym typeface="Ubuntu"/>
                </a:rPr>
                <a:t>Program Counter – holds the memory address of the next instruction.</a:t>
              </a:r>
            </a:p>
          </p:txBody>
        </p:sp>
        <p:sp>
          <p:nvSpPr>
            <p:cNvPr id="51" name="Arrow: Down 58"/>
            <p:cNvSpPr/>
            <p:nvPr/>
          </p:nvSpPr>
          <p:spPr>
            <a:xfrm rot="5400000">
              <a:off x="2106119" y="1858291"/>
              <a:ext cx="324722" cy="65557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3" name="Group 52"/>
          <p:cNvGrpSpPr/>
          <p:nvPr/>
        </p:nvGrpSpPr>
        <p:grpSpPr>
          <a:xfrm>
            <a:off x="1709122" y="4262196"/>
            <a:ext cx="3364640" cy="1961200"/>
            <a:chOff x="914415" y="1541093"/>
            <a:chExt cx="3364640" cy="1961200"/>
          </a:xfrm>
        </p:grpSpPr>
        <p:sp>
          <p:nvSpPr>
            <p:cNvPr id="54" name="Shape 319"/>
            <p:cNvSpPr txBox="1"/>
            <p:nvPr/>
          </p:nvSpPr>
          <p:spPr>
            <a:xfrm>
              <a:off x="914415" y="1986547"/>
              <a:ext cx="3364640" cy="1515746"/>
            </a:xfrm>
            <a:prstGeom prst="rect">
              <a:avLst/>
            </a:prstGeom>
            <a:solidFill>
              <a:schemeClr val="bg1"/>
            </a:solidFill>
            <a:ln w="28575" cap="flat" cmpd="sng">
              <a:solidFill>
                <a:schemeClr val="accent6">
                  <a:lumMod val="75000"/>
                </a:schemeClr>
              </a:solidFill>
              <a:prstDash val="solid"/>
              <a:round/>
              <a:headEnd type="none" w="med" len="med"/>
              <a:tailEnd type="none" w="med" len="med"/>
            </a:ln>
          </p:spPr>
          <p:txBody>
            <a:bodyPr lIns="91425" tIns="91425" rIns="91425" bIns="91425" anchor="ctr" anchorCtr="0">
              <a:noAutofit/>
            </a:bodyPr>
            <a:lstStyle/>
            <a:p>
              <a:pPr lvl="0" algn="ctr"/>
              <a:r>
                <a:rPr lang="en-GB" sz="2000" dirty="0">
                  <a:latin typeface="Century Gothic" panose="020B0502020202020204" pitchFamily="34" charset="0"/>
                  <a:ea typeface="Ubuntu"/>
                  <a:cs typeface="Ubuntu"/>
                  <a:sym typeface="Ubuntu"/>
                </a:rPr>
                <a:t>Memory Data Register – holds the data or instruction retrieved from main memory.</a:t>
              </a:r>
            </a:p>
          </p:txBody>
        </p:sp>
        <p:sp>
          <p:nvSpPr>
            <p:cNvPr id="55" name="Arrow: Down 58"/>
            <p:cNvSpPr/>
            <p:nvPr/>
          </p:nvSpPr>
          <p:spPr>
            <a:xfrm rot="10800000">
              <a:off x="2692558" y="1541093"/>
              <a:ext cx="324722" cy="447826"/>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6" name="Group 55"/>
          <p:cNvGrpSpPr/>
          <p:nvPr/>
        </p:nvGrpSpPr>
        <p:grpSpPr>
          <a:xfrm>
            <a:off x="267364" y="2528534"/>
            <a:ext cx="3422433" cy="2013761"/>
            <a:chOff x="2596705" y="1509244"/>
            <a:chExt cx="3422433" cy="2013761"/>
          </a:xfrm>
        </p:grpSpPr>
        <p:sp>
          <p:nvSpPr>
            <p:cNvPr id="58" name="Arrow: Down 58"/>
            <p:cNvSpPr/>
            <p:nvPr/>
          </p:nvSpPr>
          <p:spPr>
            <a:xfrm rot="16200000">
              <a:off x="5528992" y="1498734"/>
              <a:ext cx="324722" cy="65557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Shape 319"/>
            <p:cNvSpPr txBox="1"/>
            <p:nvPr/>
          </p:nvSpPr>
          <p:spPr>
            <a:xfrm>
              <a:off x="2596705" y="1509244"/>
              <a:ext cx="2988101" cy="2013761"/>
            </a:xfrm>
            <a:prstGeom prst="rect">
              <a:avLst/>
            </a:prstGeom>
            <a:solidFill>
              <a:schemeClr val="bg1"/>
            </a:solidFill>
            <a:ln w="28575" cap="flat" cmpd="sng">
              <a:solidFill>
                <a:schemeClr val="accent6">
                  <a:lumMod val="75000"/>
                </a:schemeClr>
              </a:solidFill>
              <a:prstDash val="solid"/>
              <a:round/>
              <a:headEnd type="none" w="med" len="med"/>
              <a:tailEnd type="none" w="med" len="med"/>
            </a:ln>
          </p:spPr>
          <p:txBody>
            <a:bodyPr lIns="91425" tIns="91425" rIns="91425" bIns="91425" anchor="ctr" anchorCtr="0">
              <a:noAutofit/>
            </a:bodyPr>
            <a:lstStyle/>
            <a:p>
              <a:pPr lvl="0" algn="ctr"/>
              <a:r>
                <a:rPr lang="en-GB" sz="2000" dirty="0">
                  <a:latin typeface="Century Gothic" panose="020B0502020202020204" pitchFamily="34" charset="0"/>
                  <a:ea typeface="Ubuntu"/>
                  <a:cs typeface="Ubuntu"/>
                  <a:sym typeface="Ubuntu"/>
                </a:rPr>
                <a:t>Memory Address Register – holds the memory address of either the next piece of data to be read or the next instruction.</a:t>
              </a:r>
            </a:p>
          </p:txBody>
        </p:sp>
      </p:grpSp>
      <p:sp>
        <p:nvSpPr>
          <p:cNvPr id="45" name="Rectangle 44"/>
          <p:cNvSpPr/>
          <p:nvPr/>
        </p:nvSpPr>
        <p:spPr>
          <a:xfrm>
            <a:off x="3467518" y="3274471"/>
            <a:ext cx="1228265" cy="46179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solidFill>
                  <a:srgbClr val="073763"/>
                </a:solidFill>
                <a:latin typeface="Century Gothic" panose="020B0502020202020204" pitchFamily="34" charset="0"/>
              </a:rPr>
              <a:t>ACC</a:t>
            </a:r>
            <a:endParaRPr lang="en-GB" sz="1800" b="1" dirty="0">
              <a:solidFill>
                <a:srgbClr val="073763"/>
              </a:solidFill>
              <a:latin typeface="Century Gothic" panose="020B0502020202020204" pitchFamily="34" charset="0"/>
            </a:endParaRPr>
          </a:p>
        </p:txBody>
      </p:sp>
      <p:grpSp>
        <p:nvGrpSpPr>
          <p:cNvPr id="52" name="Group 51"/>
          <p:cNvGrpSpPr/>
          <p:nvPr/>
        </p:nvGrpSpPr>
        <p:grpSpPr>
          <a:xfrm>
            <a:off x="4654978" y="3332230"/>
            <a:ext cx="3951375" cy="1128304"/>
            <a:chOff x="2059133" y="1509244"/>
            <a:chExt cx="3951375" cy="1128304"/>
          </a:xfrm>
        </p:grpSpPr>
        <p:sp>
          <p:nvSpPr>
            <p:cNvPr id="63" name="Arrow: Down 58"/>
            <p:cNvSpPr/>
            <p:nvPr/>
          </p:nvSpPr>
          <p:spPr>
            <a:xfrm rot="5400000">
              <a:off x="2189920" y="1407586"/>
              <a:ext cx="324722" cy="58629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Shape 319"/>
            <p:cNvSpPr txBox="1"/>
            <p:nvPr/>
          </p:nvSpPr>
          <p:spPr>
            <a:xfrm>
              <a:off x="2645429" y="1509244"/>
              <a:ext cx="3365079" cy="1128304"/>
            </a:xfrm>
            <a:prstGeom prst="rect">
              <a:avLst/>
            </a:prstGeom>
            <a:solidFill>
              <a:schemeClr val="bg1"/>
            </a:solidFill>
            <a:ln w="28575" cap="flat" cmpd="sng">
              <a:solidFill>
                <a:schemeClr val="accent6">
                  <a:lumMod val="75000"/>
                </a:schemeClr>
              </a:solidFill>
              <a:prstDash val="solid"/>
              <a:round/>
              <a:headEnd type="none" w="med" len="med"/>
              <a:tailEnd type="none" w="med" len="med"/>
            </a:ln>
          </p:spPr>
          <p:txBody>
            <a:bodyPr lIns="91425" tIns="91425" rIns="91425" bIns="91425" anchor="ctr" anchorCtr="0">
              <a:noAutofit/>
            </a:bodyPr>
            <a:lstStyle/>
            <a:p>
              <a:pPr lvl="0" algn="ctr"/>
              <a:r>
                <a:rPr lang="en-GB" sz="2000" dirty="0">
                  <a:latin typeface="Century Gothic" panose="020B0502020202020204" pitchFamily="34" charset="0"/>
                  <a:ea typeface="Ubuntu"/>
                  <a:cs typeface="Ubuntu"/>
                  <a:sym typeface="Ubuntu"/>
                </a:rPr>
                <a:t>Accumulator – holds the results of calculations carried out by the ALU</a:t>
              </a:r>
            </a:p>
          </p:txBody>
        </p:sp>
      </p:grpSp>
    </p:spTree>
    <p:extLst>
      <p:ext uri="{BB962C8B-B14F-4D97-AF65-F5344CB8AC3E}">
        <p14:creationId xmlns:p14="http://schemas.microsoft.com/office/powerpoint/2010/main" val="1555714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1</a:t>
            </a:r>
          </a:p>
        </p:txBody>
      </p:sp>
      <p:sp>
        <p:nvSpPr>
          <p:cNvPr id="3" name="Content Placeholder 2"/>
          <p:cNvSpPr>
            <a:spLocks noGrp="1"/>
          </p:cNvSpPr>
          <p:nvPr>
            <p:ph idx="1"/>
          </p:nvPr>
        </p:nvSpPr>
        <p:spPr>
          <a:xfrm>
            <a:off x="863600" y="1457687"/>
            <a:ext cx="11032565" cy="4381138"/>
          </a:xfrm>
        </p:spPr>
        <p:txBody>
          <a:bodyPr>
            <a:normAutofit/>
          </a:bodyPr>
          <a:lstStyle/>
          <a:p>
            <a:pPr marL="0" indent="0">
              <a:buNone/>
            </a:pPr>
            <a:r>
              <a:rPr lang="en-GB" dirty="0"/>
              <a:t>There are three different buses that are used to transfer different types of data between components. Use the descriptions in the notes section at the bottom of this slide to complete the table.</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graphicFrame>
        <p:nvGraphicFramePr>
          <p:cNvPr id="102" name="Table 101"/>
          <p:cNvGraphicFramePr>
            <a:graphicFrameLocks noGrp="1"/>
          </p:cNvGraphicFramePr>
          <p:nvPr>
            <p:extLst>
              <p:ext uri="{D42A27DB-BD31-4B8C-83A1-F6EECF244321}">
                <p14:modId xmlns:p14="http://schemas.microsoft.com/office/powerpoint/2010/main" val="3901048729"/>
              </p:ext>
            </p:extLst>
          </p:nvPr>
        </p:nvGraphicFramePr>
        <p:xfrm>
          <a:off x="977900" y="2859579"/>
          <a:ext cx="10310784" cy="2310939"/>
        </p:xfrm>
        <a:graphic>
          <a:graphicData uri="http://schemas.openxmlformats.org/drawingml/2006/table">
            <a:tbl>
              <a:tblPr firstRow="1">
                <a:tableStyleId>{F5AB1C69-6EDB-4FF4-983F-18BD219EF322}</a:tableStyleId>
              </a:tblPr>
              <a:tblGrid>
                <a:gridCol w="1986697">
                  <a:extLst>
                    <a:ext uri="{9D8B030D-6E8A-4147-A177-3AD203B41FA5}">
                      <a16:colId xmlns:a16="http://schemas.microsoft.com/office/drawing/2014/main" val="20000"/>
                    </a:ext>
                  </a:extLst>
                </a:gridCol>
                <a:gridCol w="8324087">
                  <a:extLst>
                    <a:ext uri="{9D8B030D-6E8A-4147-A177-3AD203B41FA5}">
                      <a16:colId xmlns:a16="http://schemas.microsoft.com/office/drawing/2014/main" val="20001"/>
                    </a:ext>
                  </a:extLst>
                </a:gridCol>
              </a:tblGrid>
              <a:tr h="332508">
                <a:tc>
                  <a:txBody>
                    <a:bodyPr/>
                    <a:lstStyle/>
                    <a:p>
                      <a:pPr algn="ctr"/>
                      <a:r>
                        <a:rPr lang="en-GB" sz="1800" b="1" dirty="0">
                          <a:solidFill>
                            <a:schemeClr val="bg1"/>
                          </a:solidFill>
                          <a:latin typeface="Century Gothic" panose="020B0502020202020204" pitchFamily="34" charset="0"/>
                          <a:cs typeface="Consolas" panose="020B0609020204030204" pitchFamily="49" charset="0"/>
                        </a:rPr>
                        <a:t>Bus</a:t>
                      </a:r>
                    </a:p>
                  </a:txBody>
                  <a:tcP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tc>
                  <a:txBody>
                    <a:bodyPr/>
                    <a:lstStyle/>
                    <a:p>
                      <a:pPr algn="ctr"/>
                      <a:r>
                        <a:rPr lang="en-GB" sz="1800" b="1" dirty="0">
                          <a:solidFill>
                            <a:schemeClr val="bg1"/>
                          </a:solidFill>
                          <a:latin typeface="Century Gothic" panose="020B0502020202020204" pitchFamily="34" charset="0"/>
                          <a:cs typeface="Consolas" panose="020B0609020204030204" pitchFamily="49" charset="0"/>
                        </a:rPr>
                        <a:t>Description</a:t>
                      </a:r>
                    </a:p>
                  </a:txBody>
                  <a:tcP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extLst>
                  <a:ext uri="{0D108BD9-81ED-4DB2-BD59-A6C34878D82A}">
                    <a16:rowId xmlns:a16="http://schemas.microsoft.com/office/drawing/2014/main" val="10000"/>
                  </a:ext>
                </a:extLst>
              </a:tr>
              <a:tr h="648393">
                <a:tc>
                  <a:txBody>
                    <a:bodyPr/>
                    <a:lstStyle/>
                    <a:p>
                      <a:pPr algn="ctr"/>
                      <a:r>
                        <a:rPr lang="en-GB" sz="1800" b="1" dirty="0">
                          <a:solidFill>
                            <a:srgbClr val="2E75B6"/>
                          </a:solidFill>
                          <a:latin typeface="Century Gothic" panose="020B0502020202020204" pitchFamily="34" charset="0"/>
                        </a:rPr>
                        <a:t>Address Bus</a:t>
                      </a:r>
                    </a:p>
                  </a:txBody>
                  <a:tcPr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bg1"/>
                    </a:solidFill>
                  </a:tcPr>
                </a:tc>
                <a:tc>
                  <a:txBody>
                    <a:bodyPr/>
                    <a:lstStyle/>
                    <a:p>
                      <a:pPr algn="ctr"/>
                      <a:endParaRPr lang="en-GB" sz="1800" b="1" dirty="0">
                        <a:solidFill>
                          <a:srgbClr val="2E75B6"/>
                        </a:solidFill>
                        <a:latin typeface="Century Gothic" panose="020B0502020202020204" pitchFamily="34" charset="0"/>
                      </a:endParaRPr>
                    </a:p>
                  </a:txBody>
                  <a:tcPr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48393">
                <a:tc>
                  <a:txBody>
                    <a:bodyPr/>
                    <a:lstStyle/>
                    <a:p>
                      <a:pPr algn="ctr"/>
                      <a:r>
                        <a:rPr lang="en-GB" sz="1800" b="1" dirty="0">
                          <a:solidFill>
                            <a:srgbClr val="2E75B6"/>
                          </a:solidFill>
                          <a:latin typeface="Century Gothic" panose="020B0502020202020204" pitchFamily="34" charset="0"/>
                        </a:rPr>
                        <a:t>Data</a:t>
                      </a:r>
                      <a:r>
                        <a:rPr lang="en-GB" sz="1800" b="1" baseline="0" dirty="0">
                          <a:solidFill>
                            <a:srgbClr val="2E75B6"/>
                          </a:solidFill>
                          <a:latin typeface="Century Gothic" panose="020B0502020202020204" pitchFamily="34" charset="0"/>
                        </a:rPr>
                        <a:t> Bus</a:t>
                      </a:r>
                      <a:endParaRPr lang="en-GB" sz="1800" b="1" dirty="0">
                        <a:solidFill>
                          <a:srgbClr val="2E75B6"/>
                        </a:solidFill>
                        <a:latin typeface="Century Gothic" panose="020B0502020202020204" pitchFamily="34" charset="0"/>
                      </a:endParaRPr>
                    </a:p>
                  </a:txBody>
                  <a:tcPr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bg1"/>
                    </a:solidFill>
                  </a:tcPr>
                </a:tc>
                <a:tc>
                  <a:txBody>
                    <a:bodyPr/>
                    <a:lstStyle/>
                    <a:p>
                      <a:pPr algn="ctr"/>
                      <a:endParaRPr lang="en-GB" sz="1800" b="1" dirty="0">
                        <a:solidFill>
                          <a:srgbClr val="2E75B6"/>
                        </a:solidFill>
                        <a:latin typeface="Century Gothic" panose="020B0502020202020204" pitchFamily="34" charset="0"/>
                      </a:endParaRPr>
                    </a:p>
                  </a:txBody>
                  <a:tcPr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48393">
                <a:tc>
                  <a:txBody>
                    <a:bodyPr/>
                    <a:lstStyle/>
                    <a:p>
                      <a:pPr algn="ctr"/>
                      <a:r>
                        <a:rPr lang="en-GB" sz="1800" b="1" dirty="0">
                          <a:solidFill>
                            <a:srgbClr val="2E75B6"/>
                          </a:solidFill>
                          <a:latin typeface="Century Gothic" panose="020B0502020202020204" pitchFamily="34" charset="0"/>
                        </a:rPr>
                        <a:t>Control Bus</a:t>
                      </a:r>
                    </a:p>
                  </a:txBody>
                  <a:tcPr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bg1"/>
                    </a:solidFill>
                  </a:tcPr>
                </a:tc>
                <a:tc>
                  <a:txBody>
                    <a:bodyPr/>
                    <a:lstStyle/>
                    <a:p>
                      <a:pPr algn="ctr"/>
                      <a:endParaRPr lang="en-GB" sz="1800" b="1" dirty="0">
                        <a:solidFill>
                          <a:srgbClr val="2E75B6"/>
                        </a:solidFill>
                        <a:latin typeface="Century Gothic" panose="020B0502020202020204" pitchFamily="34" charset="0"/>
                      </a:endParaRPr>
                    </a:p>
                  </a:txBody>
                  <a:tcPr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48061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Fetch-Execute Cycle</a:t>
            </a:r>
          </a:p>
        </p:txBody>
      </p:sp>
      <p:sp>
        <p:nvSpPr>
          <p:cNvPr id="3" name="Content Placeholder 2"/>
          <p:cNvSpPr>
            <a:spLocks noGrp="1"/>
          </p:cNvSpPr>
          <p:nvPr>
            <p:ph idx="1"/>
          </p:nvPr>
        </p:nvSpPr>
        <p:spPr>
          <a:xfrm>
            <a:off x="863600" y="1457687"/>
            <a:ext cx="11032565" cy="3594503"/>
          </a:xfrm>
        </p:spPr>
        <p:txBody>
          <a:bodyPr>
            <a:normAutofit/>
          </a:bodyPr>
          <a:lstStyle/>
          <a:p>
            <a:pPr marL="0" indent="0">
              <a:buNone/>
            </a:pPr>
            <a:r>
              <a:rPr lang="en-GB" dirty="0"/>
              <a:t>As soon as a computer is turned on it starts fetching instructions from memory, decoding them and executing them.</a:t>
            </a:r>
          </a:p>
          <a:p>
            <a:pPr marL="0" indent="0">
              <a:buNone/>
            </a:pPr>
            <a:r>
              <a:rPr lang="en-GB" dirty="0"/>
              <a:t>This process is repeated continuously, therefore it is known as the Fetch-Execute Cycle.</a:t>
            </a:r>
          </a:p>
          <a:p>
            <a:pPr marL="0" indent="0">
              <a:buNone/>
            </a:pPr>
            <a:endParaRPr lang="en-GB" dirty="0"/>
          </a:p>
          <a:p>
            <a:pPr marL="0" indent="0">
              <a:buNone/>
            </a:pPr>
            <a:endParaRPr lang="en-GB" dirty="0"/>
          </a:p>
        </p:txBody>
      </p:sp>
      <p:graphicFrame>
        <p:nvGraphicFramePr>
          <p:cNvPr id="10" name="Diagram 9"/>
          <p:cNvGraphicFramePr/>
          <p:nvPr>
            <p:extLst>
              <p:ext uri="{D42A27DB-BD31-4B8C-83A1-F6EECF244321}">
                <p14:modId xmlns:p14="http://schemas.microsoft.com/office/powerpoint/2010/main" val="553229696"/>
              </p:ext>
            </p:extLst>
          </p:nvPr>
        </p:nvGraphicFramePr>
        <p:xfrm>
          <a:off x="863600" y="3429382"/>
          <a:ext cx="3930023" cy="32456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39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graphicEl>
                                              <a:dgm id="{17244A91-B6D5-4487-A964-EDD446959040}"/>
                                            </p:graphicEl>
                                          </p:spTgt>
                                        </p:tgtEl>
                                        <p:attrNameLst>
                                          <p:attrName>style.visibility</p:attrName>
                                        </p:attrNameLst>
                                      </p:cBhvr>
                                      <p:to>
                                        <p:strVal val="visible"/>
                                      </p:to>
                                    </p:set>
                                    <p:animEffect transition="in" filter="fade">
                                      <p:cBhvr>
                                        <p:cTn id="12" dur="500"/>
                                        <p:tgtEl>
                                          <p:spTgt spid="10">
                                            <p:graphicEl>
                                              <a:dgm id="{17244A91-B6D5-4487-A964-EDD446959040}"/>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graphicEl>
                                              <a:dgm id="{B0AA18FC-1E35-4D29-BC02-88AEE5830D46}"/>
                                            </p:graphicEl>
                                          </p:spTgt>
                                        </p:tgtEl>
                                        <p:attrNameLst>
                                          <p:attrName>style.visibility</p:attrName>
                                        </p:attrNameLst>
                                      </p:cBhvr>
                                      <p:to>
                                        <p:strVal val="visible"/>
                                      </p:to>
                                    </p:set>
                                    <p:animEffect transition="in" filter="fade">
                                      <p:cBhvr>
                                        <p:cTn id="15" dur="500"/>
                                        <p:tgtEl>
                                          <p:spTgt spid="10">
                                            <p:graphicEl>
                                              <a:dgm id="{B0AA18FC-1E35-4D29-BC02-88AEE5830D46}"/>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graphicEl>
                                              <a:dgm id="{F3D1895B-830C-4F7B-991D-528530193A0B}"/>
                                            </p:graphicEl>
                                          </p:spTgt>
                                        </p:tgtEl>
                                        <p:attrNameLst>
                                          <p:attrName>style.visibility</p:attrName>
                                        </p:attrNameLst>
                                      </p:cBhvr>
                                      <p:to>
                                        <p:strVal val="visible"/>
                                      </p:to>
                                    </p:set>
                                    <p:animEffect transition="in" filter="fade">
                                      <p:cBhvr>
                                        <p:cTn id="18" dur="500"/>
                                        <p:tgtEl>
                                          <p:spTgt spid="10">
                                            <p:graphicEl>
                                              <a:dgm id="{F3D1895B-830C-4F7B-991D-528530193A0B}"/>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graphicEl>
                                              <a:dgm id="{B98FFDC1-5595-4507-9AD0-728F6A055AE0}"/>
                                            </p:graphicEl>
                                          </p:spTgt>
                                        </p:tgtEl>
                                        <p:attrNameLst>
                                          <p:attrName>style.visibility</p:attrName>
                                        </p:attrNameLst>
                                      </p:cBhvr>
                                      <p:to>
                                        <p:strVal val="visible"/>
                                      </p:to>
                                    </p:set>
                                    <p:animEffect transition="in" filter="fade">
                                      <p:cBhvr>
                                        <p:cTn id="21" dur="500"/>
                                        <p:tgtEl>
                                          <p:spTgt spid="10">
                                            <p:graphicEl>
                                              <a:dgm id="{B98FFDC1-5595-4507-9AD0-728F6A055AE0}"/>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graphicEl>
                                              <a:dgm id="{CC71DE9A-344C-45B2-9BBF-87FA2170748C}"/>
                                            </p:graphicEl>
                                          </p:spTgt>
                                        </p:tgtEl>
                                        <p:attrNameLst>
                                          <p:attrName>style.visibility</p:attrName>
                                        </p:attrNameLst>
                                      </p:cBhvr>
                                      <p:to>
                                        <p:strVal val="visible"/>
                                      </p:to>
                                    </p:set>
                                    <p:animEffect transition="in" filter="fade">
                                      <p:cBhvr>
                                        <p:cTn id="24" dur="500"/>
                                        <p:tgtEl>
                                          <p:spTgt spid="10">
                                            <p:graphicEl>
                                              <a:dgm id="{CC71DE9A-344C-45B2-9BBF-87FA2170748C}"/>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graphicEl>
                                              <a:dgm id="{3594C729-5CE3-4EA0-B091-7C058E16E8EC}"/>
                                            </p:graphicEl>
                                          </p:spTgt>
                                        </p:tgtEl>
                                        <p:attrNameLst>
                                          <p:attrName>style.visibility</p:attrName>
                                        </p:attrNameLst>
                                      </p:cBhvr>
                                      <p:to>
                                        <p:strVal val="visible"/>
                                      </p:to>
                                    </p:set>
                                    <p:animEffect transition="in" filter="fade">
                                      <p:cBhvr>
                                        <p:cTn id="27" dur="500"/>
                                        <p:tgtEl>
                                          <p:spTgt spid="10">
                                            <p:graphicEl>
                                              <a:dgm id="{3594C729-5CE3-4EA0-B091-7C058E16E8EC}"/>
                                            </p:graphicEl>
                                          </p:spTgt>
                                        </p:tgtEl>
                                      </p:cBhvr>
                                    </p:animEffect>
                                  </p:childTnLst>
                                </p:cTn>
                              </p:par>
                            </p:childTnLst>
                          </p:cTn>
                        </p:par>
                        <p:par>
                          <p:cTn id="28" fill="hold">
                            <p:stCondLst>
                              <p:cond delay="500"/>
                            </p:stCondLst>
                            <p:childTnLst>
                              <p:par>
                                <p:cTn id="29" presetID="26" presetClass="emph" presetSubtype="0" fill="hold" grpId="1" nodeType="afterEffect">
                                  <p:stCondLst>
                                    <p:cond delay="0"/>
                                  </p:stCondLst>
                                  <p:childTnLst>
                                    <p:animEffect transition="out" filter="fade">
                                      <p:cBhvr>
                                        <p:cTn id="30" dur="500" tmFilter="0, 0; .2, .5; .8, .5; 1, 0"/>
                                        <p:tgtEl>
                                          <p:spTgt spid="10">
                                            <p:graphicEl>
                                              <a:dgm id="{17244A91-B6D5-4487-A964-EDD446959040}"/>
                                            </p:graphicEl>
                                          </p:spTgt>
                                        </p:tgtEl>
                                      </p:cBhvr>
                                    </p:animEffect>
                                    <p:animScale>
                                      <p:cBhvr>
                                        <p:cTn id="31" dur="250" autoRev="1" fill="hold"/>
                                        <p:tgtEl>
                                          <p:spTgt spid="10">
                                            <p:graphicEl>
                                              <a:dgm id="{17244A91-B6D5-4487-A964-EDD446959040}"/>
                                            </p:graphicEl>
                                          </p:spTgt>
                                        </p:tgtEl>
                                      </p:cBhvr>
                                      <p:by x="105000" y="105000"/>
                                    </p:animScale>
                                  </p:childTnLst>
                                </p:cTn>
                              </p:par>
                            </p:childTnLst>
                          </p:cTn>
                        </p:par>
                        <p:par>
                          <p:cTn id="32" fill="hold">
                            <p:stCondLst>
                              <p:cond delay="1000"/>
                            </p:stCondLst>
                            <p:childTnLst>
                              <p:par>
                                <p:cTn id="33" presetID="26" presetClass="emph" presetSubtype="0" fill="hold" grpId="1" nodeType="afterEffect">
                                  <p:stCondLst>
                                    <p:cond delay="0"/>
                                  </p:stCondLst>
                                  <p:childTnLst>
                                    <p:animEffect transition="out" filter="fade">
                                      <p:cBhvr>
                                        <p:cTn id="34" dur="500" tmFilter="0, 0; .2, .5; .8, .5; 1, 0"/>
                                        <p:tgtEl>
                                          <p:spTgt spid="10">
                                            <p:graphicEl>
                                              <a:dgm id="{B0AA18FC-1E35-4D29-BC02-88AEE5830D46}"/>
                                            </p:graphicEl>
                                          </p:spTgt>
                                        </p:tgtEl>
                                      </p:cBhvr>
                                    </p:animEffect>
                                    <p:animScale>
                                      <p:cBhvr>
                                        <p:cTn id="35" dur="250" autoRev="1" fill="hold"/>
                                        <p:tgtEl>
                                          <p:spTgt spid="10">
                                            <p:graphicEl>
                                              <a:dgm id="{B0AA18FC-1E35-4D29-BC02-88AEE5830D46}"/>
                                            </p:graphicEl>
                                          </p:spTgt>
                                        </p:tgtEl>
                                      </p:cBhvr>
                                      <p:by x="105000" y="105000"/>
                                    </p:animScale>
                                  </p:childTnLst>
                                </p:cTn>
                              </p:par>
                            </p:childTnLst>
                          </p:cTn>
                        </p:par>
                        <p:par>
                          <p:cTn id="36" fill="hold">
                            <p:stCondLst>
                              <p:cond delay="1500"/>
                            </p:stCondLst>
                            <p:childTnLst>
                              <p:par>
                                <p:cTn id="37" presetID="26" presetClass="emph" presetSubtype="0" fill="hold" grpId="1" nodeType="afterEffect">
                                  <p:stCondLst>
                                    <p:cond delay="0"/>
                                  </p:stCondLst>
                                  <p:childTnLst>
                                    <p:animEffect transition="out" filter="fade">
                                      <p:cBhvr>
                                        <p:cTn id="38" dur="500" tmFilter="0, 0; .2, .5; .8, .5; 1, 0"/>
                                        <p:tgtEl>
                                          <p:spTgt spid="10">
                                            <p:graphicEl>
                                              <a:dgm id="{F3D1895B-830C-4F7B-991D-528530193A0B}"/>
                                            </p:graphicEl>
                                          </p:spTgt>
                                        </p:tgtEl>
                                      </p:cBhvr>
                                    </p:animEffect>
                                    <p:animScale>
                                      <p:cBhvr>
                                        <p:cTn id="39" dur="250" autoRev="1" fill="hold"/>
                                        <p:tgtEl>
                                          <p:spTgt spid="10">
                                            <p:graphicEl>
                                              <a:dgm id="{F3D1895B-830C-4F7B-991D-528530193A0B}"/>
                                            </p:graphicEl>
                                          </p:spTgt>
                                        </p:tgtEl>
                                      </p:cBhvr>
                                      <p:by x="105000" y="105000"/>
                                    </p:animScale>
                                  </p:childTnLst>
                                </p:cTn>
                              </p:par>
                            </p:childTnLst>
                          </p:cTn>
                        </p:par>
                        <p:par>
                          <p:cTn id="40" fill="hold">
                            <p:stCondLst>
                              <p:cond delay="2000"/>
                            </p:stCondLst>
                            <p:childTnLst>
                              <p:par>
                                <p:cTn id="41" presetID="26" presetClass="emph" presetSubtype="0" fill="hold" grpId="1" nodeType="afterEffect">
                                  <p:stCondLst>
                                    <p:cond delay="0"/>
                                  </p:stCondLst>
                                  <p:childTnLst>
                                    <p:animEffect transition="out" filter="fade">
                                      <p:cBhvr>
                                        <p:cTn id="42" dur="500" tmFilter="0, 0; .2, .5; .8, .5; 1, 0"/>
                                        <p:tgtEl>
                                          <p:spTgt spid="10">
                                            <p:graphicEl>
                                              <a:dgm id="{B98FFDC1-5595-4507-9AD0-728F6A055AE0}"/>
                                            </p:graphicEl>
                                          </p:spTgt>
                                        </p:tgtEl>
                                      </p:cBhvr>
                                    </p:animEffect>
                                    <p:animScale>
                                      <p:cBhvr>
                                        <p:cTn id="43" dur="250" autoRev="1" fill="hold"/>
                                        <p:tgtEl>
                                          <p:spTgt spid="10">
                                            <p:graphicEl>
                                              <a:dgm id="{B98FFDC1-5595-4507-9AD0-728F6A055AE0}"/>
                                            </p:graphicEl>
                                          </p:spTgt>
                                        </p:tgtEl>
                                      </p:cBhvr>
                                      <p:by x="105000" y="105000"/>
                                    </p:animScale>
                                  </p:childTnLst>
                                </p:cTn>
                              </p:par>
                            </p:childTnLst>
                          </p:cTn>
                        </p:par>
                        <p:par>
                          <p:cTn id="44" fill="hold">
                            <p:stCondLst>
                              <p:cond delay="2500"/>
                            </p:stCondLst>
                            <p:childTnLst>
                              <p:par>
                                <p:cTn id="45" presetID="26" presetClass="emph" presetSubtype="0" fill="hold" grpId="1" nodeType="afterEffect">
                                  <p:stCondLst>
                                    <p:cond delay="0"/>
                                  </p:stCondLst>
                                  <p:childTnLst>
                                    <p:animEffect transition="out" filter="fade">
                                      <p:cBhvr>
                                        <p:cTn id="46" dur="500" tmFilter="0, 0; .2, .5; .8, .5; 1, 0"/>
                                        <p:tgtEl>
                                          <p:spTgt spid="10">
                                            <p:graphicEl>
                                              <a:dgm id="{CC71DE9A-344C-45B2-9BBF-87FA2170748C}"/>
                                            </p:graphicEl>
                                          </p:spTgt>
                                        </p:tgtEl>
                                      </p:cBhvr>
                                    </p:animEffect>
                                    <p:animScale>
                                      <p:cBhvr>
                                        <p:cTn id="47" dur="250" autoRev="1" fill="hold"/>
                                        <p:tgtEl>
                                          <p:spTgt spid="10">
                                            <p:graphicEl>
                                              <a:dgm id="{CC71DE9A-344C-45B2-9BBF-87FA2170748C}"/>
                                            </p:graphicEl>
                                          </p:spTgt>
                                        </p:tgtEl>
                                      </p:cBhvr>
                                      <p:by x="105000" y="105000"/>
                                    </p:animScale>
                                  </p:childTnLst>
                                </p:cTn>
                              </p:par>
                            </p:childTnLst>
                          </p:cTn>
                        </p:par>
                        <p:par>
                          <p:cTn id="48" fill="hold">
                            <p:stCondLst>
                              <p:cond delay="3000"/>
                            </p:stCondLst>
                            <p:childTnLst>
                              <p:par>
                                <p:cTn id="49" presetID="26" presetClass="emph" presetSubtype="0" fill="hold" grpId="1" nodeType="afterEffect">
                                  <p:stCondLst>
                                    <p:cond delay="0"/>
                                  </p:stCondLst>
                                  <p:childTnLst>
                                    <p:animEffect transition="out" filter="fade">
                                      <p:cBhvr>
                                        <p:cTn id="50" dur="500" tmFilter="0, 0; .2, .5; .8, .5; 1, 0"/>
                                        <p:tgtEl>
                                          <p:spTgt spid="10">
                                            <p:graphicEl>
                                              <a:dgm id="{3594C729-5CE3-4EA0-B091-7C058E16E8EC}"/>
                                            </p:graphicEl>
                                          </p:spTgt>
                                        </p:tgtEl>
                                      </p:cBhvr>
                                    </p:animEffect>
                                    <p:animScale>
                                      <p:cBhvr>
                                        <p:cTn id="51" dur="250" autoRev="1" fill="hold"/>
                                        <p:tgtEl>
                                          <p:spTgt spid="10">
                                            <p:graphicEl>
                                              <a:dgm id="{3594C729-5CE3-4EA0-B091-7C058E16E8EC}"/>
                                            </p:graphic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p:bldSub>
      </p:bldGraphic>
      <p:bldGraphic spid="10" grpId="1">
        <p:bldSub>
          <a:bldDgm/>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Fetch-Execute Cycle Example</a:t>
            </a:r>
          </a:p>
        </p:txBody>
      </p:sp>
      <p:grpSp>
        <p:nvGrpSpPr>
          <p:cNvPr id="6" name="Group 5"/>
          <p:cNvGrpSpPr/>
          <p:nvPr/>
        </p:nvGrpSpPr>
        <p:grpSpPr>
          <a:xfrm>
            <a:off x="868305" y="1366212"/>
            <a:ext cx="4517177" cy="4517177"/>
            <a:chOff x="544982" y="1816288"/>
            <a:chExt cx="4124326" cy="4124326"/>
          </a:xfrm>
        </p:grpSpPr>
        <p:sp>
          <p:nvSpPr>
            <p:cNvPr id="7" name="Rectangle: Rounded Corners 27"/>
            <p:cNvSpPr/>
            <p:nvPr/>
          </p:nvSpPr>
          <p:spPr>
            <a:xfrm>
              <a:off x="3941236"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28"/>
            <p:cNvSpPr/>
            <p:nvPr/>
          </p:nvSpPr>
          <p:spPr>
            <a:xfrm>
              <a:off x="1071154"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29"/>
            <p:cNvSpPr/>
            <p:nvPr/>
          </p:nvSpPr>
          <p:spPr>
            <a:xfrm>
              <a:off x="1645170"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30"/>
            <p:cNvSpPr/>
            <p:nvPr/>
          </p:nvSpPr>
          <p:spPr>
            <a:xfrm>
              <a:off x="2219186"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31"/>
            <p:cNvSpPr/>
            <p:nvPr/>
          </p:nvSpPr>
          <p:spPr>
            <a:xfrm>
              <a:off x="2793202"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32"/>
            <p:cNvSpPr/>
            <p:nvPr/>
          </p:nvSpPr>
          <p:spPr>
            <a:xfrm>
              <a:off x="3367218"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p:cNvGrpSpPr/>
            <p:nvPr/>
          </p:nvGrpSpPr>
          <p:grpSpPr>
            <a:xfrm rot="5400000">
              <a:off x="1074132" y="1816288"/>
              <a:ext cx="3066025" cy="4124326"/>
              <a:chOff x="1223554" y="1968688"/>
              <a:chExt cx="3066025" cy="4124326"/>
            </a:xfrm>
          </p:grpSpPr>
          <p:sp>
            <p:nvSpPr>
              <p:cNvPr id="15" name="Rectangle: Rounded Corners 35"/>
              <p:cNvSpPr/>
              <p:nvPr/>
            </p:nvSpPr>
            <p:spPr>
              <a:xfrm>
                <a:off x="1223554"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36"/>
              <p:cNvSpPr/>
              <p:nvPr/>
            </p:nvSpPr>
            <p:spPr>
              <a:xfrm>
                <a:off x="1797570"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37"/>
              <p:cNvSpPr/>
              <p:nvPr/>
            </p:nvSpPr>
            <p:spPr>
              <a:xfrm>
                <a:off x="2371586"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38"/>
              <p:cNvSpPr/>
              <p:nvPr/>
            </p:nvSpPr>
            <p:spPr>
              <a:xfrm>
                <a:off x="2945602"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39"/>
              <p:cNvSpPr/>
              <p:nvPr/>
            </p:nvSpPr>
            <p:spPr>
              <a:xfrm>
                <a:off x="3519618"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40"/>
              <p:cNvSpPr/>
              <p:nvPr/>
            </p:nvSpPr>
            <p:spPr>
              <a:xfrm>
                <a:off x="4093636"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Rounded Corners 34"/>
            <p:cNvSpPr/>
            <p:nvPr/>
          </p:nvSpPr>
          <p:spPr>
            <a:xfrm>
              <a:off x="817533" y="2088840"/>
              <a:ext cx="3579222" cy="3579222"/>
            </a:xfrm>
            <a:prstGeom prst="roundRect">
              <a:avLst>
                <a:gd name="adj" fmla="val 8273"/>
              </a:avLst>
            </a:prstGeom>
            <a:solidFill>
              <a:srgbClr val="073763"/>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dirty="0">
                <a:latin typeface="Century Gothic" panose="020B0502020202020204" pitchFamily="34" charset="0"/>
              </a:endParaRPr>
            </a:p>
          </p:txBody>
        </p:sp>
      </p:grpSp>
      <p:sp>
        <p:nvSpPr>
          <p:cNvPr id="21" name="Rectangle 20"/>
          <p:cNvSpPr/>
          <p:nvPr/>
        </p:nvSpPr>
        <p:spPr>
          <a:xfrm>
            <a:off x="1453356" y="2032091"/>
            <a:ext cx="1667703" cy="104752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800" b="1" dirty="0">
                <a:solidFill>
                  <a:srgbClr val="073763"/>
                </a:solidFill>
                <a:latin typeface="Century Gothic" panose="020B0502020202020204" pitchFamily="34" charset="0"/>
              </a:rPr>
              <a:t>Control Unit</a:t>
            </a:r>
          </a:p>
        </p:txBody>
      </p:sp>
      <p:cxnSp>
        <p:nvCxnSpPr>
          <p:cNvPr id="22" name="Straight Connector 21"/>
          <p:cNvCxnSpPr/>
          <p:nvPr/>
        </p:nvCxnSpPr>
        <p:spPr>
          <a:xfrm flipV="1">
            <a:off x="2274140" y="3079738"/>
            <a:ext cx="0" cy="197508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2291900" y="3925757"/>
            <a:ext cx="11761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2576540" y="4947623"/>
            <a:ext cx="545038"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094944" y="4331803"/>
            <a:ext cx="0" cy="615578"/>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26" name="Freeform: Shape 46"/>
          <p:cNvSpPr/>
          <p:nvPr/>
        </p:nvSpPr>
        <p:spPr>
          <a:xfrm>
            <a:off x="1484678" y="4683900"/>
            <a:ext cx="3290572" cy="781362"/>
          </a:xfrm>
          <a:custGeom>
            <a:avLst/>
            <a:gdLst>
              <a:gd name="connsiteX0" fmla="*/ 0 w 1731145"/>
              <a:gd name="connsiteY0" fmla="*/ 0 h 559293"/>
              <a:gd name="connsiteX1" fmla="*/ 692458 w 1731145"/>
              <a:gd name="connsiteY1" fmla="*/ 0 h 559293"/>
              <a:gd name="connsiteX2" fmla="*/ 861134 w 1731145"/>
              <a:gd name="connsiteY2" fmla="*/ 177553 h 559293"/>
              <a:gd name="connsiteX3" fmla="*/ 1047565 w 1731145"/>
              <a:gd name="connsiteY3" fmla="*/ 0 h 559293"/>
              <a:gd name="connsiteX4" fmla="*/ 1731145 w 1731145"/>
              <a:gd name="connsiteY4" fmla="*/ 0 h 559293"/>
              <a:gd name="connsiteX5" fmla="*/ 1251751 w 1731145"/>
              <a:gd name="connsiteY5" fmla="*/ 559293 h 559293"/>
              <a:gd name="connsiteX6" fmla="*/ 532660 w 1731145"/>
              <a:gd name="connsiteY6" fmla="*/ 559293 h 559293"/>
              <a:gd name="connsiteX7" fmla="*/ 0 w 1731145"/>
              <a:gd name="connsiteY7" fmla="*/ 0 h 55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1145" h="559293">
                <a:moveTo>
                  <a:pt x="0" y="0"/>
                </a:moveTo>
                <a:lnTo>
                  <a:pt x="692458" y="0"/>
                </a:lnTo>
                <a:lnTo>
                  <a:pt x="861134" y="177553"/>
                </a:lnTo>
                <a:lnTo>
                  <a:pt x="1047565" y="0"/>
                </a:lnTo>
                <a:lnTo>
                  <a:pt x="1731145" y="0"/>
                </a:lnTo>
                <a:lnTo>
                  <a:pt x="1251751" y="559293"/>
                </a:lnTo>
                <a:lnTo>
                  <a:pt x="532660" y="559293"/>
                </a:lnTo>
                <a:lnTo>
                  <a:pt x="0" y="0"/>
                </a:lnTo>
                <a:close/>
              </a:path>
            </a:pathLst>
          </a:cu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800" b="1" dirty="0">
                <a:solidFill>
                  <a:srgbClr val="073763"/>
                </a:solidFill>
                <a:latin typeface="Century Gothic" panose="020B0502020202020204" pitchFamily="34" charset="0"/>
              </a:rPr>
              <a:t>ALU</a:t>
            </a:r>
          </a:p>
        </p:txBody>
      </p:sp>
      <p:cxnSp>
        <p:nvCxnSpPr>
          <p:cNvPr id="27" name="Straight Connector 26"/>
          <p:cNvCxnSpPr/>
          <p:nvPr/>
        </p:nvCxnSpPr>
        <p:spPr>
          <a:xfrm flipH="1">
            <a:off x="3094944" y="4349221"/>
            <a:ext cx="373082"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775250" y="2861926"/>
            <a:ext cx="2927384"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775250" y="4182743"/>
            <a:ext cx="2928313"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Rectangle: Rounded Corners 50"/>
          <p:cNvSpPr/>
          <p:nvPr/>
        </p:nvSpPr>
        <p:spPr>
          <a:xfrm>
            <a:off x="7702633" y="1366213"/>
            <a:ext cx="2301914" cy="4218664"/>
          </a:xfrm>
          <a:prstGeom prst="roundRect">
            <a:avLst>
              <a:gd name="adj" fmla="val 9817"/>
            </a:avLst>
          </a:prstGeom>
          <a:solidFill>
            <a:srgbClr val="073763"/>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latin typeface="Century Gothic" panose="020B0502020202020204" pitchFamily="34" charset="0"/>
              </a:rPr>
              <a:t>Main Memory</a:t>
            </a:r>
          </a:p>
        </p:txBody>
      </p:sp>
      <p:sp>
        <p:nvSpPr>
          <p:cNvPr id="31" name="Rectangle 30"/>
          <p:cNvSpPr/>
          <p:nvPr/>
        </p:nvSpPr>
        <p:spPr>
          <a:xfrm>
            <a:off x="3358085" y="1833642"/>
            <a:ext cx="1531721" cy="2763811"/>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800" b="1" dirty="0">
              <a:solidFill>
                <a:srgbClr val="073763"/>
              </a:solidFill>
              <a:latin typeface="Century Gothic" panose="020B0502020202020204" pitchFamily="34" charset="0"/>
            </a:endParaRPr>
          </a:p>
        </p:txBody>
      </p:sp>
      <p:sp>
        <p:nvSpPr>
          <p:cNvPr id="46" name="Rectangle 45"/>
          <p:cNvSpPr/>
          <p:nvPr/>
        </p:nvSpPr>
        <p:spPr>
          <a:xfrm>
            <a:off x="3423842" y="2639530"/>
            <a:ext cx="1378825" cy="46179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GB" b="1" dirty="0">
                <a:solidFill>
                  <a:srgbClr val="073763"/>
                </a:solidFill>
                <a:latin typeface="Century Gothic" panose="020B0502020202020204" pitchFamily="34" charset="0"/>
              </a:rPr>
              <a:t>MAR</a:t>
            </a:r>
            <a:endParaRPr lang="en-GB" sz="1800" b="1" dirty="0">
              <a:solidFill>
                <a:srgbClr val="073763"/>
              </a:solidFill>
              <a:latin typeface="Century Gothic" panose="020B0502020202020204" pitchFamily="34" charset="0"/>
            </a:endParaRPr>
          </a:p>
        </p:txBody>
      </p:sp>
      <p:sp>
        <p:nvSpPr>
          <p:cNvPr id="47" name="Rectangle 46"/>
          <p:cNvSpPr/>
          <p:nvPr/>
        </p:nvSpPr>
        <p:spPr>
          <a:xfrm>
            <a:off x="3423842" y="2008685"/>
            <a:ext cx="1378825" cy="46179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GB" b="1" dirty="0">
                <a:solidFill>
                  <a:srgbClr val="073763"/>
                </a:solidFill>
                <a:latin typeface="Century Gothic" panose="020B0502020202020204" pitchFamily="34" charset="0"/>
              </a:rPr>
              <a:t>PC</a:t>
            </a:r>
            <a:endParaRPr lang="en-GB" sz="1800" b="1" dirty="0">
              <a:solidFill>
                <a:srgbClr val="073763"/>
              </a:solidFill>
              <a:latin typeface="Century Gothic" panose="020B0502020202020204" pitchFamily="34" charset="0"/>
            </a:endParaRPr>
          </a:p>
        </p:txBody>
      </p:sp>
      <p:sp>
        <p:nvSpPr>
          <p:cNvPr id="48" name="Rectangle 47"/>
          <p:cNvSpPr/>
          <p:nvPr/>
        </p:nvSpPr>
        <p:spPr>
          <a:xfrm>
            <a:off x="3423842" y="3956104"/>
            <a:ext cx="1378825" cy="46179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GB" b="1" dirty="0">
                <a:solidFill>
                  <a:srgbClr val="073763"/>
                </a:solidFill>
                <a:latin typeface="Century Gothic" panose="020B0502020202020204" pitchFamily="34" charset="0"/>
              </a:rPr>
              <a:t>MDR</a:t>
            </a:r>
            <a:endParaRPr lang="en-GB" sz="1800" b="1" dirty="0">
              <a:solidFill>
                <a:srgbClr val="073763"/>
              </a:solidFill>
              <a:latin typeface="Century Gothic" panose="020B0502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889125781"/>
              </p:ext>
            </p:extLst>
          </p:nvPr>
        </p:nvGraphicFramePr>
        <p:xfrm>
          <a:off x="7793552" y="1682109"/>
          <a:ext cx="2085554" cy="3579225"/>
        </p:xfrm>
        <a:graphic>
          <a:graphicData uri="http://schemas.openxmlformats.org/drawingml/2006/table">
            <a:tbl>
              <a:tblPr firstRow="1" bandRow="1">
                <a:tableStyleId>{5C22544A-7EE6-4342-B048-85BDC9FD1C3A}</a:tableStyleId>
              </a:tblPr>
              <a:tblGrid>
                <a:gridCol w="1004459">
                  <a:extLst>
                    <a:ext uri="{9D8B030D-6E8A-4147-A177-3AD203B41FA5}">
                      <a16:colId xmlns:a16="http://schemas.microsoft.com/office/drawing/2014/main" val="20000"/>
                    </a:ext>
                  </a:extLst>
                </a:gridCol>
                <a:gridCol w="1081095">
                  <a:extLst>
                    <a:ext uri="{9D8B030D-6E8A-4147-A177-3AD203B41FA5}">
                      <a16:colId xmlns:a16="http://schemas.microsoft.com/office/drawing/2014/main" val="20001"/>
                    </a:ext>
                  </a:extLst>
                </a:gridCol>
              </a:tblGrid>
              <a:tr h="256766">
                <a:tc>
                  <a:txBody>
                    <a:bodyPr/>
                    <a:lstStyle/>
                    <a:p>
                      <a:pPr algn="ctr"/>
                      <a:r>
                        <a:rPr lang="en-GB" dirty="0">
                          <a:solidFill>
                            <a:schemeClr val="bg1"/>
                          </a:solidFill>
                        </a:rPr>
                        <a:t>Address</a:t>
                      </a:r>
                    </a:p>
                  </a:txBody>
                  <a:tcPr anchor="ct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accent5">
                        <a:lumMod val="50000"/>
                      </a:schemeClr>
                    </a:solidFill>
                  </a:tcPr>
                </a:tc>
                <a:tc>
                  <a:txBody>
                    <a:bodyPr/>
                    <a:lstStyle/>
                    <a:p>
                      <a:pPr algn="ctr"/>
                      <a:r>
                        <a:rPr lang="en-GB" dirty="0">
                          <a:solidFill>
                            <a:schemeClr val="bg1"/>
                          </a:solidFill>
                        </a:rPr>
                        <a:t>Data</a:t>
                      </a:r>
                    </a:p>
                  </a:txBody>
                  <a:tcPr anchor="ct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10000"/>
                  </a:ext>
                </a:extLst>
              </a:tr>
              <a:tr h="642693">
                <a:tc>
                  <a:txBody>
                    <a:bodyPr/>
                    <a:lstStyle/>
                    <a:p>
                      <a:pPr algn="ctr"/>
                      <a:r>
                        <a:rPr lang="en-GB" b="1" dirty="0">
                          <a:solidFill>
                            <a:schemeClr val="accent5">
                              <a:lumMod val="50000"/>
                            </a:schemeClr>
                          </a:solidFill>
                        </a:rPr>
                        <a:t>0</a:t>
                      </a:r>
                    </a:p>
                  </a:txBody>
                  <a:tcPr anchor="ct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solidFill>
                  </a:tcPr>
                </a:tc>
                <a:tc>
                  <a:txBody>
                    <a:bodyPr/>
                    <a:lstStyle/>
                    <a:p>
                      <a:pPr algn="ctr"/>
                      <a:r>
                        <a:rPr lang="en-GB" b="1" dirty="0">
                          <a:solidFill>
                            <a:schemeClr val="accent5">
                              <a:lumMod val="50000"/>
                            </a:schemeClr>
                          </a:solidFill>
                        </a:rPr>
                        <a:t>ADD 4</a:t>
                      </a:r>
                    </a:p>
                  </a:txBody>
                  <a:tcPr anchor="ct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42693">
                <a:tc>
                  <a:txBody>
                    <a:bodyPr/>
                    <a:lstStyle/>
                    <a:p>
                      <a:pPr algn="ctr"/>
                      <a:r>
                        <a:rPr lang="en-GB" b="1" dirty="0">
                          <a:solidFill>
                            <a:schemeClr val="accent5">
                              <a:lumMod val="50000"/>
                            </a:schemeClr>
                          </a:solidFill>
                        </a:rPr>
                        <a:t>1</a:t>
                      </a:r>
                    </a:p>
                  </a:txBody>
                  <a:tcPr anchor="ct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solidFill>
                  </a:tcPr>
                </a:tc>
                <a:tc>
                  <a:txBody>
                    <a:bodyPr/>
                    <a:lstStyle/>
                    <a:p>
                      <a:pPr algn="ctr"/>
                      <a:endParaRPr lang="en-GB" b="1" dirty="0">
                        <a:solidFill>
                          <a:schemeClr val="accent5">
                            <a:lumMod val="50000"/>
                          </a:schemeClr>
                        </a:solidFill>
                      </a:endParaRPr>
                    </a:p>
                  </a:txBody>
                  <a:tcPr anchor="ct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42693">
                <a:tc>
                  <a:txBody>
                    <a:bodyPr/>
                    <a:lstStyle/>
                    <a:p>
                      <a:pPr algn="ctr"/>
                      <a:r>
                        <a:rPr lang="en-GB" b="1" dirty="0">
                          <a:solidFill>
                            <a:schemeClr val="accent5">
                              <a:lumMod val="50000"/>
                            </a:schemeClr>
                          </a:solidFill>
                        </a:rPr>
                        <a:t>2</a:t>
                      </a:r>
                    </a:p>
                  </a:txBody>
                  <a:tcPr anchor="ct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solidFill>
                  </a:tcPr>
                </a:tc>
                <a:tc>
                  <a:txBody>
                    <a:bodyPr/>
                    <a:lstStyle/>
                    <a:p>
                      <a:pPr algn="ctr"/>
                      <a:endParaRPr lang="en-GB" b="1" dirty="0">
                        <a:solidFill>
                          <a:schemeClr val="accent5">
                            <a:lumMod val="50000"/>
                          </a:schemeClr>
                        </a:solidFill>
                      </a:endParaRPr>
                    </a:p>
                  </a:txBody>
                  <a:tcPr anchor="ct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42693">
                <a:tc>
                  <a:txBody>
                    <a:bodyPr/>
                    <a:lstStyle/>
                    <a:p>
                      <a:pPr algn="ctr"/>
                      <a:r>
                        <a:rPr lang="en-GB" b="1" dirty="0">
                          <a:solidFill>
                            <a:schemeClr val="accent5">
                              <a:lumMod val="50000"/>
                            </a:schemeClr>
                          </a:solidFill>
                        </a:rPr>
                        <a:t>3</a:t>
                      </a:r>
                    </a:p>
                  </a:txBody>
                  <a:tcPr anchor="ct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solidFill>
                  </a:tcPr>
                </a:tc>
                <a:tc>
                  <a:txBody>
                    <a:bodyPr/>
                    <a:lstStyle/>
                    <a:p>
                      <a:pPr algn="ctr"/>
                      <a:endParaRPr lang="en-GB" b="1" dirty="0">
                        <a:solidFill>
                          <a:schemeClr val="accent5">
                            <a:lumMod val="50000"/>
                          </a:schemeClr>
                        </a:solidFill>
                      </a:endParaRPr>
                    </a:p>
                  </a:txBody>
                  <a:tcPr anchor="ct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42693">
                <a:tc>
                  <a:txBody>
                    <a:bodyPr/>
                    <a:lstStyle/>
                    <a:p>
                      <a:pPr algn="ctr"/>
                      <a:r>
                        <a:rPr lang="en-GB" b="1" dirty="0">
                          <a:solidFill>
                            <a:schemeClr val="accent5">
                              <a:lumMod val="50000"/>
                            </a:schemeClr>
                          </a:solidFill>
                        </a:rPr>
                        <a:t>4</a:t>
                      </a:r>
                    </a:p>
                  </a:txBody>
                  <a:tcPr anchor="ct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solidFill>
                  </a:tcPr>
                </a:tc>
                <a:tc>
                  <a:txBody>
                    <a:bodyPr/>
                    <a:lstStyle/>
                    <a:p>
                      <a:pPr algn="ctr"/>
                      <a:endParaRPr lang="en-GB" b="1" dirty="0">
                        <a:solidFill>
                          <a:schemeClr val="accent5">
                            <a:lumMod val="50000"/>
                          </a:schemeClr>
                        </a:solidFill>
                      </a:endParaRPr>
                    </a:p>
                  </a:txBody>
                  <a:tcPr anchor="ct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42" name="Rectangle 41"/>
          <p:cNvSpPr/>
          <p:nvPr/>
        </p:nvSpPr>
        <p:spPr>
          <a:xfrm>
            <a:off x="4274868" y="2085873"/>
            <a:ext cx="382491" cy="299049"/>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solidFill>
                  <a:srgbClr val="073763"/>
                </a:solidFill>
                <a:latin typeface="Century Gothic" panose="020B0502020202020204" pitchFamily="34" charset="0"/>
              </a:rPr>
              <a:t>0</a:t>
            </a:r>
            <a:endParaRPr lang="en-GB" sz="1800" b="1" dirty="0">
              <a:solidFill>
                <a:srgbClr val="073763"/>
              </a:solidFill>
              <a:latin typeface="Century Gothic" panose="020B0502020202020204" pitchFamily="34" charset="0"/>
            </a:endParaRPr>
          </a:p>
        </p:txBody>
      </p:sp>
      <p:sp>
        <p:nvSpPr>
          <p:cNvPr id="44" name="Rectangle 43"/>
          <p:cNvSpPr/>
          <p:nvPr/>
        </p:nvSpPr>
        <p:spPr>
          <a:xfrm>
            <a:off x="4272328" y="2085873"/>
            <a:ext cx="382491" cy="299049"/>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solidFill>
                  <a:srgbClr val="073763"/>
                </a:solidFill>
                <a:latin typeface="Century Gothic" panose="020B0502020202020204" pitchFamily="34" charset="0"/>
              </a:rPr>
              <a:t>0</a:t>
            </a:r>
            <a:endParaRPr lang="en-GB" sz="1800" b="1" dirty="0">
              <a:solidFill>
                <a:srgbClr val="073763"/>
              </a:solidFill>
              <a:latin typeface="Century Gothic" panose="020B0502020202020204" pitchFamily="34" charset="0"/>
            </a:endParaRPr>
          </a:p>
        </p:txBody>
      </p:sp>
      <p:sp>
        <p:nvSpPr>
          <p:cNvPr id="52" name="Rectangle 51"/>
          <p:cNvSpPr/>
          <p:nvPr/>
        </p:nvSpPr>
        <p:spPr>
          <a:xfrm>
            <a:off x="8983362" y="2235397"/>
            <a:ext cx="713386" cy="299049"/>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b="1" dirty="0">
                <a:solidFill>
                  <a:srgbClr val="073763"/>
                </a:solidFill>
                <a:latin typeface="Century Gothic" panose="020B0502020202020204" pitchFamily="34" charset="0"/>
              </a:rPr>
              <a:t>ADD 4</a:t>
            </a:r>
          </a:p>
        </p:txBody>
      </p:sp>
      <p:sp>
        <p:nvSpPr>
          <p:cNvPr id="67" name="Rectangle 66"/>
          <p:cNvSpPr/>
          <p:nvPr/>
        </p:nvSpPr>
        <p:spPr>
          <a:xfrm>
            <a:off x="4270217" y="2709999"/>
            <a:ext cx="382491" cy="299049"/>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solidFill>
                  <a:srgbClr val="073763"/>
                </a:solidFill>
                <a:latin typeface="Century Gothic" panose="020B0502020202020204" pitchFamily="34" charset="0"/>
              </a:rPr>
              <a:t>0</a:t>
            </a:r>
            <a:endParaRPr lang="en-GB" sz="1800" b="1" dirty="0">
              <a:solidFill>
                <a:srgbClr val="073763"/>
              </a:solidFill>
              <a:latin typeface="Century Gothic" panose="020B0502020202020204" pitchFamily="34" charset="0"/>
            </a:endParaRPr>
          </a:p>
        </p:txBody>
      </p:sp>
      <p:sp>
        <p:nvSpPr>
          <p:cNvPr id="62" name="Rectangle 61"/>
          <p:cNvSpPr/>
          <p:nvPr/>
        </p:nvSpPr>
        <p:spPr>
          <a:xfrm>
            <a:off x="4044778" y="4043602"/>
            <a:ext cx="713386" cy="299049"/>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b="1" dirty="0">
                <a:solidFill>
                  <a:srgbClr val="073763"/>
                </a:solidFill>
                <a:latin typeface="Century Gothic" panose="020B0502020202020204" pitchFamily="34" charset="0"/>
              </a:rPr>
              <a:t>ADD 4</a:t>
            </a:r>
          </a:p>
        </p:txBody>
      </p:sp>
      <p:sp>
        <p:nvSpPr>
          <p:cNvPr id="64" name="Rectangle 63"/>
          <p:cNvSpPr/>
          <p:nvPr/>
        </p:nvSpPr>
        <p:spPr>
          <a:xfrm>
            <a:off x="3423842" y="3293410"/>
            <a:ext cx="1378825" cy="46179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GB" b="1" dirty="0">
                <a:solidFill>
                  <a:srgbClr val="073763"/>
                </a:solidFill>
                <a:latin typeface="Century Gothic" panose="020B0502020202020204" pitchFamily="34" charset="0"/>
              </a:rPr>
              <a:t>ACC</a:t>
            </a:r>
            <a:endParaRPr lang="en-GB" sz="1800" b="1" dirty="0">
              <a:solidFill>
                <a:srgbClr val="073763"/>
              </a:solidFill>
              <a:latin typeface="Century Gothic" panose="020B0502020202020204" pitchFamily="34" charset="0"/>
            </a:endParaRPr>
          </a:p>
        </p:txBody>
      </p:sp>
      <p:sp>
        <p:nvSpPr>
          <p:cNvPr id="65" name="Rectangle 64"/>
          <p:cNvSpPr/>
          <p:nvPr/>
        </p:nvSpPr>
        <p:spPr>
          <a:xfrm>
            <a:off x="2944178" y="5083210"/>
            <a:ext cx="382491" cy="299049"/>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solidFill>
                  <a:srgbClr val="073763"/>
                </a:solidFill>
                <a:latin typeface="Century Gothic" panose="020B0502020202020204" pitchFamily="34" charset="0"/>
              </a:rPr>
              <a:t>4</a:t>
            </a:r>
            <a:endParaRPr lang="en-GB" sz="1800" b="1" dirty="0">
              <a:solidFill>
                <a:srgbClr val="073763"/>
              </a:solidFill>
              <a:latin typeface="Century Gothic" panose="020B0502020202020204" pitchFamily="34" charset="0"/>
            </a:endParaRPr>
          </a:p>
        </p:txBody>
      </p:sp>
      <p:sp>
        <p:nvSpPr>
          <p:cNvPr id="66" name="Rectangle 65"/>
          <p:cNvSpPr/>
          <p:nvPr/>
        </p:nvSpPr>
        <p:spPr>
          <a:xfrm>
            <a:off x="4274857" y="2087566"/>
            <a:ext cx="382491" cy="299049"/>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solidFill>
                  <a:srgbClr val="073763"/>
                </a:solidFill>
                <a:latin typeface="Century Gothic" panose="020B0502020202020204" pitchFamily="34" charset="0"/>
              </a:rPr>
              <a:t>1</a:t>
            </a:r>
            <a:endParaRPr lang="en-GB" sz="1800" b="1" dirty="0">
              <a:solidFill>
                <a:srgbClr val="073763"/>
              </a:solidFill>
              <a:latin typeface="Century Gothic" panose="020B0502020202020204" pitchFamily="34" charset="0"/>
            </a:endParaRPr>
          </a:p>
        </p:txBody>
      </p:sp>
      <p:sp>
        <p:nvSpPr>
          <p:cNvPr id="45" name="Rectangle 44"/>
          <p:cNvSpPr/>
          <p:nvPr/>
        </p:nvSpPr>
        <p:spPr>
          <a:xfrm>
            <a:off x="4272328" y="2712401"/>
            <a:ext cx="382491" cy="299049"/>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solidFill>
                  <a:srgbClr val="073763"/>
                </a:solidFill>
                <a:latin typeface="Century Gothic" panose="020B0502020202020204" pitchFamily="34" charset="0"/>
              </a:rPr>
              <a:t>0</a:t>
            </a:r>
            <a:endParaRPr lang="en-GB" sz="1800" b="1" dirty="0">
              <a:solidFill>
                <a:srgbClr val="073763"/>
              </a:solidFill>
              <a:latin typeface="Century Gothic" panose="020B0502020202020204" pitchFamily="34" charset="0"/>
            </a:endParaRPr>
          </a:p>
        </p:txBody>
      </p:sp>
      <p:sp>
        <p:nvSpPr>
          <p:cNvPr id="4" name="TextBox 3"/>
          <p:cNvSpPr txBox="1"/>
          <p:nvPr/>
        </p:nvSpPr>
        <p:spPr>
          <a:xfrm>
            <a:off x="5719682" y="2540722"/>
            <a:ext cx="1400136" cy="338554"/>
          </a:xfrm>
          <a:prstGeom prst="rect">
            <a:avLst/>
          </a:prstGeom>
          <a:noFill/>
        </p:spPr>
        <p:txBody>
          <a:bodyPr wrap="square" rtlCol="0">
            <a:spAutoFit/>
          </a:bodyPr>
          <a:lstStyle/>
          <a:p>
            <a:r>
              <a:rPr lang="en-GB" sz="1600" b="1" dirty="0">
                <a:solidFill>
                  <a:srgbClr val="92D050"/>
                </a:solidFill>
                <a:latin typeface="Century Gothic" panose="020B0502020202020204" pitchFamily="34" charset="0"/>
              </a:rPr>
              <a:t>Address Bus</a:t>
            </a:r>
          </a:p>
        </p:txBody>
      </p:sp>
      <p:sp>
        <p:nvSpPr>
          <p:cNvPr id="43" name="TextBox 42"/>
          <p:cNvSpPr txBox="1"/>
          <p:nvPr/>
        </p:nvSpPr>
        <p:spPr>
          <a:xfrm>
            <a:off x="5719682" y="3844189"/>
            <a:ext cx="1400136" cy="338554"/>
          </a:xfrm>
          <a:prstGeom prst="rect">
            <a:avLst/>
          </a:prstGeom>
          <a:noFill/>
        </p:spPr>
        <p:txBody>
          <a:bodyPr wrap="square" rtlCol="0">
            <a:spAutoFit/>
          </a:bodyPr>
          <a:lstStyle/>
          <a:p>
            <a:pPr algn="ctr"/>
            <a:r>
              <a:rPr lang="en-GB" sz="1600" b="1" dirty="0">
                <a:solidFill>
                  <a:srgbClr val="00B0F0"/>
                </a:solidFill>
                <a:latin typeface="Century Gothic" panose="020B0502020202020204" pitchFamily="34" charset="0"/>
              </a:rPr>
              <a:t>Data Bus</a:t>
            </a:r>
          </a:p>
        </p:txBody>
      </p:sp>
      <p:sp>
        <p:nvSpPr>
          <p:cNvPr id="49" name="TextBox 48"/>
          <p:cNvSpPr txBox="1"/>
          <p:nvPr/>
        </p:nvSpPr>
        <p:spPr>
          <a:xfrm>
            <a:off x="1254152" y="3646757"/>
            <a:ext cx="1042067" cy="584775"/>
          </a:xfrm>
          <a:prstGeom prst="rect">
            <a:avLst/>
          </a:prstGeom>
          <a:noFill/>
        </p:spPr>
        <p:txBody>
          <a:bodyPr wrap="square" rtlCol="0">
            <a:spAutoFit/>
          </a:bodyPr>
          <a:lstStyle/>
          <a:p>
            <a:pPr algn="ctr"/>
            <a:r>
              <a:rPr lang="en-GB" sz="1600" b="1" dirty="0">
                <a:solidFill>
                  <a:srgbClr val="FF0000"/>
                </a:solidFill>
                <a:latin typeface="Century Gothic" panose="020B0502020202020204" pitchFamily="34" charset="0"/>
              </a:rPr>
              <a:t>Control Bus</a:t>
            </a:r>
          </a:p>
        </p:txBody>
      </p:sp>
    </p:spTree>
    <p:extLst>
      <p:ext uri="{BB962C8B-B14F-4D97-AF65-F5344CB8AC3E}">
        <p14:creationId xmlns:p14="http://schemas.microsoft.com/office/powerpoint/2010/main" val="1428563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375E-6 4.07407E-6 L -4.58333E-6 0.09144 " pathEditMode="relative" rAng="0" ptsTypes="AA">
                                      <p:cBhvr>
                                        <p:cTn id="6" dur="2000" fill="hold"/>
                                        <p:tgtEl>
                                          <p:spTgt spid="44"/>
                                        </p:tgtEl>
                                        <p:attrNameLst>
                                          <p:attrName>ppt_x</p:attrName>
                                          <p:attrName>ppt_y</p:attrName>
                                        </p:attrNameLst>
                                      </p:cBhvr>
                                      <p:rCtr x="-39" y="4560"/>
                                    </p:animMotion>
                                  </p:childTnLst>
                                </p:cTn>
                              </p:par>
                            </p:childTnLst>
                          </p:cTn>
                        </p:par>
                        <p:par>
                          <p:cTn id="7" fill="hold">
                            <p:stCondLst>
                              <p:cond delay="2000"/>
                            </p:stCondLst>
                            <p:childTnLst>
                              <p:par>
                                <p:cTn id="8" presetID="10" presetClass="exit" presetSubtype="0" fill="hold" grpId="1" nodeType="afterEffect">
                                  <p:stCondLst>
                                    <p:cond delay="0"/>
                                  </p:stCondLst>
                                  <p:childTnLst>
                                    <p:animEffect transition="out" filter="fade">
                                      <p:cBhvr>
                                        <p:cTn id="9" dur="500"/>
                                        <p:tgtEl>
                                          <p:spTgt spid="44"/>
                                        </p:tgtEl>
                                      </p:cBhvr>
                                    </p:animEffect>
                                    <p:set>
                                      <p:cBhvr>
                                        <p:cTn id="10" dur="1" fill="hold">
                                          <p:stCondLst>
                                            <p:cond delay="499"/>
                                          </p:stCondLst>
                                        </p:cTn>
                                        <p:tgtEl>
                                          <p:spTgt spid="44"/>
                                        </p:tgtEl>
                                        <p:attrNameLst>
                                          <p:attrName>style.visibility</p:attrName>
                                        </p:attrNameLst>
                                      </p:cBhvr>
                                      <p:to>
                                        <p:strVal val="hidden"/>
                                      </p:to>
                                    </p:set>
                                  </p:childTnLst>
                                </p:cTn>
                              </p:par>
                              <p:par>
                                <p:cTn id="11" presetID="10" presetClass="entr" presetSubtype="0" fill="hold" grpId="1"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500"/>
                                        <p:tgtEl>
                                          <p:spTgt spid="67"/>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path" presetSubtype="0" accel="50000" decel="50000" fill="hold" grpId="0" nodeType="clickEffect">
                                  <p:stCondLst>
                                    <p:cond delay="0"/>
                                  </p:stCondLst>
                                  <p:childTnLst>
                                    <p:animMotion origin="layout" path="M 2.70833E-6 -1.11111E-6 L 0.15625 -1.11111E-6 C 0.22617 -1.11111E-6 0.3125 -0.01944 0.3125 -0.03495 L 0.3125 -0.06967 " pathEditMode="relative" rAng="0" ptsTypes="AAAA">
                                      <p:cBhvr>
                                        <p:cTn id="20" dur="2000" fill="hold"/>
                                        <p:tgtEl>
                                          <p:spTgt spid="45"/>
                                        </p:tgtEl>
                                        <p:attrNameLst>
                                          <p:attrName>ppt_x</p:attrName>
                                          <p:attrName>ppt_y</p:attrName>
                                        </p:attrNameLst>
                                      </p:cBhvr>
                                      <p:rCtr x="15625" y="-3495"/>
                                    </p:animMotion>
                                  </p:childTnLst>
                                </p:cTn>
                              </p:par>
                            </p:childTnLst>
                          </p:cTn>
                        </p:par>
                        <p:par>
                          <p:cTn id="21" fill="hold">
                            <p:stCondLst>
                              <p:cond delay="2000"/>
                            </p:stCondLst>
                            <p:childTnLst>
                              <p:par>
                                <p:cTn id="22" presetID="10" presetClass="exit" presetSubtype="0" fill="hold" grpId="2" nodeType="afterEffect">
                                  <p:stCondLst>
                                    <p:cond delay="0"/>
                                  </p:stCondLst>
                                  <p:childTnLst>
                                    <p:animEffect transition="out" filter="fade">
                                      <p:cBhvr>
                                        <p:cTn id="23" dur="500"/>
                                        <p:tgtEl>
                                          <p:spTgt spid="45"/>
                                        </p:tgtEl>
                                      </p:cBhvr>
                                    </p:animEffect>
                                    <p:set>
                                      <p:cBhvr>
                                        <p:cTn id="24" dur="1" fill="hold">
                                          <p:stCondLst>
                                            <p:cond delay="499"/>
                                          </p:stCondLst>
                                        </p:cTn>
                                        <p:tgtEl>
                                          <p:spTgt spid="4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childTnLst>
                          </p:cTn>
                        </p:par>
                        <p:par>
                          <p:cTn id="30" fill="hold">
                            <p:stCondLst>
                              <p:cond delay="500"/>
                            </p:stCondLst>
                            <p:childTnLst>
                              <p:par>
                                <p:cTn id="31" presetID="0" presetClass="path" presetSubtype="0" accel="50000" decel="50000" fill="hold" grpId="1" nodeType="afterEffect">
                                  <p:stCondLst>
                                    <p:cond delay="0"/>
                                  </p:stCondLst>
                                  <p:childTnLst>
                                    <p:animMotion origin="layout" path="M -0.00026 4.81481E-6 L 0.00208 0.26087 L -0.40521 0.26319 " pathEditMode="relative" rAng="0" ptsTypes="AAA">
                                      <p:cBhvr>
                                        <p:cTn id="32" dur="2000" fill="hold"/>
                                        <p:tgtEl>
                                          <p:spTgt spid="52"/>
                                        </p:tgtEl>
                                        <p:attrNameLst>
                                          <p:attrName>ppt_x</p:attrName>
                                          <p:attrName>ppt_y</p:attrName>
                                        </p:attrNameLst>
                                      </p:cBhvr>
                                      <p:rCtr x="-20130" y="13148"/>
                                    </p:animMotion>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500"/>
                                        <p:tgtEl>
                                          <p:spTgt spid="6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500"/>
                                        <p:tgtEl>
                                          <p:spTgt spid="66"/>
                                        </p:tgtEl>
                                      </p:cBhvr>
                                    </p:animEffect>
                                  </p:childTnLst>
                                </p:cTn>
                              </p:par>
                            </p:childTnLst>
                          </p:cTn>
                        </p:par>
                      </p:childTnLst>
                    </p:cTn>
                  </p:par>
                  <p:par>
                    <p:cTn id="42" fill="hold">
                      <p:stCondLst>
                        <p:cond delay="indefinite"/>
                      </p:stCondLst>
                      <p:childTnLst>
                        <p:par>
                          <p:cTn id="43" fill="hold">
                            <p:stCondLst>
                              <p:cond delay="0"/>
                            </p:stCondLst>
                            <p:childTnLst>
                              <p:par>
                                <p:cTn id="44" presetID="0" presetClass="path" presetSubtype="0" accel="50000" decel="50000" fill="hold" grpId="1" nodeType="clickEffect">
                                  <p:stCondLst>
                                    <p:cond delay="0"/>
                                  </p:stCondLst>
                                  <p:childTnLst>
                                    <p:animMotion origin="layout" path="M -0.00013 -0.00046 L -0.09688 0.02454 C -0.13308 0.025 -0.07201 0.15324 -0.10808 0.15394 " pathEditMode="relative" rAng="0" ptsTypes="AAA">
                                      <p:cBhvr>
                                        <p:cTn id="45" dur="2000" fill="hold"/>
                                        <p:tgtEl>
                                          <p:spTgt spid="62"/>
                                        </p:tgtEl>
                                        <p:attrNameLst>
                                          <p:attrName>ppt_x</p:attrName>
                                          <p:attrName>ppt_y</p:attrName>
                                        </p:attrNameLst>
                                      </p:cBhvr>
                                      <p:rCtr x="-5430" y="7708"/>
                                    </p:animMotion>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2" nodeType="clickEffect">
                                  <p:stCondLst>
                                    <p:cond delay="0"/>
                                  </p:stCondLst>
                                  <p:childTnLst>
                                    <p:animEffect transition="out" filter="fade">
                                      <p:cBhvr>
                                        <p:cTn id="49" dur="500"/>
                                        <p:tgtEl>
                                          <p:spTgt spid="62"/>
                                        </p:tgtEl>
                                      </p:cBhvr>
                                    </p:animEffect>
                                    <p:set>
                                      <p:cBhvr>
                                        <p:cTn id="50" dur="1" fill="hold">
                                          <p:stCondLst>
                                            <p:cond delay="499"/>
                                          </p:stCondLst>
                                        </p:cTn>
                                        <p:tgtEl>
                                          <p:spTgt spid="62"/>
                                        </p:tgtEl>
                                        <p:attrNameLst>
                                          <p:attrName>style.visibility</p:attrName>
                                        </p:attrNameLst>
                                      </p:cBhvr>
                                      <p:to>
                                        <p:strVal val="hidden"/>
                                      </p:to>
                                    </p:set>
                                  </p:childTnLst>
                                </p:cTn>
                              </p:par>
                              <p:par>
                                <p:cTn id="51" presetID="10" presetClass="entr" presetSubtype="0" fill="hold" grpId="1"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fade">
                                      <p:cBhvr>
                                        <p:cTn id="53" dur="500"/>
                                        <p:tgtEl>
                                          <p:spTgt spid="65"/>
                                        </p:tgtEl>
                                      </p:cBhvr>
                                    </p:animEffect>
                                  </p:childTnLst>
                                </p:cTn>
                              </p:par>
                            </p:childTnLst>
                          </p:cTn>
                        </p:par>
                        <p:par>
                          <p:cTn id="54" fill="hold">
                            <p:stCondLst>
                              <p:cond delay="500"/>
                            </p:stCondLst>
                            <p:childTnLst>
                              <p:par>
                                <p:cTn id="55" presetID="0" presetClass="path" presetSubtype="0" accel="50000" decel="50000" fill="hold" grpId="0" nodeType="afterEffect">
                                  <p:stCondLst>
                                    <p:cond delay="0"/>
                                  </p:stCondLst>
                                  <p:childTnLst>
                                    <p:animMotion origin="layout" path="M 0 0 L -0.00195 -0.12801 L 0.11758 -0.12986 L 0.10938 -0.24861 " pathEditMode="relative" ptsTypes="AAAA">
                                      <p:cBhvr>
                                        <p:cTn id="56" dur="2000" fill="hold"/>
                                        <p:tgtEl>
                                          <p:spTgt spid="6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52" grpId="0" animBg="1"/>
      <p:bldP spid="52" grpId="1" animBg="1"/>
      <p:bldP spid="67" grpId="0" animBg="1"/>
      <p:bldP spid="62" grpId="0" animBg="1"/>
      <p:bldP spid="62" grpId="1" animBg="1"/>
      <p:bldP spid="62" grpId="2" animBg="1"/>
      <p:bldP spid="65" grpId="0" animBg="1"/>
      <p:bldP spid="65" grpId="1" animBg="1"/>
      <p:bldP spid="66" grpId="0" animBg="1"/>
      <p:bldP spid="45" grpId="0" animBg="1"/>
      <p:bldP spid="45" grpId="1" animBg="1"/>
      <p:bldP spid="45"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2</a:t>
            </a:r>
          </a:p>
        </p:txBody>
      </p:sp>
      <p:sp>
        <p:nvSpPr>
          <p:cNvPr id="3" name="Content Placeholder 2"/>
          <p:cNvSpPr>
            <a:spLocks noGrp="1"/>
          </p:cNvSpPr>
          <p:nvPr>
            <p:ph idx="1"/>
          </p:nvPr>
        </p:nvSpPr>
        <p:spPr>
          <a:xfrm>
            <a:off x="863600" y="1457687"/>
            <a:ext cx="11032565" cy="595048"/>
          </a:xfrm>
        </p:spPr>
        <p:txBody>
          <a:bodyPr>
            <a:normAutofit/>
          </a:bodyPr>
          <a:lstStyle/>
          <a:p>
            <a:pPr marL="0" indent="0">
              <a:buNone/>
            </a:pPr>
            <a:r>
              <a:rPr lang="en-GB" dirty="0"/>
              <a:t>Place the stages of the fetch-execute cycle in the correct order:</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
        <p:nvSpPr>
          <p:cNvPr id="5" name="Shape 344"/>
          <p:cNvSpPr txBox="1"/>
          <p:nvPr/>
        </p:nvSpPr>
        <p:spPr>
          <a:xfrm>
            <a:off x="863592" y="4187482"/>
            <a:ext cx="10470941" cy="527699"/>
          </a:xfrm>
          <a:prstGeom prst="rect">
            <a:avLst/>
          </a:prstGeom>
          <a:solidFill>
            <a:srgbClr val="2E75B6"/>
          </a:solidFill>
          <a:ln w="28575" cap="flat" cmpd="sng">
            <a:solidFill>
              <a:srgbClr val="2E75B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GB" sz="2400" b="1" dirty="0">
                <a:solidFill>
                  <a:schemeClr val="bg1"/>
                </a:solidFill>
                <a:ea typeface="Ubuntu"/>
                <a:cs typeface="Ubuntu"/>
                <a:sym typeface="Ubuntu"/>
              </a:rPr>
              <a:t>The address of the next instruction to be fetched is place in the MAR.</a:t>
            </a:r>
          </a:p>
        </p:txBody>
      </p:sp>
      <p:sp>
        <p:nvSpPr>
          <p:cNvPr id="6" name="Shape 344"/>
          <p:cNvSpPr txBox="1"/>
          <p:nvPr/>
        </p:nvSpPr>
        <p:spPr>
          <a:xfrm>
            <a:off x="863592" y="4871698"/>
            <a:ext cx="10470941" cy="527699"/>
          </a:xfrm>
          <a:prstGeom prst="rect">
            <a:avLst/>
          </a:prstGeom>
          <a:solidFill>
            <a:srgbClr val="2E75B6"/>
          </a:solidFill>
          <a:ln w="28575" cap="flat" cmpd="sng">
            <a:solidFill>
              <a:srgbClr val="2E75B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GB" sz="2400" b="1" dirty="0">
                <a:solidFill>
                  <a:schemeClr val="bg1"/>
                </a:solidFill>
                <a:ea typeface="Ubuntu"/>
                <a:cs typeface="Ubuntu"/>
                <a:sym typeface="Ubuntu"/>
              </a:rPr>
              <a:t>The instruction is fetched from memory and placed in the MDR.</a:t>
            </a:r>
          </a:p>
        </p:txBody>
      </p:sp>
      <p:sp>
        <p:nvSpPr>
          <p:cNvPr id="7" name="Shape 344"/>
          <p:cNvSpPr txBox="1"/>
          <p:nvPr/>
        </p:nvSpPr>
        <p:spPr>
          <a:xfrm>
            <a:off x="863592" y="3503266"/>
            <a:ext cx="10470941" cy="527699"/>
          </a:xfrm>
          <a:prstGeom prst="rect">
            <a:avLst/>
          </a:prstGeom>
          <a:solidFill>
            <a:srgbClr val="2E75B6"/>
          </a:solidFill>
          <a:ln w="28575" cap="flat" cmpd="sng">
            <a:solidFill>
              <a:srgbClr val="2E75B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GB" sz="2400" b="1" dirty="0">
                <a:solidFill>
                  <a:schemeClr val="bg1"/>
                </a:solidFill>
                <a:ea typeface="Ubuntu"/>
                <a:cs typeface="Ubuntu"/>
                <a:sym typeface="Ubuntu"/>
              </a:rPr>
              <a:t>The Program Counter is incremented.</a:t>
            </a:r>
          </a:p>
        </p:txBody>
      </p:sp>
      <p:sp>
        <p:nvSpPr>
          <p:cNvPr id="8" name="Shape 344"/>
          <p:cNvSpPr txBox="1"/>
          <p:nvPr/>
        </p:nvSpPr>
        <p:spPr>
          <a:xfrm>
            <a:off x="863593" y="2157098"/>
            <a:ext cx="10470941" cy="527699"/>
          </a:xfrm>
          <a:prstGeom prst="rect">
            <a:avLst/>
          </a:prstGeom>
          <a:solidFill>
            <a:srgbClr val="2E75B6"/>
          </a:solidFill>
          <a:ln w="28575" cap="flat" cmpd="sng">
            <a:solidFill>
              <a:srgbClr val="2E75B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GB" sz="2400" b="1" dirty="0">
                <a:solidFill>
                  <a:schemeClr val="bg1"/>
                </a:solidFill>
                <a:ea typeface="Ubuntu"/>
                <a:cs typeface="Ubuntu"/>
                <a:sym typeface="Ubuntu"/>
              </a:rPr>
              <a:t>The instruction is decoded.</a:t>
            </a:r>
          </a:p>
        </p:txBody>
      </p:sp>
      <p:sp>
        <p:nvSpPr>
          <p:cNvPr id="9" name="Shape 344"/>
          <p:cNvSpPr txBox="1"/>
          <p:nvPr/>
        </p:nvSpPr>
        <p:spPr>
          <a:xfrm>
            <a:off x="863592" y="2830182"/>
            <a:ext cx="10470941" cy="527699"/>
          </a:xfrm>
          <a:prstGeom prst="rect">
            <a:avLst/>
          </a:prstGeom>
          <a:solidFill>
            <a:srgbClr val="2E75B6"/>
          </a:solidFill>
          <a:ln w="28575" cap="flat" cmpd="sng">
            <a:solidFill>
              <a:srgbClr val="2E75B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GB" sz="2400" b="1" dirty="0">
                <a:solidFill>
                  <a:schemeClr val="bg1"/>
                </a:solidFill>
                <a:ea typeface="Ubuntu"/>
                <a:cs typeface="Ubuntu"/>
                <a:sym typeface="Ubuntu"/>
              </a:rPr>
              <a:t>The decoded instruction is executed.</a:t>
            </a:r>
          </a:p>
        </p:txBody>
      </p:sp>
    </p:spTree>
    <p:extLst>
      <p:ext uri="{BB962C8B-B14F-4D97-AF65-F5344CB8AC3E}">
        <p14:creationId xmlns:p14="http://schemas.microsoft.com/office/powerpoint/2010/main" val="1292401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Von Neumann Architecture</a:t>
            </a:r>
          </a:p>
        </p:txBody>
      </p:sp>
      <p:sp>
        <p:nvSpPr>
          <p:cNvPr id="3" name="Content Placeholder 2"/>
          <p:cNvSpPr>
            <a:spLocks noGrp="1"/>
          </p:cNvSpPr>
          <p:nvPr>
            <p:ph idx="1"/>
          </p:nvPr>
        </p:nvSpPr>
        <p:spPr>
          <a:xfrm>
            <a:off x="788895" y="1667031"/>
            <a:ext cx="5560098" cy="4492609"/>
          </a:xfrm>
        </p:spPr>
        <p:txBody>
          <a:bodyPr>
            <a:normAutofit lnSpcReduction="10000"/>
          </a:bodyPr>
          <a:lstStyle/>
          <a:p>
            <a:pPr marL="0" indent="0">
              <a:buNone/>
            </a:pPr>
            <a:r>
              <a:rPr lang="en-GB" dirty="0"/>
              <a:t>In 1945 John Von Neumann described a model for a stored program computer that became known as the Von Neumann Architecture.</a:t>
            </a:r>
          </a:p>
          <a:p>
            <a:pPr marL="0" indent="0">
              <a:buNone/>
            </a:pPr>
            <a:r>
              <a:rPr lang="en-GB" dirty="0"/>
              <a:t>The CPUs in most modern computers are based on this architecture.</a:t>
            </a:r>
          </a:p>
          <a:p>
            <a:pPr marL="0" indent="0">
              <a:buNone/>
            </a:pPr>
            <a:r>
              <a:rPr lang="en-GB" dirty="0"/>
              <a:t>It uses one memory for both data and instructions.</a:t>
            </a:r>
          </a:p>
          <a:p>
            <a:pPr marL="0" indent="0">
              <a:buNone/>
            </a:pPr>
            <a:r>
              <a:rPr lang="en-GB" dirty="0"/>
              <a:t>It executes one instruction at a time using the fetch-execute cycle.</a:t>
            </a:r>
          </a:p>
        </p:txBody>
      </p:sp>
      <p:grpSp>
        <p:nvGrpSpPr>
          <p:cNvPr id="6" name="Group 5"/>
          <p:cNvGrpSpPr/>
          <p:nvPr/>
        </p:nvGrpSpPr>
        <p:grpSpPr>
          <a:xfrm>
            <a:off x="6351883" y="2003270"/>
            <a:ext cx="5469576" cy="3258264"/>
            <a:chOff x="868305" y="1366212"/>
            <a:chExt cx="7582886" cy="4517177"/>
          </a:xfrm>
        </p:grpSpPr>
        <p:grpSp>
          <p:nvGrpSpPr>
            <p:cNvPr id="7" name="Group 6"/>
            <p:cNvGrpSpPr/>
            <p:nvPr/>
          </p:nvGrpSpPr>
          <p:grpSpPr>
            <a:xfrm>
              <a:off x="868305" y="1366212"/>
              <a:ext cx="4517177" cy="4517177"/>
              <a:chOff x="544982" y="1816288"/>
              <a:chExt cx="4124326" cy="4124326"/>
            </a:xfrm>
          </p:grpSpPr>
          <p:sp>
            <p:nvSpPr>
              <p:cNvPr id="19" name="Rectangle: Rounded Corners 27"/>
              <p:cNvSpPr/>
              <p:nvPr/>
            </p:nvSpPr>
            <p:spPr>
              <a:xfrm>
                <a:off x="3941236"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28"/>
              <p:cNvSpPr/>
              <p:nvPr/>
            </p:nvSpPr>
            <p:spPr>
              <a:xfrm>
                <a:off x="1071154"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9"/>
              <p:cNvSpPr/>
              <p:nvPr/>
            </p:nvSpPr>
            <p:spPr>
              <a:xfrm>
                <a:off x="1645170"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2" name="Rectangle: Rounded Corners 30"/>
              <p:cNvSpPr/>
              <p:nvPr/>
            </p:nvSpPr>
            <p:spPr>
              <a:xfrm>
                <a:off x="2219186"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3" name="Rectangle: Rounded Corners 31"/>
              <p:cNvSpPr/>
              <p:nvPr/>
            </p:nvSpPr>
            <p:spPr>
              <a:xfrm>
                <a:off x="2793202"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4" name="Rectangle: Rounded Corners 32"/>
              <p:cNvSpPr/>
              <p:nvPr/>
            </p:nvSpPr>
            <p:spPr>
              <a:xfrm>
                <a:off x="3367218"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nvGrpSpPr>
              <p:cNvPr id="25" name="Group 24"/>
              <p:cNvGrpSpPr/>
              <p:nvPr/>
            </p:nvGrpSpPr>
            <p:grpSpPr>
              <a:xfrm rot="5400000">
                <a:off x="1074132" y="1816288"/>
                <a:ext cx="3066025" cy="4124326"/>
                <a:chOff x="1223554" y="1968688"/>
                <a:chExt cx="3066025" cy="4124326"/>
              </a:xfrm>
            </p:grpSpPr>
            <p:sp>
              <p:nvSpPr>
                <p:cNvPr id="27" name="Rectangle: Rounded Corners 35"/>
                <p:cNvSpPr/>
                <p:nvPr/>
              </p:nvSpPr>
              <p:spPr>
                <a:xfrm>
                  <a:off x="1223554"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8" name="Rectangle: Rounded Corners 36"/>
                <p:cNvSpPr/>
                <p:nvPr/>
              </p:nvSpPr>
              <p:spPr>
                <a:xfrm>
                  <a:off x="1797570"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9" name="Rectangle: Rounded Corners 37"/>
                <p:cNvSpPr/>
                <p:nvPr/>
              </p:nvSpPr>
              <p:spPr>
                <a:xfrm>
                  <a:off x="2371586"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0" name="Rectangle: Rounded Corners 38"/>
                <p:cNvSpPr/>
                <p:nvPr/>
              </p:nvSpPr>
              <p:spPr>
                <a:xfrm>
                  <a:off x="2945602"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1" name="Rectangle: Rounded Corners 39"/>
                <p:cNvSpPr/>
                <p:nvPr/>
              </p:nvSpPr>
              <p:spPr>
                <a:xfrm>
                  <a:off x="3519618"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2" name="Rectangle: Rounded Corners 40"/>
                <p:cNvSpPr/>
                <p:nvPr/>
              </p:nvSpPr>
              <p:spPr>
                <a:xfrm>
                  <a:off x="4093636"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26" name="Rectangle: Rounded Corners 34"/>
              <p:cNvSpPr/>
              <p:nvPr/>
            </p:nvSpPr>
            <p:spPr>
              <a:xfrm>
                <a:off x="817533" y="2088840"/>
                <a:ext cx="3579222" cy="3579222"/>
              </a:xfrm>
              <a:prstGeom prst="roundRect">
                <a:avLst>
                  <a:gd name="adj" fmla="val 8273"/>
                </a:avLst>
              </a:prstGeom>
              <a:solidFill>
                <a:srgbClr val="073763"/>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dirty="0">
                  <a:latin typeface="Century Gothic" panose="020B0502020202020204" pitchFamily="34" charset="0"/>
                </a:endParaRPr>
              </a:p>
            </p:txBody>
          </p:sp>
        </p:grpSp>
        <p:sp>
          <p:nvSpPr>
            <p:cNvPr id="8" name="Rectangle 7"/>
            <p:cNvSpPr/>
            <p:nvPr/>
          </p:nvSpPr>
          <p:spPr>
            <a:xfrm>
              <a:off x="1484678" y="2032212"/>
              <a:ext cx="1667703" cy="104752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b="1" dirty="0">
                  <a:solidFill>
                    <a:srgbClr val="073763"/>
                  </a:solidFill>
                  <a:latin typeface="Century Gothic" panose="020B0502020202020204" pitchFamily="34" charset="0"/>
                </a:rPr>
                <a:t>Control Unit</a:t>
              </a:r>
            </a:p>
          </p:txBody>
        </p:sp>
        <p:cxnSp>
          <p:nvCxnSpPr>
            <p:cNvPr id="9" name="Straight Connector 8"/>
            <p:cNvCxnSpPr/>
            <p:nvPr/>
          </p:nvCxnSpPr>
          <p:spPr>
            <a:xfrm flipV="1">
              <a:off x="2274140" y="3079738"/>
              <a:ext cx="0" cy="197508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2291900" y="3925757"/>
              <a:ext cx="11761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576540" y="4947623"/>
              <a:ext cx="545038"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094944" y="4331803"/>
              <a:ext cx="0" cy="615578"/>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Freeform: Shape 46"/>
            <p:cNvSpPr/>
            <p:nvPr/>
          </p:nvSpPr>
          <p:spPr>
            <a:xfrm>
              <a:off x="1484678" y="4683900"/>
              <a:ext cx="3290572" cy="781362"/>
            </a:xfrm>
            <a:custGeom>
              <a:avLst/>
              <a:gdLst>
                <a:gd name="connsiteX0" fmla="*/ 0 w 1731145"/>
                <a:gd name="connsiteY0" fmla="*/ 0 h 559293"/>
                <a:gd name="connsiteX1" fmla="*/ 692458 w 1731145"/>
                <a:gd name="connsiteY1" fmla="*/ 0 h 559293"/>
                <a:gd name="connsiteX2" fmla="*/ 861134 w 1731145"/>
                <a:gd name="connsiteY2" fmla="*/ 177553 h 559293"/>
                <a:gd name="connsiteX3" fmla="*/ 1047565 w 1731145"/>
                <a:gd name="connsiteY3" fmla="*/ 0 h 559293"/>
                <a:gd name="connsiteX4" fmla="*/ 1731145 w 1731145"/>
                <a:gd name="connsiteY4" fmla="*/ 0 h 559293"/>
                <a:gd name="connsiteX5" fmla="*/ 1251751 w 1731145"/>
                <a:gd name="connsiteY5" fmla="*/ 559293 h 559293"/>
                <a:gd name="connsiteX6" fmla="*/ 532660 w 1731145"/>
                <a:gd name="connsiteY6" fmla="*/ 559293 h 559293"/>
                <a:gd name="connsiteX7" fmla="*/ 0 w 1731145"/>
                <a:gd name="connsiteY7" fmla="*/ 0 h 55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1145" h="559293">
                  <a:moveTo>
                    <a:pt x="0" y="0"/>
                  </a:moveTo>
                  <a:lnTo>
                    <a:pt x="692458" y="0"/>
                  </a:lnTo>
                  <a:lnTo>
                    <a:pt x="861134" y="177553"/>
                  </a:lnTo>
                  <a:lnTo>
                    <a:pt x="1047565" y="0"/>
                  </a:lnTo>
                  <a:lnTo>
                    <a:pt x="1731145" y="0"/>
                  </a:lnTo>
                  <a:lnTo>
                    <a:pt x="1251751" y="559293"/>
                  </a:lnTo>
                  <a:lnTo>
                    <a:pt x="532660" y="559293"/>
                  </a:lnTo>
                  <a:lnTo>
                    <a:pt x="0" y="0"/>
                  </a:lnTo>
                  <a:close/>
                </a:path>
              </a:pathLst>
            </a:cu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400" b="1" dirty="0">
                  <a:solidFill>
                    <a:srgbClr val="073763"/>
                  </a:solidFill>
                  <a:latin typeface="Century Gothic" panose="020B0502020202020204" pitchFamily="34" charset="0"/>
                </a:rPr>
                <a:t>ALU</a:t>
              </a:r>
            </a:p>
          </p:txBody>
        </p:sp>
        <p:cxnSp>
          <p:nvCxnSpPr>
            <p:cNvPr id="14" name="Straight Connector 13"/>
            <p:cNvCxnSpPr/>
            <p:nvPr/>
          </p:nvCxnSpPr>
          <p:spPr>
            <a:xfrm flipH="1">
              <a:off x="3094944" y="4349221"/>
              <a:ext cx="373082"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4775250" y="2861926"/>
              <a:ext cx="2927384"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4775250" y="4182743"/>
              <a:ext cx="2928313"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7" name="Rectangle: Rounded Corners 50"/>
            <p:cNvSpPr/>
            <p:nvPr/>
          </p:nvSpPr>
          <p:spPr>
            <a:xfrm>
              <a:off x="6394800" y="1515468"/>
              <a:ext cx="2056391" cy="4218664"/>
            </a:xfrm>
            <a:prstGeom prst="roundRect">
              <a:avLst>
                <a:gd name="adj" fmla="val 9817"/>
              </a:avLst>
            </a:prstGeom>
            <a:solidFill>
              <a:srgbClr val="073763"/>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latin typeface="Century Gothic" panose="020B0502020202020204" pitchFamily="34" charset="0"/>
                </a:rPr>
                <a:t>Main Memory</a:t>
              </a:r>
            </a:p>
          </p:txBody>
        </p:sp>
        <p:sp>
          <p:nvSpPr>
            <p:cNvPr id="18" name="Rectangle 17"/>
            <p:cNvSpPr/>
            <p:nvPr/>
          </p:nvSpPr>
          <p:spPr>
            <a:xfrm>
              <a:off x="3358085" y="1833642"/>
              <a:ext cx="1417165" cy="2763811"/>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b="1" dirty="0">
                  <a:solidFill>
                    <a:srgbClr val="073763"/>
                  </a:solidFill>
                  <a:latin typeface="Century Gothic" panose="020B0502020202020204" pitchFamily="34" charset="0"/>
                </a:rPr>
                <a:t>Registers</a:t>
              </a:r>
            </a:p>
          </p:txBody>
        </p:sp>
      </p:grpSp>
    </p:spTree>
    <p:extLst>
      <p:ext uri="{BB962C8B-B14F-4D97-AF65-F5344CB8AC3E}">
        <p14:creationId xmlns:p14="http://schemas.microsoft.com/office/powerpoint/2010/main" val="2467044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Cache</a:t>
            </a:r>
          </a:p>
        </p:txBody>
      </p:sp>
      <p:sp>
        <p:nvSpPr>
          <p:cNvPr id="3" name="Content Placeholder 2"/>
          <p:cNvSpPr>
            <a:spLocks noGrp="1"/>
          </p:cNvSpPr>
          <p:nvPr>
            <p:ph idx="1"/>
          </p:nvPr>
        </p:nvSpPr>
        <p:spPr>
          <a:xfrm>
            <a:off x="863600" y="1457687"/>
            <a:ext cx="11032565" cy="4381138"/>
          </a:xfrm>
        </p:spPr>
        <p:txBody>
          <a:bodyPr>
            <a:normAutofit/>
          </a:bodyPr>
          <a:lstStyle/>
          <a:p>
            <a:pPr marL="0" indent="0">
              <a:buNone/>
            </a:pPr>
            <a:r>
              <a:rPr lang="en-GB" dirty="0"/>
              <a:t>Cache is special type of fast memory that sits between the CPU and Main Memory.</a:t>
            </a:r>
          </a:p>
          <a:p>
            <a:pPr marL="0" indent="0">
              <a:buNone/>
            </a:pPr>
            <a:r>
              <a:rPr lang="en-GB" dirty="0"/>
              <a:t>It is used to store frequently used data and instructions, this saves the CPU having to repeatedly access Main Memory.</a:t>
            </a:r>
          </a:p>
          <a:p>
            <a:pPr marL="0" indent="0">
              <a:buNone/>
            </a:pPr>
            <a:r>
              <a:rPr lang="en-GB" dirty="0"/>
              <a:t>This can improve performance as it is quicker to access Cache than to access Main Memory.</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3884167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Cache Levels</a:t>
            </a:r>
          </a:p>
        </p:txBody>
      </p:sp>
      <p:grpSp>
        <p:nvGrpSpPr>
          <p:cNvPr id="6" name="Group 5"/>
          <p:cNvGrpSpPr/>
          <p:nvPr/>
        </p:nvGrpSpPr>
        <p:grpSpPr>
          <a:xfrm>
            <a:off x="868305" y="1366212"/>
            <a:ext cx="4517177" cy="4517177"/>
            <a:chOff x="544982" y="1816288"/>
            <a:chExt cx="4124326" cy="4124326"/>
          </a:xfrm>
        </p:grpSpPr>
        <p:sp>
          <p:nvSpPr>
            <p:cNvPr id="7" name="Rectangle: Rounded Corners 27"/>
            <p:cNvSpPr/>
            <p:nvPr/>
          </p:nvSpPr>
          <p:spPr>
            <a:xfrm>
              <a:off x="3941236"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28"/>
            <p:cNvSpPr/>
            <p:nvPr/>
          </p:nvSpPr>
          <p:spPr>
            <a:xfrm>
              <a:off x="1071154"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29"/>
            <p:cNvSpPr/>
            <p:nvPr/>
          </p:nvSpPr>
          <p:spPr>
            <a:xfrm>
              <a:off x="1645170"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30"/>
            <p:cNvSpPr/>
            <p:nvPr/>
          </p:nvSpPr>
          <p:spPr>
            <a:xfrm>
              <a:off x="2219186"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31"/>
            <p:cNvSpPr/>
            <p:nvPr/>
          </p:nvSpPr>
          <p:spPr>
            <a:xfrm>
              <a:off x="2793202"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32"/>
            <p:cNvSpPr/>
            <p:nvPr/>
          </p:nvSpPr>
          <p:spPr>
            <a:xfrm>
              <a:off x="3367218"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p:cNvGrpSpPr/>
            <p:nvPr/>
          </p:nvGrpSpPr>
          <p:grpSpPr>
            <a:xfrm rot="5400000">
              <a:off x="1074132" y="1816288"/>
              <a:ext cx="3066025" cy="4124326"/>
              <a:chOff x="1223554" y="1968688"/>
              <a:chExt cx="3066025" cy="4124326"/>
            </a:xfrm>
          </p:grpSpPr>
          <p:sp>
            <p:nvSpPr>
              <p:cNvPr id="15" name="Rectangle: Rounded Corners 35"/>
              <p:cNvSpPr/>
              <p:nvPr/>
            </p:nvSpPr>
            <p:spPr>
              <a:xfrm>
                <a:off x="1223554"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36"/>
              <p:cNvSpPr/>
              <p:nvPr/>
            </p:nvSpPr>
            <p:spPr>
              <a:xfrm>
                <a:off x="1797570"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37"/>
              <p:cNvSpPr/>
              <p:nvPr/>
            </p:nvSpPr>
            <p:spPr>
              <a:xfrm>
                <a:off x="2371586"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38"/>
              <p:cNvSpPr/>
              <p:nvPr/>
            </p:nvSpPr>
            <p:spPr>
              <a:xfrm>
                <a:off x="2945602"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39"/>
              <p:cNvSpPr/>
              <p:nvPr/>
            </p:nvSpPr>
            <p:spPr>
              <a:xfrm>
                <a:off x="3519618"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40"/>
              <p:cNvSpPr/>
              <p:nvPr/>
            </p:nvSpPr>
            <p:spPr>
              <a:xfrm>
                <a:off x="4093636"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Rounded Corners 34"/>
            <p:cNvSpPr/>
            <p:nvPr/>
          </p:nvSpPr>
          <p:spPr>
            <a:xfrm>
              <a:off x="817533" y="2088840"/>
              <a:ext cx="3579222" cy="3579222"/>
            </a:xfrm>
            <a:prstGeom prst="roundRect">
              <a:avLst>
                <a:gd name="adj" fmla="val 8273"/>
              </a:avLst>
            </a:prstGeom>
            <a:solidFill>
              <a:srgbClr val="073763"/>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dirty="0">
                <a:latin typeface="Century Gothic" panose="020B0502020202020204" pitchFamily="34" charset="0"/>
              </a:endParaRPr>
            </a:p>
          </p:txBody>
        </p:sp>
      </p:grpSp>
      <p:sp>
        <p:nvSpPr>
          <p:cNvPr id="21" name="Rectangle 20"/>
          <p:cNvSpPr/>
          <p:nvPr/>
        </p:nvSpPr>
        <p:spPr>
          <a:xfrm>
            <a:off x="1484678" y="2032212"/>
            <a:ext cx="1667703" cy="104752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800" b="1" dirty="0">
                <a:solidFill>
                  <a:srgbClr val="073763"/>
                </a:solidFill>
                <a:latin typeface="Century Gothic" panose="020B0502020202020204" pitchFamily="34" charset="0"/>
              </a:rPr>
              <a:t>Control Unit</a:t>
            </a:r>
          </a:p>
        </p:txBody>
      </p:sp>
      <p:cxnSp>
        <p:nvCxnSpPr>
          <p:cNvPr id="22" name="Straight Connector 21"/>
          <p:cNvCxnSpPr/>
          <p:nvPr/>
        </p:nvCxnSpPr>
        <p:spPr>
          <a:xfrm flipV="1">
            <a:off x="2274140" y="3079738"/>
            <a:ext cx="0" cy="197508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2291900" y="3925757"/>
            <a:ext cx="11761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2576540" y="4947623"/>
            <a:ext cx="545038"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094944" y="4331803"/>
            <a:ext cx="0" cy="615578"/>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26" name="Freeform: Shape 46"/>
          <p:cNvSpPr/>
          <p:nvPr/>
        </p:nvSpPr>
        <p:spPr>
          <a:xfrm>
            <a:off x="1484678" y="4683900"/>
            <a:ext cx="3290572" cy="781362"/>
          </a:xfrm>
          <a:custGeom>
            <a:avLst/>
            <a:gdLst>
              <a:gd name="connsiteX0" fmla="*/ 0 w 1731145"/>
              <a:gd name="connsiteY0" fmla="*/ 0 h 559293"/>
              <a:gd name="connsiteX1" fmla="*/ 692458 w 1731145"/>
              <a:gd name="connsiteY1" fmla="*/ 0 h 559293"/>
              <a:gd name="connsiteX2" fmla="*/ 861134 w 1731145"/>
              <a:gd name="connsiteY2" fmla="*/ 177553 h 559293"/>
              <a:gd name="connsiteX3" fmla="*/ 1047565 w 1731145"/>
              <a:gd name="connsiteY3" fmla="*/ 0 h 559293"/>
              <a:gd name="connsiteX4" fmla="*/ 1731145 w 1731145"/>
              <a:gd name="connsiteY4" fmla="*/ 0 h 559293"/>
              <a:gd name="connsiteX5" fmla="*/ 1251751 w 1731145"/>
              <a:gd name="connsiteY5" fmla="*/ 559293 h 559293"/>
              <a:gd name="connsiteX6" fmla="*/ 532660 w 1731145"/>
              <a:gd name="connsiteY6" fmla="*/ 559293 h 559293"/>
              <a:gd name="connsiteX7" fmla="*/ 0 w 1731145"/>
              <a:gd name="connsiteY7" fmla="*/ 0 h 55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1145" h="559293">
                <a:moveTo>
                  <a:pt x="0" y="0"/>
                </a:moveTo>
                <a:lnTo>
                  <a:pt x="692458" y="0"/>
                </a:lnTo>
                <a:lnTo>
                  <a:pt x="861134" y="177553"/>
                </a:lnTo>
                <a:lnTo>
                  <a:pt x="1047565" y="0"/>
                </a:lnTo>
                <a:lnTo>
                  <a:pt x="1731145" y="0"/>
                </a:lnTo>
                <a:lnTo>
                  <a:pt x="1251751" y="559293"/>
                </a:lnTo>
                <a:lnTo>
                  <a:pt x="532660" y="559293"/>
                </a:lnTo>
                <a:lnTo>
                  <a:pt x="0" y="0"/>
                </a:lnTo>
                <a:close/>
              </a:path>
            </a:pathLst>
          </a:cu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800" b="1" dirty="0">
                <a:solidFill>
                  <a:srgbClr val="073763"/>
                </a:solidFill>
                <a:latin typeface="Century Gothic" panose="020B0502020202020204" pitchFamily="34" charset="0"/>
              </a:rPr>
              <a:t>ALU</a:t>
            </a:r>
          </a:p>
        </p:txBody>
      </p:sp>
      <p:cxnSp>
        <p:nvCxnSpPr>
          <p:cNvPr id="27" name="Straight Connector 26"/>
          <p:cNvCxnSpPr/>
          <p:nvPr/>
        </p:nvCxnSpPr>
        <p:spPr>
          <a:xfrm flipH="1">
            <a:off x="3094944" y="4349221"/>
            <a:ext cx="373082"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775250" y="2861926"/>
            <a:ext cx="2927384"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775250" y="4182743"/>
            <a:ext cx="2928313"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Rectangle: Rounded Corners 50"/>
          <p:cNvSpPr/>
          <p:nvPr/>
        </p:nvSpPr>
        <p:spPr>
          <a:xfrm>
            <a:off x="7702633" y="1366213"/>
            <a:ext cx="2056391" cy="4218664"/>
          </a:xfrm>
          <a:prstGeom prst="roundRect">
            <a:avLst>
              <a:gd name="adj" fmla="val 9817"/>
            </a:avLst>
          </a:prstGeom>
          <a:solidFill>
            <a:srgbClr val="073763"/>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latin typeface="Century Gothic" panose="020B0502020202020204" pitchFamily="34" charset="0"/>
              </a:rPr>
              <a:t>Main Memory</a:t>
            </a:r>
          </a:p>
        </p:txBody>
      </p:sp>
      <p:sp>
        <p:nvSpPr>
          <p:cNvPr id="31" name="Rectangle 30"/>
          <p:cNvSpPr/>
          <p:nvPr/>
        </p:nvSpPr>
        <p:spPr>
          <a:xfrm>
            <a:off x="3358085" y="1833642"/>
            <a:ext cx="1417165" cy="2763811"/>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800" b="1" dirty="0">
                <a:solidFill>
                  <a:srgbClr val="073763"/>
                </a:solidFill>
                <a:latin typeface="Century Gothic" panose="020B0502020202020204" pitchFamily="34" charset="0"/>
              </a:rPr>
              <a:t>Registers</a:t>
            </a:r>
          </a:p>
        </p:txBody>
      </p:sp>
      <p:sp>
        <p:nvSpPr>
          <p:cNvPr id="46" name="Rectangle 45"/>
          <p:cNvSpPr/>
          <p:nvPr/>
        </p:nvSpPr>
        <p:spPr>
          <a:xfrm>
            <a:off x="5935017" y="3107609"/>
            <a:ext cx="1112211" cy="812088"/>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800" b="1" dirty="0">
                <a:solidFill>
                  <a:srgbClr val="073763"/>
                </a:solidFill>
                <a:latin typeface="Century Gothic" panose="020B0502020202020204" pitchFamily="34" charset="0"/>
              </a:rPr>
              <a:t>L2 / L3</a:t>
            </a:r>
          </a:p>
          <a:p>
            <a:pPr algn="ctr"/>
            <a:r>
              <a:rPr lang="en-GB" b="1" dirty="0">
                <a:solidFill>
                  <a:srgbClr val="073763"/>
                </a:solidFill>
                <a:latin typeface="Century Gothic" panose="020B0502020202020204" pitchFamily="34" charset="0"/>
              </a:rPr>
              <a:t>Cache</a:t>
            </a:r>
            <a:endParaRPr lang="en-GB" sz="1800" b="1" dirty="0">
              <a:solidFill>
                <a:srgbClr val="073763"/>
              </a:solidFill>
              <a:latin typeface="Century Gothic" panose="020B0502020202020204" pitchFamily="34" charset="0"/>
            </a:endParaRPr>
          </a:p>
        </p:txBody>
      </p:sp>
      <p:sp>
        <p:nvSpPr>
          <p:cNvPr id="47" name="Rectangle 46"/>
          <p:cNvSpPr/>
          <p:nvPr/>
        </p:nvSpPr>
        <p:spPr>
          <a:xfrm>
            <a:off x="1244792" y="3598090"/>
            <a:ext cx="951676" cy="659779"/>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800" b="1" dirty="0">
                <a:solidFill>
                  <a:srgbClr val="073763"/>
                </a:solidFill>
                <a:latin typeface="Century Gothic" panose="020B0502020202020204" pitchFamily="34" charset="0"/>
              </a:rPr>
              <a:t>L1</a:t>
            </a:r>
          </a:p>
          <a:p>
            <a:pPr algn="ctr"/>
            <a:r>
              <a:rPr lang="en-GB" b="1" dirty="0">
                <a:solidFill>
                  <a:srgbClr val="073763"/>
                </a:solidFill>
                <a:latin typeface="Century Gothic" panose="020B0502020202020204" pitchFamily="34" charset="0"/>
              </a:rPr>
              <a:t>Cache</a:t>
            </a:r>
            <a:endParaRPr lang="en-GB" sz="1800" b="1" dirty="0">
              <a:solidFill>
                <a:srgbClr val="073763"/>
              </a:solidFill>
              <a:latin typeface="Century Gothic" panose="020B0502020202020204" pitchFamily="34" charset="0"/>
            </a:endParaRPr>
          </a:p>
        </p:txBody>
      </p:sp>
      <p:grpSp>
        <p:nvGrpSpPr>
          <p:cNvPr id="48" name="Group 47"/>
          <p:cNvGrpSpPr/>
          <p:nvPr/>
        </p:nvGrpSpPr>
        <p:grpSpPr>
          <a:xfrm>
            <a:off x="2101607" y="3673083"/>
            <a:ext cx="3589948" cy="1203981"/>
            <a:chOff x="1940694" y="1970712"/>
            <a:chExt cx="3589948" cy="1203981"/>
          </a:xfrm>
        </p:grpSpPr>
        <p:sp>
          <p:nvSpPr>
            <p:cNvPr id="49" name="Shape 319"/>
            <p:cNvSpPr txBox="1"/>
            <p:nvPr/>
          </p:nvSpPr>
          <p:spPr>
            <a:xfrm>
              <a:off x="2596706" y="1970712"/>
              <a:ext cx="2933936" cy="1203981"/>
            </a:xfrm>
            <a:prstGeom prst="rect">
              <a:avLst/>
            </a:prstGeom>
            <a:solidFill>
              <a:schemeClr val="bg1"/>
            </a:solidFill>
            <a:ln w="28575" cap="flat" cmpd="sng">
              <a:solidFill>
                <a:schemeClr val="accent6">
                  <a:lumMod val="75000"/>
                </a:schemeClr>
              </a:solidFill>
              <a:prstDash val="solid"/>
              <a:round/>
              <a:headEnd type="none" w="med" len="med"/>
              <a:tailEnd type="none" w="med" len="med"/>
            </a:ln>
          </p:spPr>
          <p:txBody>
            <a:bodyPr lIns="91425" tIns="91425" rIns="91425" bIns="91425" anchor="ctr" anchorCtr="0">
              <a:noAutofit/>
            </a:bodyPr>
            <a:lstStyle/>
            <a:p>
              <a:pPr lvl="0" algn="ctr"/>
              <a:r>
                <a:rPr lang="en-GB" sz="2000" dirty="0">
                  <a:latin typeface="Century Gothic" panose="020B0502020202020204" pitchFamily="34" charset="0"/>
                  <a:ea typeface="Ubuntu"/>
                  <a:cs typeface="Ubuntu"/>
                  <a:sym typeface="Ubuntu"/>
                </a:rPr>
                <a:t>Level 1 Cache – inside the CPU, fastest but also smallest.</a:t>
              </a:r>
            </a:p>
          </p:txBody>
        </p:sp>
        <p:sp>
          <p:nvSpPr>
            <p:cNvPr id="50" name="Arrow: Down 58"/>
            <p:cNvSpPr/>
            <p:nvPr/>
          </p:nvSpPr>
          <p:spPr>
            <a:xfrm rot="5400000">
              <a:off x="2106119" y="1858291"/>
              <a:ext cx="324722" cy="65557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1" name="Group 50"/>
          <p:cNvGrpSpPr/>
          <p:nvPr/>
        </p:nvGrpSpPr>
        <p:grpSpPr>
          <a:xfrm>
            <a:off x="6952153" y="3313146"/>
            <a:ext cx="4020651" cy="1459821"/>
            <a:chOff x="1940694" y="1970712"/>
            <a:chExt cx="4020651" cy="1459821"/>
          </a:xfrm>
        </p:grpSpPr>
        <p:sp>
          <p:nvSpPr>
            <p:cNvPr id="52" name="Shape 319"/>
            <p:cNvSpPr txBox="1"/>
            <p:nvPr/>
          </p:nvSpPr>
          <p:spPr>
            <a:xfrm>
              <a:off x="2596705" y="1970712"/>
              <a:ext cx="3364640" cy="1459821"/>
            </a:xfrm>
            <a:prstGeom prst="rect">
              <a:avLst/>
            </a:prstGeom>
            <a:solidFill>
              <a:schemeClr val="bg1"/>
            </a:solidFill>
            <a:ln w="28575" cap="flat" cmpd="sng">
              <a:solidFill>
                <a:schemeClr val="accent6">
                  <a:lumMod val="75000"/>
                </a:schemeClr>
              </a:solidFill>
              <a:prstDash val="solid"/>
              <a:round/>
              <a:headEnd type="none" w="med" len="med"/>
              <a:tailEnd type="none" w="med" len="med"/>
            </a:ln>
          </p:spPr>
          <p:txBody>
            <a:bodyPr lIns="91425" tIns="91425" rIns="91425" bIns="91425" anchor="ctr" anchorCtr="0">
              <a:noAutofit/>
            </a:bodyPr>
            <a:lstStyle/>
            <a:p>
              <a:pPr lvl="0" algn="ctr"/>
              <a:r>
                <a:rPr lang="en-GB" sz="2000" dirty="0">
                  <a:latin typeface="Century Gothic" panose="020B0502020202020204" pitchFamily="34" charset="0"/>
                  <a:ea typeface="Ubuntu"/>
                  <a:cs typeface="Ubuntu"/>
                  <a:sym typeface="Ubuntu"/>
                </a:rPr>
                <a:t>Level 2 and 3 Cache – sits between the CPU and Main Memory, slower and larger than L1.</a:t>
              </a:r>
            </a:p>
          </p:txBody>
        </p:sp>
        <p:sp>
          <p:nvSpPr>
            <p:cNvPr id="53" name="Arrow: Down 58"/>
            <p:cNvSpPr/>
            <p:nvPr/>
          </p:nvSpPr>
          <p:spPr>
            <a:xfrm rot="5400000">
              <a:off x="2106119" y="1858291"/>
              <a:ext cx="324722" cy="65557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29156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8"/>
                                        </p:tgtEl>
                                      </p:cBhvr>
                                    </p:animEffect>
                                    <p:set>
                                      <p:cBhvr>
                                        <p:cTn id="12" dur="1" fill="hold">
                                          <p:stCondLst>
                                            <p:cond delay="499"/>
                                          </p:stCondLst>
                                        </p:cTn>
                                        <p:tgtEl>
                                          <p:spTgt spid="48"/>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Cores</a:t>
            </a:r>
          </a:p>
        </p:txBody>
      </p:sp>
      <p:grpSp>
        <p:nvGrpSpPr>
          <p:cNvPr id="3" name="Group 2"/>
          <p:cNvGrpSpPr/>
          <p:nvPr/>
        </p:nvGrpSpPr>
        <p:grpSpPr>
          <a:xfrm>
            <a:off x="6666206" y="1305488"/>
            <a:ext cx="4216160" cy="4216160"/>
            <a:chOff x="6595866" y="1054713"/>
            <a:chExt cx="4517177" cy="4517177"/>
          </a:xfrm>
        </p:grpSpPr>
        <p:grpSp>
          <p:nvGrpSpPr>
            <p:cNvPr id="6" name="Group 5"/>
            <p:cNvGrpSpPr/>
            <p:nvPr/>
          </p:nvGrpSpPr>
          <p:grpSpPr>
            <a:xfrm>
              <a:off x="6595866" y="1054713"/>
              <a:ext cx="4517177" cy="4517177"/>
              <a:chOff x="544982" y="1816288"/>
              <a:chExt cx="4124326" cy="4124326"/>
            </a:xfrm>
          </p:grpSpPr>
          <p:sp>
            <p:nvSpPr>
              <p:cNvPr id="7" name="Rectangle: Rounded Corners 27"/>
              <p:cNvSpPr/>
              <p:nvPr/>
            </p:nvSpPr>
            <p:spPr>
              <a:xfrm>
                <a:off x="3941236"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28"/>
              <p:cNvSpPr/>
              <p:nvPr/>
            </p:nvSpPr>
            <p:spPr>
              <a:xfrm>
                <a:off x="1071154"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29"/>
              <p:cNvSpPr/>
              <p:nvPr/>
            </p:nvSpPr>
            <p:spPr>
              <a:xfrm>
                <a:off x="1645170"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30"/>
              <p:cNvSpPr/>
              <p:nvPr/>
            </p:nvSpPr>
            <p:spPr>
              <a:xfrm>
                <a:off x="2219186"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31"/>
              <p:cNvSpPr/>
              <p:nvPr/>
            </p:nvSpPr>
            <p:spPr>
              <a:xfrm>
                <a:off x="2793202"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32"/>
              <p:cNvSpPr/>
              <p:nvPr/>
            </p:nvSpPr>
            <p:spPr>
              <a:xfrm>
                <a:off x="3367218" y="18162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p:cNvGrpSpPr/>
              <p:nvPr/>
            </p:nvGrpSpPr>
            <p:grpSpPr>
              <a:xfrm rot="5400000">
                <a:off x="1074132" y="1816288"/>
                <a:ext cx="3066025" cy="4124326"/>
                <a:chOff x="1223554" y="1968688"/>
                <a:chExt cx="3066025" cy="4124326"/>
              </a:xfrm>
            </p:grpSpPr>
            <p:sp>
              <p:nvSpPr>
                <p:cNvPr id="15" name="Rectangle: Rounded Corners 35"/>
                <p:cNvSpPr/>
                <p:nvPr/>
              </p:nvSpPr>
              <p:spPr>
                <a:xfrm>
                  <a:off x="1223554"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36"/>
                <p:cNvSpPr/>
                <p:nvPr/>
              </p:nvSpPr>
              <p:spPr>
                <a:xfrm>
                  <a:off x="1797570"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37"/>
                <p:cNvSpPr/>
                <p:nvPr/>
              </p:nvSpPr>
              <p:spPr>
                <a:xfrm>
                  <a:off x="2371586"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38"/>
                <p:cNvSpPr/>
                <p:nvPr/>
              </p:nvSpPr>
              <p:spPr>
                <a:xfrm>
                  <a:off x="2945602"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39"/>
                <p:cNvSpPr/>
                <p:nvPr/>
              </p:nvSpPr>
              <p:spPr>
                <a:xfrm>
                  <a:off x="3519618"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40"/>
                <p:cNvSpPr/>
                <p:nvPr/>
              </p:nvSpPr>
              <p:spPr>
                <a:xfrm>
                  <a:off x="4093636" y="1968688"/>
                  <a:ext cx="195943" cy="412432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Rounded Corners 34"/>
              <p:cNvSpPr/>
              <p:nvPr/>
            </p:nvSpPr>
            <p:spPr>
              <a:xfrm>
                <a:off x="817533" y="2088840"/>
                <a:ext cx="3579222" cy="3579222"/>
              </a:xfrm>
              <a:prstGeom prst="roundRect">
                <a:avLst>
                  <a:gd name="adj" fmla="val 8273"/>
                </a:avLst>
              </a:prstGeom>
              <a:solidFill>
                <a:srgbClr val="073763"/>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dirty="0">
                  <a:latin typeface="Century Gothic" panose="020B0502020202020204" pitchFamily="34" charset="0"/>
                </a:endParaRPr>
              </a:p>
            </p:txBody>
          </p:sp>
        </p:grpSp>
        <p:sp>
          <p:nvSpPr>
            <p:cNvPr id="21" name="Rectangle 20"/>
            <p:cNvSpPr/>
            <p:nvPr/>
          </p:nvSpPr>
          <p:spPr>
            <a:xfrm>
              <a:off x="7212239" y="1720713"/>
              <a:ext cx="1547481" cy="150111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800" b="1" dirty="0">
                  <a:solidFill>
                    <a:srgbClr val="073763"/>
                  </a:solidFill>
                  <a:latin typeface="Century Gothic" panose="020B0502020202020204" pitchFamily="34" charset="0"/>
                </a:rPr>
                <a:t>Core 1</a:t>
              </a:r>
            </a:p>
          </p:txBody>
        </p:sp>
        <p:sp>
          <p:nvSpPr>
            <p:cNvPr id="38" name="Rectangle 37"/>
            <p:cNvSpPr/>
            <p:nvPr/>
          </p:nvSpPr>
          <p:spPr>
            <a:xfrm>
              <a:off x="8942661" y="1720713"/>
              <a:ext cx="1547481" cy="150111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800" b="1" dirty="0">
                  <a:solidFill>
                    <a:srgbClr val="073763"/>
                  </a:solidFill>
                  <a:latin typeface="Century Gothic" panose="020B0502020202020204" pitchFamily="34" charset="0"/>
                </a:rPr>
                <a:t>Core 2</a:t>
              </a:r>
            </a:p>
          </p:txBody>
        </p:sp>
        <p:sp>
          <p:nvSpPr>
            <p:cNvPr id="39" name="Rectangle 38"/>
            <p:cNvSpPr/>
            <p:nvPr/>
          </p:nvSpPr>
          <p:spPr>
            <a:xfrm>
              <a:off x="7212239" y="3398477"/>
              <a:ext cx="1547481" cy="150111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800" b="1" dirty="0">
                  <a:solidFill>
                    <a:srgbClr val="073763"/>
                  </a:solidFill>
                  <a:latin typeface="Century Gothic" panose="020B0502020202020204" pitchFamily="34" charset="0"/>
                </a:rPr>
                <a:t>Core 3</a:t>
              </a:r>
            </a:p>
          </p:txBody>
        </p:sp>
        <p:sp>
          <p:nvSpPr>
            <p:cNvPr id="40" name="Rectangle 39"/>
            <p:cNvSpPr/>
            <p:nvPr/>
          </p:nvSpPr>
          <p:spPr>
            <a:xfrm>
              <a:off x="8942661" y="3398477"/>
              <a:ext cx="1547481" cy="1501116"/>
            </a:xfrm>
            <a:prstGeom prst="rect">
              <a:avLst/>
            </a:prstGeom>
            <a:solidFill>
              <a:schemeClr val="bg1"/>
            </a:solidFill>
            <a:ln>
              <a:solidFill>
                <a:srgbClr val="07376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800" b="1" dirty="0">
                  <a:solidFill>
                    <a:srgbClr val="073763"/>
                  </a:solidFill>
                  <a:latin typeface="Century Gothic" panose="020B0502020202020204" pitchFamily="34" charset="0"/>
                </a:rPr>
                <a:t>Core 4</a:t>
              </a:r>
            </a:p>
          </p:txBody>
        </p:sp>
      </p:grpSp>
      <p:sp>
        <p:nvSpPr>
          <p:cNvPr id="42" name="Content Placeholder 2"/>
          <p:cNvSpPr>
            <a:spLocks noGrp="1"/>
          </p:cNvSpPr>
          <p:nvPr>
            <p:ph idx="1"/>
          </p:nvPr>
        </p:nvSpPr>
        <p:spPr>
          <a:xfrm>
            <a:off x="863600" y="1457687"/>
            <a:ext cx="5765191" cy="4381138"/>
          </a:xfrm>
        </p:spPr>
        <p:txBody>
          <a:bodyPr>
            <a:normAutofit/>
          </a:bodyPr>
          <a:lstStyle/>
          <a:p>
            <a:pPr marL="0" indent="0">
              <a:buNone/>
            </a:pPr>
            <a:r>
              <a:rPr lang="en-GB" dirty="0"/>
              <a:t>Modern CPUs feature multiple processing units (cores) on the same chip.</a:t>
            </a:r>
          </a:p>
          <a:p>
            <a:pPr marL="0" indent="0">
              <a:buNone/>
            </a:pPr>
            <a:r>
              <a:rPr lang="en-GB" dirty="0"/>
              <a:t>This enables CPUs to carry out multiple instructions at the same time (one per core).</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31865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fade">
                                      <p:cBhvr>
                                        <p:cTn id="7" dur="500"/>
                                        <p:tgtEl>
                                          <p:spTgt spid="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xEl>
                                              <p:pRg st="1" end="1"/>
                                            </p:txEl>
                                          </p:spTgt>
                                        </p:tgtEl>
                                        <p:attrNameLst>
                                          <p:attrName>style.visibility</p:attrName>
                                        </p:attrNameLst>
                                      </p:cBhvr>
                                      <p:to>
                                        <p:strVal val="visible"/>
                                      </p:to>
                                    </p:set>
                                    <p:animEffect transition="in" filter="fade">
                                      <p:cBhvr>
                                        <p:cTn id="12" dur="500"/>
                                        <p:tgtEl>
                                          <p:spTgt spid="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3</a:t>
            </a:r>
          </a:p>
        </p:txBody>
      </p:sp>
      <p:sp>
        <p:nvSpPr>
          <p:cNvPr id="3" name="Content Placeholder 2"/>
          <p:cNvSpPr>
            <a:spLocks noGrp="1"/>
          </p:cNvSpPr>
          <p:nvPr>
            <p:ph idx="1"/>
          </p:nvPr>
        </p:nvSpPr>
        <p:spPr>
          <a:xfrm>
            <a:off x="863600" y="1457687"/>
            <a:ext cx="11032565" cy="4381138"/>
          </a:xfrm>
        </p:spPr>
        <p:txBody>
          <a:bodyPr>
            <a:normAutofit/>
          </a:bodyPr>
          <a:lstStyle/>
          <a:p>
            <a:pPr marL="0" indent="0">
              <a:buNone/>
            </a:pPr>
            <a:r>
              <a:rPr lang="en-GB" dirty="0"/>
              <a:t>This table is designed to summarise the factors that impact on CPU performance, complete it using the text in the notes section.</a:t>
            </a: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graphicFrame>
        <p:nvGraphicFramePr>
          <p:cNvPr id="102" name="Table 101"/>
          <p:cNvGraphicFramePr>
            <a:graphicFrameLocks noGrp="1"/>
          </p:cNvGraphicFramePr>
          <p:nvPr>
            <p:extLst>
              <p:ext uri="{D42A27DB-BD31-4B8C-83A1-F6EECF244321}">
                <p14:modId xmlns:p14="http://schemas.microsoft.com/office/powerpoint/2010/main" val="2742078874"/>
              </p:ext>
            </p:extLst>
          </p:nvPr>
        </p:nvGraphicFramePr>
        <p:xfrm>
          <a:off x="947755" y="2397355"/>
          <a:ext cx="10310784" cy="3093068"/>
        </p:xfrm>
        <a:graphic>
          <a:graphicData uri="http://schemas.openxmlformats.org/drawingml/2006/table">
            <a:tbl>
              <a:tblPr firstRow="1">
                <a:tableStyleId>{F5AB1C69-6EDB-4FF4-983F-18BD219EF322}</a:tableStyleId>
              </a:tblPr>
              <a:tblGrid>
                <a:gridCol w="3436928">
                  <a:extLst>
                    <a:ext uri="{9D8B030D-6E8A-4147-A177-3AD203B41FA5}">
                      <a16:colId xmlns:a16="http://schemas.microsoft.com/office/drawing/2014/main" val="20000"/>
                    </a:ext>
                  </a:extLst>
                </a:gridCol>
                <a:gridCol w="3436928">
                  <a:extLst>
                    <a:ext uri="{9D8B030D-6E8A-4147-A177-3AD203B41FA5}">
                      <a16:colId xmlns:a16="http://schemas.microsoft.com/office/drawing/2014/main" val="20001"/>
                    </a:ext>
                  </a:extLst>
                </a:gridCol>
                <a:gridCol w="3436928">
                  <a:extLst>
                    <a:ext uri="{9D8B030D-6E8A-4147-A177-3AD203B41FA5}">
                      <a16:colId xmlns:a16="http://schemas.microsoft.com/office/drawing/2014/main" val="1152463479"/>
                    </a:ext>
                  </a:extLst>
                </a:gridCol>
              </a:tblGrid>
              <a:tr h="235313">
                <a:tc>
                  <a:txBody>
                    <a:bodyPr/>
                    <a:lstStyle/>
                    <a:p>
                      <a:pPr algn="ctr"/>
                      <a:r>
                        <a:rPr lang="en-GB" sz="1800" b="1" dirty="0">
                          <a:solidFill>
                            <a:schemeClr val="bg1"/>
                          </a:solidFill>
                          <a:latin typeface="Century Gothic" panose="020B0502020202020204" pitchFamily="34" charset="0"/>
                          <a:cs typeface="Consolas" panose="020B0609020204030204" pitchFamily="49" charset="0"/>
                        </a:rPr>
                        <a:t>Clock Speed</a:t>
                      </a:r>
                    </a:p>
                  </a:txBody>
                  <a:tcP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tc>
                  <a:txBody>
                    <a:bodyPr/>
                    <a:lstStyle/>
                    <a:p>
                      <a:pPr algn="ctr"/>
                      <a:r>
                        <a:rPr lang="en-GB" sz="1800" b="1" dirty="0">
                          <a:solidFill>
                            <a:schemeClr val="bg1"/>
                          </a:solidFill>
                          <a:latin typeface="Century Gothic" panose="020B0502020202020204" pitchFamily="34" charset="0"/>
                          <a:cs typeface="Consolas" panose="020B0609020204030204" pitchFamily="49" charset="0"/>
                        </a:rPr>
                        <a:t>Cache Size</a:t>
                      </a:r>
                    </a:p>
                  </a:txBody>
                  <a:tcP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tc>
                  <a:txBody>
                    <a:bodyPr/>
                    <a:lstStyle/>
                    <a:p>
                      <a:pPr algn="ctr"/>
                      <a:r>
                        <a:rPr lang="en-GB" sz="1800" b="1" dirty="0">
                          <a:solidFill>
                            <a:schemeClr val="bg1"/>
                          </a:solidFill>
                          <a:latin typeface="Century Gothic" panose="020B0502020202020204" pitchFamily="34" charset="0"/>
                          <a:cs typeface="Consolas" panose="020B0609020204030204" pitchFamily="49" charset="0"/>
                        </a:rPr>
                        <a:t>Number of Cores</a:t>
                      </a:r>
                    </a:p>
                  </a:txBody>
                  <a:tcP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extLst>
                  <a:ext uri="{0D108BD9-81ED-4DB2-BD59-A6C34878D82A}">
                    <a16:rowId xmlns:a16="http://schemas.microsoft.com/office/drawing/2014/main" val="10000"/>
                  </a:ext>
                </a:extLst>
              </a:tr>
              <a:tr h="1363654">
                <a:tc>
                  <a:txBody>
                    <a:bodyPr/>
                    <a:lstStyle/>
                    <a:p>
                      <a:pPr algn="ctr"/>
                      <a:endParaRPr lang="en-GB" sz="1600" b="0" dirty="0">
                        <a:solidFill>
                          <a:srgbClr val="2E75B6"/>
                        </a:solidFill>
                        <a:latin typeface="Century Gothic" panose="020B0502020202020204" pitchFamily="34" charset="0"/>
                      </a:endParaRPr>
                    </a:p>
                  </a:txBody>
                  <a:tcPr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bg1"/>
                    </a:solidFill>
                  </a:tcPr>
                </a:tc>
                <a:tc>
                  <a:txBody>
                    <a:bodyPr/>
                    <a:lstStyle/>
                    <a:p>
                      <a:pPr algn="ctr"/>
                      <a:endParaRPr lang="en-GB" sz="1600" b="0" dirty="0">
                        <a:solidFill>
                          <a:srgbClr val="2E75B6"/>
                        </a:solidFill>
                        <a:latin typeface="Century Gothic" panose="020B0502020202020204" pitchFamily="34" charset="0"/>
                      </a:endParaRPr>
                    </a:p>
                  </a:txBody>
                  <a:tcPr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bg1"/>
                    </a:solidFill>
                  </a:tcPr>
                </a:tc>
                <a:tc>
                  <a:txBody>
                    <a:bodyPr/>
                    <a:lstStyle/>
                    <a:p>
                      <a:pPr algn="ctr"/>
                      <a:endParaRPr lang="en-GB" sz="1600" b="0" dirty="0">
                        <a:solidFill>
                          <a:srgbClr val="2E75B6"/>
                        </a:solidFill>
                        <a:latin typeface="Century Gothic" panose="020B0502020202020204" pitchFamily="34" charset="0"/>
                      </a:endParaRPr>
                    </a:p>
                  </a:txBody>
                  <a:tcPr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363654">
                <a:tc>
                  <a:txBody>
                    <a:bodyPr/>
                    <a:lstStyle/>
                    <a:p>
                      <a:pPr algn="ctr"/>
                      <a:endParaRPr lang="en-GB" sz="1600" b="0" dirty="0">
                        <a:solidFill>
                          <a:srgbClr val="2E75B6"/>
                        </a:solidFill>
                        <a:latin typeface="Century Gothic" panose="020B0502020202020204" pitchFamily="34" charset="0"/>
                      </a:endParaRPr>
                    </a:p>
                  </a:txBody>
                  <a:tcPr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bg1"/>
                    </a:solidFill>
                  </a:tcPr>
                </a:tc>
                <a:tc>
                  <a:txBody>
                    <a:bodyPr/>
                    <a:lstStyle/>
                    <a:p>
                      <a:pPr algn="ctr"/>
                      <a:endParaRPr lang="en-GB" sz="1600" b="0" dirty="0">
                        <a:solidFill>
                          <a:srgbClr val="2E75B6"/>
                        </a:solidFill>
                        <a:latin typeface="Century Gothic" panose="020B0502020202020204" pitchFamily="34" charset="0"/>
                      </a:endParaRPr>
                    </a:p>
                  </a:txBody>
                  <a:tcPr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bg1"/>
                    </a:solidFill>
                  </a:tcPr>
                </a:tc>
                <a:tc>
                  <a:txBody>
                    <a:bodyPr/>
                    <a:lstStyle/>
                    <a:p>
                      <a:pPr algn="ctr"/>
                      <a:endParaRPr lang="en-GB" sz="1600" b="0" dirty="0">
                        <a:solidFill>
                          <a:srgbClr val="2E75B6"/>
                        </a:solidFill>
                        <a:latin typeface="Century Gothic" panose="020B0502020202020204" pitchFamily="34" charset="0"/>
                      </a:endParaRPr>
                    </a:p>
                  </a:txBody>
                  <a:tcPr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59373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4</a:t>
            </a:r>
          </a:p>
        </p:txBody>
      </p:sp>
      <p:sp>
        <p:nvSpPr>
          <p:cNvPr id="3" name="Content Placeholder 2"/>
          <p:cNvSpPr>
            <a:spLocks noGrp="1"/>
          </p:cNvSpPr>
          <p:nvPr>
            <p:ph idx="1"/>
          </p:nvPr>
        </p:nvSpPr>
        <p:spPr>
          <a:xfrm>
            <a:off x="863600" y="1457687"/>
            <a:ext cx="11032565" cy="4381138"/>
          </a:xfrm>
        </p:spPr>
        <p:txBody>
          <a:bodyPr>
            <a:normAutofit/>
          </a:bodyPr>
          <a:lstStyle/>
          <a:p>
            <a:pPr marL="0" indent="0">
              <a:buNone/>
            </a:pPr>
            <a:r>
              <a:rPr lang="en-GB" dirty="0"/>
              <a:t>Answer this exam question:</a:t>
            </a: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
        <p:nvSpPr>
          <p:cNvPr id="5" name="Shape 264"/>
          <p:cNvSpPr txBox="1"/>
          <p:nvPr/>
        </p:nvSpPr>
        <p:spPr>
          <a:xfrm>
            <a:off x="863600" y="1964210"/>
            <a:ext cx="7664580" cy="3466206"/>
          </a:xfrm>
          <a:prstGeom prst="rect">
            <a:avLst/>
          </a:prstGeom>
          <a:noFill/>
          <a:ln w="19050" cap="flat" cmpd="sng">
            <a:solidFill>
              <a:srgbClr val="2E75B6"/>
            </a:solidFill>
            <a:prstDash val="solid"/>
            <a:round/>
            <a:headEnd type="none" w="med" len="med"/>
            <a:tailEnd type="none" w="med" len="med"/>
          </a:ln>
        </p:spPr>
        <p:txBody>
          <a:bodyPr lIns="91425" tIns="91425" rIns="91425" bIns="91425" anchor="t" anchorCtr="0">
            <a:noAutofit/>
          </a:bodyPr>
          <a:lstStyle/>
          <a:p>
            <a:pPr lvl="0"/>
            <a:r>
              <a:rPr lang="en-GB" sz="1600" dirty="0">
                <a:ea typeface="Ubuntu"/>
                <a:cs typeface="Ubuntu"/>
                <a:sym typeface="Ubuntu"/>
              </a:rPr>
              <a:t>Ann wants to purchase a new computer and is looking at two models. The specification of the CPU in each computer is shown in Fig. 1.</a:t>
            </a:r>
          </a:p>
          <a:p>
            <a:pPr lvl="0"/>
            <a:endParaRPr lang="en-GB" sz="1600" dirty="0">
              <a:ea typeface="Ubuntu"/>
              <a:cs typeface="Ubuntu"/>
              <a:sym typeface="Ubuntu"/>
            </a:endParaRPr>
          </a:p>
          <a:p>
            <a:pPr lvl="0"/>
            <a:r>
              <a:rPr lang="en-GB" sz="1600" dirty="0">
                <a:ea typeface="Ubuntu"/>
                <a:cs typeface="Ubuntu"/>
                <a:sym typeface="Ubuntu"/>
              </a:rPr>
              <a:t>When running a 3D flight simulator, Computer 1 is likely to run faster than Computer 2. Using the information in Fig. 1, identify one reason for this. (1)</a:t>
            </a:r>
          </a:p>
        </p:txBody>
      </p:sp>
      <p:pic>
        <p:nvPicPr>
          <p:cNvPr id="6" name="Picture 5"/>
          <p:cNvPicPr>
            <a:picLocks noChangeAspect="1"/>
          </p:cNvPicPr>
          <p:nvPr/>
        </p:nvPicPr>
        <p:blipFill>
          <a:blip r:embed="rId3"/>
          <a:stretch>
            <a:fillRect/>
          </a:stretch>
        </p:blipFill>
        <p:spPr>
          <a:xfrm>
            <a:off x="8829115" y="2009956"/>
            <a:ext cx="3067050" cy="1638300"/>
          </a:xfrm>
          <a:prstGeom prst="rect">
            <a:avLst/>
          </a:prstGeom>
        </p:spPr>
      </p:pic>
      <p:sp>
        <p:nvSpPr>
          <p:cNvPr id="7" name="Shape 264"/>
          <p:cNvSpPr txBox="1"/>
          <p:nvPr/>
        </p:nvSpPr>
        <p:spPr>
          <a:xfrm>
            <a:off x="863600" y="6328247"/>
            <a:ext cx="7664580" cy="514623"/>
          </a:xfrm>
          <a:prstGeom prst="rect">
            <a:avLst/>
          </a:prstGeom>
          <a:noFill/>
          <a:ln w="19050" cap="flat" cmpd="sng">
            <a:noFill/>
            <a:prstDash val="solid"/>
            <a:round/>
            <a:headEnd type="none" w="med" len="med"/>
            <a:tailEnd type="none" w="med" len="med"/>
          </a:ln>
        </p:spPr>
        <p:txBody>
          <a:bodyPr lIns="91425" tIns="91425" rIns="91425" bIns="91425" anchor="t" anchorCtr="0">
            <a:noAutofit/>
          </a:bodyPr>
          <a:lstStyle/>
          <a:p>
            <a:pPr lvl="0"/>
            <a:r>
              <a:rPr lang="en-GB" sz="1600" i="1" dirty="0">
                <a:ea typeface="Ubuntu"/>
                <a:cs typeface="Ubuntu"/>
                <a:sym typeface="Ubuntu"/>
              </a:rPr>
              <a:t>Source: OCR GCSE Computer Science (9-1) Component 1 Sample Paper</a:t>
            </a:r>
          </a:p>
        </p:txBody>
      </p:sp>
    </p:spTree>
    <p:extLst>
      <p:ext uri="{BB962C8B-B14F-4D97-AF65-F5344CB8AC3E}">
        <p14:creationId xmlns:p14="http://schemas.microsoft.com/office/powerpoint/2010/main" val="37898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5</a:t>
            </a:r>
          </a:p>
        </p:txBody>
      </p:sp>
      <p:sp>
        <p:nvSpPr>
          <p:cNvPr id="3" name="Content Placeholder 2"/>
          <p:cNvSpPr>
            <a:spLocks noGrp="1"/>
          </p:cNvSpPr>
          <p:nvPr>
            <p:ph idx="1"/>
          </p:nvPr>
        </p:nvSpPr>
        <p:spPr>
          <a:xfrm>
            <a:off x="863600" y="1457687"/>
            <a:ext cx="11032565" cy="4381138"/>
          </a:xfrm>
        </p:spPr>
        <p:txBody>
          <a:bodyPr>
            <a:normAutofit/>
          </a:bodyPr>
          <a:lstStyle/>
          <a:p>
            <a:pPr marL="0" indent="0">
              <a:buNone/>
            </a:pPr>
            <a:r>
              <a:rPr lang="en-GB" dirty="0"/>
              <a:t>Answer these exam questions:</a:t>
            </a: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
        <p:nvSpPr>
          <p:cNvPr id="5" name="Shape 264"/>
          <p:cNvSpPr txBox="1"/>
          <p:nvPr/>
        </p:nvSpPr>
        <p:spPr>
          <a:xfrm>
            <a:off x="863600" y="1945548"/>
            <a:ext cx="10445102" cy="984263"/>
          </a:xfrm>
          <a:prstGeom prst="rect">
            <a:avLst/>
          </a:prstGeom>
          <a:noFill/>
          <a:ln w="19050" cap="flat" cmpd="sng">
            <a:solidFill>
              <a:srgbClr val="2E75B6"/>
            </a:solidFill>
            <a:prstDash val="solid"/>
            <a:round/>
            <a:headEnd type="none" w="med" len="med"/>
            <a:tailEnd type="none" w="med" len="med"/>
          </a:ln>
        </p:spPr>
        <p:txBody>
          <a:bodyPr lIns="91425" tIns="91425" rIns="91425" bIns="91425" anchor="t" anchorCtr="0">
            <a:noAutofit/>
          </a:bodyPr>
          <a:lstStyle/>
          <a:p>
            <a:pPr lvl="0"/>
            <a:r>
              <a:rPr lang="en-GB" sz="1600" dirty="0">
                <a:ea typeface="Ubuntu"/>
                <a:cs typeface="Ubuntu"/>
                <a:sym typeface="Ubuntu"/>
              </a:rPr>
              <a:t>Explain one reason why the cache size affects the performance of the CPU. (2)</a:t>
            </a:r>
          </a:p>
        </p:txBody>
      </p:sp>
      <p:sp>
        <p:nvSpPr>
          <p:cNvPr id="7" name="Shape 264"/>
          <p:cNvSpPr txBox="1"/>
          <p:nvPr/>
        </p:nvSpPr>
        <p:spPr>
          <a:xfrm>
            <a:off x="863600" y="3156124"/>
            <a:ext cx="10445102" cy="2180986"/>
          </a:xfrm>
          <a:prstGeom prst="rect">
            <a:avLst/>
          </a:prstGeom>
          <a:noFill/>
          <a:ln w="19050" cap="flat" cmpd="sng">
            <a:solidFill>
              <a:srgbClr val="2E75B6"/>
            </a:solidFill>
            <a:prstDash val="solid"/>
            <a:round/>
            <a:headEnd type="none" w="med" len="med"/>
            <a:tailEnd type="none" w="med" len="med"/>
          </a:ln>
        </p:spPr>
        <p:txBody>
          <a:bodyPr lIns="91425" tIns="91425" rIns="91425" bIns="91425" anchor="t" anchorCtr="0">
            <a:noAutofit/>
          </a:bodyPr>
          <a:lstStyle/>
          <a:p>
            <a:pPr lvl="0"/>
            <a:r>
              <a:rPr lang="en-GB" sz="1600" dirty="0">
                <a:ea typeface="Ubuntu"/>
                <a:cs typeface="Ubuntu"/>
                <a:sym typeface="Ubuntu"/>
              </a:rPr>
              <a:t>Identify four events that take place during the fetch-execute cycle. (4)</a:t>
            </a:r>
          </a:p>
        </p:txBody>
      </p:sp>
      <p:sp>
        <p:nvSpPr>
          <p:cNvPr id="8" name="Shape 264"/>
          <p:cNvSpPr txBox="1"/>
          <p:nvPr/>
        </p:nvSpPr>
        <p:spPr>
          <a:xfrm>
            <a:off x="863600" y="6328247"/>
            <a:ext cx="7664580" cy="514623"/>
          </a:xfrm>
          <a:prstGeom prst="rect">
            <a:avLst/>
          </a:prstGeom>
          <a:noFill/>
          <a:ln w="19050" cap="flat" cmpd="sng">
            <a:noFill/>
            <a:prstDash val="solid"/>
            <a:round/>
            <a:headEnd type="none" w="med" len="med"/>
            <a:tailEnd type="none" w="med" len="med"/>
          </a:ln>
        </p:spPr>
        <p:txBody>
          <a:bodyPr lIns="91425" tIns="91425" rIns="91425" bIns="91425" anchor="t" anchorCtr="0">
            <a:noAutofit/>
          </a:bodyPr>
          <a:lstStyle/>
          <a:p>
            <a:pPr lvl="0"/>
            <a:r>
              <a:rPr lang="en-GB" sz="1600" i="1" dirty="0">
                <a:ea typeface="Ubuntu"/>
                <a:cs typeface="Ubuntu"/>
                <a:sym typeface="Ubuntu"/>
              </a:rPr>
              <a:t>Source: OCR GCSE Computer Science (9-1) Component 1 Sample Paper</a:t>
            </a:r>
          </a:p>
        </p:txBody>
      </p:sp>
    </p:spTree>
    <p:extLst>
      <p:ext uri="{BB962C8B-B14F-4D97-AF65-F5344CB8AC3E}">
        <p14:creationId xmlns:p14="http://schemas.microsoft.com/office/powerpoint/2010/main" val="255175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Break</a:t>
            </a:r>
          </a:p>
        </p:txBody>
      </p:sp>
      <p:sp>
        <p:nvSpPr>
          <p:cNvPr id="3" name="Content Placeholder 2"/>
          <p:cNvSpPr>
            <a:spLocks noGrp="1"/>
          </p:cNvSpPr>
          <p:nvPr>
            <p:ph idx="1"/>
          </p:nvPr>
        </p:nvSpPr>
        <p:spPr/>
        <p:txBody>
          <a:bodyPr/>
          <a:lstStyle/>
          <a:p>
            <a:pPr marL="0" indent="0">
              <a:buNone/>
            </a:pPr>
            <a:r>
              <a:rPr lang="en-GB" dirty="0"/>
              <a:t>After the break we will look at 1 and 2D Arrays / Lists.</a:t>
            </a:r>
          </a:p>
        </p:txBody>
      </p:sp>
    </p:spTree>
    <p:extLst>
      <p:ext uri="{BB962C8B-B14F-4D97-AF65-F5344CB8AC3E}">
        <p14:creationId xmlns:p14="http://schemas.microsoft.com/office/powerpoint/2010/main" val="17878349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1744</TotalTime>
  <Words>1130</Words>
  <Application>Microsoft Office PowerPoint</Application>
  <PresentationFormat>Widescreen</PresentationFormat>
  <Paragraphs>177</Paragraphs>
  <Slides>18</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Century Gothic</vt:lpstr>
      <vt:lpstr>Consolas</vt:lpstr>
      <vt:lpstr>Ubuntu</vt:lpstr>
      <vt:lpstr>Office Theme</vt:lpstr>
      <vt:lpstr>Teaching Computing to GCSE</vt:lpstr>
      <vt:lpstr>Specification Content</vt:lpstr>
      <vt:lpstr>The CPU</vt:lpstr>
      <vt:lpstr>Stored Program Concept</vt:lpstr>
      <vt:lpstr>CPU Components</vt:lpstr>
      <vt:lpstr>Registers</vt:lpstr>
      <vt:lpstr>Activity 1</vt:lpstr>
      <vt:lpstr>Fetch-Execute Cycle</vt:lpstr>
      <vt:lpstr>Fetch-Execute Cycle Example</vt:lpstr>
      <vt:lpstr>Activity 2</vt:lpstr>
      <vt:lpstr>Von Neumann Architecture</vt:lpstr>
      <vt:lpstr>Cache</vt:lpstr>
      <vt:lpstr>Cache Levels</vt:lpstr>
      <vt:lpstr>Cores</vt:lpstr>
      <vt:lpstr>Activity 3</vt:lpstr>
      <vt:lpstr>Activity 4</vt:lpstr>
      <vt:lpstr>Activity 5</vt:lpstr>
      <vt:lpstr>Break</vt:lpstr>
    </vt:vector>
  </TitlesOfParts>
  <Company>King's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Sentance, Sue</dc:creator>
  <cp:lastModifiedBy>Hadwen-Bennett, Alex</cp:lastModifiedBy>
  <cp:revision>129</cp:revision>
  <dcterms:created xsi:type="dcterms:W3CDTF">2016-10-31T22:10:00Z</dcterms:created>
  <dcterms:modified xsi:type="dcterms:W3CDTF">2017-03-27T21:27:32Z</dcterms:modified>
</cp:coreProperties>
</file>