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8" r:id="rId2"/>
    <p:sldId id="259" r:id="rId3"/>
    <p:sldId id="260" r:id="rId4"/>
    <p:sldId id="261" r:id="rId5"/>
    <p:sldId id="265" r:id="rId6"/>
    <p:sldId id="262" r:id="rId7"/>
    <p:sldId id="263" r:id="rId8"/>
    <p:sldId id="264" r:id="rId9"/>
    <p:sldId id="267" r:id="rId10"/>
    <p:sldId id="268" r:id="rId11"/>
    <p:sldId id="270" r:id="rId12"/>
    <p:sldId id="271" r:id="rId13"/>
    <p:sldId id="274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304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6" r:id="rId39"/>
    <p:sldId id="298" r:id="rId40"/>
    <p:sldId id="299" r:id="rId41"/>
    <p:sldId id="311" r:id="rId42"/>
    <p:sldId id="312" r:id="rId43"/>
    <p:sldId id="305" r:id="rId44"/>
    <p:sldId id="306" r:id="rId45"/>
    <p:sldId id="307" r:id="rId46"/>
    <p:sldId id="308" r:id="rId47"/>
    <p:sldId id="301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Cloud computing allows you to rent processing by the hour, time to execute is money!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239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13/03/2017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04721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ing-algorithms.com/bubble-sort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rting-algorithms.com/merge-sort" TargetMode="External"/><Relationship Id="rId2" Type="http://schemas.openxmlformats.org/officeDocument/2006/relationships/hyperlink" Target="http://www.sorting-algorithms.com/insertion-sor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Teach A level Computing:</a:t>
            </a:r>
            <a:br>
              <a:rPr lang="en-GB" dirty="0"/>
            </a:br>
            <a:r>
              <a:rPr lang="en-GB" dirty="0"/>
              <a:t>Algorithms and Data</a:t>
            </a:r>
            <a:br>
              <a:rPr lang="en-GB" dirty="0"/>
            </a:br>
            <a:r>
              <a:rPr lang="en-GB" dirty="0"/>
              <a:t>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Eliot Williams</a:t>
            </a:r>
          </a:p>
          <a:p>
            <a:endParaRPr lang="en-GB" dirty="0"/>
          </a:p>
          <a:p>
            <a:r>
              <a:rPr lang="en-GB" dirty="0"/>
              <a:t>@</a:t>
            </a:r>
            <a:r>
              <a:rPr lang="en-GB" dirty="0" err="1"/>
              <a:t>MrEliotWilliams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053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Outline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423582"/>
              </p:ext>
            </p:extLst>
          </p:nvPr>
        </p:nvGraphicFramePr>
        <p:xfrm>
          <a:off x="1003300" y="1690688"/>
          <a:ext cx="7925117" cy="3935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171">
                  <a:extLst>
                    <a:ext uri="{9D8B030D-6E8A-4147-A177-3AD203B41FA5}">
                      <a16:colId xmlns:a16="http://schemas.microsoft.com/office/drawing/2014/main" val="4201204637"/>
                    </a:ext>
                  </a:extLst>
                </a:gridCol>
                <a:gridCol w="7082946">
                  <a:extLst>
                    <a:ext uri="{9D8B030D-6E8A-4147-A177-3AD203B41FA5}">
                      <a16:colId xmlns:a16="http://schemas.microsoft.com/office/drawing/2014/main" val="4212699393"/>
                    </a:ext>
                  </a:extLst>
                </a:gridCol>
              </a:tblGrid>
              <a:tr h="884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Representations of data structures: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Arrays, tuples, Stacks, </a:t>
                      </a:r>
                      <a:r>
                        <a:rPr lang="en-GB" sz="24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Queues,Lists</a:t>
                      </a:r>
                      <a:endParaRPr lang="en-GB" sz="3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391142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Recursive Algorithms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693896935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Searching and Sorting - EW will be late!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706783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4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Hashing and Dictionaries, Graphs and Trees  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9318081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5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Depth and breadth first searching ; tree traversals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67436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62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Searching, sorting and algorithm analysis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25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Algorithm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An algorithm is a self-contained sequence of actions to be performed</a:t>
            </a:r>
          </a:p>
          <a:p>
            <a:endParaRPr lang="en-GB" dirty="0"/>
          </a:p>
          <a:p>
            <a:r>
              <a:rPr lang="en-GB" dirty="0"/>
              <a:t>We can analysis an algorithms efficiency using the following measures	</a:t>
            </a:r>
          </a:p>
          <a:p>
            <a:pPr lvl="1"/>
            <a:r>
              <a:rPr lang="en-GB" dirty="0"/>
              <a:t>The time it takes to finish</a:t>
            </a:r>
          </a:p>
          <a:p>
            <a:pPr lvl="1"/>
            <a:r>
              <a:rPr lang="en-GB" dirty="0"/>
              <a:t>How much memory it needs</a:t>
            </a:r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8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Firsttime.py</a:t>
            </a:r>
          </a:p>
          <a:p>
            <a:endParaRPr lang="en-GB" dirty="0"/>
          </a:p>
          <a:p>
            <a:r>
              <a:rPr lang="en-GB" dirty="0"/>
              <a:t>Run the program how long do the simple expressions take</a:t>
            </a:r>
          </a:p>
          <a:p>
            <a:r>
              <a:rPr lang="en-GB" dirty="0"/>
              <a:t>Change the numbers and operations in the first three statements</a:t>
            </a:r>
          </a:p>
          <a:p>
            <a:endParaRPr lang="en-GB" dirty="0"/>
          </a:p>
          <a:p>
            <a:r>
              <a:rPr lang="en-GB" dirty="0"/>
              <a:t>Uncomment the further statements (each block at a time)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190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Firsttime.py</a:t>
            </a:r>
          </a:p>
          <a:p>
            <a:endParaRPr lang="en-GB" dirty="0"/>
          </a:p>
          <a:p>
            <a:r>
              <a:rPr lang="en-GB" dirty="0"/>
              <a:t>Different computers will produce different times</a:t>
            </a:r>
          </a:p>
          <a:p>
            <a:r>
              <a:rPr lang="en-GB" dirty="0"/>
              <a:t>Time taken to execute a command is not equal on the same computer</a:t>
            </a:r>
          </a:p>
          <a:p>
            <a:r>
              <a:rPr lang="en-GB" dirty="0"/>
              <a:t>Time taken to execute a sequence of commands grows with the length of the sequence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482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don’t need absolute time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We want to understand fundamental properties of our algorithms, not things specific to a particular input or machine.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therefore only care about how the time increases</a:t>
            </a:r>
          </a:p>
          <a:p>
            <a:pPr lvl="1"/>
            <a:r>
              <a:rPr lang="en-GB" dirty="0"/>
              <a:t>Maybe the time stays the same</a:t>
            </a:r>
          </a:p>
          <a:p>
            <a:pPr lvl="1"/>
            <a:r>
              <a:rPr lang="en-GB" dirty="0"/>
              <a:t>Maybe doubling the size, doubles the time </a:t>
            </a:r>
          </a:p>
          <a:p>
            <a:pPr lvl="1"/>
            <a:r>
              <a:rPr lang="en-GB" dirty="0"/>
              <a:t>Maybe doubling the size, more than doubles the time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4901787" y="2712652"/>
            <a:ext cx="1584176" cy="158417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sz="2000" dirty="0"/>
              <a:t>Any Computer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109699" y="3072692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381507" y="2568636"/>
            <a:ext cx="2439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Problem (size N)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485963" y="3072692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782270" y="2568636"/>
            <a:ext cx="1719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Time: T1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109699" y="3936788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381507" y="3432732"/>
            <a:ext cx="25840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Problem (size 2*N)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485963" y="3936788"/>
            <a:ext cx="792088" cy="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782270" y="3432732"/>
            <a:ext cx="1719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Time: T2</a:t>
            </a:r>
          </a:p>
        </p:txBody>
      </p:sp>
    </p:spTree>
    <p:extLst>
      <p:ext uri="{BB962C8B-B14F-4D97-AF65-F5344CB8AC3E}">
        <p14:creationId xmlns:p14="http://schemas.microsoft.com/office/powerpoint/2010/main" val="4086478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 O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Big O Notation is a formal way of stating how the time taken by an algorithm relates to an input size</a:t>
            </a:r>
          </a:p>
          <a:p>
            <a:endParaRPr lang="en-GB" dirty="0"/>
          </a:p>
          <a:p>
            <a:r>
              <a:rPr lang="en-GB" dirty="0"/>
              <a:t>Try secondtime.py </a:t>
            </a:r>
          </a:p>
          <a:p>
            <a:r>
              <a:rPr lang="en-GB" dirty="0"/>
              <a:t>and secondtimen.py</a:t>
            </a:r>
          </a:p>
          <a:p>
            <a:endParaRPr lang="en-GB" dirty="0"/>
          </a:p>
          <a:p>
            <a:r>
              <a:rPr lang="en-GB" dirty="0"/>
              <a:t>O(1) input size does not effect the time </a:t>
            </a:r>
          </a:p>
          <a:p>
            <a:r>
              <a:rPr lang="en-GB" dirty="0"/>
              <a:t>O(n) input grows linearly with input size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38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 O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Big O Notation is a formal way of stating how the time taken by an algorithm relates to an input size –we only need to consider the </a:t>
            </a:r>
            <a:r>
              <a:rPr lang="en-GB"/>
              <a:t>largest term</a:t>
            </a:r>
            <a:endParaRPr lang="en-GB" dirty="0"/>
          </a:p>
          <a:p>
            <a:endParaRPr lang="en-GB" dirty="0"/>
          </a:p>
          <a:p>
            <a:r>
              <a:rPr lang="en-GB" dirty="0"/>
              <a:t>O(1) input size does not effect the time </a:t>
            </a:r>
          </a:p>
          <a:p>
            <a:r>
              <a:rPr lang="en-GB" dirty="0"/>
              <a:t>O(log n) logarithmic growth</a:t>
            </a:r>
          </a:p>
          <a:p>
            <a:r>
              <a:rPr lang="en-GB" dirty="0"/>
              <a:t>O(n) time grows linearly with input size</a:t>
            </a:r>
          </a:p>
          <a:p>
            <a:r>
              <a:rPr lang="en-GB" dirty="0"/>
              <a:t>O(n</a:t>
            </a:r>
            <a:r>
              <a:rPr lang="en-GB" baseline="30000" dirty="0"/>
              <a:t>2</a:t>
            </a:r>
            <a:r>
              <a:rPr lang="en-GB" dirty="0"/>
              <a:t>) time is directly proportional to the square of the input size</a:t>
            </a:r>
          </a:p>
          <a:p>
            <a:r>
              <a:rPr lang="en-GB" dirty="0"/>
              <a:t>O(</a:t>
            </a:r>
            <a:r>
              <a:rPr lang="en-GB" dirty="0" err="1"/>
              <a:t>n</a:t>
            </a:r>
            <a:r>
              <a:rPr lang="en-GB" baseline="30000" dirty="0" err="1"/>
              <a:t>y</a:t>
            </a:r>
            <a:r>
              <a:rPr lang="en-GB" dirty="0"/>
              <a:t>) Exponential growth</a:t>
            </a:r>
          </a:p>
          <a:p>
            <a:r>
              <a:rPr lang="en-GB" dirty="0"/>
              <a:t>O(2</a:t>
            </a:r>
            <a:r>
              <a:rPr lang="en-GB" baseline="30000" dirty="0"/>
              <a:t>n</a:t>
            </a:r>
            <a:r>
              <a:rPr lang="en-GB" dirty="0"/>
              <a:t>) polynomial growth – intractable problems….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4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854163" y="2196921"/>
            <a:ext cx="0" cy="389343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H="1">
            <a:off x="854163" y="6063367"/>
            <a:ext cx="6440827" cy="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854163" y="2196921"/>
            <a:ext cx="5332148" cy="3866446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37" idx="1"/>
          </p:cNvCxnSpPr>
          <p:nvPr/>
        </p:nvCxnSpPr>
        <p:spPr>
          <a:xfrm>
            <a:off x="854163" y="5655733"/>
            <a:ext cx="584579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Freeform: Shape 29"/>
          <p:cNvSpPr/>
          <p:nvPr/>
        </p:nvSpPr>
        <p:spPr>
          <a:xfrm rot="16200000" flipV="1">
            <a:off x="2721979" y="2889786"/>
            <a:ext cx="1431858" cy="4514024"/>
          </a:xfrm>
          <a:custGeom>
            <a:avLst/>
            <a:gdLst>
              <a:gd name="connsiteX0" fmla="*/ 0 w 1691348"/>
              <a:gd name="connsiteY0" fmla="*/ 3611424 h 3611424"/>
              <a:gd name="connsiteX1" fmla="*/ 1162756 w 1691348"/>
              <a:gd name="connsiteY1" fmla="*/ 2030980 h 3611424"/>
              <a:gd name="connsiteX2" fmla="*/ 1648178 w 1691348"/>
              <a:gd name="connsiteY2" fmla="*/ 224758 h 3611424"/>
              <a:gd name="connsiteX3" fmla="*/ 1636889 w 1691348"/>
              <a:gd name="connsiteY3" fmla="*/ 89291 h 361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1348" h="3611424">
                <a:moveTo>
                  <a:pt x="0" y="3611424"/>
                </a:moveTo>
                <a:cubicBezTo>
                  <a:pt x="444030" y="3103424"/>
                  <a:pt x="888060" y="2595424"/>
                  <a:pt x="1162756" y="2030980"/>
                </a:cubicBezTo>
                <a:cubicBezTo>
                  <a:pt x="1437452" y="1466536"/>
                  <a:pt x="1569156" y="548373"/>
                  <a:pt x="1648178" y="224758"/>
                </a:cubicBezTo>
                <a:cubicBezTo>
                  <a:pt x="1727200" y="-98857"/>
                  <a:pt x="1682044" y="-4783"/>
                  <a:pt x="1636889" y="89291"/>
                </a:cubicBezTo>
              </a:path>
            </a:pathLst>
          </a:cu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: Shape 31"/>
          <p:cNvSpPr/>
          <p:nvPr/>
        </p:nvSpPr>
        <p:spPr>
          <a:xfrm>
            <a:off x="1220282" y="2251303"/>
            <a:ext cx="1691348" cy="3611424"/>
          </a:xfrm>
          <a:custGeom>
            <a:avLst/>
            <a:gdLst>
              <a:gd name="connsiteX0" fmla="*/ 0 w 1691348"/>
              <a:gd name="connsiteY0" fmla="*/ 3611424 h 3611424"/>
              <a:gd name="connsiteX1" fmla="*/ 1162756 w 1691348"/>
              <a:gd name="connsiteY1" fmla="*/ 2030980 h 3611424"/>
              <a:gd name="connsiteX2" fmla="*/ 1648178 w 1691348"/>
              <a:gd name="connsiteY2" fmla="*/ 224758 h 3611424"/>
              <a:gd name="connsiteX3" fmla="*/ 1636889 w 1691348"/>
              <a:gd name="connsiteY3" fmla="*/ 89291 h 361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1348" h="3611424">
                <a:moveTo>
                  <a:pt x="0" y="3611424"/>
                </a:moveTo>
                <a:cubicBezTo>
                  <a:pt x="444030" y="3103424"/>
                  <a:pt x="888060" y="2595424"/>
                  <a:pt x="1162756" y="2030980"/>
                </a:cubicBezTo>
                <a:cubicBezTo>
                  <a:pt x="1437452" y="1466536"/>
                  <a:pt x="1569156" y="548373"/>
                  <a:pt x="1648178" y="224758"/>
                </a:cubicBezTo>
                <a:cubicBezTo>
                  <a:pt x="1727200" y="-98857"/>
                  <a:pt x="1682044" y="-4783"/>
                  <a:pt x="1636889" y="89291"/>
                </a:cubicBezTo>
              </a:path>
            </a:pathLst>
          </a:cu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131922" y="2166759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O(n)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28076" y="4489303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O(log n)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11630" y="2250777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O(n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99955" y="5471067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O(1)</a:t>
            </a:r>
          </a:p>
        </p:txBody>
      </p:sp>
    </p:spTree>
    <p:extLst>
      <p:ext uri="{BB962C8B-B14F-4D97-AF65-F5344CB8AC3E}">
        <p14:creationId xmlns:p14="http://schemas.microsoft.com/office/powerpoint/2010/main" val="3108466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Search: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4752528"/>
          </a:xfrm>
        </p:spPr>
        <p:txBody>
          <a:bodyPr>
            <a:normAutofit/>
          </a:bodyPr>
          <a:lstStyle/>
          <a:p>
            <a:r>
              <a:rPr lang="en-GB" dirty="0"/>
              <a:t>Find a target value in the list</a:t>
            </a:r>
          </a:p>
          <a:p>
            <a:pPr lvl="1"/>
            <a:r>
              <a:rPr lang="en-GB" dirty="0"/>
              <a:t>Is it there?</a:t>
            </a:r>
          </a:p>
          <a:p>
            <a:pPr lvl="1"/>
            <a:r>
              <a:rPr lang="en-GB" dirty="0"/>
              <a:t>If so, at what index?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Target = 41, found at index 4</a:t>
            </a:r>
          </a:p>
          <a:p>
            <a:r>
              <a:rPr lang="en-GB" dirty="0"/>
              <a:t>Target = 27, not found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3150096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726160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302224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878288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454352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030416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606480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182544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758608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334672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910736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9486800" y="37890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224496" y="3193812"/>
            <a:ext cx="6585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0     1     2    3    4     5     6    7    8    9    10   11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43673" y="3913892"/>
            <a:ext cx="6980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17  31   52   19  41   34  76   11  28   92  44   61</a:t>
            </a:r>
          </a:p>
        </p:txBody>
      </p:sp>
    </p:spTree>
    <p:extLst>
      <p:ext uri="{BB962C8B-B14F-4D97-AF65-F5344CB8AC3E}">
        <p14:creationId xmlns:p14="http://schemas.microsoft.com/office/powerpoint/2010/main" val="691291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Linear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3501008"/>
            <a:ext cx="7543800" cy="3096344"/>
          </a:xfrm>
        </p:spPr>
        <p:txBody>
          <a:bodyPr/>
          <a:lstStyle/>
          <a:p>
            <a:r>
              <a:rPr lang="en-GB" dirty="0"/>
              <a:t>Idea: look at each entry in turn</a:t>
            </a:r>
          </a:p>
          <a:p>
            <a:r>
              <a:rPr lang="en-GB" dirty="0"/>
              <a:t>Steps</a:t>
            </a:r>
          </a:p>
          <a:p>
            <a:pPr lvl="1">
              <a:spcBef>
                <a:spcPts val="0"/>
              </a:spcBef>
            </a:pPr>
            <a:r>
              <a:rPr lang="en-GB" dirty="0"/>
              <a:t>Start at index = 0</a:t>
            </a:r>
          </a:p>
          <a:p>
            <a:pPr lvl="1">
              <a:spcBef>
                <a:spcPts val="0"/>
              </a:spcBef>
            </a:pPr>
            <a:r>
              <a:rPr lang="en-GB" dirty="0"/>
              <a:t>Is Array[Index] equal to the target?</a:t>
            </a:r>
          </a:p>
          <a:p>
            <a:pPr lvl="1">
              <a:spcBef>
                <a:spcPts val="0"/>
              </a:spcBef>
            </a:pPr>
            <a:r>
              <a:rPr lang="en-GB" dirty="0"/>
              <a:t>If yes, stop; otherwise increment the index</a:t>
            </a:r>
          </a:p>
          <a:p>
            <a:pPr lvl="1">
              <a:spcBef>
                <a:spcPts val="0"/>
              </a:spcBef>
            </a:pPr>
            <a:r>
              <a:rPr lang="en-GB" dirty="0"/>
              <a:t>Stop when index is one less than the length</a:t>
            </a:r>
          </a:p>
        </p:txBody>
      </p:sp>
      <p:sp>
        <p:nvSpPr>
          <p:cNvPr id="4" name="Rectangle 3"/>
          <p:cNvSpPr/>
          <p:nvPr/>
        </p:nvSpPr>
        <p:spPr>
          <a:xfrm>
            <a:off x="4596169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172233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748297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324361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900425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476489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052553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628617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204681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9780745" y="20080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670568" y="1412776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0     1     2    3    4     5     6    7    8    9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9746" y="2132856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17  31   52   19  41   34  76   11  28   92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62064" y="155679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862065" y="1681644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34</a:t>
            </a:r>
            <a:endParaRPr lang="en-GB" sz="2800" dirty="0"/>
          </a:p>
        </p:txBody>
      </p:sp>
      <p:sp>
        <p:nvSpPr>
          <p:cNvPr id="20" name="Rectangle 19"/>
          <p:cNvSpPr/>
          <p:nvPr/>
        </p:nvSpPr>
        <p:spPr>
          <a:xfrm>
            <a:off x="1559497" y="1743199"/>
            <a:ext cx="966931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Target</a:t>
            </a:r>
          </a:p>
          <a:p>
            <a:endParaRPr lang="en-GB" sz="2400" dirty="0"/>
          </a:p>
          <a:p>
            <a:r>
              <a:rPr lang="en-GB" sz="2400" dirty="0"/>
              <a:t>Index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55640" y="256490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927648" y="2628200"/>
            <a:ext cx="38985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0</a:t>
            </a:r>
          </a:p>
        </p:txBody>
      </p:sp>
      <p:cxnSp>
        <p:nvCxnSpPr>
          <p:cNvPr id="24" name="Elbow Connector 23"/>
          <p:cNvCxnSpPr/>
          <p:nvPr/>
        </p:nvCxnSpPr>
        <p:spPr>
          <a:xfrm rot="10800000" flipV="1">
            <a:off x="3431706" y="2564899"/>
            <a:ext cx="1505745" cy="432052"/>
          </a:xfrm>
          <a:prstGeom prst="bentConnector3">
            <a:avLst>
              <a:gd name="adj1" fmla="val 28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435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1.1 and 1.2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11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Linear Search – Algorithm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936104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Algorithm in pseudo code</a:t>
            </a:r>
          </a:p>
          <a:p>
            <a:r>
              <a:rPr lang="en-GB" dirty="0"/>
              <a:t>Array is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759" y="2957482"/>
            <a:ext cx="5596774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index = 0 </a:t>
            </a:r>
          </a:p>
          <a:p>
            <a:r>
              <a:rPr lang="en-GB" sz="2400" dirty="0">
                <a:latin typeface="Courier"/>
                <a:cs typeface="Courier"/>
              </a:rPr>
              <a:t>while index &lt; length of array</a:t>
            </a:r>
          </a:p>
          <a:p>
            <a:r>
              <a:rPr lang="en-GB" sz="2400" dirty="0">
                <a:latin typeface="Courier"/>
                <a:cs typeface="Courier"/>
              </a:rPr>
              <a:t>   if A[index] equals target</a:t>
            </a:r>
          </a:p>
          <a:p>
            <a:r>
              <a:rPr lang="en-GB" sz="2400" dirty="0">
                <a:latin typeface="Courier"/>
                <a:cs typeface="Courier"/>
              </a:rPr>
              <a:t>      return index</a:t>
            </a:r>
          </a:p>
          <a:p>
            <a:r>
              <a:rPr lang="en-GB" sz="2400" dirty="0">
                <a:latin typeface="Courier"/>
                <a:cs typeface="Courier"/>
              </a:rPr>
              <a:t>   index = index + 1</a:t>
            </a:r>
          </a:p>
          <a:p>
            <a:r>
              <a:rPr lang="en-GB" sz="2400" dirty="0">
                <a:latin typeface="Courier"/>
                <a:cs typeface="Courier"/>
              </a:rPr>
              <a:t>return -1 to show not found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2957482"/>
            <a:ext cx="5884640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for i is 0 to length of array-1</a:t>
            </a:r>
          </a:p>
          <a:p>
            <a:r>
              <a:rPr lang="en-GB" sz="2400" dirty="0">
                <a:latin typeface="Courier"/>
                <a:cs typeface="Courier"/>
              </a:rPr>
              <a:t>   if A[</a:t>
            </a:r>
            <a:r>
              <a:rPr lang="en-GB" sz="2400" dirty="0" err="1">
                <a:latin typeface="Courier"/>
                <a:cs typeface="Courier"/>
              </a:rPr>
              <a:t>i</a:t>
            </a:r>
            <a:r>
              <a:rPr lang="en-GB" sz="2400" dirty="0">
                <a:latin typeface="Courier"/>
                <a:cs typeface="Courier"/>
              </a:rPr>
              <a:t>] equals target</a:t>
            </a:r>
          </a:p>
          <a:p>
            <a:r>
              <a:rPr lang="en-GB" sz="2400" dirty="0">
                <a:latin typeface="Courier"/>
                <a:cs typeface="Courier"/>
              </a:rPr>
              <a:t>      return </a:t>
            </a:r>
            <a:r>
              <a:rPr lang="en-GB" sz="2400" dirty="0" err="1">
                <a:latin typeface="Courier"/>
                <a:cs typeface="Courier"/>
              </a:rPr>
              <a:t>i</a:t>
            </a:r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return -1 to show not found   </a:t>
            </a:r>
          </a:p>
        </p:txBody>
      </p:sp>
    </p:spTree>
    <p:extLst>
      <p:ext uri="{BB962C8B-B14F-4D97-AF65-F5344CB8AC3E}">
        <p14:creationId xmlns:p14="http://schemas.microsoft.com/office/powerpoint/2010/main" val="3718992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/>
              <a:t>Binary Search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Searching a sorted list</a:t>
            </a:r>
          </a:p>
        </p:txBody>
      </p:sp>
    </p:spTree>
    <p:extLst>
      <p:ext uri="{BB962C8B-B14F-4D97-AF65-F5344CB8AC3E}">
        <p14:creationId xmlns:p14="http://schemas.microsoft.com/office/powerpoint/2010/main" val="293878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Searching a Sorted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Question: why are books in the library kept in order?</a:t>
            </a:r>
          </a:p>
        </p:txBody>
      </p:sp>
    </p:spTree>
    <p:extLst>
      <p:ext uri="{BB962C8B-B14F-4D97-AF65-F5344CB8AC3E}">
        <p14:creationId xmlns:p14="http://schemas.microsoft.com/office/powerpoint/2010/main" val="678004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Searching a Sorted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Question: why are books in the library kept in order?</a:t>
            </a:r>
          </a:p>
          <a:p>
            <a:endParaRPr lang="en-GB" dirty="0"/>
          </a:p>
          <a:p>
            <a:r>
              <a:rPr lang="en-GB" i="1" dirty="0"/>
              <a:t>In an ordered array, we do not have to look at every item</a:t>
            </a:r>
          </a:p>
          <a:p>
            <a:pPr lvl="1"/>
            <a:r>
              <a:rPr lang="en-GB" dirty="0"/>
              <a:t>“Before this one”</a:t>
            </a:r>
          </a:p>
          <a:p>
            <a:pPr lvl="1"/>
            <a:r>
              <a:rPr lang="en-GB" dirty="0"/>
              <a:t>“After this one”</a:t>
            </a:r>
          </a:p>
          <a:p>
            <a:pPr lvl="1"/>
            <a:r>
              <a:rPr lang="en-GB" dirty="0"/>
              <a:t>… quickly find the correct location </a:t>
            </a:r>
          </a:p>
          <a:p>
            <a:r>
              <a:rPr lang="en-GB" dirty="0"/>
              <a:t>What is the best algorithm for looking?</a:t>
            </a:r>
          </a:p>
        </p:txBody>
      </p:sp>
    </p:spTree>
    <p:extLst>
      <p:ext uri="{BB962C8B-B14F-4D97-AF65-F5344CB8AC3E}">
        <p14:creationId xmlns:p14="http://schemas.microsoft.com/office/powerpoint/2010/main" val="1902931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– Sorted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720080"/>
          </a:xfrm>
        </p:spPr>
        <p:txBody>
          <a:bodyPr/>
          <a:lstStyle/>
          <a:p>
            <a:r>
              <a:rPr lang="en-GB" dirty="0"/>
              <a:t>Which half is it in? Look in the middle.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96169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172233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748297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324361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900425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476489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052553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628617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204681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9780745" y="2728084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670568" y="2132856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0     1     2    3    4     5     6    7    8    9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9746" y="2852936"/>
            <a:ext cx="573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11   17  19   28   31  34  41   52  76  92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2064" y="22768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862065" y="2401724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41</a:t>
            </a:r>
            <a:endParaRPr lang="en-GB" sz="2800" dirty="0"/>
          </a:p>
        </p:txBody>
      </p:sp>
      <p:sp>
        <p:nvSpPr>
          <p:cNvPr id="18" name="Rectangle 17"/>
          <p:cNvSpPr/>
          <p:nvPr/>
        </p:nvSpPr>
        <p:spPr>
          <a:xfrm>
            <a:off x="1559497" y="2463279"/>
            <a:ext cx="966931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Target</a:t>
            </a:r>
          </a:p>
          <a:p>
            <a:endParaRPr lang="en-GB" sz="2400" dirty="0"/>
          </a:p>
          <a:p>
            <a:r>
              <a:rPr lang="en-GB" sz="2400" dirty="0"/>
              <a:t>Index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855640" y="3284984"/>
            <a:ext cx="4320482" cy="720080"/>
            <a:chOff x="1331640" y="3284984"/>
            <a:chExt cx="4320482" cy="720080"/>
          </a:xfrm>
        </p:grpSpPr>
        <p:sp>
          <p:nvSpPr>
            <p:cNvPr id="20" name="Rectangle 19"/>
            <p:cNvSpPr/>
            <p:nvPr/>
          </p:nvSpPr>
          <p:spPr>
            <a:xfrm>
              <a:off x="1403648" y="3348280"/>
              <a:ext cx="389850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/>
                <a:t>4</a:t>
              </a: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331640" y="3284984"/>
              <a:ext cx="4320482" cy="720080"/>
              <a:chOff x="1331640" y="3284984"/>
              <a:chExt cx="4320482" cy="72008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331640" y="3284984"/>
                <a:ext cx="569640" cy="720080"/>
              </a:xfrm>
              <a:prstGeom prst="rect">
                <a:avLst/>
              </a:prstGeom>
              <a:noFill/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1" name="Elbow Connector 20"/>
              <p:cNvCxnSpPr/>
              <p:nvPr/>
            </p:nvCxnSpPr>
            <p:spPr>
              <a:xfrm rot="10800000" flipV="1">
                <a:off x="1835697" y="3375574"/>
                <a:ext cx="3816425" cy="269449"/>
              </a:xfrm>
              <a:prstGeom prst="bentConnector3">
                <a:avLst>
                  <a:gd name="adj1" fmla="val 84"/>
                </a:avLst>
              </a:prstGeom>
              <a:ln w="38100" cmpd="sng"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/>
          <p:cNvGrpSpPr/>
          <p:nvPr/>
        </p:nvGrpSpPr>
        <p:grpSpPr>
          <a:xfrm>
            <a:off x="2855640" y="3348280"/>
            <a:ext cx="6048672" cy="1664897"/>
            <a:chOff x="1331640" y="3348279"/>
            <a:chExt cx="6048672" cy="1664897"/>
          </a:xfrm>
        </p:grpSpPr>
        <p:sp>
          <p:nvSpPr>
            <p:cNvPr id="33" name="Rectangle 32"/>
            <p:cNvSpPr/>
            <p:nvPr/>
          </p:nvSpPr>
          <p:spPr>
            <a:xfrm>
              <a:off x="1403648" y="4356392"/>
              <a:ext cx="389850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/>
                <a:t>7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331640" y="3348279"/>
              <a:ext cx="6048672" cy="1664897"/>
              <a:chOff x="1331640" y="3348279"/>
              <a:chExt cx="6048672" cy="166489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331640" y="4293096"/>
                <a:ext cx="569640" cy="720080"/>
              </a:xfrm>
              <a:prstGeom prst="rect">
                <a:avLst/>
              </a:prstGeom>
              <a:noFill/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4" name="Elbow Connector 33"/>
              <p:cNvCxnSpPr/>
              <p:nvPr/>
            </p:nvCxnSpPr>
            <p:spPr>
              <a:xfrm rot="10800000" flipV="1">
                <a:off x="1835698" y="3348279"/>
                <a:ext cx="5544614" cy="1304855"/>
              </a:xfrm>
              <a:prstGeom prst="bentConnector3">
                <a:avLst>
                  <a:gd name="adj1" fmla="val -391"/>
                </a:avLst>
              </a:prstGeom>
              <a:ln w="38100" cmpd="sng"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46"/>
          <p:cNvGrpSpPr/>
          <p:nvPr/>
        </p:nvGrpSpPr>
        <p:grpSpPr>
          <a:xfrm>
            <a:off x="2855641" y="3375574"/>
            <a:ext cx="5472609" cy="2645715"/>
            <a:chOff x="1331640" y="3375573"/>
            <a:chExt cx="5472609" cy="2645715"/>
          </a:xfrm>
        </p:grpSpPr>
        <p:sp>
          <p:nvSpPr>
            <p:cNvPr id="38" name="Rectangle 37"/>
            <p:cNvSpPr/>
            <p:nvPr/>
          </p:nvSpPr>
          <p:spPr>
            <a:xfrm>
              <a:off x="1403648" y="5364504"/>
              <a:ext cx="389850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/>
                <a:t>6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331640" y="3375573"/>
              <a:ext cx="5472609" cy="2645715"/>
              <a:chOff x="1331640" y="3375573"/>
              <a:chExt cx="5472609" cy="264571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331640" y="5301208"/>
                <a:ext cx="569640" cy="720080"/>
              </a:xfrm>
              <a:prstGeom prst="rect">
                <a:avLst/>
              </a:prstGeom>
              <a:noFill/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" name="Elbow Connector 38"/>
              <p:cNvCxnSpPr/>
              <p:nvPr/>
            </p:nvCxnSpPr>
            <p:spPr>
              <a:xfrm rot="10800000" flipV="1">
                <a:off x="1835698" y="3375573"/>
                <a:ext cx="4968551" cy="2285673"/>
              </a:xfrm>
              <a:prstGeom prst="bentConnector3">
                <a:avLst>
                  <a:gd name="adj1" fmla="val 224"/>
                </a:avLst>
              </a:prstGeom>
              <a:ln w="38100" cmpd="sng"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5340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– Algorithm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1800200"/>
          </a:xfrm>
        </p:spPr>
        <p:txBody>
          <a:bodyPr>
            <a:normAutofit/>
          </a:bodyPr>
          <a:lstStyle/>
          <a:p>
            <a:r>
              <a:rPr lang="en-GB" dirty="0"/>
              <a:t>Key idea: in which part of the array are we looking?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3935760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11824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087888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663952" y="2636912"/>
            <a:ext cx="569640" cy="72008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240016" y="2636912"/>
            <a:ext cx="569640" cy="720080"/>
          </a:xfrm>
          <a:prstGeom prst="rect">
            <a:avLst/>
          </a:prstGeom>
          <a:solidFill>
            <a:srgbClr val="008000"/>
          </a:solidFill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816080" y="2636912"/>
            <a:ext cx="569640" cy="720080"/>
          </a:xfrm>
          <a:prstGeom prst="rect">
            <a:avLst/>
          </a:prstGeom>
          <a:solidFill>
            <a:srgbClr val="008000"/>
          </a:solidFill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968208" y="2636912"/>
            <a:ext cx="569640" cy="720080"/>
          </a:xfrm>
          <a:prstGeom prst="rect">
            <a:avLst/>
          </a:prstGeom>
          <a:noFill/>
          <a:ln w="19050" cmpd="sng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544272" y="2636912"/>
            <a:ext cx="569640" cy="720080"/>
          </a:xfrm>
          <a:prstGeom prst="rect">
            <a:avLst/>
          </a:prstGeom>
          <a:noFill/>
          <a:ln w="19050" cmpd="sng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5519938" y="3356992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0800000" flipH="1" flipV="1">
            <a:off x="8279904" y="3356993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392144" y="2636912"/>
            <a:ext cx="569640" cy="720080"/>
          </a:xfrm>
          <a:prstGeom prst="rect">
            <a:avLst/>
          </a:prstGeom>
          <a:solidFill>
            <a:srgbClr val="008000"/>
          </a:solidFill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352014" y="3284984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16038" y="3265820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311127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1524000" y="5733256"/>
            <a:ext cx="9144000" cy="1124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– 3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3068960"/>
            <a:ext cx="8208912" cy="2664296"/>
          </a:xfrm>
        </p:spPr>
        <p:txBody>
          <a:bodyPr>
            <a:normAutofit/>
          </a:bodyPr>
          <a:lstStyle/>
          <a:p>
            <a:r>
              <a:rPr lang="en-GB" dirty="0"/>
              <a:t>Case 1: X equals target value</a:t>
            </a:r>
          </a:p>
          <a:p>
            <a:r>
              <a:rPr lang="en-GB" dirty="0"/>
              <a:t>Case 2: X &lt; target value</a:t>
            </a:r>
          </a:p>
          <a:p>
            <a:pPr lvl="1"/>
            <a:endParaRPr lang="en-GB" dirty="0"/>
          </a:p>
          <a:p>
            <a:r>
              <a:rPr lang="en-GB" dirty="0"/>
              <a:t>Case 3: X &gt; target value</a:t>
            </a:r>
          </a:p>
        </p:txBody>
      </p:sp>
      <p:sp>
        <p:nvSpPr>
          <p:cNvPr id="4" name="Rectangle 3"/>
          <p:cNvSpPr/>
          <p:nvPr/>
        </p:nvSpPr>
        <p:spPr>
          <a:xfrm>
            <a:off x="4109863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685927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61991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838055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14119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990183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142311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718375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3479276" y="2132856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0800000" flipH="1" flipV="1">
            <a:off x="9648056" y="2132857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566247" y="1412776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311352" y="2060848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840174" y="2041684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right</a:t>
            </a:r>
          </a:p>
        </p:txBody>
      </p:sp>
      <p:cxnSp>
        <p:nvCxnSpPr>
          <p:cNvPr id="19" name="Elbow Connector 18"/>
          <p:cNvCxnSpPr/>
          <p:nvPr/>
        </p:nvCxnSpPr>
        <p:spPr>
          <a:xfrm rot="5400000">
            <a:off x="6438308" y="2398656"/>
            <a:ext cx="514837" cy="2"/>
          </a:xfrm>
          <a:prstGeom prst="bentConnector3">
            <a:avLst>
              <a:gd name="adj1" fmla="val 50000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810901" y="2060848"/>
            <a:ext cx="748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mid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65668" y="1505690"/>
            <a:ext cx="4235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90183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8142311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8718375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Elbow Connector 24"/>
          <p:cNvCxnSpPr/>
          <p:nvPr/>
        </p:nvCxnSpPr>
        <p:spPr>
          <a:xfrm rot="10800000" flipH="1" flipV="1">
            <a:off x="9648056" y="4384269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566247" y="3625860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9768409" y="4293096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right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35688" y="4273932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left</a:t>
            </a:r>
          </a:p>
        </p:txBody>
      </p:sp>
      <p:cxnSp>
        <p:nvCxnSpPr>
          <p:cNvPr id="30" name="Elbow Connector 29"/>
          <p:cNvCxnSpPr/>
          <p:nvPr/>
        </p:nvCxnSpPr>
        <p:spPr>
          <a:xfrm rot="10800000" flipV="1">
            <a:off x="6335687" y="4365099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109863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4685927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261991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838055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6414119" y="5138028"/>
            <a:ext cx="569640" cy="7200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Elbow Connector 35"/>
          <p:cNvCxnSpPr/>
          <p:nvPr/>
        </p:nvCxnSpPr>
        <p:spPr>
          <a:xfrm rot="10800000" flipV="1">
            <a:off x="3479276" y="5858108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311352" y="5786100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65668" y="5230942"/>
            <a:ext cx="4235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X</a:t>
            </a:r>
          </a:p>
        </p:txBody>
      </p:sp>
      <p:cxnSp>
        <p:nvCxnSpPr>
          <p:cNvPr id="41" name="Elbow Connector 40"/>
          <p:cNvCxnSpPr/>
          <p:nvPr/>
        </p:nvCxnSpPr>
        <p:spPr>
          <a:xfrm rot="10800000" flipH="1" flipV="1">
            <a:off x="6695729" y="5896437"/>
            <a:ext cx="936105" cy="432053"/>
          </a:xfrm>
          <a:prstGeom prst="bentConnector3">
            <a:avLst>
              <a:gd name="adj1" fmla="val 17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031863" y="5805264"/>
            <a:ext cx="86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right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9288015" y="2132856"/>
            <a:ext cx="0" cy="1493004"/>
          </a:xfrm>
          <a:prstGeom prst="line">
            <a:avLst/>
          </a:prstGeom>
          <a:ln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987120" y="2132856"/>
            <a:ext cx="0" cy="3005172"/>
          </a:xfrm>
          <a:prstGeom prst="line">
            <a:avLst/>
          </a:prstGeom>
          <a:ln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109863" y="2123274"/>
            <a:ext cx="0" cy="3005172"/>
          </a:xfrm>
          <a:prstGeom prst="line">
            <a:avLst/>
          </a:prstGeom>
          <a:ln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073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– Algorithm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7608" y="1484785"/>
            <a:ext cx="7338392" cy="41549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Courier"/>
                <a:cs typeface="Courier"/>
              </a:rPr>
              <a:t>left = 0</a:t>
            </a:r>
          </a:p>
          <a:p>
            <a:r>
              <a:rPr lang="en-US" sz="2400" dirty="0">
                <a:latin typeface="Courier"/>
                <a:cs typeface="Courier"/>
              </a:rPr>
              <a:t>right = length of array</a:t>
            </a:r>
          </a:p>
          <a:p>
            <a:r>
              <a:rPr lang="en-US" sz="2400" dirty="0">
                <a:latin typeface="Courier"/>
                <a:cs typeface="Courier"/>
              </a:rPr>
              <a:t>while right &gt; left:</a:t>
            </a:r>
          </a:p>
          <a:p>
            <a:r>
              <a:rPr lang="en-US" sz="2400" dirty="0">
                <a:latin typeface="Courier"/>
                <a:cs typeface="Courier"/>
              </a:rPr>
              <a:t>   </a:t>
            </a:r>
            <a:r>
              <a:rPr lang="en-US" sz="2400" dirty="0">
                <a:solidFill>
                  <a:srgbClr val="FF0000"/>
                </a:solidFill>
                <a:latin typeface="Courier"/>
                <a:cs typeface="Courier"/>
              </a:rPr>
              <a:t>mid = average of left and right</a:t>
            </a:r>
          </a:p>
          <a:p>
            <a:r>
              <a:rPr lang="en-US" sz="2400" dirty="0">
                <a:latin typeface="Courier"/>
                <a:cs typeface="Courier"/>
              </a:rPr>
              <a:t>   if A[mid] equals target</a:t>
            </a:r>
          </a:p>
          <a:p>
            <a:r>
              <a:rPr lang="en-US" sz="2400" dirty="0">
                <a:latin typeface="Courier"/>
                <a:cs typeface="Courier"/>
              </a:rPr>
              <a:t>      found it at 'mid'</a:t>
            </a:r>
          </a:p>
          <a:p>
            <a:r>
              <a:rPr lang="en-US" sz="2400" dirty="0">
                <a:latin typeface="Courier"/>
                <a:cs typeface="Courier"/>
              </a:rPr>
              <a:t>   if A[mid] &lt; target</a:t>
            </a:r>
          </a:p>
          <a:p>
            <a:r>
              <a:rPr lang="en-US" sz="2400" dirty="0">
                <a:latin typeface="Courier"/>
                <a:cs typeface="Courier"/>
              </a:rPr>
              <a:t>      search between mid+1 &amp; right</a:t>
            </a:r>
          </a:p>
          <a:p>
            <a:r>
              <a:rPr lang="en-US" sz="2400" dirty="0">
                <a:latin typeface="Courier"/>
                <a:cs typeface="Courier"/>
              </a:rPr>
              <a:t>   otherwise       </a:t>
            </a:r>
          </a:p>
          <a:p>
            <a:r>
              <a:rPr lang="en-US" sz="2400" dirty="0">
                <a:latin typeface="Courier"/>
                <a:cs typeface="Courier"/>
              </a:rPr>
              <a:t>      search between left &amp; mid</a:t>
            </a:r>
          </a:p>
          <a:p>
            <a:r>
              <a:rPr lang="en-US" sz="2400" dirty="0">
                <a:latin typeface="Courier"/>
                <a:cs typeface="Courier"/>
              </a:rPr>
              <a:t>return not found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82317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– Python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7608" y="1484785"/>
            <a:ext cx="5910242" cy="4524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>
                <a:latin typeface="Courier"/>
                <a:cs typeface="Courier"/>
              </a:rPr>
              <a:t>def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>
                <a:latin typeface="Courier"/>
                <a:cs typeface="Courier"/>
              </a:rPr>
              <a:t>BSearch</a:t>
            </a:r>
            <a:r>
              <a:rPr lang="en-US" sz="2400" dirty="0">
                <a:latin typeface="Courier"/>
                <a:cs typeface="Courier"/>
              </a:rPr>
              <a:t>(A, target):</a:t>
            </a:r>
          </a:p>
          <a:p>
            <a:r>
              <a:rPr lang="en-US" sz="2400" dirty="0">
                <a:latin typeface="Courier"/>
                <a:cs typeface="Courier"/>
              </a:rPr>
              <a:t>   left = 0</a:t>
            </a:r>
          </a:p>
          <a:p>
            <a:r>
              <a:rPr lang="en-US" sz="2400" dirty="0">
                <a:latin typeface="Courier"/>
                <a:cs typeface="Courier"/>
              </a:rPr>
              <a:t>   right = </a:t>
            </a:r>
            <a:r>
              <a:rPr lang="en-US" sz="2400" dirty="0" err="1">
                <a:latin typeface="Courier"/>
                <a:cs typeface="Courier"/>
              </a:rPr>
              <a:t>len</a:t>
            </a:r>
            <a:r>
              <a:rPr lang="en-US" sz="2400" dirty="0">
                <a:latin typeface="Courier"/>
                <a:cs typeface="Courier"/>
              </a:rPr>
              <a:t>(A)</a:t>
            </a:r>
          </a:p>
          <a:p>
            <a:r>
              <a:rPr lang="en-US" sz="2400" dirty="0">
                <a:latin typeface="Courier"/>
                <a:cs typeface="Courier"/>
              </a:rPr>
              <a:t>   while right &gt; left:</a:t>
            </a:r>
          </a:p>
          <a:p>
            <a:r>
              <a:rPr lang="en-US" sz="2400" dirty="0">
                <a:latin typeface="Courier"/>
                <a:cs typeface="Courier"/>
              </a:rPr>
              <a:t>      mid = (left + right) // 2</a:t>
            </a:r>
          </a:p>
          <a:p>
            <a:r>
              <a:rPr lang="en-US" sz="2400" dirty="0">
                <a:latin typeface="Courier"/>
                <a:cs typeface="Courier"/>
              </a:rPr>
              <a:t>      if A[mid] == target:</a:t>
            </a:r>
          </a:p>
          <a:p>
            <a:r>
              <a:rPr lang="en-US" sz="2400" dirty="0">
                <a:latin typeface="Courier"/>
                <a:cs typeface="Courier"/>
              </a:rPr>
              <a:t>         return mid</a:t>
            </a:r>
          </a:p>
          <a:p>
            <a:r>
              <a:rPr lang="en-US" sz="2400" dirty="0">
                <a:latin typeface="Courier"/>
                <a:cs typeface="Courier"/>
              </a:rPr>
              <a:t>      </a:t>
            </a:r>
            <a:r>
              <a:rPr lang="en-US" sz="2400" dirty="0" err="1">
                <a:latin typeface="Courier"/>
                <a:cs typeface="Courier"/>
              </a:rPr>
              <a:t>elif</a:t>
            </a:r>
            <a:r>
              <a:rPr lang="en-US" sz="2400" dirty="0">
                <a:latin typeface="Courier"/>
                <a:cs typeface="Courier"/>
              </a:rPr>
              <a:t> A[mid] &lt; target:</a:t>
            </a:r>
          </a:p>
          <a:p>
            <a:r>
              <a:rPr lang="en-US" sz="2400" dirty="0">
                <a:latin typeface="Courier"/>
                <a:cs typeface="Courier"/>
              </a:rPr>
              <a:t>         left = mid+1</a:t>
            </a:r>
          </a:p>
          <a:p>
            <a:r>
              <a:rPr lang="en-US" sz="2400" dirty="0">
                <a:latin typeface="Courier"/>
                <a:cs typeface="Courier"/>
              </a:rPr>
              <a:t>      else:</a:t>
            </a:r>
          </a:p>
          <a:p>
            <a:r>
              <a:rPr lang="en-US" sz="2400" dirty="0">
                <a:latin typeface="Courier"/>
                <a:cs typeface="Courier"/>
              </a:rPr>
              <a:t>         right = mid</a:t>
            </a:r>
          </a:p>
          <a:p>
            <a:r>
              <a:rPr lang="en-US" sz="2400" dirty="0">
                <a:latin typeface="Courier"/>
                <a:cs typeface="Courier"/>
              </a:rPr>
              <a:t>   return -1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890950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– Complexity </a:t>
            </a:r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2286000" y="4293096"/>
            <a:ext cx="7842448" cy="1656184"/>
          </a:xfrm>
        </p:spPr>
        <p:txBody>
          <a:bodyPr/>
          <a:lstStyle/>
          <a:p>
            <a:r>
              <a:rPr lang="en-GB" dirty="0"/>
              <a:t>Number of steps = number of binary digit to index</a:t>
            </a:r>
          </a:p>
          <a:p>
            <a:r>
              <a:rPr lang="en-GB" dirty="0"/>
              <a:t>O(log N)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3407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351013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08620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662264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238328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81439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39045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696652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2927648" y="3265820"/>
            <a:ext cx="4825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11   17  19   28   31  34  41  52   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999657" y="1611958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dirty="0"/>
              <a:t>0</a:t>
            </a:r>
          </a:p>
          <a:p>
            <a:r>
              <a:rPr lang="en-GB" sz="2800" dirty="0"/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77930" y="1628801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dirty="0"/>
              <a:t>0</a:t>
            </a:r>
          </a:p>
          <a:p>
            <a:r>
              <a:rPr lang="en-GB" sz="2800" dirty="0"/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51785" y="1628801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1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30058" y="1645644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1</a:t>
            </a:r>
          </a:p>
          <a:p>
            <a:r>
              <a:rPr lang="en-GB" sz="2800" dirty="0"/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75921" y="1628801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1</a:t>
            </a:r>
          </a:p>
          <a:p>
            <a:r>
              <a:rPr lang="en-GB" sz="2800" dirty="0"/>
              <a:t>0</a:t>
            </a:r>
          </a:p>
          <a:p>
            <a:r>
              <a:rPr lang="en-GB" sz="2800" dirty="0"/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54194" y="1645644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1</a:t>
            </a:r>
          </a:p>
          <a:p>
            <a:r>
              <a:rPr lang="en-GB" sz="2800" dirty="0"/>
              <a:t>0</a:t>
            </a:r>
          </a:p>
          <a:p>
            <a:r>
              <a:rPr lang="en-GB" sz="2800" dirty="0"/>
              <a:t>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28049" y="1628801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1</a:t>
            </a:r>
          </a:p>
          <a:p>
            <a:r>
              <a:rPr lang="en-GB" sz="2800" dirty="0"/>
              <a:t>1</a:t>
            </a:r>
          </a:p>
          <a:p>
            <a:r>
              <a:rPr lang="en-GB" sz="2800" dirty="0"/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106322" y="1645644"/>
            <a:ext cx="429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1</a:t>
            </a:r>
          </a:p>
          <a:p>
            <a:r>
              <a:rPr lang="en-GB" sz="2800" dirty="0"/>
              <a:t>1</a:t>
            </a:r>
          </a:p>
          <a:p>
            <a:r>
              <a:rPr lang="en-GB" sz="28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96206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Search (Recursive)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4320480"/>
          </a:xfrm>
        </p:spPr>
        <p:txBody>
          <a:bodyPr>
            <a:normAutofit/>
          </a:bodyPr>
          <a:lstStyle/>
          <a:p>
            <a:r>
              <a:rPr lang="en-GB" dirty="0"/>
              <a:t>Search a sorted array – is E in the array?</a:t>
            </a:r>
          </a:p>
          <a:p>
            <a:endParaRPr lang="en-GB" dirty="0"/>
          </a:p>
          <a:p>
            <a:r>
              <a:rPr lang="en-GB" dirty="0"/>
              <a:t>Base case: </a:t>
            </a:r>
          </a:p>
          <a:p>
            <a:pPr lvl="1"/>
            <a:r>
              <a:rPr lang="en-GB" dirty="0"/>
              <a:t>empty array or E found</a:t>
            </a:r>
          </a:p>
          <a:p>
            <a:r>
              <a:rPr lang="en-GB" dirty="0"/>
              <a:t>Recursive case:</a:t>
            </a:r>
          </a:p>
          <a:p>
            <a:pPr lvl="1"/>
            <a:r>
              <a:rPr lang="en-GB" dirty="0"/>
              <a:t>Compare E with the middle element</a:t>
            </a:r>
          </a:p>
          <a:p>
            <a:pPr lvl="1"/>
            <a:r>
              <a:rPr lang="en-GB" dirty="0"/>
              <a:t>If E smaller, search the left half</a:t>
            </a:r>
          </a:p>
          <a:p>
            <a:pPr lvl="1"/>
            <a:r>
              <a:rPr lang="en-GB" dirty="0"/>
              <a:t>If E larger,  search the right half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286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1.3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4085"/>
            <a:ext cx="10515600" cy="4782877"/>
          </a:xfrm>
        </p:spPr>
        <p:txBody>
          <a:bodyPr>
            <a:normAutofit/>
          </a:bodyPr>
          <a:lstStyle/>
          <a:p>
            <a:r>
              <a:rPr lang="en-GB" i="1" dirty="0" smtClean="0"/>
              <a:t>Complete the iterative and recursive binary search procedures in binarysearch.py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248362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800" dirty="0"/>
              <a:t>Sorting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799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Sorting: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4221088"/>
            <a:ext cx="7543800" cy="172819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Arrange array in order</a:t>
            </a:r>
          </a:p>
          <a:p>
            <a:pPr lvl="1"/>
            <a:r>
              <a:rPr lang="en-GB" dirty="0"/>
              <a:t>Same entries; in order – swap entries</a:t>
            </a:r>
          </a:p>
          <a:p>
            <a:r>
              <a:rPr lang="en-GB" dirty="0"/>
              <a:t>Properties</a:t>
            </a:r>
          </a:p>
          <a:p>
            <a:pPr lvl="1"/>
            <a:r>
              <a:rPr lang="en-GB" dirty="0"/>
              <a:t>Speed, space, stable,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3407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1013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08620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66226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23832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81439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39045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96652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54258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11864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008471" y="1393612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0     1     2    3    4     5     6    7    8    9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7649" y="2113692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17  31   52   19  41   34  76   11  28   92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3407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51013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08620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662264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238328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814392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6390456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6966520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7542584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8118648" y="3140968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2927649" y="3265820"/>
            <a:ext cx="573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11   17  19   28   31  34  41  52   76  92 </a:t>
            </a:r>
          </a:p>
        </p:txBody>
      </p:sp>
    </p:spTree>
    <p:extLst>
      <p:ext uri="{BB962C8B-B14F-4D97-AF65-F5344CB8AC3E}">
        <p14:creationId xmlns:p14="http://schemas.microsoft.com/office/powerpoint/2010/main" val="3887645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Sort a pack of </a:t>
            </a:r>
            <a:r>
              <a:rPr lang="en-GB" u="sng" dirty="0" smtClean="0"/>
              <a:t>top trumps</a:t>
            </a:r>
            <a:endParaRPr lang="en-GB" u="sng" dirty="0"/>
          </a:p>
          <a:p>
            <a:r>
              <a:rPr lang="en-GB" dirty="0"/>
              <a:t>Describe how you do it</a:t>
            </a:r>
          </a:p>
        </p:txBody>
      </p:sp>
    </p:spTree>
    <p:extLst>
      <p:ext uri="{BB962C8B-B14F-4D97-AF65-F5344CB8AC3E}">
        <p14:creationId xmlns:p14="http://schemas.microsoft.com/office/powerpoint/2010/main" val="41890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Bubble Sort – Insight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3717032"/>
            <a:ext cx="7543800" cy="2232248"/>
          </a:xfrm>
        </p:spPr>
        <p:txBody>
          <a:bodyPr/>
          <a:lstStyle/>
          <a:p>
            <a:r>
              <a:rPr lang="en-GB" dirty="0"/>
              <a:t>Librarian finds two books out of order</a:t>
            </a:r>
          </a:p>
          <a:p>
            <a:r>
              <a:rPr lang="en-GB" dirty="0"/>
              <a:t>Swap them over!</a:t>
            </a:r>
          </a:p>
          <a:p>
            <a:r>
              <a:rPr lang="en-GB" dirty="0"/>
              <a:t>Repeatedly</a:t>
            </a:r>
          </a:p>
        </p:txBody>
      </p:sp>
      <p:sp>
        <p:nvSpPr>
          <p:cNvPr id="5" name="Rectangle 4"/>
          <p:cNvSpPr/>
          <p:nvPr/>
        </p:nvSpPr>
        <p:spPr>
          <a:xfrm>
            <a:off x="293407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51013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08620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66226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23832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81439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39045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96652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54258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11864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008471" y="1393612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0     1     2    3    4     5     6    7    8    9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7649" y="2113692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17  31   52   19  41   34  76   11  28   92 </a:t>
            </a:r>
          </a:p>
        </p:txBody>
      </p:sp>
      <p:cxnSp>
        <p:nvCxnSpPr>
          <p:cNvPr id="18" name="Elbow Connector 17"/>
          <p:cNvCxnSpPr/>
          <p:nvPr/>
        </p:nvCxnSpPr>
        <p:spPr>
          <a:xfrm rot="16200000" flipH="1">
            <a:off x="5375920" y="2774505"/>
            <a:ext cx="576064" cy="300880"/>
          </a:xfrm>
          <a:prstGeom prst="bentConnector3">
            <a:avLst>
              <a:gd name="adj1" fmla="val 101054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5400000">
            <a:off x="5657528" y="2774505"/>
            <a:ext cx="576064" cy="300880"/>
          </a:xfrm>
          <a:prstGeom prst="bentConnector3">
            <a:avLst>
              <a:gd name="adj1" fmla="val 101054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Bubble Sort –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3717032"/>
            <a:ext cx="7543800" cy="2232248"/>
          </a:xfrm>
        </p:spPr>
        <p:txBody>
          <a:bodyPr>
            <a:normAutofit/>
          </a:bodyPr>
          <a:lstStyle/>
          <a:p>
            <a:r>
              <a:rPr lang="en-GB" dirty="0"/>
              <a:t>Pass through the array (starting on the left)</a:t>
            </a:r>
          </a:p>
          <a:p>
            <a:r>
              <a:rPr lang="en-GB" dirty="0"/>
              <a:t>Swap any entries that are out of order</a:t>
            </a:r>
          </a:p>
          <a:p>
            <a:r>
              <a:rPr lang="en-GB" dirty="0"/>
              <a:t>Repeat until no swaps needed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93407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51013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08620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66226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23832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814392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390456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966520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542584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118648" y="1988840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008471" y="1393612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0     1     2    3    4     5     6    7    8    9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7649" y="2113692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17  31   52   19  41   34  76   11  28   92 </a:t>
            </a:r>
          </a:p>
        </p:txBody>
      </p:sp>
      <p:cxnSp>
        <p:nvCxnSpPr>
          <p:cNvPr id="18" name="Elbow Connector 17"/>
          <p:cNvCxnSpPr/>
          <p:nvPr/>
        </p:nvCxnSpPr>
        <p:spPr>
          <a:xfrm rot="16200000" flipH="1">
            <a:off x="4875076" y="2705710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rot="5400000">
            <a:off x="5156685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6200000" flipH="1">
            <a:off x="4299012" y="2705710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5400000">
            <a:off x="4580621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16200000" flipH="1">
            <a:off x="5451140" y="2705710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rot="5400000">
            <a:off x="5732749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6200000" flipH="1">
            <a:off x="6603268" y="2705710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 rot="5400000">
            <a:off x="6884877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H="1">
            <a:off x="7179332" y="2705710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5400000">
            <a:off x="7460941" y="2712134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391028" y="4923166"/>
            <a:ext cx="273742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dirty="0"/>
              <a:t>Quiz: show array after first pass </a:t>
            </a:r>
          </a:p>
        </p:txBody>
      </p:sp>
    </p:spTree>
    <p:extLst>
      <p:ext uri="{BB962C8B-B14F-4D97-AF65-F5344CB8AC3E}">
        <p14:creationId xmlns:p14="http://schemas.microsoft.com/office/powerpoint/2010/main" val="233181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Bubble Sort – Algorithm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1368152"/>
          </a:xfrm>
        </p:spPr>
        <p:txBody>
          <a:bodyPr>
            <a:normAutofit/>
          </a:bodyPr>
          <a:lstStyle/>
          <a:p>
            <a:r>
              <a:rPr lang="en-GB" dirty="0"/>
              <a:t>Sorting Array A</a:t>
            </a:r>
          </a:p>
          <a:p>
            <a:pPr lvl="1"/>
            <a:r>
              <a:rPr lang="en-GB" dirty="0"/>
              <a:t>Assume indices 0 to length-1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95600" y="3068960"/>
            <a:ext cx="7018418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while swaps happen</a:t>
            </a:r>
          </a:p>
          <a:p>
            <a:r>
              <a:rPr lang="en-GB" sz="2400" dirty="0">
                <a:latin typeface="Courier"/>
                <a:cs typeface="Courier"/>
              </a:rPr>
              <a:t>   index = 1</a:t>
            </a:r>
          </a:p>
          <a:p>
            <a:r>
              <a:rPr lang="en-GB" sz="2400" dirty="0">
                <a:latin typeface="Courier"/>
                <a:cs typeface="Courier"/>
              </a:rPr>
              <a:t>   while index &lt; length</a:t>
            </a:r>
          </a:p>
          <a:p>
            <a:r>
              <a:rPr lang="en-GB" sz="2400" dirty="0">
                <a:latin typeface="Courier"/>
                <a:cs typeface="Courier"/>
              </a:rPr>
              <a:t>      if A[index-1] &gt; A[index]</a:t>
            </a:r>
          </a:p>
          <a:p>
            <a:r>
              <a:rPr lang="en-GB" sz="2400" dirty="0">
                <a:latin typeface="Courier"/>
                <a:cs typeface="Courier"/>
              </a:rPr>
              <a:t>         swap A[index-1] and A[index]</a:t>
            </a:r>
          </a:p>
          <a:p>
            <a:r>
              <a:rPr lang="en-GB" sz="2400" dirty="0">
                <a:latin typeface="Courier"/>
                <a:cs typeface="Courier"/>
              </a:rPr>
              <a:t>      index = index + 1</a:t>
            </a:r>
          </a:p>
        </p:txBody>
      </p:sp>
    </p:spTree>
    <p:extLst>
      <p:ext uri="{BB962C8B-B14F-4D97-AF65-F5344CB8AC3E}">
        <p14:creationId xmlns:p14="http://schemas.microsoft.com/office/powerpoint/2010/main" val="32834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2.1 Bubble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Complete the table to show the successive passes of a bubble sort</a:t>
            </a:r>
          </a:p>
        </p:txBody>
      </p:sp>
    </p:spTree>
    <p:extLst>
      <p:ext uri="{BB962C8B-B14F-4D97-AF65-F5344CB8AC3E}">
        <p14:creationId xmlns:p14="http://schemas.microsoft.com/office/powerpoint/2010/main" val="19981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Demo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sortingDemo.py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097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Bubble Sort – Properties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Stable</a:t>
            </a:r>
          </a:p>
          <a:p>
            <a:r>
              <a:rPr lang="en-GB" dirty="0"/>
              <a:t>Inefficient</a:t>
            </a:r>
          </a:p>
          <a:p>
            <a:r>
              <a:rPr lang="en-GB" dirty="0"/>
              <a:t>O(N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Double length – time increases 4-fold</a:t>
            </a:r>
          </a:p>
        </p:txBody>
      </p:sp>
      <p:sp>
        <p:nvSpPr>
          <p:cNvPr id="4" name="Rectangle 3"/>
          <p:cNvSpPr/>
          <p:nvPr/>
        </p:nvSpPr>
        <p:spPr>
          <a:xfrm>
            <a:off x="2279576" y="4057908"/>
            <a:ext cx="7328994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http://www.sorting-algorithms.com/bubble-sort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6688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Insertion Sort – Insight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924944"/>
            <a:ext cx="7543800" cy="1152128"/>
          </a:xfrm>
        </p:spPr>
        <p:txBody>
          <a:bodyPr/>
          <a:lstStyle/>
          <a:p>
            <a:r>
              <a:rPr lang="en-GB" dirty="0"/>
              <a:t>Imagine part of the array is ordered</a:t>
            </a:r>
          </a:p>
          <a:p>
            <a:r>
              <a:rPr lang="en-GB" dirty="0"/>
              <a:t>Insert the next item into the correct place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27957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85564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43170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00776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8383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15989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73596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96652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54258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11864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269664" y="1844824"/>
            <a:ext cx="6373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17  31   52   19  41   34  76          11  28   92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84732" y="1124744"/>
            <a:ext cx="1348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ordered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71665" y="1124744"/>
            <a:ext cx="2464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not yet ordered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79576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855640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3431704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4007768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4583832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159896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6390456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6966520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7542584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8118648" y="4869157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69664" y="4994009"/>
            <a:ext cx="6373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17  31   52   19  41   34          11  28   76  92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184732" y="4273929"/>
            <a:ext cx="1348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ordered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71665" y="4273929"/>
            <a:ext cx="2464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not yet ordered</a:t>
            </a:r>
          </a:p>
        </p:txBody>
      </p:sp>
      <p:cxnSp>
        <p:nvCxnSpPr>
          <p:cNvPr id="42" name="Elbow Connector 41"/>
          <p:cNvCxnSpPr/>
          <p:nvPr/>
        </p:nvCxnSpPr>
        <p:spPr>
          <a:xfrm rot="16200000" flipH="1">
            <a:off x="6603268" y="5586024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5400000">
            <a:off x="6884877" y="5592448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6200000" flipH="1">
            <a:off x="7179332" y="5586027"/>
            <a:ext cx="432050" cy="294457"/>
          </a:xfrm>
          <a:prstGeom prst="bentConnector3">
            <a:avLst>
              <a:gd name="adj1" fmla="val 95562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5400000">
            <a:off x="7460941" y="5592451"/>
            <a:ext cx="432049" cy="281608"/>
          </a:xfrm>
          <a:prstGeom prst="bentConnector3">
            <a:avLst>
              <a:gd name="adj1" fmla="val 95563"/>
            </a:avLst>
          </a:prstGeom>
          <a:ln w="38100" cmpd="sng"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500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Insertion Sort – Description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924944"/>
            <a:ext cx="7543800" cy="2592288"/>
          </a:xfrm>
        </p:spPr>
        <p:txBody>
          <a:bodyPr>
            <a:normAutofit/>
          </a:bodyPr>
          <a:lstStyle/>
          <a:p>
            <a:r>
              <a:rPr lang="en-GB" dirty="0"/>
              <a:t>Start with one entry – ordered</a:t>
            </a:r>
          </a:p>
          <a:p>
            <a:r>
              <a:rPr lang="en-GB" dirty="0"/>
              <a:t>Take each entry in turn</a:t>
            </a:r>
          </a:p>
          <a:p>
            <a:r>
              <a:rPr lang="en-GB" dirty="0"/>
              <a:t>Insert into ordered part by swapping with lower values</a:t>
            </a:r>
          </a:p>
          <a:p>
            <a:r>
              <a:rPr lang="en-GB" dirty="0"/>
              <a:t>Stop when all entries inserted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7957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85564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43170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00776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58383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15989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73596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96652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54258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11864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269664" y="1844824"/>
            <a:ext cx="6373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17  31   52   19  41   34  76          11  28   92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84732" y="1124744"/>
            <a:ext cx="1348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ordered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71665" y="1124744"/>
            <a:ext cx="2464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not yet ordered</a:t>
            </a:r>
          </a:p>
        </p:txBody>
      </p:sp>
    </p:spTree>
    <p:extLst>
      <p:ext uri="{BB962C8B-B14F-4D97-AF65-F5344CB8AC3E}">
        <p14:creationId xmlns:p14="http://schemas.microsoft.com/office/powerpoint/2010/main" val="2009719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Insertion Sort – Algorithm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1368152"/>
          </a:xfrm>
        </p:spPr>
        <p:txBody>
          <a:bodyPr>
            <a:normAutofit/>
          </a:bodyPr>
          <a:lstStyle/>
          <a:p>
            <a:r>
              <a:rPr lang="en-GB" dirty="0"/>
              <a:t>Sorting Array A</a:t>
            </a:r>
          </a:p>
          <a:p>
            <a:pPr lvl="1"/>
            <a:r>
              <a:rPr lang="en-GB" dirty="0"/>
              <a:t>Assume indices 0 to length-1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95600" y="3068960"/>
            <a:ext cx="6649026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index = 1 </a:t>
            </a:r>
          </a:p>
          <a:p>
            <a:r>
              <a:rPr lang="en-GB" sz="2400" dirty="0">
                <a:latin typeface="Courier"/>
                <a:cs typeface="Courier"/>
              </a:rPr>
              <a:t>while index &lt; length of array</a:t>
            </a:r>
          </a:p>
          <a:p>
            <a:r>
              <a:rPr lang="en-GB" sz="2400" dirty="0">
                <a:latin typeface="Courier"/>
                <a:cs typeface="Courier"/>
              </a:rPr>
              <a:t>   ix = index</a:t>
            </a:r>
          </a:p>
          <a:p>
            <a:r>
              <a:rPr lang="en-GB" sz="2400" dirty="0">
                <a:latin typeface="Courier"/>
                <a:cs typeface="Courier"/>
              </a:rPr>
              <a:t>   while A[ix] &lt; A[ix-1] and ix &gt; 0</a:t>
            </a:r>
          </a:p>
          <a:p>
            <a:r>
              <a:rPr lang="en-GB" sz="2400" dirty="0">
                <a:latin typeface="Courier"/>
                <a:cs typeface="Courier"/>
              </a:rPr>
              <a:t>      swap A[ix] and A[ix-1]</a:t>
            </a:r>
          </a:p>
          <a:p>
            <a:r>
              <a:rPr lang="en-GB" sz="2400" dirty="0">
                <a:latin typeface="Courier"/>
                <a:cs typeface="Courier"/>
              </a:rPr>
              <a:t>      ix = ix – 1</a:t>
            </a:r>
          </a:p>
          <a:p>
            <a:r>
              <a:rPr lang="en-GB" sz="2400" dirty="0">
                <a:latin typeface="Courier"/>
                <a:cs typeface="Courier"/>
              </a:rPr>
              <a:t>   index = index + 1</a:t>
            </a:r>
          </a:p>
        </p:txBody>
      </p:sp>
      <p:sp>
        <p:nvSpPr>
          <p:cNvPr id="5" name="Line Callout 2 4"/>
          <p:cNvSpPr/>
          <p:nvPr/>
        </p:nvSpPr>
        <p:spPr>
          <a:xfrm>
            <a:off x="7608168" y="2492896"/>
            <a:ext cx="2880320" cy="792088"/>
          </a:xfrm>
          <a:prstGeom prst="borderCallout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/>
              <a:buChar char="•"/>
            </a:pPr>
            <a:r>
              <a:rPr lang="en-GB" sz="2400" dirty="0"/>
              <a:t>A[0:index] ordered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Same values</a:t>
            </a:r>
          </a:p>
        </p:txBody>
      </p:sp>
      <p:sp>
        <p:nvSpPr>
          <p:cNvPr id="6" name="Line Callout 2 5"/>
          <p:cNvSpPr/>
          <p:nvPr/>
        </p:nvSpPr>
        <p:spPr>
          <a:xfrm>
            <a:off x="7760568" y="5013176"/>
            <a:ext cx="2880320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9606"/>
              <a:gd name="adj6" fmla="val -558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2400" dirty="0"/>
              <a:t>Inner loop: insert into ordered list</a:t>
            </a:r>
          </a:p>
        </p:txBody>
      </p:sp>
    </p:spTree>
    <p:extLst>
      <p:ext uri="{BB962C8B-B14F-4D97-AF65-F5344CB8AC3E}">
        <p14:creationId xmlns:p14="http://schemas.microsoft.com/office/powerpoint/2010/main" val="829372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</a:t>
            </a:r>
            <a:r>
              <a:rPr lang="en-GB" dirty="0" smtClean="0"/>
              <a:t>3</a:t>
            </a:r>
            <a:r>
              <a:rPr lang="en-GB" dirty="0" smtClean="0"/>
              <a:t>.x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497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Quicksort – Insight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could we share out sorting between two people?</a:t>
            </a:r>
          </a:p>
          <a:p>
            <a:pPr lvl="1"/>
            <a:r>
              <a:rPr lang="en-GB" dirty="0"/>
              <a:t>Choose a value V</a:t>
            </a:r>
          </a:p>
          <a:p>
            <a:pPr lvl="1"/>
            <a:r>
              <a:rPr lang="en-GB" dirty="0"/>
              <a:t>Give first person all values &lt; V</a:t>
            </a:r>
          </a:p>
          <a:p>
            <a:pPr lvl="1"/>
            <a:r>
              <a:rPr lang="en-GB" dirty="0"/>
              <a:t>Give second person all values &gt; V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When there is only a single entry –  it is sorted</a:t>
            </a:r>
          </a:p>
        </p:txBody>
      </p:sp>
    </p:spTree>
    <p:extLst>
      <p:ext uri="{BB962C8B-B14F-4D97-AF65-F5344CB8AC3E}">
        <p14:creationId xmlns:p14="http://schemas.microsoft.com/office/powerpoint/2010/main" val="1448617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Quicksort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2934072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10136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086200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662264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238328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814392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390456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966520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542584" y="14127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927649" y="1537628"/>
            <a:ext cx="5354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17  31   52   19  41   34  76   11  28   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2927649" y="2708920"/>
            <a:ext cx="5354351" cy="1315308"/>
            <a:chOff x="1403648" y="2708920"/>
            <a:chExt cx="5354351" cy="1315308"/>
          </a:xfrm>
        </p:grpSpPr>
        <p:sp>
          <p:nvSpPr>
            <p:cNvPr id="17" name="Rectangle 16"/>
            <p:cNvSpPr/>
            <p:nvPr/>
          </p:nvSpPr>
          <p:spPr>
            <a:xfrm>
              <a:off x="1403648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79712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55776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31840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83968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60032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36096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012160" y="270892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707904" y="270892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403648" y="2833772"/>
              <a:ext cx="53543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28   17  19   11  31   34  76   52  41  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47163" y="3501008"/>
              <a:ext cx="122822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all &lt; 31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727483" y="3481844"/>
              <a:ext cx="14077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all &gt;= 31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27648" y="4149080"/>
            <a:ext cx="2322016" cy="720080"/>
            <a:chOff x="1403648" y="4149080"/>
            <a:chExt cx="2322016" cy="720080"/>
          </a:xfrm>
        </p:grpSpPr>
        <p:sp>
          <p:nvSpPr>
            <p:cNvPr id="30" name="TextBox 29"/>
            <p:cNvSpPr txBox="1"/>
            <p:nvPr/>
          </p:nvSpPr>
          <p:spPr>
            <a:xfrm>
              <a:off x="1489655" y="4273932"/>
              <a:ext cx="22360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11  17  19   28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03648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55776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31840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79712" y="414908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079776" y="5157192"/>
            <a:ext cx="1172116" cy="720080"/>
            <a:chOff x="2555776" y="5157192"/>
            <a:chExt cx="1172116" cy="720080"/>
          </a:xfrm>
        </p:grpSpPr>
        <p:sp>
          <p:nvSpPr>
            <p:cNvPr id="35" name="TextBox 34"/>
            <p:cNvSpPr txBox="1"/>
            <p:nvPr/>
          </p:nvSpPr>
          <p:spPr>
            <a:xfrm>
              <a:off x="2555776" y="528204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19   28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131840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55776" y="5157192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807968" y="4149080"/>
            <a:ext cx="2529720" cy="720080"/>
            <a:chOff x="4283968" y="4149080"/>
            <a:chExt cx="2529720" cy="720080"/>
          </a:xfrm>
        </p:grpSpPr>
        <p:sp>
          <p:nvSpPr>
            <p:cNvPr id="41" name="Rectangle 40"/>
            <p:cNvSpPr/>
            <p:nvPr/>
          </p:nvSpPr>
          <p:spPr>
            <a:xfrm>
              <a:off x="4283968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60032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012160" y="4149080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436096" y="4149080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49552" y="4273932"/>
              <a:ext cx="24641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41  34  52  76    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807968" y="5157192"/>
            <a:ext cx="1172116" cy="720080"/>
            <a:chOff x="4283968" y="5157192"/>
            <a:chExt cx="1172116" cy="720080"/>
          </a:xfrm>
        </p:grpSpPr>
        <p:sp>
          <p:nvSpPr>
            <p:cNvPr id="46" name="TextBox 45"/>
            <p:cNvSpPr txBox="1"/>
            <p:nvPr/>
          </p:nvSpPr>
          <p:spPr>
            <a:xfrm>
              <a:off x="4283968" y="528204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34   41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60032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283968" y="5157192"/>
              <a:ext cx="569640" cy="7200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5016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Quicksort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Choose a </a:t>
            </a:r>
            <a:r>
              <a:rPr lang="en-GB" b="1" dirty="0"/>
              <a:t>pivot value</a:t>
            </a:r>
          </a:p>
          <a:p>
            <a:r>
              <a:rPr lang="en-GB" dirty="0"/>
              <a:t>Partition the array</a:t>
            </a:r>
          </a:p>
          <a:p>
            <a:pPr lvl="1"/>
            <a:r>
              <a:rPr lang="en-GB" dirty="0"/>
              <a:t>Values less than the pivot to the left</a:t>
            </a:r>
          </a:p>
          <a:p>
            <a:pPr lvl="1"/>
            <a:r>
              <a:rPr lang="en-GB" dirty="0"/>
              <a:t>The pivot</a:t>
            </a:r>
          </a:p>
          <a:p>
            <a:pPr lvl="1"/>
            <a:r>
              <a:rPr lang="en-GB" dirty="0"/>
              <a:t>Values greater than the pivot to the right</a:t>
            </a:r>
          </a:p>
          <a:p>
            <a:r>
              <a:rPr lang="en-GB" dirty="0"/>
              <a:t>Repeat process on each partition</a:t>
            </a:r>
          </a:p>
          <a:p>
            <a:r>
              <a:rPr lang="en-GB" dirty="0"/>
              <a:t>… until partition has no more than one value</a:t>
            </a:r>
          </a:p>
          <a:p>
            <a:endParaRPr lang="en-GB" dirty="0"/>
          </a:p>
          <a:p>
            <a:r>
              <a:rPr lang="en-GB" b="1" dirty="0"/>
              <a:t>Work done in partition</a:t>
            </a:r>
          </a:p>
        </p:txBody>
      </p:sp>
    </p:spTree>
    <p:extLst>
      <p:ext uri="{BB962C8B-B14F-4D97-AF65-F5344CB8AC3E}">
        <p14:creationId xmlns:p14="http://schemas.microsoft.com/office/powerpoint/2010/main" val="13861540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Quickfirststep.py – going through only once</a:t>
            </a:r>
          </a:p>
          <a:p>
            <a:pPr lvl="1"/>
            <a:r>
              <a:rPr lang="en-GB" dirty="0" smtClean="0"/>
              <a:t>quickS1</a:t>
            </a:r>
          </a:p>
          <a:p>
            <a:pPr lvl="2"/>
            <a:r>
              <a:rPr lang="en-GB" dirty="0" smtClean="0"/>
              <a:t>Separate into two new lists and put back together with pivot</a:t>
            </a:r>
          </a:p>
          <a:p>
            <a:pPr lvl="2"/>
            <a:r>
              <a:rPr lang="en-GB" dirty="0" smtClean="0"/>
              <a:t>Checks </a:t>
            </a:r>
            <a:r>
              <a:rPr lang="en-GB" smtClean="0"/>
              <a:t>basic understanding 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7656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Recursive Sorting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196752"/>
            <a:ext cx="7543800" cy="5112568"/>
          </a:xfrm>
        </p:spPr>
        <p:txBody>
          <a:bodyPr>
            <a:normAutofit/>
          </a:bodyPr>
          <a:lstStyle/>
          <a:p>
            <a:r>
              <a:rPr lang="en-GB" dirty="0"/>
              <a:t>Concept</a:t>
            </a:r>
          </a:p>
          <a:p>
            <a:pPr lvl="1"/>
            <a:r>
              <a:rPr lang="en-GB" dirty="0"/>
              <a:t>Split array in two halves, sort each half</a:t>
            </a:r>
          </a:p>
          <a:p>
            <a:pPr lvl="1"/>
            <a:r>
              <a:rPr lang="en-GB" dirty="0"/>
              <a:t>Combine two sorted arrays</a:t>
            </a:r>
          </a:p>
          <a:p>
            <a:pPr lvl="1"/>
            <a:r>
              <a:rPr lang="en-GB" dirty="0"/>
              <a:t>Single item sorted (base case)</a:t>
            </a:r>
          </a:p>
          <a:p>
            <a:endParaRPr lang="en-GB" dirty="0"/>
          </a:p>
          <a:p>
            <a:r>
              <a:rPr lang="en-GB" dirty="0"/>
              <a:t>Two algorithms</a:t>
            </a:r>
          </a:p>
          <a:p>
            <a:r>
              <a:rPr lang="en-GB" dirty="0"/>
              <a:t>Merge sort</a:t>
            </a:r>
          </a:p>
          <a:p>
            <a:pPr lvl="1"/>
            <a:r>
              <a:rPr lang="en-GB" dirty="0"/>
              <a:t>Halve array – merge two sorted lists</a:t>
            </a:r>
          </a:p>
          <a:p>
            <a:r>
              <a:rPr lang="en-GB" dirty="0"/>
              <a:t>Quicksort</a:t>
            </a:r>
          </a:p>
          <a:p>
            <a:pPr lvl="1"/>
            <a:r>
              <a:rPr lang="en-GB" dirty="0"/>
              <a:t>Partition array – combine easy</a:t>
            </a:r>
          </a:p>
        </p:txBody>
      </p:sp>
    </p:spTree>
    <p:extLst>
      <p:ext uri="{BB962C8B-B14F-4D97-AF65-F5344CB8AC3E}">
        <p14:creationId xmlns:p14="http://schemas.microsoft.com/office/powerpoint/2010/main" val="21419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Merge Sort – Insight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could we share out sorting between two people?</a:t>
            </a:r>
          </a:p>
          <a:p>
            <a:pPr lvl="1"/>
            <a:r>
              <a:rPr lang="en-GB" dirty="0"/>
              <a:t>Half it and sort each half</a:t>
            </a:r>
          </a:p>
          <a:p>
            <a:pPr lvl="1"/>
            <a:r>
              <a:rPr lang="en-GB" dirty="0"/>
              <a:t>Merge the two sorted lists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When there is only a single entry –  it is sorted</a:t>
            </a:r>
          </a:p>
        </p:txBody>
      </p:sp>
    </p:spTree>
    <p:extLst>
      <p:ext uri="{BB962C8B-B14F-4D97-AF65-F5344CB8AC3E}">
        <p14:creationId xmlns:p14="http://schemas.microsoft.com/office/powerpoint/2010/main" val="9851093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04664"/>
            <a:ext cx="1800200" cy="1584176"/>
          </a:xfrm>
        </p:spPr>
        <p:txBody>
          <a:bodyPr/>
          <a:lstStyle/>
          <a:p>
            <a:r>
              <a:rPr lang="en-GB" dirty="0"/>
              <a:t>Merge Sort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0722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06786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782850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358914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934978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511042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087106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663170" y="69269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4624298" y="817548"/>
            <a:ext cx="4743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17  31   52   19  41   34  76   11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42690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918754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494818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070882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223010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7799074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8375138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8951202" y="213285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4336266" y="2257708"/>
            <a:ext cx="528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17  31   52   19         41   34  76   11  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4336266" y="3645024"/>
            <a:ext cx="5288126" cy="720080"/>
            <a:chOff x="2812266" y="3645024"/>
            <a:chExt cx="5288126" cy="720080"/>
          </a:xfrm>
        </p:grpSpPr>
        <p:sp>
          <p:nvSpPr>
            <p:cNvPr id="27" name="Rectangle 26"/>
            <p:cNvSpPr/>
            <p:nvPr/>
          </p:nvSpPr>
          <p:spPr>
            <a:xfrm>
              <a:off x="2818690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94754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970818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546882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699010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75074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851138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27202" y="3645024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12266" y="3769876"/>
              <a:ext cx="52881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17   19  31   52         11   34  41  76   </a:t>
              </a:r>
            </a:p>
          </p:txBody>
        </p:sp>
      </p:grpSp>
      <p:cxnSp>
        <p:nvCxnSpPr>
          <p:cNvPr id="46" name="Straight Arrow Connector 45"/>
          <p:cNvCxnSpPr/>
          <p:nvPr/>
        </p:nvCxnSpPr>
        <p:spPr>
          <a:xfrm flipH="1">
            <a:off x="5494818" y="1628800"/>
            <a:ext cx="288032" cy="360040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8112224" y="1628800"/>
            <a:ext cx="288032" cy="360040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205220" y="1588730"/>
            <a:ext cx="140294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Decompose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4604603" y="4541058"/>
            <a:ext cx="4825360" cy="1336214"/>
            <a:chOff x="3080603" y="4541058"/>
            <a:chExt cx="4825360" cy="1336214"/>
          </a:xfrm>
        </p:grpSpPr>
        <p:sp>
          <p:nvSpPr>
            <p:cNvPr id="36" name="Rectangle 35"/>
            <p:cNvSpPr/>
            <p:nvPr/>
          </p:nvSpPr>
          <p:spPr>
            <a:xfrm>
              <a:off x="3087027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663091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39155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815219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391283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967347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543411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119475" y="5157192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80603" y="5282044"/>
              <a:ext cx="48253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00FF"/>
                  </a:solidFill>
                </a:rPr>
                <a:t>11   17  19   31   34  41  52   76   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6563106" y="4653136"/>
              <a:ext cx="288032" cy="360040"/>
            </a:xfrm>
            <a:prstGeom prst="straightConnector1">
              <a:avLst/>
            </a:prstGeom>
            <a:ln w="38100" cmpd="sng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995936" y="4581128"/>
              <a:ext cx="288032" cy="360040"/>
            </a:xfrm>
            <a:prstGeom prst="straightConnector1">
              <a:avLst/>
            </a:prstGeom>
            <a:ln w="38100" cmpd="sng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925243" y="4541058"/>
              <a:ext cx="865110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FF0000"/>
                  </a:solidFill>
                </a:rPr>
                <a:t>Merge</a:t>
              </a:r>
            </a:p>
          </p:txBody>
        </p:sp>
      </p:grpSp>
      <p:sp>
        <p:nvSpPr>
          <p:cNvPr id="54" name="Explosion 1 53"/>
          <p:cNvSpPr/>
          <p:nvPr/>
        </p:nvSpPr>
        <p:spPr>
          <a:xfrm>
            <a:off x="5833086" y="2708920"/>
            <a:ext cx="2207130" cy="115212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MAGIC</a:t>
            </a:r>
          </a:p>
        </p:txBody>
      </p:sp>
      <p:sp>
        <p:nvSpPr>
          <p:cNvPr id="55" name="Explosion 1 54"/>
          <p:cNvSpPr/>
          <p:nvPr/>
        </p:nvSpPr>
        <p:spPr>
          <a:xfrm>
            <a:off x="5833086" y="2708920"/>
            <a:ext cx="2207130" cy="115212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Recursion</a:t>
            </a:r>
          </a:p>
        </p:txBody>
      </p:sp>
    </p:spTree>
    <p:extLst>
      <p:ext uri="{BB962C8B-B14F-4D97-AF65-F5344CB8AC3E}">
        <p14:creationId xmlns:p14="http://schemas.microsoft.com/office/powerpoint/2010/main" val="426549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412776"/>
            <a:ext cx="7543800" cy="3168352"/>
          </a:xfrm>
        </p:spPr>
        <p:txBody>
          <a:bodyPr/>
          <a:lstStyle/>
          <a:p>
            <a:r>
              <a:rPr lang="en-GB" dirty="0"/>
              <a:t>Work done in the merge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Repeatedly select </a:t>
            </a:r>
            <a:br>
              <a:rPr lang="en-GB" dirty="0"/>
            </a:br>
            <a:r>
              <a:rPr lang="en-GB" dirty="0"/>
              <a:t>smallest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218110" y="3481844"/>
            <a:ext cx="2297832" cy="720080"/>
            <a:chOff x="1810578" y="2420888"/>
            <a:chExt cx="2297832" cy="720080"/>
          </a:xfrm>
        </p:grpSpPr>
        <p:sp>
          <p:nvSpPr>
            <p:cNvPr id="5" name="Rectangle 4"/>
            <p:cNvSpPr/>
            <p:nvPr/>
          </p:nvSpPr>
          <p:spPr>
            <a:xfrm>
              <a:off x="1810578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86642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962706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38770" y="2420888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214898" y="2492896"/>
            <a:ext cx="2297832" cy="720080"/>
            <a:chOff x="4690898" y="2492896"/>
            <a:chExt cx="2297832" cy="720080"/>
          </a:xfrm>
        </p:grpSpPr>
        <p:sp>
          <p:nvSpPr>
            <p:cNvPr id="9" name="Rectangle 8"/>
            <p:cNvSpPr/>
            <p:nvPr/>
          </p:nvSpPr>
          <p:spPr>
            <a:xfrm>
              <a:off x="4690898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66962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43026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19090" y="2492896"/>
              <a:ext cx="569640" cy="720080"/>
            </a:xfrm>
            <a:prstGeom prst="rect">
              <a:avLst/>
            </a:prstGeom>
            <a:noFill/>
            <a:ln w="1905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3602915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178979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755043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5331107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907171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483235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7059299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635363" y="5013176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240016" y="3573016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     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16080" y="3583796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19         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92144" y="3573016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31          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68208" y="3583796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52       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40017" y="2564904"/>
            <a:ext cx="877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11 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16080" y="2575684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34          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92144" y="2564904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41         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68208" y="2575684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76          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51784" y="513802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17         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27848" y="513802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19          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36237" y="512724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31          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64429" y="513802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52          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21371" y="5138028"/>
            <a:ext cx="877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11 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51984" y="513802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34          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28048" y="512724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41         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40493" y="5138028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76           </a:t>
            </a:r>
          </a:p>
        </p:txBody>
      </p:sp>
    </p:spTree>
    <p:extLst>
      <p:ext uri="{BB962C8B-B14F-4D97-AF65-F5344CB8AC3E}">
        <p14:creationId xmlns:p14="http://schemas.microsoft.com/office/powerpoint/2010/main" val="394017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Insertion sort</a:t>
            </a:r>
          </a:p>
          <a:p>
            <a:pPr lvl="1"/>
            <a:r>
              <a:rPr lang="en-GB" dirty="0"/>
              <a:t>O(N</a:t>
            </a:r>
            <a:r>
              <a:rPr lang="en-GB" baseline="30000" dirty="0"/>
              <a:t>2</a:t>
            </a:r>
            <a:r>
              <a:rPr lang="en-GB" dirty="0"/>
              <a:t>) – same as bubble sort</a:t>
            </a:r>
          </a:p>
          <a:p>
            <a:pPr lvl="1"/>
            <a:r>
              <a:rPr lang="en-GB" dirty="0"/>
              <a:t>Stable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Quicksort</a:t>
            </a:r>
          </a:p>
          <a:p>
            <a:pPr lvl="1"/>
            <a:r>
              <a:rPr lang="en-GB" dirty="0"/>
              <a:t>More efficient: O(N </a:t>
            </a:r>
            <a:r>
              <a:rPr lang="en-GB" dirty="0" err="1"/>
              <a:t>logN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Not stable</a:t>
            </a:r>
          </a:p>
          <a:p>
            <a:pPr lvl="1"/>
            <a:endParaRPr lang="en-GB" dirty="0"/>
          </a:p>
          <a:p>
            <a:r>
              <a:rPr lang="en-GB" dirty="0"/>
              <a:t>Merge sort</a:t>
            </a:r>
          </a:p>
          <a:p>
            <a:pPr lvl="1"/>
            <a:r>
              <a:rPr lang="en-GB" dirty="0"/>
              <a:t>O(N log N</a:t>
            </a:r>
            <a:r>
              <a:rPr lang="en-GB" baseline="30000" dirty="0"/>
              <a:t> </a:t>
            </a:r>
            <a:r>
              <a:rPr lang="en-GB" dirty="0"/>
              <a:t>) – same as quick sort but extra space</a:t>
            </a:r>
          </a:p>
          <a:p>
            <a:pPr lvl="1"/>
            <a:r>
              <a:rPr lang="en-GB" dirty="0"/>
              <a:t>Stable</a:t>
            </a:r>
          </a:p>
          <a:p>
            <a:pPr lvl="1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428469" y="1716239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http://www.sorting-algorithms.com/insertion-sort</a:t>
            </a:r>
            <a:r>
              <a:rPr lang="en-GB" sz="28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428469" y="3232171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2"/>
              </a:rPr>
              <a:t>http://www.sorting-algorithms.com/quick-sort</a:t>
            </a:r>
            <a:r>
              <a:rPr lang="en-GB" sz="28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28469" y="4683751"/>
            <a:ext cx="76866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hlinkClick r:id="rId3"/>
              </a:rPr>
              <a:t>http://www.sorting-algorithms.com/merge-sort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69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1711</Words>
  <Application>Microsoft Office PowerPoint</Application>
  <PresentationFormat>Widescreen</PresentationFormat>
  <Paragraphs>390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Calibri Light</vt:lpstr>
      <vt:lpstr>Courier</vt:lpstr>
      <vt:lpstr>Times New Roman</vt:lpstr>
      <vt:lpstr>Office Theme</vt:lpstr>
      <vt:lpstr>Teach A level Computing: Algorithms and Data Structures</vt:lpstr>
      <vt:lpstr>Course Outline</vt:lpstr>
      <vt:lpstr>Searching, sorting and algorithm analysis</vt:lpstr>
      <vt:lpstr>Algorithm Analysis</vt:lpstr>
      <vt:lpstr>Measuring time</vt:lpstr>
      <vt:lpstr>Measuring time</vt:lpstr>
      <vt:lpstr>We don’t need absolute time measures</vt:lpstr>
      <vt:lpstr>Big O Notation</vt:lpstr>
      <vt:lpstr>Big O Notation</vt:lpstr>
      <vt:lpstr>PowerPoint Presentation</vt:lpstr>
      <vt:lpstr>Search: The Problem</vt:lpstr>
      <vt:lpstr>Linear Search</vt:lpstr>
      <vt:lpstr>Exercise 1.1 and 1.2</vt:lpstr>
      <vt:lpstr>Linear Search – Algorithm </vt:lpstr>
      <vt:lpstr>Binary Search</vt:lpstr>
      <vt:lpstr>Searching a Sorted List</vt:lpstr>
      <vt:lpstr>Searching a Sorted List</vt:lpstr>
      <vt:lpstr>Binary Search – Sorted Lists</vt:lpstr>
      <vt:lpstr>Binary Search – Algorithm </vt:lpstr>
      <vt:lpstr>Binary Search – 3 Cases</vt:lpstr>
      <vt:lpstr>Binary Search – Algorithm </vt:lpstr>
      <vt:lpstr>Binary Search – Python </vt:lpstr>
      <vt:lpstr>Binary Search – Complexity </vt:lpstr>
      <vt:lpstr>Binary Search (Recursive)</vt:lpstr>
      <vt:lpstr>Exercise 1.3</vt:lpstr>
      <vt:lpstr>Sorting</vt:lpstr>
      <vt:lpstr>Sorting: The Problem</vt:lpstr>
      <vt:lpstr>Discussion</vt:lpstr>
      <vt:lpstr>Bubble Sort – Insight </vt:lpstr>
      <vt:lpstr>Bubble Sort – Description</vt:lpstr>
      <vt:lpstr>Bubble Sort – Algorithm </vt:lpstr>
      <vt:lpstr>Exercise 2.1 Bubble Sort</vt:lpstr>
      <vt:lpstr>Demo</vt:lpstr>
      <vt:lpstr>Bubble Sort – Properties </vt:lpstr>
      <vt:lpstr>Insertion Sort – Insight  </vt:lpstr>
      <vt:lpstr>Insertion Sort – Description  </vt:lpstr>
      <vt:lpstr>Insertion Sort – Algorithm </vt:lpstr>
      <vt:lpstr>Exercises 3.x</vt:lpstr>
      <vt:lpstr>Quicksort – Insight </vt:lpstr>
      <vt:lpstr>Quicksort Example</vt:lpstr>
      <vt:lpstr>Quicksort Description</vt:lpstr>
      <vt:lpstr>Tasks</vt:lpstr>
      <vt:lpstr>Recursive Sorting</vt:lpstr>
      <vt:lpstr>Merge Sort – Insight </vt:lpstr>
      <vt:lpstr>Merge Sort</vt:lpstr>
      <vt:lpstr>Merging</vt:lpstr>
      <vt:lpstr>Properties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Eliot Williams</cp:lastModifiedBy>
  <cp:revision>61</cp:revision>
  <dcterms:created xsi:type="dcterms:W3CDTF">2016-10-31T22:10:00Z</dcterms:created>
  <dcterms:modified xsi:type="dcterms:W3CDTF">2017-03-13T16:18:49Z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