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1"/>
  </p:sldMasterIdLst>
  <p:notesMasterIdLst>
    <p:notesMasterId r:id="rId13"/>
  </p:notesMasterIdLst>
  <p:sldIdLst>
    <p:sldId id="256" r:id="rId2"/>
    <p:sldId id="366" r:id="rId3"/>
    <p:sldId id="370" r:id="rId4"/>
    <p:sldId id="369" r:id="rId5"/>
    <p:sldId id="376" r:id="rId6"/>
    <p:sldId id="377" r:id="rId7"/>
    <p:sldId id="379" r:id="rId8"/>
    <p:sldId id="381" r:id="rId9"/>
    <p:sldId id="382" r:id="rId10"/>
    <p:sldId id="383" r:id="rId11"/>
    <p:sldId id="384" r:id="rId1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B244"/>
    <a:srgbClr val="62C6E8"/>
    <a:srgbClr val="336699"/>
    <a:srgbClr val="FFCC33"/>
    <a:srgbClr val="387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F509225-CD33-4A39-B639-C469C047CB42}">
  <a:tblStyle styleId="{2F509225-CD33-4A39-B639-C469C047CB42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4" autoAdjust="0"/>
    <p:restoredTop sz="94660"/>
  </p:normalViewPr>
  <p:slideViewPr>
    <p:cSldViewPr snapToGrid="0">
      <p:cViewPr>
        <p:scale>
          <a:sx n="106" d="100"/>
          <a:sy n="106" d="100"/>
        </p:scale>
        <p:origin x="174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100" b="0" i="0" u="none" strike="noStrike" cap="none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8367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4552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1278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3838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4991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1257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6522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0672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28763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9862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indent="-88900" algn="r">
              <a:buClr>
                <a:srgbClr val="000000"/>
              </a:buClr>
              <a:buFont typeface="Arial"/>
              <a:buNone/>
            </a:pPr>
            <a:endParaRPr lang="en-US"/>
          </a:p>
        </p:txBody>
      </p:sp>
      <p:sp>
        <p:nvSpPr>
          <p:cNvPr id="9" name="Shape 9"/>
          <p:cNvSpPr txBox="1"/>
          <p:nvPr/>
        </p:nvSpPr>
        <p:spPr>
          <a:xfrm>
            <a:off x="100" y="0"/>
            <a:ext cx="9143900" cy="683664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0" name="Shape 10"/>
          <p:cNvSpPr txBox="1"/>
          <p:nvPr/>
        </p:nvSpPr>
        <p:spPr>
          <a:xfrm>
            <a:off x="0" y="5118025"/>
            <a:ext cx="9144000" cy="1751400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94105" y="5208151"/>
            <a:ext cx="7401726" cy="5513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buNone/>
              <a:defRPr sz="3000" b="1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marL="0" marR="0" lvl="1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marL="0" marR="0" lvl="2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marL="0" marR="0" lvl="3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marL="0" marR="0" lvl="4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marL="0" marR="0" lvl="5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marL="0" marR="0" lvl="6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marL="0" marR="0" lvl="7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marL="0" marR="0" lvl="8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94105" y="5692771"/>
            <a:ext cx="7401600" cy="46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rgbClr val="FFFFFF"/>
              </a:buClr>
              <a:buSzPct val="100000"/>
              <a:buFont typeface="Ubuntu"/>
              <a:buNone/>
              <a:defRPr sz="3000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/>
          <p:nvPr/>
        </p:nvSpPr>
        <p:spPr>
          <a:xfrm>
            <a:off x="94099" y="67712"/>
            <a:ext cx="8592699" cy="551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3400" b="0" dirty="0">
                <a:solidFill>
                  <a:schemeClr val="lt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BBC MICRO:BIT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/>
          <p:nvPr/>
        </p:nvSpPr>
        <p:spPr>
          <a:xfrm>
            <a:off x="100" y="0"/>
            <a:ext cx="9143900" cy="683664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 dirty="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 b="0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 dirty="0"/>
          </a:p>
        </p:txBody>
      </p:sp>
      <p:sp>
        <p:nvSpPr>
          <p:cNvPr id="20" name="Shape 20"/>
          <p:cNvSpPr/>
          <p:nvPr/>
        </p:nvSpPr>
        <p:spPr>
          <a:xfrm rot="5400000">
            <a:off x="8832605" y="6553595"/>
            <a:ext cx="337077" cy="237065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1" name="Shape 21"/>
          <p:cNvSpPr/>
          <p:nvPr/>
        </p:nvSpPr>
        <p:spPr>
          <a:xfrm rot="-5400000">
            <a:off x="-21449" y="6553595"/>
            <a:ext cx="337077" cy="237065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3" name="Shape 23"/>
          <p:cNvSpPr txBox="1"/>
          <p:nvPr/>
        </p:nvSpPr>
        <p:spPr>
          <a:xfrm>
            <a:off x="0" y="6477712"/>
            <a:ext cx="9144000" cy="388800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 1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/>
          <p:nvPr/>
        </p:nvSpPr>
        <p:spPr>
          <a:xfrm>
            <a:off x="100" y="0"/>
            <a:ext cx="9144000" cy="683699"/>
          </a:xfrm>
          <a:prstGeom prst="rect">
            <a:avLst/>
          </a:prstGeom>
          <a:solidFill>
            <a:srgbClr val="62C6E8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 b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/>
          <p:nvPr/>
        </p:nvSpPr>
        <p:spPr>
          <a:xfrm>
            <a:off x="0" y="6477712"/>
            <a:ext cx="9144000" cy="388800"/>
          </a:xfrm>
          <a:prstGeom prst="rect">
            <a:avLst/>
          </a:prstGeom>
          <a:solidFill>
            <a:srgbClr val="62C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9" name="Shape 29"/>
          <p:cNvSpPr/>
          <p:nvPr/>
        </p:nvSpPr>
        <p:spPr>
          <a:xfrm rot="5400000">
            <a:off x="8832577" y="6553689"/>
            <a:ext cx="337200" cy="2370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30"/>
          <p:cNvSpPr/>
          <p:nvPr/>
        </p:nvSpPr>
        <p:spPr>
          <a:xfrm rot="-5400000">
            <a:off x="-21543" y="6553567"/>
            <a:ext cx="337200" cy="2370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475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Questrial"/>
              <a:buNone/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8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94105" y="5208151"/>
            <a:ext cx="7401726" cy="5513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3200" dirty="0">
                <a:solidFill>
                  <a:schemeClr val="lt1"/>
                </a:solidFill>
              </a:rPr>
              <a:t>Lesson 6</a:t>
            </a:r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94105" y="5692771"/>
            <a:ext cx="7401600" cy="468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2800" dirty="0">
                <a:solidFill>
                  <a:schemeClr val="lt1"/>
                </a:solidFill>
              </a:rPr>
              <a:t>Networking</a:t>
            </a:r>
          </a:p>
        </p:txBody>
      </p:sp>
      <p:sp>
        <p:nvSpPr>
          <p:cNvPr id="7" name="Shape 367"/>
          <p:cNvSpPr/>
          <p:nvPr/>
        </p:nvSpPr>
        <p:spPr>
          <a:xfrm>
            <a:off x="587837" y="1301825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8" name="Picture 14" descr="https://az742082.vo.msecnd.net/pub/jcjojcr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36" y="862849"/>
            <a:ext cx="3596978" cy="303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az742082.vo.msecnd.net/pub/tntuvxh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983" y="862848"/>
            <a:ext cx="3596978" cy="303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s://avatars3.githubusercontent.com/u/15104236?v=3&amp;s=4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27" y="2480644"/>
            <a:ext cx="3241594" cy="32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6.4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3525399" cy="185047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Update your protocol program as shown on the previous slide. Comment the code to explain what each part does.</a:t>
            </a:r>
          </a:p>
        </p:txBody>
      </p:sp>
      <p:sp>
        <p:nvSpPr>
          <p:cNvPr id="16" name="Shape 169"/>
          <p:cNvSpPr/>
          <p:nvPr/>
        </p:nvSpPr>
        <p:spPr>
          <a:xfrm>
            <a:off x="4014651" y="983259"/>
            <a:ext cx="4744582" cy="5225952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</p:spTree>
    <p:extLst>
      <p:ext uri="{BB962C8B-B14F-4D97-AF65-F5344CB8AC3E}">
        <p14:creationId xmlns:p14="http://schemas.microsoft.com/office/powerpoint/2010/main" val="179115249"/>
      </p:ext>
    </p:extLst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Extension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3525399" cy="2122080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Improve your protocol program to make it play one sound when a 0 is received and another sound when a 1 is received.</a:t>
            </a:r>
          </a:p>
        </p:txBody>
      </p:sp>
      <p:sp>
        <p:nvSpPr>
          <p:cNvPr id="16" name="Shape 169"/>
          <p:cNvSpPr/>
          <p:nvPr/>
        </p:nvSpPr>
        <p:spPr>
          <a:xfrm>
            <a:off x="4014651" y="983259"/>
            <a:ext cx="4744582" cy="5225952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</p:spTree>
    <p:extLst>
      <p:ext uri="{BB962C8B-B14F-4D97-AF65-F5344CB8AC3E}">
        <p14:creationId xmlns:p14="http://schemas.microsoft.com/office/powerpoint/2010/main" val="3082112737"/>
      </p:ext>
    </p:extLst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Networking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1067475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Digital devices can be networked together to exchange data. You are going to create a very simple network using two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micro:bits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.</a:t>
            </a:r>
          </a:p>
        </p:txBody>
      </p:sp>
      <p:pic>
        <p:nvPicPr>
          <p:cNvPr id="2" name="Picture 2" descr="../_images/blue-microbi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236" y="2151479"/>
            <a:ext cx="2603849" cy="21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../_images/blue-microbi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351" y="2151479"/>
            <a:ext cx="2603849" cy="21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5882548" y="4175102"/>
            <a:ext cx="261458" cy="741449"/>
            <a:chOff x="5964222" y="4191707"/>
            <a:chExt cx="314657" cy="892312"/>
          </a:xfrm>
        </p:grpSpPr>
        <p:sp>
          <p:nvSpPr>
            <p:cNvPr id="22" name="Flowchart: Delay 21"/>
            <p:cNvSpPr/>
            <p:nvPr/>
          </p:nvSpPr>
          <p:spPr>
            <a:xfrm rot="5400000">
              <a:off x="5963625" y="4540159"/>
              <a:ext cx="315851" cy="314657"/>
            </a:xfrm>
            <a:prstGeom prst="flowChartDelay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3" name="Straight Connector 22"/>
            <p:cNvCxnSpPr>
              <a:stCxn id="22" idx="3"/>
            </p:cNvCxnSpPr>
            <p:nvPr/>
          </p:nvCxnSpPr>
          <p:spPr>
            <a:xfrm>
              <a:off x="6121550" y="4855413"/>
              <a:ext cx="0" cy="22860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ounded Rectangle 23"/>
            <p:cNvSpPr/>
            <p:nvPr/>
          </p:nvSpPr>
          <p:spPr>
            <a:xfrm>
              <a:off x="6067659" y="4191707"/>
              <a:ext cx="107781" cy="269035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solidFill>
                <a:srgbClr val="CCCCCC"/>
              </a:solidFill>
            </a:ln>
            <a:effectLst>
              <a:outerShdw blurRad="12700" sx="108000" sy="108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ame Side Corner Rectangle 24"/>
            <p:cNvSpPr/>
            <p:nvPr/>
          </p:nvSpPr>
          <p:spPr>
            <a:xfrm>
              <a:off x="5964222" y="4422322"/>
              <a:ext cx="314657" cy="254181"/>
            </a:xfrm>
            <a:prstGeom prst="round2SameRect">
              <a:avLst>
                <a:gd name="adj1" fmla="val 37224"/>
                <a:gd name="adj2" fmla="val 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315303" y="4175102"/>
            <a:ext cx="261458" cy="741449"/>
            <a:chOff x="5964222" y="4191707"/>
            <a:chExt cx="314657" cy="892312"/>
          </a:xfrm>
        </p:grpSpPr>
        <p:sp>
          <p:nvSpPr>
            <p:cNvPr id="27" name="Flowchart: Delay 26"/>
            <p:cNvSpPr/>
            <p:nvPr/>
          </p:nvSpPr>
          <p:spPr>
            <a:xfrm rot="5400000">
              <a:off x="5963625" y="4540159"/>
              <a:ext cx="315851" cy="314657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8" name="Straight Connector 27"/>
            <p:cNvCxnSpPr>
              <a:stCxn id="27" idx="3"/>
            </p:cNvCxnSpPr>
            <p:nvPr/>
          </p:nvCxnSpPr>
          <p:spPr>
            <a:xfrm>
              <a:off x="6121550" y="4855413"/>
              <a:ext cx="0" cy="22860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ounded Rectangle 33"/>
            <p:cNvSpPr/>
            <p:nvPr/>
          </p:nvSpPr>
          <p:spPr>
            <a:xfrm>
              <a:off x="6067659" y="4191707"/>
              <a:ext cx="107781" cy="269035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solidFill>
                <a:srgbClr val="CCCCCC"/>
              </a:solidFill>
            </a:ln>
            <a:effectLst>
              <a:outerShdw blurRad="12700" sx="108000" sy="108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ound Same Side Corner Rectangle 35"/>
            <p:cNvSpPr/>
            <p:nvPr/>
          </p:nvSpPr>
          <p:spPr>
            <a:xfrm>
              <a:off x="5964222" y="4422322"/>
              <a:ext cx="314657" cy="254181"/>
            </a:xfrm>
            <a:prstGeom prst="round2SameRect">
              <a:avLst>
                <a:gd name="adj1" fmla="val 37224"/>
                <a:gd name="adj2" fmla="val 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450425" y="4171586"/>
            <a:ext cx="261458" cy="741449"/>
            <a:chOff x="5964222" y="4191707"/>
            <a:chExt cx="314657" cy="892312"/>
          </a:xfrm>
        </p:grpSpPr>
        <p:sp>
          <p:nvSpPr>
            <p:cNvPr id="38" name="Flowchart: Delay 37"/>
            <p:cNvSpPr/>
            <p:nvPr/>
          </p:nvSpPr>
          <p:spPr>
            <a:xfrm rot="5400000">
              <a:off x="5963625" y="4540159"/>
              <a:ext cx="315851" cy="314657"/>
            </a:xfrm>
            <a:prstGeom prst="flowChartDelay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9" name="Straight Connector 38"/>
            <p:cNvCxnSpPr>
              <a:stCxn id="38" idx="3"/>
            </p:cNvCxnSpPr>
            <p:nvPr/>
          </p:nvCxnSpPr>
          <p:spPr>
            <a:xfrm>
              <a:off x="6121550" y="4855413"/>
              <a:ext cx="0" cy="22860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ounded Rectangle 39"/>
            <p:cNvSpPr/>
            <p:nvPr/>
          </p:nvSpPr>
          <p:spPr>
            <a:xfrm>
              <a:off x="6067659" y="4191707"/>
              <a:ext cx="107781" cy="269035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solidFill>
                <a:srgbClr val="CCCCCC"/>
              </a:solidFill>
            </a:ln>
            <a:effectLst>
              <a:outerShdw blurRad="12700" sx="108000" sy="108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ound Same Side Corner Rectangle 40"/>
            <p:cNvSpPr/>
            <p:nvPr/>
          </p:nvSpPr>
          <p:spPr>
            <a:xfrm>
              <a:off x="5964222" y="4422322"/>
              <a:ext cx="314657" cy="254181"/>
            </a:xfrm>
            <a:prstGeom prst="round2SameRect">
              <a:avLst>
                <a:gd name="adj1" fmla="val 37224"/>
                <a:gd name="adj2" fmla="val 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980782" y="4171586"/>
            <a:ext cx="261458" cy="741449"/>
            <a:chOff x="5964222" y="4191707"/>
            <a:chExt cx="314657" cy="892312"/>
          </a:xfrm>
        </p:grpSpPr>
        <p:sp>
          <p:nvSpPr>
            <p:cNvPr id="43" name="Flowchart: Delay 42"/>
            <p:cNvSpPr/>
            <p:nvPr/>
          </p:nvSpPr>
          <p:spPr>
            <a:xfrm rot="5400000">
              <a:off x="5963625" y="4540159"/>
              <a:ext cx="315851" cy="314657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4" name="Straight Connector 43"/>
            <p:cNvCxnSpPr>
              <a:stCxn id="43" idx="3"/>
            </p:cNvCxnSpPr>
            <p:nvPr/>
          </p:nvCxnSpPr>
          <p:spPr>
            <a:xfrm>
              <a:off x="6121550" y="4855413"/>
              <a:ext cx="0" cy="22860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ounded Rectangle 44"/>
            <p:cNvSpPr/>
            <p:nvPr/>
          </p:nvSpPr>
          <p:spPr>
            <a:xfrm>
              <a:off x="6067659" y="4191707"/>
              <a:ext cx="107781" cy="269035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solidFill>
                <a:srgbClr val="CCCCCC"/>
              </a:solidFill>
            </a:ln>
            <a:effectLst>
              <a:outerShdw blurRad="12700" sx="108000" sy="108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ound Same Side Corner Rectangle 45"/>
            <p:cNvSpPr/>
            <p:nvPr/>
          </p:nvSpPr>
          <p:spPr>
            <a:xfrm>
              <a:off x="5964222" y="4422322"/>
              <a:ext cx="314657" cy="254181"/>
            </a:xfrm>
            <a:prstGeom prst="round2SameRect">
              <a:avLst>
                <a:gd name="adj1" fmla="val 37224"/>
                <a:gd name="adj2" fmla="val 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8" name="Freeform 47"/>
          <p:cNvSpPr/>
          <p:nvPr/>
        </p:nvSpPr>
        <p:spPr>
          <a:xfrm>
            <a:off x="3111510" y="4878468"/>
            <a:ext cx="2334523" cy="519738"/>
          </a:xfrm>
          <a:custGeom>
            <a:avLst/>
            <a:gdLst>
              <a:gd name="connsiteX0" fmla="*/ 2062 w 3468821"/>
              <a:gd name="connsiteY0" fmla="*/ 0 h 625489"/>
              <a:gd name="connsiteX1" fmla="*/ 315722 w 3468821"/>
              <a:gd name="connsiteY1" fmla="*/ 579475 h 625489"/>
              <a:gd name="connsiteX2" fmla="*/ 1969085 w 3468821"/>
              <a:gd name="connsiteY2" fmla="*/ 584791 h 625489"/>
              <a:gd name="connsiteX3" fmla="*/ 3223727 w 3468821"/>
              <a:gd name="connsiteY3" fmla="*/ 547577 h 625489"/>
              <a:gd name="connsiteX4" fmla="*/ 3468276 w 3468821"/>
              <a:gd name="connsiteY4" fmla="*/ 5317 h 625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8821" h="625489">
                <a:moveTo>
                  <a:pt x="2062" y="0"/>
                </a:moveTo>
                <a:cubicBezTo>
                  <a:pt x="-5027" y="241005"/>
                  <a:pt x="-12115" y="482010"/>
                  <a:pt x="315722" y="579475"/>
                </a:cubicBezTo>
                <a:cubicBezTo>
                  <a:pt x="643559" y="676940"/>
                  <a:pt x="1484418" y="590107"/>
                  <a:pt x="1969085" y="584791"/>
                </a:cubicBezTo>
                <a:cubicBezTo>
                  <a:pt x="2453752" y="579475"/>
                  <a:pt x="2973862" y="644156"/>
                  <a:pt x="3223727" y="547577"/>
                </a:cubicBezTo>
                <a:cubicBezTo>
                  <a:pt x="3473592" y="450998"/>
                  <a:pt x="3470934" y="228157"/>
                  <a:pt x="3468276" y="5317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Freeform 50"/>
          <p:cNvSpPr/>
          <p:nvPr/>
        </p:nvSpPr>
        <p:spPr>
          <a:xfrm>
            <a:off x="2581154" y="4805344"/>
            <a:ext cx="3432355" cy="519738"/>
          </a:xfrm>
          <a:custGeom>
            <a:avLst/>
            <a:gdLst>
              <a:gd name="connsiteX0" fmla="*/ 2062 w 3468821"/>
              <a:gd name="connsiteY0" fmla="*/ 0 h 625489"/>
              <a:gd name="connsiteX1" fmla="*/ 315722 w 3468821"/>
              <a:gd name="connsiteY1" fmla="*/ 579475 h 625489"/>
              <a:gd name="connsiteX2" fmla="*/ 1969085 w 3468821"/>
              <a:gd name="connsiteY2" fmla="*/ 584791 h 625489"/>
              <a:gd name="connsiteX3" fmla="*/ 3223727 w 3468821"/>
              <a:gd name="connsiteY3" fmla="*/ 547577 h 625489"/>
              <a:gd name="connsiteX4" fmla="*/ 3468276 w 3468821"/>
              <a:gd name="connsiteY4" fmla="*/ 5317 h 625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8821" h="625489">
                <a:moveTo>
                  <a:pt x="2062" y="0"/>
                </a:moveTo>
                <a:cubicBezTo>
                  <a:pt x="-5027" y="241005"/>
                  <a:pt x="-12115" y="482010"/>
                  <a:pt x="315722" y="579475"/>
                </a:cubicBezTo>
                <a:cubicBezTo>
                  <a:pt x="643559" y="676940"/>
                  <a:pt x="1484418" y="590107"/>
                  <a:pt x="1969085" y="584791"/>
                </a:cubicBezTo>
                <a:cubicBezTo>
                  <a:pt x="2453752" y="579475"/>
                  <a:pt x="2973862" y="644156"/>
                  <a:pt x="3223727" y="547577"/>
                </a:cubicBezTo>
                <a:cubicBezTo>
                  <a:pt x="3473592" y="450998"/>
                  <a:pt x="3470934" y="228157"/>
                  <a:pt x="3468276" y="5317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Shape 169"/>
          <p:cNvSpPr/>
          <p:nvPr/>
        </p:nvSpPr>
        <p:spPr>
          <a:xfrm>
            <a:off x="376041" y="5625616"/>
            <a:ext cx="8391900" cy="530337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Connect the two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micro:bits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with crocodile clips as shown.</a:t>
            </a:r>
          </a:p>
        </p:txBody>
      </p:sp>
    </p:spTree>
    <p:extLst>
      <p:ext uri="{BB962C8B-B14F-4D97-AF65-F5344CB8AC3E}">
        <p14:creationId xmlns:p14="http://schemas.microsoft.com/office/powerpoint/2010/main" val="1417733495"/>
      </p:ext>
    </p:extLst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Protocols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7"/>
            <a:ext cx="8391900" cy="119091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Devices need to follow a set of rules to communicate over a network, each device on the same network must follow the same set of rules. This set of rules is known as a protocol.</a:t>
            </a:r>
          </a:p>
        </p:txBody>
      </p:sp>
      <p:sp>
        <p:nvSpPr>
          <p:cNvPr id="14" name="Shape 169"/>
          <p:cNvSpPr/>
          <p:nvPr/>
        </p:nvSpPr>
        <p:spPr>
          <a:xfrm>
            <a:off x="376039" y="2275530"/>
            <a:ext cx="8391902" cy="52863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Here is the protocol we are going to use on our micro:bit network:</a:t>
            </a:r>
          </a:p>
        </p:txBody>
      </p:sp>
      <p:sp>
        <p:nvSpPr>
          <p:cNvPr id="9" name="Shape 169"/>
          <p:cNvSpPr/>
          <p:nvPr/>
        </p:nvSpPr>
        <p:spPr>
          <a:xfrm>
            <a:off x="376039" y="2928674"/>
            <a:ext cx="8391902" cy="1467317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rgbClr val="5CB244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Transmit a 0 by sending a signal through pin 1 for 200 milliseconds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rgbClr val="5CB244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Transmit a 1 by sending a signal through pin 1 for 400 milliseconds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rgbClr val="5CB244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If a signal is detected on pin 1 for 200 milliseconds interpret it as a 0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rgbClr val="5CB244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If a signal is detected on pin 1 for 400 milliseconds interpret it as a 1</a:t>
            </a:r>
          </a:p>
        </p:txBody>
      </p:sp>
    </p:spTree>
    <p:extLst>
      <p:ext uri="{BB962C8B-B14F-4D97-AF65-F5344CB8AC3E}">
        <p14:creationId xmlns:p14="http://schemas.microsoft.com/office/powerpoint/2010/main" val="3922908521"/>
      </p:ext>
    </p:extLst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6.1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8"/>
            <a:ext cx="8391900" cy="836833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Below is a list of common protocols, use internet research to help you to complete the table.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409907"/>
              </p:ext>
            </p:extLst>
          </p:nvPr>
        </p:nvGraphicFramePr>
        <p:xfrm>
          <a:off x="376041" y="1954349"/>
          <a:ext cx="8391900" cy="2595880"/>
        </p:xfrm>
        <a:graphic>
          <a:graphicData uri="http://schemas.openxmlformats.org/drawingml/2006/table">
            <a:tbl>
              <a:tblPr firstRow="1" bandRow="1">
                <a:tableStyleId>{2F509225-CD33-4A39-B639-C469C047CB42}</a:tableStyleId>
              </a:tblPr>
              <a:tblGrid>
                <a:gridCol w="1774976">
                  <a:extLst>
                    <a:ext uri="{9D8B030D-6E8A-4147-A177-3AD203B41FA5}">
                      <a16:colId xmlns:a16="http://schemas.microsoft.com/office/drawing/2014/main" val="3842209894"/>
                    </a:ext>
                  </a:extLst>
                </a:gridCol>
                <a:gridCol w="6616924">
                  <a:extLst>
                    <a:ext uri="{9D8B030D-6E8A-4147-A177-3AD203B41FA5}">
                      <a16:colId xmlns:a16="http://schemas.microsoft.com/office/drawing/2014/main" val="31758008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Protocol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C6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Description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C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1893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Century Gothic" panose="020B0502020202020204" pitchFamily="34" charset="0"/>
                        </a:rPr>
                        <a:t>TCP/IP</a:t>
                      </a: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220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Century Gothic" panose="020B0502020202020204" pitchFamily="34" charset="0"/>
                        </a:rPr>
                        <a:t>HTTP</a:t>
                      </a: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2319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Century Gothic" panose="020B0502020202020204" pitchFamily="34" charset="0"/>
                        </a:rPr>
                        <a:t>HTTPS</a:t>
                      </a: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922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Century Gothic" panose="020B0502020202020204" pitchFamily="34" charset="0"/>
                        </a:rPr>
                        <a:t>SMTP</a:t>
                      </a: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465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Century Gothic" panose="020B0502020202020204" pitchFamily="34" charset="0"/>
                        </a:rPr>
                        <a:t>POP3</a:t>
                      </a: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159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Century Gothic" panose="020B0502020202020204" pitchFamily="34" charset="0"/>
                        </a:rPr>
                        <a:t>FTP</a:t>
                      </a: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9465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421882"/>
      </p:ext>
    </p:extLst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Writing the Protocol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5180028" cy="1138658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program creates the protocol that will allow the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micro:bits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to communicate.</a:t>
            </a:r>
          </a:p>
        </p:txBody>
      </p:sp>
      <p:sp>
        <p:nvSpPr>
          <p:cNvPr id="14" name="Shape 169"/>
          <p:cNvSpPr/>
          <p:nvPr/>
        </p:nvSpPr>
        <p:spPr>
          <a:xfrm>
            <a:off x="376041" y="5275029"/>
            <a:ext cx="5180028" cy="784717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Note: this program works best if both </a:t>
            </a:r>
            <a:r>
              <a:rPr lang="en-GB" sz="2000" dirty="0" err="1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micro:bits</a:t>
            </a:r>
            <a:r>
              <a:rPr lang="en-GB" sz="2000" dirty="0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are plugged into a USB port.</a:t>
            </a:r>
          </a:p>
        </p:txBody>
      </p:sp>
      <p:sp>
        <p:nvSpPr>
          <p:cNvPr id="10" name="Shape 169"/>
          <p:cNvSpPr/>
          <p:nvPr/>
        </p:nvSpPr>
        <p:spPr>
          <a:xfrm>
            <a:off x="376041" y="2222375"/>
            <a:ext cx="5180028" cy="1426171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If button A is pressed a signal will be sent through pin 1 for 200 milliseconds and the other micro:bit will display a 0 on the screen.</a:t>
            </a:r>
          </a:p>
        </p:txBody>
      </p:sp>
      <p:sp>
        <p:nvSpPr>
          <p:cNvPr id="11" name="Shape 169"/>
          <p:cNvSpPr/>
          <p:nvPr/>
        </p:nvSpPr>
        <p:spPr>
          <a:xfrm>
            <a:off x="376041" y="3772154"/>
            <a:ext cx="5180028" cy="1379267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If button B is pressed a signal will be sent through pin 2 for 400 milliseconds and the other micro:bit will display a 1 on the screen.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6756" y="960108"/>
            <a:ext cx="3001152" cy="543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52824"/>
      </p:ext>
    </p:extLst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6.2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3525399" cy="2195370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Implement the protocol program shown on the previous slide and test it. Comment the code explaining what each part does.</a:t>
            </a:r>
          </a:p>
        </p:txBody>
      </p:sp>
      <p:sp>
        <p:nvSpPr>
          <p:cNvPr id="16" name="Shape 169"/>
          <p:cNvSpPr/>
          <p:nvPr/>
        </p:nvSpPr>
        <p:spPr>
          <a:xfrm>
            <a:off x="4014651" y="983259"/>
            <a:ext cx="4744582" cy="5225952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</p:spTree>
    <p:extLst>
      <p:ext uri="{BB962C8B-B14F-4D97-AF65-F5344CB8AC3E}">
        <p14:creationId xmlns:p14="http://schemas.microsoft.com/office/powerpoint/2010/main" val="2613772710"/>
      </p:ext>
    </p:extLst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Representing Characters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794264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We can now send sequences of binary digits between our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micro:bits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but how can we turn these into characters?</a:t>
            </a:r>
          </a:p>
        </p:txBody>
      </p:sp>
      <p:sp>
        <p:nvSpPr>
          <p:cNvPr id="12" name="Shape 169"/>
          <p:cNvSpPr/>
          <p:nvPr/>
        </p:nvSpPr>
        <p:spPr>
          <a:xfrm>
            <a:off x="376041" y="1895001"/>
            <a:ext cx="8391900" cy="1093411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Computers use coding systems to represent characters using binary numbers, one of these systems is ASCII (American Standard Code for Information Interchange).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787081"/>
              </p:ext>
            </p:extLst>
          </p:nvPr>
        </p:nvGraphicFramePr>
        <p:xfrm>
          <a:off x="4892625" y="3129041"/>
          <a:ext cx="3875316" cy="2897505"/>
        </p:xfrm>
        <a:graphic>
          <a:graphicData uri="http://schemas.openxmlformats.org/drawingml/2006/table">
            <a:tbl>
              <a:tblPr>
                <a:tableStyleId>{2F509225-CD33-4A39-B639-C469C047CB42}</a:tableStyleId>
              </a:tblPr>
              <a:tblGrid>
                <a:gridCol w="968829">
                  <a:extLst>
                    <a:ext uri="{9D8B030D-6E8A-4147-A177-3AD203B41FA5}">
                      <a16:colId xmlns:a16="http://schemas.microsoft.com/office/drawing/2014/main" val="710323645"/>
                    </a:ext>
                  </a:extLst>
                </a:gridCol>
                <a:gridCol w="968829">
                  <a:extLst>
                    <a:ext uri="{9D8B030D-6E8A-4147-A177-3AD203B41FA5}">
                      <a16:colId xmlns:a16="http://schemas.microsoft.com/office/drawing/2014/main" val="1099527023"/>
                    </a:ext>
                  </a:extLst>
                </a:gridCol>
                <a:gridCol w="968829">
                  <a:extLst>
                    <a:ext uri="{9D8B030D-6E8A-4147-A177-3AD203B41FA5}">
                      <a16:colId xmlns:a16="http://schemas.microsoft.com/office/drawing/2014/main" val="137973547"/>
                    </a:ext>
                  </a:extLst>
                </a:gridCol>
                <a:gridCol w="968829">
                  <a:extLst>
                    <a:ext uri="{9D8B030D-6E8A-4147-A177-3AD203B41FA5}">
                      <a16:colId xmlns:a16="http://schemas.microsoft.com/office/drawing/2014/main" val="284122729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SPACE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1001101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9998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101110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1001110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3913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1000001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1001111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56390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1000010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1010000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676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1000011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1010001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Q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9305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1000100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1010010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61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1000101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1010011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23583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1000110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1010100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4503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1000111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1010101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1955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1010110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01420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1001001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1010111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W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3039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1001010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J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1011000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4714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1001011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1011001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0" i="0" u="none" strike="noStrike" dirty="0">
                          <a:solidFill>
                            <a:srgbClr val="5CB244"/>
                          </a:solidFill>
                          <a:effectLst/>
                          <a:latin typeface="Century Gothic" panose="020B0502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CB24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3119232"/>
                  </a:ext>
                </a:extLst>
              </a:tr>
            </a:tbl>
          </a:graphicData>
        </a:graphic>
      </p:graphicFrame>
      <p:sp>
        <p:nvSpPr>
          <p:cNvPr id="8" name="Shape 169"/>
          <p:cNvSpPr/>
          <p:nvPr/>
        </p:nvSpPr>
        <p:spPr>
          <a:xfrm>
            <a:off x="376041" y="3129041"/>
            <a:ext cx="4344005" cy="1093411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table shows some of the binary codes used to represent characters using ASCII.</a:t>
            </a:r>
          </a:p>
        </p:txBody>
      </p:sp>
    </p:spTree>
    <p:extLst>
      <p:ext uri="{BB962C8B-B14F-4D97-AF65-F5344CB8AC3E}">
        <p14:creationId xmlns:p14="http://schemas.microsoft.com/office/powerpoint/2010/main" val="181316849"/>
      </p:ext>
    </p:extLst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6.3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8"/>
            <a:ext cx="8391900" cy="836833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Write a short message, convert it into ASCII codes and send it to your learning partner using your micro:bit network.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656515"/>
              </p:ext>
            </p:extLst>
          </p:nvPr>
        </p:nvGraphicFramePr>
        <p:xfrm>
          <a:off x="376041" y="1954349"/>
          <a:ext cx="8391900" cy="4079240"/>
        </p:xfrm>
        <a:graphic>
          <a:graphicData uri="http://schemas.openxmlformats.org/drawingml/2006/table">
            <a:tbl>
              <a:tblPr firstRow="1" bandRow="1">
                <a:tableStyleId>{2F509225-CD33-4A39-B639-C469C047CB42}</a:tableStyleId>
              </a:tblPr>
              <a:tblGrid>
                <a:gridCol w="1774976">
                  <a:extLst>
                    <a:ext uri="{9D8B030D-6E8A-4147-A177-3AD203B41FA5}">
                      <a16:colId xmlns:a16="http://schemas.microsoft.com/office/drawing/2014/main" val="3842209894"/>
                    </a:ext>
                  </a:extLst>
                </a:gridCol>
                <a:gridCol w="6616924">
                  <a:extLst>
                    <a:ext uri="{9D8B030D-6E8A-4147-A177-3AD203B41FA5}">
                      <a16:colId xmlns:a16="http://schemas.microsoft.com/office/drawing/2014/main" val="31758008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Character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C6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Character</a:t>
                      </a:r>
                      <a:r>
                        <a:rPr lang="en-GB" sz="1600" b="1" baseline="0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Code</a:t>
                      </a:r>
                      <a:endParaRPr lang="en-GB" sz="16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C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1893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220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2319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922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465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159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946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2239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890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71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2C6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1541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057296"/>
      </p:ext>
    </p:extLst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Automatic Conversion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5180028" cy="1138658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We can change the program so that it automatically converts the binary code into a character.</a:t>
            </a:r>
          </a:p>
        </p:txBody>
      </p:sp>
      <p:sp>
        <p:nvSpPr>
          <p:cNvPr id="10" name="Shape 169"/>
          <p:cNvSpPr/>
          <p:nvPr/>
        </p:nvSpPr>
        <p:spPr>
          <a:xfrm>
            <a:off x="376041" y="2222376"/>
            <a:ext cx="5180028" cy="1217942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Each time the micro:bit receives 1 bit it adds it to the character variable until there are 7 bits.</a:t>
            </a:r>
          </a:p>
        </p:txBody>
      </p:sp>
      <p:sp>
        <p:nvSpPr>
          <p:cNvPr id="11" name="Shape 169"/>
          <p:cNvSpPr/>
          <p:nvPr/>
        </p:nvSpPr>
        <p:spPr>
          <a:xfrm>
            <a:off x="376041" y="3563928"/>
            <a:ext cx="5180028" cy="1152927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When there are 7 bits they will be converted into a character and displayed.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7803" y="744731"/>
            <a:ext cx="3171661" cy="5680887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5703683" y="1023043"/>
            <a:ext cx="1113576" cy="23539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ounded Rectangle 11"/>
          <p:cNvSpPr/>
          <p:nvPr/>
        </p:nvSpPr>
        <p:spPr>
          <a:xfrm>
            <a:off x="6260470" y="4561439"/>
            <a:ext cx="2548551" cy="104265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ounded Rectangle 12"/>
          <p:cNvSpPr/>
          <p:nvPr/>
        </p:nvSpPr>
        <p:spPr>
          <a:xfrm>
            <a:off x="6018736" y="5730844"/>
            <a:ext cx="3044848" cy="69477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Shape 169"/>
          <p:cNvSpPr/>
          <p:nvPr/>
        </p:nvSpPr>
        <p:spPr>
          <a:xfrm>
            <a:off x="376041" y="4840465"/>
            <a:ext cx="5180028" cy="890379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Update your program, the code you need to change/add is highlighted.</a:t>
            </a:r>
          </a:p>
        </p:txBody>
      </p:sp>
    </p:spTree>
    <p:extLst>
      <p:ext uri="{BB962C8B-B14F-4D97-AF65-F5344CB8AC3E}">
        <p14:creationId xmlns:p14="http://schemas.microsoft.com/office/powerpoint/2010/main" val="936301948"/>
      </p:ext>
    </p:extLst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2110</TotalTime>
  <Words>569</Words>
  <Application>Microsoft Office PowerPoint</Application>
  <PresentationFormat>On-screen Show (4:3)</PresentationFormat>
  <Paragraphs>101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Century Gothic</vt:lpstr>
      <vt:lpstr>PT Sans</vt:lpstr>
      <vt:lpstr>Questrial</vt:lpstr>
      <vt:lpstr>Ubuntu</vt:lpstr>
      <vt:lpstr>Custom Design</vt:lpstr>
      <vt:lpstr>Lesson 6</vt:lpstr>
      <vt:lpstr>Networking</vt:lpstr>
      <vt:lpstr>Protocols</vt:lpstr>
      <vt:lpstr>Activity 6.1</vt:lpstr>
      <vt:lpstr>Writing the Protocol</vt:lpstr>
      <vt:lpstr>Activity 6.2</vt:lpstr>
      <vt:lpstr>Representing Characters</vt:lpstr>
      <vt:lpstr>Activity 6.3</vt:lpstr>
      <vt:lpstr>Automatic Conversion</vt:lpstr>
      <vt:lpstr>Activity 6.4</vt:lpstr>
      <vt:lpstr>Extension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1</dc:title>
  <dc:creator>Alex</dc:creator>
  <cp:lastModifiedBy>Alex Hadwen-Bennett</cp:lastModifiedBy>
  <cp:revision>147</cp:revision>
  <dcterms:modified xsi:type="dcterms:W3CDTF">2016-06-06T13:47:40Z</dcterms:modified>
</cp:coreProperties>
</file>