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8" r:id="rId2"/>
    <p:sldId id="261" r:id="rId3"/>
    <p:sldId id="339" r:id="rId4"/>
    <p:sldId id="340" r:id="rId5"/>
    <p:sldId id="326" r:id="rId6"/>
    <p:sldId id="330" r:id="rId7"/>
    <p:sldId id="332" r:id="rId8"/>
    <p:sldId id="335" r:id="rId9"/>
    <p:sldId id="342" r:id="rId10"/>
    <p:sldId id="337" r:id="rId11"/>
    <p:sldId id="343" r:id="rId12"/>
    <p:sldId id="336" r:id="rId13"/>
    <p:sldId id="341" r:id="rId14"/>
    <p:sldId id="344" r:id="rId15"/>
    <p:sldId id="347" r:id="rId16"/>
    <p:sldId id="348" r:id="rId17"/>
    <p:sldId id="349" r:id="rId18"/>
    <p:sldId id="350" r:id="rId19"/>
    <p:sldId id="351" r:id="rId20"/>
    <p:sldId id="333" r:id="rId21"/>
    <p:sldId id="338" r:id="rId22"/>
    <p:sldId id="345" r:id="rId23"/>
    <p:sldId id="346" r:id="rId24"/>
    <p:sldId id="352" r:id="rId25"/>
    <p:sldId id="325" r:id="rId26"/>
  </p:sldIdLst>
  <p:sldSz cx="12192000" cy="6858000"/>
  <p:notesSz cx="6669088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3" autoAdjust="0"/>
    <p:restoredTop sz="86401" autoAdjust="0"/>
  </p:normalViewPr>
  <p:slideViewPr>
    <p:cSldViewPr snapToGrid="0">
      <p:cViewPr varScale="1">
        <p:scale>
          <a:sx n="54" d="100"/>
          <a:sy n="54" d="100"/>
        </p:scale>
        <p:origin x="331" y="-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0AEA7-6696-4F3C-B7C5-4AA04601F8B5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3537F-AE22-410D-8B6F-A82F58648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254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19200"/>
            <a:ext cx="5853112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390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Session 4</a:t>
            </a:r>
          </a:p>
          <a:p>
            <a:r>
              <a:rPr lang="en-GB" dirty="0" smtClean="0"/>
              <a:t>Theory: Boolean logic AND/OR/NOT</a:t>
            </a:r>
          </a:p>
          <a:p>
            <a:r>
              <a:rPr lang="en-GB" dirty="0" smtClean="0"/>
              <a:t>Practical: Introducing loops</a:t>
            </a:r>
            <a:endParaRPr lang="en-GB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24000" y="51720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Teaching KS3 Computing </a:t>
            </a: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943" y="1841206"/>
            <a:ext cx="11096848" cy="2869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5:00 – 6:00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Understanding logical operators and why they are important</a:t>
            </a: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6.00 </a:t>
            </a:r>
            <a:r>
              <a:rPr lang="en-US" sz="3200" dirty="0"/>
              <a:t>– 7.00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Programming with loops - iteration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0353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Recap so far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63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977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Recap so far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407411"/>
            <a:ext cx="4676553" cy="300864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Theory side of course</a:t>
            </a:r>
          </a:p>
          <a:p>
            <a:pPr>
              <a:buFontTx/>
              <a:buChar char="-"/>
            </a:pPr>
            <a:r>
              <a:rPr lang="en-GB" dirty="0" smtClean="0"/>
              <a:t>Algorithms unplugged</a:t>
            </a:r>
          </a:p>
          <a:p>
            <a:pPr>
              <a:buFontTx/>
              <a:buChar char="-"/>
            </a:pPr>
            <a:r>
              <a:rPr lang="en-GB" dirty="0" smtClean="0"/>
              <a:t>Binary numbers 0 – 1</a:t>
            </a:r>
          </a:p>
          <a:p>
            <a:pPr>
              <a:buFontTx/>
              <a:buChar char="-"/>
            </a:pPr>
            <a:r>
              <a:rPr lang="en-GB" dirty="0" smtClean="0"/>
              <a:t>Hexadecimal numbers 0 – F</a:t>
            </a:r>
          </a:p>
          <a:p>
            <a:pPr>
              <a:buFontTx/>
              <a:buChar char="-"/>
            </a:pPr>
            <a:r>
              <a:rPr lang="en-GB" dirty="0" smtClean="0"/>
              <a:t>Bits and Bytes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47907" y="942753"/>
            <a:ext cx="5704368" cy="345233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Programming side of course</a:t>
            </a:r>
          </a:p>
          <a:p>
            <a:pPr>
              <a:buFontTx/>
              <a:buChar char="-"/>
            </a:pPr>
            <a:r>
              <a:rPr lang="en-GB" dirty="0" smtClean="0"/>
              <a:t>Using turtle graphics in Python</a:t>
            </a:r>
          </a:p>
          <a:p>
            <a:pPr>
              <a:buFontTx/>
              <a:buChar char="-"/>
            </a:pPr>
            <a:r>
              <a:rPr lang="en-GB" dirty="0" smtClean="0"/>
              <a:t>Sequence</a:t>
            </a:r>
          </a:p>
          <a:p>
            <a:pPr>
              <a:buFontTx/>
              <a:buChar char="-"/>
            </a:pPr>
            <a:r>
              <a:rPr lang="en-GB" dirty="0" smtClean="0"/>
              <a:t>Functions – writing and calling</a:t>
            </a:r>
          </a:p>
          <a:p>
            <a:pPr>
              <a:buFontTx/>
              <a:buChar char="-"/>
            </a:pPr>
            <a:r>
              <a:rPr lang="en-GB" dirty="0" smtClean="0"/>
              <a:t>If statements</a:t>
            </a:r>
          </a:p>
          <a:p>
            <a:pPr>
              <a:buFontTx/>
              <a:buChar char="-"/>
            </a:pPr>
            <a:r>
              <a:rPr lang="en-GB" dirty="0" smtClean="0"/>
              <a:t>Input and output – print and input()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199" y="4600354"/>
            <a:ext cx="11013559" cy="19209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smtClean="0"/>
              <a:t>Homework – discuss in pairs what you have been working on.</a:t>
            </a:r>
          </a:p>
          <a:p>
            <a:pPr lvl="0"/>
            <a:r>
              <a:rPr lang="en-GB" dirty="0"/>
              <a:t>Revise the last two week’s work on binary numbers, storing text, hexadecimal numbers etc. Come up with a lesson plan that you think would be appropriate for one of your KS3 classes with a mixture of unplugged and paper exercises. </a:t>
            </a:r>
          </a:p>
          <a:p>
            <a:r>
              <a:rPr lang="en-GB" dirty="0"/>
              <a:t>Work through the exercises in the Python handout and try to finish them all. 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2200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National curriculum at KS3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understand simple Boolean logic [for example, AND, OR and NOT] and some of its uses in circuits and programming;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709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1: Boolean operators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Follow the instructions!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46412" y="1737132"/>
            <a:ext cx="3456061" cy="319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20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Boolean operators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228" y="135070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AND</a:t>
            </a:r>
          </a:p>
          <a:p>
            <a:pPr marL="457200" lvl="1" indent="0">
              <a:buNone/>
            </a:pPr>
            <a:r>
              <a:rPr lang="en-GB" dirty="0" smtClean="0"/>
              <a:t>Gives a TRUE result if both INPUTS are TRUE</a:t>
            </a:r>
          </a:p>
          <a:p>
            <a:pPr marL="457200" lvl="1" indent="0">
              <a:buNone/>
            </a:pPr>
            <a:r>
              <a:rPr lang="en-GB" dirty="0" smtClean="0"/>
              <a:t>Otherwise gives a FALSE result</a:t>
            </a:r>
          </a:p>
          <a:p>
            <a:pPr marL="0" indent="0">
              <a:buNone/>
            </a:pPr>
            <a:r>
              <a:rPr lang="en-GB" dirty="0" smtClean="0"/>
              <a:t>OR</a:t>
            </a:r>
          </a:p>
          <a:p>
            <a:pPr marL="457200" lvl="1" indent="0">
              <a:buNone/>
            </a:pPr>
            <a:r>
              <a:rPr lang="en-GB" dirty="0"/>
              <a:t>G</a:t>
            </a:r>
            <a:r>
              <a:rPr lang="en-GB" dirty="0" smtClean="0"/>
              <a:t>ives a TRUE result if one or both INPUTS are TRUE</a:t>
            </a:r>
          </a:p>
          <a:p>
            <a:pPr marL="457200" lvl="1" indent="0">
              <a:buNone/>
            </a:pPr>
            <a:r>
              <a:rPr lang="en-GB" dirty="0" smtClean="0"/>
              <a:t>Otherwise gives a FALSE result</a:t>
            </a:r>
          </a:p>
          <a:p>
            <a:pPr marL="0" indent="0">
              <a:buNone/>
            </a:pPr>
            <a:r>
              <a:rPr lang="en-GB" dirty="0" smtClean="0"/>
              <a:t>NOT</a:t>
            </a:r>
          </a:p>
          <a:p>
            <a:pPr marL="457200" lvl="1" indent="0">
              <a:buNone/>
            </a:pPr>
            <a:r>
              <a:rPr lang="en-GB" dirty="0" smtClean="0"/>
              <a:t>Gives a TRUE result if the (one) INPUT is FALSE</a:t>
            </a:r>
          </a:p>
          <a:p>
            <a:pPr marL="457200" lvl="1" indent="0">
              <a:buNone/>
            </a:pPr>
            <a:r>
              <a:rPr lang="en-GB" dirty="0" smtClean="0"/>
              <a:t>Gives a FALSE result if the (one) INPUT is TRUE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661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Puzzle 1:  Broken window (</a:t>
            </a:r>
            <a:r>
              <a:rPr lang="en-GB" dirty="0" err="1" smtClean="0"/>
              <a:t>Bebras</a:t>
            </a:r>
            <a:r>
              <a:rPr lang="en-GB" dirty="0" smtClean="0"/>
              <a:t> 2016)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149" y="180436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37" y="1360809"/>
            <a:ext cx="6987694" cy="50957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78455" y="2247014"/>
            <a:ext cx="32039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How do you solve this? </a:t>
            </a:r>
          </a:p>
          <a:p>
            <a:endParaRPr lang="en-GB" sz="2400" dirty="0" smtClean="0"/>
          </a:p>
          <a:p>
            <a:r>
              <a:rPr lang="en-GB" sz="2400" dirty="0" smtClean="0"/>
              <a:t>Write out this problem as a Boolean expression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47481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Puzzle 1 Answer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22250"/>
            <a:ext cx="4578445" cy="33387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72" y="4327499"/>
            <a:ext cx="6702624" cy="21600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017488" y="4423143"/>
            <a:ext cx="5011479" cy="206441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Boolean Expression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Has red shirt AND Has short hair AND Has dark hair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669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670" y="0"/>
            <a:ext cx="10515600" cy="1325563"/>
          </a:xfrm>
        </p:spPr>
        <p:txBody>
          <a:bodyPr/>
          <a:lstStyle/>
          <a:p>
            <a:r>
              <a:rPr lang="en-GB" dirty="0" smtClean="0"/>
              <a:t>Puzzle 2: Shelf Sort (</a:t>
            </a:r>
            <a:r>
              <a:rPr lang="en-GB" dirty="0" err="1" smtClean="0"/>
              <a:t>Bebras</a:t>
            </a:r>
            <a:r>
              <a:rPr lang="en-GB" dirty="0" smtClean="0"/>
              <a:t> 2016)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10" y="935665"/>
            <a:ext cx="7710700" cy="471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588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Puzzle 2 Answer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436" y="3182772"/>
            <a:ext cx="4892067" cy="21405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74" y="1690688"/>
            <a:ext cx="6394481" cy="3909126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435487" y="524540"/>
            <a:ext cx="4167963" cy="27219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Here two rules are being applied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If (rectangle next to rectangle) OR (circular next to rectangle) then shelf is incorrect 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This can also be written as: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If (rectangle NOT next to rectangle) AND (circular NOT next to rectangle) then shelf is correct</a:t>
            </a:r>
            <a:endParaRPr lang="en-GB" dirty="0"/>
          </a:p>
          <a:p>
            <a:pPr algn="ctr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36209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Logical operators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GB" altLang="en-US" dirty="0" smtClean="0">
                <a:solidFill>
                  <a:srgbClr val="990033"/>
                </a:solidFill>
              </a:rPr>
              <a:t>We can use Python logical operators to work with ….</a:t>
            </a:r>
            <a:endParaRPr lang="en-GB" altLang="en-US" dirty="0"/>
          </a:p>
          <a:p>
            <a:pPr marL="0" indent="0">
              <a:lnSpc>
                <a:spcPct val="130000"/>
              </a:lnSpc>
              <a:buNone/>
            </a:pPr>
            <a:r>
              <a:rPr lang="en-GB" altLang="en-US" b="1" dirty="0"/>
              <a:t>==  </a:t>
            </a:r>
            <a:r>
              <a:rPr lang="en-GB" altLang="en-US" b="1" dirty="0" smtClean="0"/>
              <a:t>	is </a:t>
            </a:r>
            <a:r>
              <a:rPr lang="en-GB" altLang="en-US" b="1" dirty="0"/>
              <a:t>equal to		</a:t>
            </a:r>
            <a:endParaRPr lang="en-GB" altLang="en-US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GB" altLang="en-US" b="1" dirty="0" smtClean="0"/>
              <a:t>!=   	is </a:t>
            </a:r>
            <a:r>
              <a:rPr lang="en-GB" altLang="en-US" b="1" dirty="0"/>
              <a:t>not equal to	</a:t>
            </a:r>
            <a:br>
              <a:rPr lang="en-GB" altLang="en-US" b="1" dirty="0"/>
            </a:br>
            <a:r>
              <a:rPr lang="en-GB" altLang="en-US" b="1" dirty="0"/>
              <a:t>&gt;   </a:t>
            </a:r>
            <a:r>
              <a:rPr lang="en-GB" altLang="en-US" b="1" dirty="0" smtClean="0"/>
              <a:t>	is </a:t>
            </a:r>
            <a:r>
              <a:rPr lang="en-GB" altLang="en-US" b="1" dirty="0"/>
              <a:t>greater than	</a:t>
            </a:r>
            <a:endParaRPr lang="en-GB" altLang="en-US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GB" altLang="en-US" b="1" dirty="0" smtClean="0"/>
              <a:t>&lt;   	is </a:t>
            </a:r>
            <a:r>
              <a:rPr lang="en-GB" altLang="en-US" b="1" dirty="0"/>
              <a:t>less than	  </a:t>
            </a:r>
            <a:br>
              <a:rPr lang="en-GB" altLang="en-US" b="1" dirty="0"/>
            </a:br>
            <a:r>
              <a:rPr lang="en-GB" altLang="en-US" b="1" dirty="0"/>
              <a:t>&gt;=   </a:t>
            </a:r>
            <a:r>
              <a:rPr lang="en-GB" altLang="en-US" b="1" dirty="0" smtClean="0"/>
              <a:t>	is </a:t>
            </a:r>
            <a:r>
              <a:rPr lang="en-GB" altLang="en-US" b="1" dirty="0"/>
              <a:t>greater than or equal to     </a:t>
            </a:r>
            <a:br>
              <a:rPr lang="en-GB" altLang="en-US" b="1" dirty="0"/>
            </a:br>
            <a:r>
              <a:rPr lang="en-GB" altLang="en-US" b="1" dirty="0"/>
              <a:t>&lt;=   </a:t>
            </a:r>
            <a:r>
              <a:rPr lang="en-GB" altLang="en-US" b="1" dirty="0" smtClean="0"/>
              <a:t>	is </a:t>
            </a:r>
            <a:r>
              <a:rPr lang="en-GB" altLang="en-US" b="1" dirty="0"/>
              <a:t>less than or equal to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063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2: Using operators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Try the worksheet questions 1-3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Extension – exercises 4-6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284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 Answers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05" y="1855750"/>
            <a:ext cx="10817409" cy="292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83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 answers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970568"/>
            <a:ext cx="9978521" cy="263687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132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 answers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34" y="1807535"/>
            <a:ext cx="9607391" cy="282117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326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 answers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32" y="2041452"/>
            <a:ext cx="9189687" cy="247006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674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 answers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49" y="1807535"/>
            <a:ext cx="11218152" cy="282117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065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2 answers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1331"/>
            <a:ext cx="10525737" cy="283534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6003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 3: Who am </a:t>
            </a:r>
            <a:r>
              <a:rPr lang="en-GB" dirty="0" smtClean="0"/>
              <a:t>I game?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1329"/>
            <a:ext cx="11006470" cy="430563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Half of you have been given a card to fill in when you entered the room.</a:t>
            </a:r>
            <a:r>
              <a:rPr lang="en-GB" dirty="0"/>
              <a:t>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These </a:t>
            </a:r>
            <a:r>
              <a:rPr lang="en-GB" dirty="0" smtClean="0"/>
              <a:t>are now going to be shuffled and distributed to others in the class who are going to try and work out </a:t>
            </a:r>
            <a:r>
              <a:rPr lang="en-GB" dirty="0" smtClean="0"/>
              <a:t>whose card is which!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566645"/>
              </p:ext>
            </p:extLst>
          </p:nvPr>
        </p:nvGraphicFramePr>
        <p:xfrm>
          <a:off x="838200" y="3713597"/>
          <a:ext cx="5837102" cy="20081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43038">
                  <a:extLst>
                    <a:ext uri="{9D8B030D-6E8A-4147-A177-3AD203B41FA5}">
                      <a16:colId xmlns:a16="http://schemas.microsoft.com/office/drawing/2014/main" val="3595561193"/>
                    </a:ext>
                  </a:extLst>
                </a:gridCol>
                <a:gridCol w="1494064">
                  <a:extLst>
                    <a:ext uri="{9D8B030D-6E8A-4147-A177-3AD203B41FA5}">
                      <a16:colId xmlns:a16="http://schemas.microsoft.com/office/drawing/2014/main" val="641223409"/>
                    </a:ext>
                  </a:extLst>
                </a:gridCol>
              </a:tblGrid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Question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Answer 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262841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What is your shoe size?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8691142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Do you have brown eyes?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935855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What Zone do you live in (7 if outside)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8982460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Do you travel to work/school  by underground?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8548450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What is the last digit of your mobile number?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1842398"/>
                  </a:ext>
                </a:extLst>
              </a:tr>
              <a:tr h="286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One other fact about you that is not visible (eg I am a good skier)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7172299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96986" y="3713597"/>
            <a:ext cx="5004391" cy="163812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/>
              <a:t>Guessers: you should take it in turns to ask a question to the whole group, e.g.:</a:t>
            </a:r>
          </a:p>
          <a:p>
            <a:endParaRPr lang="en-GB" dirty="0" smtClean="0"/>
          </a:p>
          <a:p>
            <a:r>
              <a:rPr lang="en-GB" dirty="0" smtClean="0"/>
              <a:t>“Raise your hand if your shoe size is 9 or less and you live in Zone 3.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781493" y="6176962"/>
            <a:ext cx="9801447" cy="56707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The winner is the “guesser” who can first correctly identify who their card has been written by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0809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030885" y="428417"/>
            <a:ext cx="6117265" cy="46499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904" y="480665"/>
            <a:ext cx="10515600" cy="1325563"/>
          </a:xfrm>
        </p:spPr>
        <p:txBody>
          <a:bodyPr/>
          <a:lstStyle/>
          <a:p>
            <a:r>
              <a:rPr lang="en-GB" dirty="0" smtClean="0"/>
              <a:t>Moving on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04" y="1921414"/>
            <a:ext cx="478996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Towards the end of KS3 you can introduce more notation in the form of truth tables and logic circuits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AND</a:t>
            </a:r>
          </a:p>
        </p:txBody>
      </p:sp>
      <p:sp>
        <p:nvSpPr>
          <p:cNvPr id="5" name="Flowchart: Delay 4"/>
          <p:cNvSpPr/>
          <p:nvPr/>
        </p:nvSpPr>
        <p:spPr>
          <a:xfrm>
            <a:off x="2200937" y="4990213"/>
            <a:ext cx="1382233" cy="1049079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AND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268819" y="5390707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68819" y="5759302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96856" y="5514753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302642" y="5163975"/>
            <a:ext cx="1325525" cy="804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True or False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360871" y="5628029"/>
            <a:ext cx="1325525" cy="258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2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360872" y="5255475"/>
            <a:ext cx="1325525" cy="220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1</a:t>
            </a:r>
            <a:endParaRPr lang="en-GB" dirty="0"/>
          </a:p>
        </p:txBody>
      </p:sp>
      <p:sp>
        <p:nvSpPr>
          <p:cNvPr id="13" name="Flowchart: Delay 12"/>
          <p:cNvSpPr/>
          <p:nvPr/>
        </p:nvSpPr>
        <p:spPr>
          <a:xfrm>
            <a:off x="8444041" y="3345623"/>
            <a:ext cx="1382233" cy="1049079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AND</a:t>
            </a:r>
            <a:endParaRPr lang="en-GB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7559767" y="3728488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559767" y="4097083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487804" y="3852534"/>
            <a:ext cx="11057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0582958" y="3597721"/>
            <a:ext cx="1325525" cy="6376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True or 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51200" y="3967720"/>
            <a:ext cx="1594881" cy="2676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Black shoes?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20557" y="3632517"/>
            <a:ext cx="1325525" cy="2200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Blue eyes?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932491"/>
              </p:ext>
            </p:extLst>
          </p:nvPr>
        </p:nvGraphicFramePr>
        <p:xfrm>
          <a:off x="6902911" y="899203"/>
          <a:ext cx="4063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750">
                  <a:extLst>
                    <a:ext uri="{9D8B030D-6E8A-4147-A177-3AD203B41FA5}">
                      <a16:colId xmlns:a16="http://schemas.microsoft.com/office/drawing/2014/main" val="556419880"/>
                    </a:ext>
                  </a:extLst>
                </a:gridCol>
                <a:gridCol w="1681518">
                  <a:extLst>
                    <a:ext uri="{9D8B030D-6E8A-4147-A177-3AD203B41FA5}">
                      <a16:colId xmlns:a16="http://schemas.microsoft.com/office/drawing/2014/main" val="4120949665"/>
                    </a:ext>
                  </a:extLst>
                </a:gridCol>
                <a:gridCol w="1261731">
                  <a:extLst>
                    <a:ext uri="{9D8B030D-6E8A-4147-A177-3AD203B41FA5}">
                      <a16:colId xmlns:a16="http://schemas.microsoft.com/office/drawing/2014/main" val="340319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Blue</a:t>
                      </a:r>
                      <a:r>
                        <a:rPr lang="en-GB" baseline="0" dirty="0" smtClean="0"/>
                        <a:t> eyes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Black shoes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Output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8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29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5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3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403419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8065601" y="4623392"/>
            <a:ext cx="2139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Our original example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251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3" grpId="0" animBg="1"/>
      <p:bldP spid="17" grpId="0" animBg="1"/>
      <p:bldP spid="18" grpId="0" animBg="1"/>
      <p:bldP spid="19" grpId="0" animBg="1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014557" y="514003"/>
            <a:ext cx="6117265" cy="46499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904" y="480665"/>
            <a:ext cx="10515600" cy="1325563"/>
          </a:xfrm>
        </p:spPr>
        <p:txBody>
          <a:bodyPr/>
          <a:lstStyle/>
          <a:p>
            <a:r>
              <a:rPr lang="en-GB" dirty="0" smtClean="0"/>
              <a:t>Moving on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04" y="1921414"/>
            <a:ext cx="478996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Towards the end of KS3 you can introduce more notation in the form of truth tables and logic circuits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OR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268819" y="5390707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68819" y="5759302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96856" y="5514753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302642" y="5163975"/>
            <a:ext cx="1325525" cy="804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True or False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360871" y="5628029"/>
            <a:ext cx="1325525" cy="258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2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360872" y="5255475"/>
            <a:ext cx="1325525" cy="220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1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10672766" y="3533695"/>
            <a:ext cx="1325525" cy="6376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True or 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51200" y="3967720"/>
            <a:ext cx="1594881" cy="2676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Black shoes?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20557" y="3632517"/>
            <a:ext cx="1325525" cy="2200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Blue eyes?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683639"/>
              </p:ext>
            </p:extLst>
          </p:nvPr>
        </p:nvGraphicFramePr>
        <p:xfrm>
          <a:off x="6902911" y="899203"/>
          <a:ext cx="4063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750">
                  <a:extLst>
                    <a:ext uri="{9D8B030D-6E8A-4147-A177-3AD203B41FA5}">
                      <a16:colId xmlns:a16="http://schemas.microsoft.com/office/drawing/2014/main" val="556419880"/>
                    </a:ext>
                  </a:extLst>
                </a:gridCol>
                <a:gridCol w="1681518">
                  <a:extLst>
                    <a:ext uri="{9D8B030D-6E8A-4147-A177-3AD203B41FA5}">
                      <a16:colId xmlns:a16="http://schemas.microsoft.com/office/drawing/2014/main" val="4120949665"/>
                    </a:ext>
                  </a:extLst>
                </a:gridCol>
                <a:gridCol w="1261731">
                  <a:extLst>
                    <a:ext uri="{9D8B030D-6E8A-4147-A177-3AD203B41FA5}">
                      <a16:colId xmlns:a16="http://schemas.microsoft.com/office/drawing/2014/main" val="340319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Blue</a:t>
                      </a:r>
                      <a:r>
                        <a:rPr lang="en-GB" baseline="0" dirty="0" smtClean="0"/>
                        <a:t> eyes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Black shoes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Output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8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29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5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3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403419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8065601" y="4623392"/>
            <a:ext cx="2139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Our original example</a:t>
            </a:r>
            <a:endParaRPr lang="en-GB" dirty="0"/>
          </a:p>
        </p:txBody>
      </p:sp>
      <p:sp>
        <p:nvSpPr>
          <p:cNvPr id="4" name="Moon 3"/>
          <p:cNvSpPr/>
          <p:nvPr/>
        </p:nvSpPr>
        <p:spPr>
          <a:xfrm rot="10800000">
            <a:off x="1733085" y="4784852"/>
            <a:ext cx="1988027" cy="1603086"/>
          </a:xfrm>
          <a:prstGeom prst="moon">
            <a:avLst>
              <a:gd name="adj" fmla="val 697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9658162" y="3843218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oon 25"/>
          <p:cNvSpPr/>
          <p:nvPr/>
        </p:nvSpPr>
        <p:spPr>
          <a:xfrm rot="10800000">
            <a:off x="8194389" y="3138603"/>
            <a:ext cx="1988027" cy="1399124"/>
          </a:xfrm>
          <a:prstGeom prst="moon">
            <a:avLst>
              <a:gd name="adj" fmla="val 697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26"/>
          <p:cNvCxnSpPr/>
          <p:nvPr/>
        </p:nvCxnSpPr>
        <p:spPr>
          <a:xfrm>
            <a:off x="7946081" y="4097083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946081" y="3718593"/>
            <a:ext cx="11057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615326" y="5365483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OR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9090598" y="3632517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84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 animBg="1"/>
      <p:bldP spid="18" grpId="0" animBg="1"/>
      <p:bldP spid="19" grpId="0" animBg="1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030885" y="428417"/>
            <a:ext cx="6117265" cy="46499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904" y="480665"/>
            <a:ext cx="10515600" cy="1325563"/>
          </a:xfrm>
        </p:spPr>
        <p:txBody>
          <a:bodyPr/>
          <a:lstStyle/>
          <a:p>
            <a:r>
              <a:rPr lang="en-GB" dirty="0" smtClean="0"/>
              <a:t>Moving on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04" y="1921414"/>
            <a:ext cx="478996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Towards the end of KS3 you can introduce more notation in the form of truth tables and logic circuits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NOT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254642" y="5514753"/>
            <a:ext cx="110578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96856" y="5514753"/>
            <a:ext cx="110578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302642" y="5163975"/>
            <a:ext cx="1325525" cy="804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True or False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322083" y="5432131"/>
            <a:ext cx="1325525" cy="220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1</a:t>
            </a:r>
            <a:endParaRPr lang="en-GB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7512708" y="3945623"/>
            <a:ext cx="110578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487804" y="3852534"/>
            <a:ext cx="110578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0582958" y="3597721"/>
            <a:ext cx="1325525" cy="6376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True or False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32820" y="3833045"/>
            <a:ext cx="1594881" cy="2676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Black shoes?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972456"/>
              </p:ext>
            </p:extLst>
          </p:nvPr>
        </p:nvGraphicFramePr>
        <p:xfrm>
          <a:off x="8318121" y="1260090"/>
          <a:ext cx="2943249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518">
                  <a:extLst>
                    <a:ext uri="{9D8B030D-6E8A-4147-A177-3AD203B41FA5}">
                      <a16:colId xmlns:a16="http://schemas.microsoft.com/office/drawing/2014/main" val="4120949665"/>
                    </a:ext>
                  </a:extLst>
                </a:gridCol>
                <a:gridCol w="1261731">
                  <a:extLst>
                    <a:ext uri="{9D8B030D-6E8A-4147-A177-3AD203B41FA5}">
                      <a16:colId xmlns:a16="http://schemas.microsoft.com/office/drawing/2014/main" val="340319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Black shoes?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Output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4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False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029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True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False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6354620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8065601" y="4623392"/>
            <a:ext cx="2139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Our original example</a:t>
            </a:r>
            <a:endParaRPr lang="en-GB" dirty="0"/>
          </a:p>
        </p:txBody>
      </p:sp>
      <p:sp>
        <p:nvSpPr>
          <p:cNvPr id="6" name="Isosceles Triangle 5"/>
          <p:cNvSpPr/>
          <p:nvPr/>
        </p:nvSpPr>
        <p:spPr>
          <a:xfrm rot="5400000">
            <a:off x="2286771" y="4883332"/>
            <a:ext cx="1004068" cy="11660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dirty="0" smtClean="0"/>
              <a:t>NOT</a:t>
            </a:r>
            <a:endParaRPr lang="en-GB" dirty="0"/>
          </a:p>
        </p:txBody>
      </p:sp>
      <p:sp>
        <p:nvSpPr>
          <p:cNvPr id="20" name="Oval 19"/>
          <p:cNvSpPr/>
          <p:nvPr/>
        </p:nvSpPr>
        <p:spPr>
          <a:xfrm>
            <a:off x="3114436" y="5255475"/>
            <a:ext cx="365955" cy="3615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9341580" y="3720854"/>
            <a:ext cx="365955" cy="3615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Isosceles Triangle 26"/>
          <p:cNvSpPr/>
          <p:nvPr/>
        </p:nvSpPr>
        <p:spPr>
          <a:xfrm rot="5400000">
            <a:off x="8432876" y="3318562"/>
            <a:ext cx="1004068" cy="11660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dirty="0" smtClean="0"/>
              <a:t>NOT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6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 animBg="1"/>
      <p:bldP spid="18" grpId="0" animBg="1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At KS3 students should understand AND, OR and NOT, even in some complex expressions</a:t>
            </a:r>
          </a:p>
          <a:p>
            <a:pPr marL="0" indent="0">
              <a:buNone/>
            </a:pPr>
            <a:r>
              <a:rPr lang="en-GB" dirty="0" smtClean="0"/>
              <a:t>Towards the end of KS3 they can be introduced to how Boolean expressions can be represented as circuits or truth tables</a:t>
            </a:r>
          </a:p>
          <a:p>
            <a:pPr marL="0" indent="0">
              <a:buNone/>
            </a:pPr>
            <a:r>
              <a:rPr lang="en-GB" dirty="0" smtClean="0"/>
              <a:t>They should also be able to use AND, OR and NOT in their programs, for example in IF statements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099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751</TotalTime>
  <Words>799</Words>
  <Application>Microsoft Office PowerPoint</Application>
  <PresentationFormat>Widescreen</PresentationFormat>
  <Paragraphs>173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Office Theme</vt:lpstr>
      <vt:lpstr>Teaching KS3 Computing </vt:lpstr>
      <vt:lpstr>Today’s session</vt:lpstr>
      <vt:lpstr>Recap so far</vt:lpstr>
      <vt:lpstr>Recap so far</vt:lpstr>
      <vt:lpstr>National curriculum at KS3</vt:lpstr>
      <vt:lpstr>Activity 1: Boolean operators</vt:lpstr>
      <vt:lpstr>Boolean operators</vt:lpstr>
      <vt:lpstr>Puzzle 1:  Broken window (Bebras 2016)</vt:lpstr>
      <vt:lpstr>Puzzle 1 Answer</vt:lpstr>
      <vt:lpstr>Puzzle 2: Shelf Sort (Bebras 2016)</vt:lpstr>
      <vt:lpstr>Puzzle 2 Answer</vt:lpstr>
      <vt:lpstr>Logical operators</vt:lpstr>
      <vt:lpstr>Activity 2: Using operators</vt:lpstr>
      <vt:lpstr>Activity 2 Answers</vt:lpstr>
      <vt:lpstr>Activity 2 answers</vt:lpstr>
      <vt:lpstr>Activity 2 answers</vt:lpstr>
      <vt:lpstr>Activity 2 answers</vt:lpstr>
      <vt:lpstr>Activity 2 answers</vt:lpstr>
      <vt:lpstr>Activity 2 answers</vt:lpstr>
      <vt:lpstr>Activity 3: Who am I game?</vt:lpstr>
      <vt:lpstr>Moving on …</vt:lpstr>
      <vt:lpstr>Moving on …</vt:lpstr>
      <vt:lpstr>Moving on …</vt:lpstr>
      <vt:lpstr>Summary</vt:lpstr>
      <vt:lpstr>Break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Sentance, Sue</cp:lastModifiedBy>
  <cp:revision>66</cp:revision>
  <cp:lastPrinted>2017-02-03T18:11:07Z</cp:lastPrinted>
  <dcterms:created xsi:type="dcterms:W3CDTF">2016-10-31T22:10:00Z</dcterms:created>
  <dcterms:modified xsi:type="dcterms:W3CDTF">2017-02-19T18:33:18Z</dcterms:modified>
</cp:coreProperties>
</file>